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68" r:id="rId6"/>
    <p:sldMasterId id="2147483780" r:id="rId7"/>
  </p:sldMasterIdLst>
  <p:notesMasterIdLst>
    <p:notesMasterId r:id="rId20"/>
  </p:notesMasterIdLst>
  <p:handoutMasterIdLst>
    <p:handoutMasterId r:id="rId21"/>
  </p:handoutMasterIdLst>
  <p:sldIdLst>
    <p:sldId id="257" r:id="rId8"/>
    <p:sldId id="258" r:id="rId9"/>
    <p:sldId id="277" r:id="rId10"/>
    <p:sldId id="274" r:id="rId11"/>
    <p:sldId id="275" r:id="rId12"/>
    <p:sldId id="276" r:id="rId13"/>
    <p:sldId id="259" r:id="rId14"/>
    <p:sldId id="261" r:id="rId15"/>
    <p:sldId id="262" r:id="rId16"/>
    <p:sldId id="267" r:id="rId17"/>
    <p:sldId id="278" r:id="rId18"/>
    <p:sldId id="272" r:id="rId19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192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686" y="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E1DC3-3DF3-46DD-9732-3CB2B3987A48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9A38D-B734-4EA0-B669-AF88694DE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962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22080-716E-4401-90B5-DAAF2060C8D4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492FA-8E72-4870-93D1-116F6A19B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592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BAF25C5-A627-43F6-A001-A5835A4BD53A}" type="slidenum">
              <a:rPr lang="ru-RU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297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6152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456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42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16CB7-428C-484F-8B8C-742AD9E58937}" type="slidenum">
              <a:rPr lang="ru-RU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791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068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522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73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993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122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 txBox="1">
            <a:spLocks noGrp="1"/>
          </p:cNvSpPr>
          <p:nvPr/>
        </p:nvSpPr>
        <p:spPr bwMode="auto">
          <a:xfrm>
            <a:off x="3849689" y="9378406"/>
            <a:ext cx="2946400" cy="49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AFC53C7A-BD4F-4803-98D7-6398166425C0}" type="slidenum">
              <a:rPr lang="ru-RU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685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816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27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0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551FA-8605-4720-AB93-90AF295C6C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C0224-97F7-490A-B934-2FB382DE13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690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4CF97-62A0-4DAC-9DB1-FF17090F65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CABE5-8475-4850-83F6-7462E25008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856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F36CF-0A3C-47F8-B04A-48650009F40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6CB2A-DF0C-4AB6-BF86-A51512CD5F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30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9096-539B-401D-8683-0EA4DFBA590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B1CE2-35B2-463C-806A-DFF15E529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421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49C0E-9185-4A62-A409-05FC748ACFC6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9A930-4DBC-44B2-B661-2C45C812F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483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B6982-079B-4BEF-8A0C-C7FBA641AB52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940B1-CF83-4B38-B031-E2C94CE68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450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48D2-A08B-4A8D-8C73-A710779CF71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96C1A-C686-4225-A44C-7B1A83E8C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707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6FAA2-1EA6-4B9A-9A1B-D16233F25937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04BD-AA41-4D12-BD53-C33CF673A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709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6721-4BBC-4ED2-BE87-E83AB6433722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A3467-6ECB-4C15-877B-A8CD039D4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116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2505B-884D-435B-A595-6F8F4B679A0D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B778A-6114-42FE-8ECA-F64466D39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006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F866E-2763-4639-AF59-226BE0C50CAB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7ACB-C425-484D-B96E-54E2DFAD4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85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E9174-92FE-4ED6-A0B6-A3018A59DA4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56B28-C4C4-49E3-8878-E65BC629A7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568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41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D36FC-2393-473A-9DAB-F2BFF2DB0C99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F2605-C6A2-40FF-9012-260BF5E48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070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8BD36-664D-4945-AE04-9FB6B8F98DD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54A5C-B928-4321-89CB-C09DA4BB3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830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ABE99-9929-47CE-BB5F-38E1F4039D03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98A6-1BDB-462D-BF9D-B51D6A1E0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541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551FA-8605-4720-AB93-90AF295C6C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C0224-97F7-490A-B934-2FB382DE13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0409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E9174-92FE-4ED6-A0B6-A3018A59DA4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56B28-C4C4-49E3-8878-E65BC629A7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552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E4C0-960A-4A48-9145-4D58019AC6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E8374-394E-4758-8D1C-9EB470881A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7866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BAD4-6070-4172-BE3C-8EA8647C55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6A0F0-A63A-473E-9150-0C876367BA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8598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ACEAC-74A8-424F-A716-F561F079D9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A911-33B7-49BB-938F-5F8AAA854E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8610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7E159-1827-435F-A2CD-E4511BA35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5A75-6807-418F-8B59-FE4B1D9546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691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40EE3-CC60-4559-B239-70DBD044A0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CD642-FCC7-4B45-8CC8-F769D80877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39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E4C0-960A-4A48-9145-4D58019AC6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E8374-394E-4758-8D1C-9EB470881A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381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430E5-34C9-4658-9C1C-38FD876929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7E1AD-5C48-4B5F-91DC-2A2FC960F5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9830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40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DCBE4-FF3B-4D8D-8C61-82BF246C4C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4BC9-D748-423D-9CB1-BA9C45FBA0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4098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4CF97-62A0-4DAC-9DB1-FF17090F65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CABE5-8475-4850-83F6-7462E25008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1997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F36CF-0A3C-47F8-B04A-48650009F40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6CB2A-DF0C-4AB6-BF86-A51512CD5F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623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9096-539B-401D-8683-0EA4DFBA590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B1CE2-35B2-463C-806A-DFF15E529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2535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49C0E-9185-4A62-A409-05FC748ACFC6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9A930-4DBC-44B2-B661-2C45C812F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9243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B6982-079B-4BEF-8A0C-C7FBA641AB52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940B1-CF83-4B38-B031-E2C94CE68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7950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48D2-A08B-4A8D-8C73-A710779CF71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96C1A-C686-4225-A44C-7B1A83E8C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661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6FAA2-1EA6-4B9A-9A1B-D16233F25937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04BD-AA41-4D12-BD53-C33CF673A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1561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6721-4BBC-4ED2-BE87-E83AB6433722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A3467-6ECB-4C15-877B-A8CD039D4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59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BAD4-6070-4172-BE3C-8EA8647C55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6A0F0-A63A-473E-9150-0C876367BA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958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2505B-884D-435B-A595-6F8F4B679A0D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B778A-6114-42FE-8ECA-F64466D39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7487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F866E-2763-4639-AF59-226BE0C50CAB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7ACB-C425-484D-B96E-54E2DFAD4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2228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40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D36FC-2393-473A-9DAB-F2BFF2DB0C99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F2605-C6A2-40FF-9012-260BF5E48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6706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8BD36-664D-4945-AE04-9FB6B8F98DD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54A5C-B928-4321-89CB-C09DA4BB3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5787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ABE99-9929-47CE-BB5F-38E1F4039D03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98A6-1BDB-462D-BF9D-B51D6A1E0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236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8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9096-539B-401D-8683-0EA4DFBA590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B1CE2-35B2-463C-806A-DFF15E529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0098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49C0E-9185-4A62-A409-05FC748ACFC6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9A930-4DBC-44B2-B661-2C45C812F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6756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B6982-079B-4BEF-8A0C-C7FBA641AB52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940B1-CF83-4B38-B031-E2C94CE68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793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48D2-A08B-4A8D-8C73-A710779CF71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96C1A-C686-4225-A44C-7B1A83E8C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8595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6FAA2-1EA6-4B9A-9A1B-D16233F25937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04BD-AA41-4D12-BD53-C33CF673A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79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ACEAC-74A8-424F-A716-F561F079D9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A911-33B7-49BB-938F-5F8AAA854E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960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6721-4BBC-4ED2-BE87-E83AB6433722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A3467-6ECB-4C15-877B-A8CD039D4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3716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2505B-884D-435B-A595-6F8F4B679A0D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B778A-6114-42FE-8ECA-F64466D39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295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F866E-2763-4639-AF59-226BE0C50CAB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7ACB-C425-484D-B96E-54E2DFAD4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1938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9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D36FC-2393-473A-9DAB-F2BFF2DB0C99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F2605-C6A2-40FF-9012-260BF5E48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766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8BD36-664D-4945-AE04-9FB6B8F98DD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54A5C-B928-4321-89CB-C09DA4BB3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0202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ABE99-9929-47CE-BB5F-38E1F4039D03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98A6-1BDB-462D-BF9D-B51D6A1E0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6020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551FA-8605-4720-AB93-90AF295C6C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C0224-97F7-490A-B934-2FB382DE13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3439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E9174-92FE-4ED6-A0B6-A3018A59DA4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56B28-C4C4-49E3-8878-E65BC629A7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44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E4C0-960A-4A48-9145-4D58019AC6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E8374-394E-4758-8D1C-9EB470881A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8964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BAD4-6070-4172-BE3C-8EA8647C55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6A0F0-A63A-473E-9150-0C876367BA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5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7E159-1827-435F-A2CD-E4511BA35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5A75-6807-418F-8B59-FE4B1D9546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7099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ACEAC-74A8-424F-A716-F561F079D9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A911-33B7-49BB-938F-5F8AAA854E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347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7E159-1827-435F-A2CD-E4511BA35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5A75-6807-418F-8B59-FE4B1D9546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5883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40EE3-CC60-4559-B239-70DBD044A0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CD642-FCC7-4B45-8CC8-F769D80877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5628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430E5-34C9-4658-9C1C-38FD876929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7E1AD-5C48-4B5F-91DC-2A2FC960F5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59513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DCBE4-FF3B-4D8D-8C61-82BF246C4C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4BC9-D748-423D-9CB1-BA9C45FBA0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757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4CF97-62A0-4DAC-9DB1-FF17090F65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CABE5-8475-4850-83F6-7462E25008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7246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F36CF-0A3C-47F8-B04A-48650009F40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6CB2A-DF0C-4AB6-BF86-A51512CD5F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6059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4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9096-539B-401D-8683-0EA4DFBA590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B1CE2-35B2-463C-806A-DFF15E529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01863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49C0E-9185-4A62-A409-05FC748ACFC6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9A930-4DBC-44B2-B661-2C45C812F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48450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B6982-079B-4BEF-8A0C-C7FBA641AB52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940B1-CF83-4B38-B031-E2C94CE68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89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40EE3-CC60-4559-B239-70DBD044A0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CD642-FCC7-4B45-8CC8-F769D80877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7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48D2-A08B-4A8D-8C73-A710779CF71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96C1A-C686-4225-A44C-7B1A83E8C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39085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6FAA2-1EA6-4B9A-9A1B-D16233F25937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04BD-AA41-4D12-BD53-C33CF673A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2972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6721-4BBC-4ED2-BE87-E83AB6433722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A3467-6ECB-4C15-877B-A8CD039D4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76016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2505B-884D-435B-A595-6F8F4B679A0D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B778A-6114-42FE-8ECA-F64466D39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78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F866E-2763-4639-AF59-226BE0C50CAB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7ACB-C425-484D-B96E-54E2DFAD4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8911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45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D36FC-2393-473A-9DAB-F2BFF2DB0C99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F2605-C6A2-40FF-9012-260BF5E48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2230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8BD36-664D-4945-AE04-9FB6B8F98DD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54A5C-B928-4321-89CB-C09DA4BB3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02202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ABE99-9929-47CE-BB5F-38E1F4039D03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98A6-1BDB-462D-BF9D-B51D6A1E0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593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430E5-34C9-4658-9C1C-38FD876929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7E1AD-5C48-4B5F-91DC-2A2FC960F5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507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413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DCBE4-FF3B-4D8D-8C61-82BF246C4C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4BC9-D748-423D-9CB1-BA9C45FBA0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92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15"/>
            <a:ext cx="8229600" cy="45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26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E257E0-7E82-4384-90EF-189AF12F5C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26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26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FE1F12-A712-4AE9-9E32-66E7461C4D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5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15"/>
            <a:ext cx="8229600" cy="45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2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B9E4477-47BC-4519-BF3A-B87167CE46D0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25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2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776CEF8-1188-4C34-B80E-E94E801D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05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15"/>
            <a:ext cx="8229600" cy="45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22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E257E0-7E82-4384-90EF-189AF12F5C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22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FE1F12-A712-4AE9-9E32-66E7461C4D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7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15"/>
            <a:ext cx="8229600" cy="45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1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B9E4477-47BC-4519-BF3A-B87167CE46D0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19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1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776CEF8-1188-4C34-B80E-E94E801D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05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15"/>
            <a:ext cx="8229600" cy="45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13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B9E4477-47BC-4519-BF3A-B87167CE46D0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13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13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776CEF8-1188-4C34-B80E-E94E801D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5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9"/>
            <a:ext cx="8229600" cy="45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E257E0-7E82-4384-90EF-189AF12F5C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FE1F12-A712-4AE9-9E32-66E7461C4D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50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35"/>
            <a:ext cx="8229600" cy="45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6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B9E4477-47BC-4519-BF3A-B87167CE46D0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69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6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776CEF8-1188-4C34-B80E-E94E801D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18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801134"/>
            <a:ext cx="7870080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990033"/>
                </a:solidFill>
                <a:latin typeface="Cambria" pitchFamily="18" charset="0"/>
              </a:rPr>
              <a:t>Нормативно-правовое, методическое и информационное обеспечение ГИА </a:t>
            </a:r>
            <a:r>
              <a:rPr lang="ru-RU" sz="2400" b="1" dirty="0">
                <a:solidFill>
                  <a:srgbClr val="990033"/>
                </a:solidFill>
                <a:latin typeface="Cambria" pitchFamily="18" charset="0"/>
              </a:rPr>
              <a:t>в 2015 году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197119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kern="0" dirty="0" smtClean="0">
                <a:solidFill>
                  <a:srgbClr val="2E3192"/>
                </a:solidFill>
                <a:latin typeface="Cambria" pitchFamily="18" charset="0"/>
              </a:rPr>
              <a:t>Каврева Людмила Владимировна, </a:t>
            </a:r>
            <a:endParaRPr lang="ru-RU" sz="1600" kern="0" dirty="0">
              <a:solidFill>
                <a:srgbClr val="2E3192"/>
              </a:solidFill>
              <a:latin typeface="Cambria" pitchFamily="18" charset="0"/>
            </a:endParaRPr>
          </a:p>
          <a:p>
            <a:pPr algn="ctr">
              <a:defRPr/>
            </a:pPr>
            <a:r>
              <a:rPr lang="ru-RU" sz="1600" kern="0" dirty="0">
                <a:solidFill>
                  <a:srgbClr val="2E3192"/>
                </a:solidFill>
                <a:latin typeface="Cambria" pitchFamily="18" charset="0"/>
              </a:rPr>
              <a:t>з</a:t>
            </a:r>
            <a:r>
              <a:rPr lang="ru-RU" sz="1600" kern="0" dirty="0" smtClean="0">
                <a:solidFill>
                  <a:srgbClr val="2E3192"/>
                </a:solidFill>
                <a:latin typeface="Cambria" pitchFamily="18" charset="0"/>
              </a:rPr>
              <a:t>аместитель начальника </a:t>
            </a:r>
            <a:r>
              <a:rPr lang="ru-RU" sz="1600" kern="0" dirty="0">
                <a:solidFill>
                  <a:srgbClr val="2E3192"/>
                </a:solidFill>
                <a:latin typeface="Cambria" pitchFamily="18" charset="0"/>
              </a:rPr>
              <a:t>Управления оценки качества общего </a:t>
            </a:r>
            <a:r>
              <a:rPr lang="ru-RU" sz="1600" kern="0" dirty="0" smtClean="0">
                <a:solidFill>
                  <a:srgbClr val="2E3192"/>
                </a:solidFill>
                <a:latin typeface="Cambria" pitchFamily="18" charset="0"/>
              </a:rPr>
              <a:t>образования</a:t>
            </a:r>
            <a:r>
              <a:rPr lang="en-US" sz="1600" kern="0" dirty="0" smtClean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sz="1600" kern="0" dirty="0" err="1" smtClean="0">
                <a:solidFill>
                  <a:srgbClr val="2E3192"/>
                </a:solidFill>
                <a:latin typeface="Cambria" pitchFamily="18" charset="0"/>
              </a:rPr>
              <a:t>Рособрнадзора</a:t>
            </a:r>
            <a:endParaRPr lang="ru-RU" sz="1200" kern="0" dirty="0">
              <a:solidFill>
                <a:sysClr val="windowText" lastClr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12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403648" y="560293"/>
            <a:ext cx="7488238" cy="49244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600" b="1" dirty="0" smtClean="0">
                <a:solidFill>
                  <a:srgbClr val="2E3192"/>
                </a:solidFill>
                <a:latin typeface="Cambria" pitchFamily="18" charset="0"/>
              </a:rPr>
              <a:t>Методическое обеспечение ГИА-9 и ГИА-11</a:t>
            </a:r>
            <a:endParaRPr lang="ru-RU" sz="2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5445224"/>
            <a:ext cx="71280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Методические письма направляются в ОИВ и размещаются на официальном сайте </a:t>
            </a:r>
            <a:r>
              <a:rPr lang="ru-RU" sz="1600" b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Рособрнадзора</a:t>
            </a:r>
            <a:r>
              <a:rPr lang="ru-RU" sz="1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(</a:t>
            </a:r>
            <a:r>
              <a:rPr lang="en-US" sz="1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obrnadzor.gov.ru)</a:t>
            </a:r>
            <a:endParaRPr lang="ru-RU" sz="1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5726" t="3735" r="5172" b="29900"/>
          <a:stretch/>
        </p:blipFill>
        <p:spPr>
          <a:xfrm>
            <a:off x="971601" y="1988840"/>
            <a:ext cx="7632847" cy="319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6088" t="3938" r="13111" b="14360"/>
          <a:stretch/>
        </p:blipFill>
        <p:spPr>
          <a:xfrm>
            <a:off x="179512" y="3435412"/>
            <a:ext cx="5688632" cy="323394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211960" y="6309320"/>
            <a:ext cx="3790823" cy="36004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2200" b="1" u="sng" dirty="0">
                <a:solidFill>
                  <a:srgbClr val="C00000"/>
                </a:solidFill>
                <a:latin typeface="Cambria" panose="02040503050406030204" pitchFamily="18" charset="0"/>
              </a:rPr>
              <a:t>e</a:t>
            </a:r>
            <a:r>
              <a:rPr lang="en-US" sz="2200" b="1" u="sng" dirty="0" smtClean="0">
                <a:solidFill>
                  <a:srgbClr val="C00000"/>
                </a:solidFill>
                <a:latin typeface="Cambria" panose="02040503050406030204" pitchFamily="18" charset="0"/>
              </a:rPr>
              <a:t>ge.edu.ru</a:t>
            </a:r>
            <a:endParaRPr lang="ru-RU" sz="2200" b="1" u="sng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560293"/>
            <a:ext cx="7488238" cy="49244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600" b="1" dirty="0" smtClean="0">
                <a:solidFill>
                  <a:srgbClr val="2E3192"/>
                </a:solidFill>
                <a:latin typeface="Cambria" pitchFamily="18" charset="0"/>
              </a:rPr>
              <a:t>Информационное </a:t>
            </a:r>
            <a:r>
              <a:rPr lang="ru-RU" sz="2600" b="1" dirty="0" smtClean="0">
                <a:solidFill>
                  <a:srgbClr val="2E3192"/>
                </a:solidFill>
                <a:latin typeface="Cambria" pitchFamily="18" charset="0"/>
              </a:rPr>
              <a:t>сопровождение ГИА</a:t>
            </a:r>
            <a:endParaRPr lang="ru-RU" sz="2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6441" y="1894289"/>
            <a:ext cx="288925" cy="6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268760"/>
            <a:ext cx="3790823" cy="403093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Информационные плакаты</a:t>
            </a:r>
            <a:endParaRPr lang="ru-RU" sz="1400" b="1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33505" y="2492896"/>
            <a:ext cx="3790823" cy="36004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Ситуационно-информационный центр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1772816"/>
            <a:ext cx="3790823" cy="62918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Видеоролики-консультации экспертов предметных комиссий по всем учебным предметам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69609" y="2996952"/>
            <a:ext cx="3790823" cy="36004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Горячая линия </a:t>
            </a:r>
            <a:r>
              <a:rPr lang="ru-RU" sz="1400" dirty="0" err="1" smtClean="0">
                <a:solidFill>
                  <a:srgbClr val="2E3192"/>
                </a:solidFill>
                <a:latin typeface="Cambria" panose="02040503050406030204" pitchFamily="18" charset="0"/>
              </a:rPr>
              <a:t>Рособрнадзора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85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1981" y="3333761"/>
            <a:ext cx="6051464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2E3192"/>
                </a:solidFill>
                <a:latin typeface="Cambria" panose="02040503050406030204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7703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15607" y="1700543"/>
            <a:ext cx="260789" cy="83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94020" y="549841"/>
            <a:ext cx="7488238" cy="43088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dirty="0">
                <a:solidFill>
                  <a:srgbClr val="2E3192"/>
                </a:solidFill>
                <a:latin typeface="Cambria" pitchFamily="18" charset="0"/>
              </a:rPr>
              <a:t>Перечень нормативных правовых </a:t>
            </a:r>
            <a:r>
              <a:rPr lang="ru-RU" sz="2200" b="1" dirty="0" smtClean="0">
                <a:solidFill>
                  <a:srgbClr val="2E3192"/>
                </a:solidFill>
                <a:latin typeface="Cambria" pitchFamily="18" charset="0"/>
              </a:rPr>
              <a:t>актов </a:t>
            </a:r>
            <a:endParaRPr lang="ru-RU" sz="22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323528" y="5291573"/>
            <a:ext cx="8641085" cy="182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400" dirty="0" smtClean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40942" y="1196752"/>
            <a:ext cx="7279530" cy="576064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Ст. 59 Федерального закона «Об образовании в Российской Федерации» от 29.12.2012 № 273-ФЗ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40942" y="1844824"/>
            <a:ext cx="7279530" cy="649144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Правила формирования и ведения ФИС ГИА и приема и РИС ГИА </a:t>
            </a:r>
          </a:p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(утв. Постановлением Правительства Российской Федерации от 31.08.2013 № 755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) </a:t>
            </a:r>
          </a:p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C00000"/>
                </a:solidFill>
                <a:latin typeface="Cambria" panose="02040503050406030204" pitchFamily="18" charset="0"/>
              </a:rPr>
              <a:t>д</a:t>
            </a:r>
            <a:r>
              <a:rPr lang="ru-RU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окумент находится на общественном обсуждении</a:t>
            </a:r>
            <a:endParaRPr lang="ru-RU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47664" y="5229208"/>
            <a:ext cx="7279530" cy="86409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Порядок разработки, использования и хранения КИМ для ЕГЭ</a:t>
            </a:r>
          </a:p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 ( утв. приказом </a:t>
            </a:r>
            <a:r>
              <a:rPr lang="ru-RU" sz="1200" b="1" dirty="0" err="1">
                <a:solidFill>
                  <a:srgbClr val="2E3192"/>
                </a:solidFill>
                <a:latin typeface="Cambria" panose="02040503050406030204" pitchFamily="18" charset="0"/>
              </a:rPr>
              <a:t>Рособрнадзора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 от 17.12.2013 № 1274 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)</a:t>
            </a:r>
          </a:p>
          <a:p>
            <a:pPr algn="ctr">
              <a:spcBef>
                <a:spcPct val="0"/>
              </a:spcBef>
            </a:pPr>
            <a:r>
              <a:rPr lang="ru-RU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разрабатываются изменения</a:t>
            </a:r>
            <a:endParaRPr lang="ru-RU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47010" y="2564904"/>
            <a:ext cx="7273463" cy="829205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Порядок проведения 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государственной итоговой аттестации по образовательным программам среднего общего 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образования (утв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. приказом Минобрнауки России от 26.12.2013 №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1400                            с изменениями 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от 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16.01.2015 №9)</a:t>
            </a:r>
            <a:endParaRPr lang="ru-RU" sz="1200" b="1" dirty="0">
              <a:solidFill>
                <a:srgbClr val="2E3192"/>
              </a:solidFill>
              <a:latin typeface="Cambria" panose="02040503050406030204" pitchFamily="18" charset="0"/>
              <a:ea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4365104"/>
            <a:ext cx="7279530" cy="778973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Порядок аккредитации общественных наблюдателей </a:t>
            </a:r>
          </a:p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(утв. 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приказом </a:t>
            </a:r>
            <a:r>
              <a:rPr lang="ru-RU" sz="1200" b="1" dirty="0" err="1">
                <a:solidFill>
                  <a:srgbClr val="2E3192"/>
                </a:solidFill>
                <a:latin typeface="Cambria" panose="02040503050406030204" pitchFamily="18" charset="0"/>
              </a:rPr>
              <a:t>Минобрнауки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 России от 28.06.2013 № 491) </a:t>
            </a:r>
          </a:p>
          <a:p>
            <a:r>
              <a:rPr lang="ru-RU" sz="1200" dirty="0">
                <a:solidFill>
                  <a:prstClr val="black"/>
                </a:solidFill>
              </a:rPr>
              <a:t>(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в редакции приказа № 2 от 12.01.15, 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зарегистрирован Минюстом 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России 03.02.2015, № 35849)</a:t>
            </a:r>
            <a:endParaRPr lang="ru-RU" sz="1200" b="1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47664" y="6117305"/>
            <a:ext cx="7279530" cy="480055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200" b="1" u="sng" dirty="0">
                <a:solidFill>
                  <a:srgbClr val="333399"/>
                </a:solidFill>
                <a:latin typeface="Cambria" panose="02040503050406030204" pitchFamily="18" charset="0"/>
              </a:rPr>
              <a:t>Распоряжение </a:t>
            </a:r>
            <a:r>
              <a:rPr lang="ru-RU" sz="1200" b="1" u="sng" dirty="0" err="1">
                <a:solidFill>
                  <a:srgbClr val="333399"/>
                </a:solidFill>
                <a:latin typeface="Cambria" panose="02040503050406030204" pitchFamily="18" charset="0"/>
              </a:rPr>
              <a:t>Рособрнадзора</a:t>
            </a:r>
            <a:r>
              <a:rPr lang="ru-RU" sz="1200" b="1" u="sng" dirty="0">
                <a:solidFill>
                  <a:srgbClr val="333399"/>
                </a:solidFill>
                <a:latin typeface="Cambria" panose="02040503050406030204" pitchFamily="18" charset="0"/>
              </a:rPr>
              <a:t> по минимальным баллам от 04.09.2014 №1701-01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47010" y="3463892"/>
            <a:ext cx="7273463" cy="829205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</a:rPr>
              <a:t>Порядок проведения 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государственной итоговой аттестации по образовательным программам 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основного 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общего 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образования (утв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. приказом Минобрнауки России №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1394 </a:t>
            </a:r>
            <a:r>
              <a:rPr lang="ru-RU" sz="1200" b="1" dirty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от </a:t>
            </a:r>
            <a:r>
              <a:rPr lang="ru-RU" sz="1200" b="1" dirty="0" smtClean="0">
                <a:solidFill>
                  <a:srgbClr val="2E3192"/>
                </a:solidFill>
                <a:latin typeface="Cambria" panose="02040503050406030204" pitchFamily="18" charset="0"/>
                <a:ea typeface="Times New Roman"/>
              </a:rPr>
              <a:t>25.12.2013                       с изменениями от 16.01.2015 №10)</a:t>
            </a:r>
          </a:p>
        </p:txBody>
      </p:sp>
    </p:spTree>
    <p:extLst>
      <p:ext uri="{BB962C8B-B14F-4D97-AF65-F5344CB8AC3E}">
        <p14:creationId xmlns:p14="http://schemas.microsoft.com/office/powerpoint/2010/main" val="91056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59503" y="3353349"/>
            <a:ext cx="326934" cy="6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38776" y="580618"/>
            <a:ext cx="7685250" cy="40011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2E3192"/>
                </a:solidFill>
                <a:latin typeface="Cambria" pitchFamily="18" charset="0"/>
              </a:rPr>
              <a:t>Расписание ГИА-11 и ГИА-9</a:t>
            </a:r>
            <a:endParaRPr lang="ru-RU" sz="20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716016" y="-3555776"/>
            <a:ext cx="59766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23522" y="1412776"/>
            <a:ext cx="7224942" cy="1508525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2E3192"/>
                </a:solidFill>
                <a:latin typeface="Cambria" pitchFamily="18" charset="0"/>
              </a:rPr>
              <a:t>Приказ </a:t>
            </a:r>
            <a:r>
              <a:rPr lang="ru-RU" sz="1400" dirty="0" err="1">
                <a:solidFill>
                  <a:srgbClr val="2E3192"/>
                </a:solidFill>
                <a:latin typeface="Cambria" pitchFamily="18" charset="0"/>
              </a:rPr>
              <a:t>Минобрнауки</a:t>
            </a:r>
            <a:r>
              <a:rPr lang="ru-RU" sz="1400" dirty="0">
                <a:solidFill>
                  <a:srgbClr val="2E3192"/>
                </a:solidFill>
                <a:latin typeface="Cambria" pitchFamily="18" charset="0"/>
              </a:rPr>
              <a:t> России от 03.02.2015 №46 "Об утверждении единого расписания и продолжительности проведения основного государственного экзамена по каждому учебному предмету, перечня средств обучения и воспитания, используемых при его проведении в 2015 </a:t>
            </a:r>
            <a:r>
              <a:rPr lang="ru-RU" sz="1400" dirty="0" smtClean="0">
                <a:solidFill>
                  <a:srgbClr val="2E3192"/>
                </a:solidFill>
                <a:latin typeface="Cambria" pitchFamily="18" charset="0"/>
              </a:rPr>
              <a:t>году"</a:t>
            </a:r>
            <a:endParaRPr lang="ru-RU" sz="1400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13309" y="3140968"/>
            <a:ext cx="7209181" cy="1671649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2E3192"/>
                </a:solidFill>
                <a:latin typeface="Cambria" pitchFamily="18" charset="0"/>
              </a:rPr>
              <a:t>Приказ </a:t>
            </a:r>
            <a:r>
              <a:rPr lang="ru-RU" sz="1400" dirty="0" err="1">
                <a:solidFill>
                  <a:srgbClr val="2E3192"/>
                </a:solidFill>
                <a:latin typeface="Cambria" pitchFamily="18" charset="0"/>
              </a:rPr>
              <a:t>Минобрнауки</a:t>
            </a:r>
            <a:r>
              <a:rPr lang="ru-RU" sz="1400" dirty="0">
                <a:solidFill>
                  <a:srgbClr val="2E3192"/>
                </a:solidFill>
                <a:latin typeface="Cambria" pitchFamily="18" charset="0"/>
              </a:rPr>
              <a:t> России от 03.02.2015 №44 "Об утверждении единого расписания и продолжительности проведения единого государственного экзамена по каждому учебному предмету, перечня средств обучения и воспитания, используемых при его проведении в 2015 году</a:t>
            </a:r>
            <a:r>
              <a:rPr lang="ru-RU" sz="1400" dirty="0" smtClean="0">
                <a:solidFill>
                  <a:srgbClr val="2E3192"/>
                </a:solidFill>
                <a:latin typeface="Cambria" pitchFamily="18" charset="0"/>
              </a:rPr>
              <a:t>"</a:t>
            </a:r>
            <a:endParaRPr lang="ru-RU" sz="1400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569512" y="5032284"/>
            <a:ext cx="7172902" cy="149306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2E3192"/>
                </a:solidFill>
                <a:latin typeface="Cambria" pitchFamily="18" charset="0"/>
              </a:rPr>
              <a:t>Приказ </a:t>
            </a:r>
            <a:r>
              <a:rPr lang="ru-RU" sz="1400" dirty="0" err="1">
                <a:solidFill>
                  <a:srgbClr val="2E3192"/>
                </a:solidFill>
                <a:latin typeface="Cambria" pitchFamily="18" charset="0"/>
              </a:rPr>
              <a:t>Минобрнауки</a:t>
            </a:r>
            <a:r>
              <a:rPr lang="ru-RU" sz="1400" dirty="0">
                <a:solidFill>
                  <a:srgbClr val="2E3192"/>
                </a:solidFill>
                <a:latin typeface="Cambria" pitchFamily="18" charset="0"/>
              </a:rPr>
              <a:t> России от 03.02.2015 №45 "Об утверждении единого расписания и продолжительности проведения государственного выпускного экзамена по образовательным программам основного общего и среднего общего образования по каждому учебному предмету, перечня средств обучения и воспитания, используемых при его проведении в 2015 году"</a:t>
            </a:r>
            <a:endParaRPr lang="en-US" sz="1200" dirty="0">
              <a:solidFill>
                <a:srgbClr val="2E3192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84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187485" y="2660721"/>
            <a:ext cx="288925" cy="6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58750" y="260648"/>
            <a:ext cx="7488238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333399"/>
                </a:solidFill>
                <a:latin typeface="Times New Roman"/>
                <a:ea typeface="Calibri"/>
              </a:rPr>
              <a:t>Проект Постановления Правительства №755 «Об </a:t>
            </a:r>
            <a:r>
              <a:rPr lang="ru-RU" sz="2000" b="1" dirty="0">
                <a:solidFill>
                  <a:srgbClr val="333399"/>
                </a:solidFill>
                <a:latin typeface="Times New Roman"/>
                <a:ea typeface="Calibri"/>
              </a:rPr>
              <a:t>утверждении Правил формирования и ведения ФИС, РИС и </a:t>
            </a:r>
            <a:r>
              <a:rPr lang="ru-RU" sz="2000" b="1" dirty="0" smtClean="0">
                <a:solidFill>
                  <a:srgbClr val="333399"/>
                </a:solidFill>
                <a:latin typeface="Times New Roman"/>
                <a:ea typeface="Calibri"/>
              </a:rPr>
              <a:t>приема»</a:t>
            </a:r>
            <a:endParaRPr lang="ru-RU" sz="2000" b="1" dirty="0">
              <a:solidFill>
                <a:srgbClr val="333399"/>
              </a:solidFill>
              <a:latin typeface="Cambria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716016" y="-3491869"/>
            <a:ext cx="59766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5219" y="2088331"/>
            <a:ext cx="3790823" cy="83661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Общий </a:t>
            </a:r>
            <a:r>
              <a:rPr lang="ru-RU" sz="1400" b="1" dirty="0">
                <a:solidFill>
                  <a:srgbClr val="2E3192"/>
                </a:solidFill>
                <a:latin typeface="Cambria" panose="02040503050406030204" pitchFamily="18" charset="0"/>
              </a:rPr>
              <a:t>перечень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без указания конкретных сведений и сроков, вносимых в ФИС и РИС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5219" y="4077081"/>
            <a:ext cx="3790823" cy="76808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Удалены избыточные сведения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, которые отсутствуют в ФИС и РИС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148" y="4941169"/>
            <a:ext cx="3790823" cy="1037491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Поставщики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информации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ФИС и РИС 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вправе предоставлять оператору сведения для внесения в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ФИС и РИС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20535" y="2132856"/>
            <a:ext cx="3790823" cy="1968221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При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внесении сведений в ФИС и РИС операторы и поставщики информации используют электронную подпись. </a:t>
            </a:r>
            <a:endParaRPr lang="ru-RU" sz="1400" dirty="0" smtClean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Выдача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сертификата ключа осуществляется удостоверяющими центрами ( требование вступает в силу с 1 октября 2016 г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.)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25599" y="4245095"/>
            <a:ext cx="3790823" cy="768084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Новая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категория поставщиков РИС - </a:t>
            </a:r>
            <a:r>
              <a:rPr lang="ru-RU" sz="1400" b="1" dirty="0">
                <a:solidFill>
                  <a:srgbClr val="2E3192"/>
                </a:solidFill>
                <a:latin typeface="Cambria" panose="02040503050406030204" pitchFamily="18" charset="0"/>
              </a:rPr>
              <a:t>органы местного самоуправления,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 общественные и иные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организации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20535" y="5068681"/>
            <a:ext cx="3790823" cy="88060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Добавлено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требование </a:t>
            </a:r>
            <a:r>
              <a:rPr lang="ru-RU" sz="1400" b="1" dirty="0">
                <a:solidFill>
                  <a:srgbClr val="2E3192"/>
                </a:solidFill>
                <a:latin typeface="Cambria" panose="02040503050406030204" pitchFamily="18" charset="0"/>
              </a:rPr>
              <a:t>своевременности внесения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и предоставления сведений в ФИС и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РИС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3148" y="2996955"/>
            <a:ext cx="3790823" cy="960108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Конкретные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требования к срокам, составу и формату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сведений определяются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Приказом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Минобрнауки России</a:t>
            </a:r>
          </a:p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32777" y="1313865"/>
            <a:ext cx="2975531" cy="602975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</a:rPr>
              <a:t>Основные 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Calibri"/>
              </a:rPr>
              <a:t>изменения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57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187485" y="2932242"/>
            <a:ext cx="288925" cy="6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58750" y="405833"/>
            <a:ext cx="7488238" cy="43088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dirty="0">
                <a:solidFill>
                  <a:srgbClr val="2E3192"/>
                </a:solidFill>
                <a:latin typeface="Cambria" pitchFamily="18" charset="0"/>
              </a:rPr>
              <a:t>Изменения в нормативных правовых актах по </a:t>
            </a:r>
            <a:r>
              <a:rPr lang="ru-RU" sz="2200" b="1" dirty="0" smtClean="0">
                <a:solidFill>
                  <a:srgbClr val="2E3192"/>
                </a:solidFill>
                <a:latin typeface="Cambria" pitchFamily="18" charset="0"/>
              </a:rPr>
              <a:t>ГИА-11</a:t>
            </a:r>
            <a:endParaRPr lang="ru-RU" sz="22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716016" y="-3491869"/>
            <a:ext cx="59766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5219" y="1988840"/>
            <a:ext cx="3790823" cy="648072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Итоговое сочинение (изложение) как допуск к ГИА-11,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новые категории участников</a:t>
            </a:r>
            <a:endParaRPr lang="ru-RU" sz="1400" b="1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5219" y="3789040"/>
            <a:ext cx="3790823" cy="512311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Раздел «Говорение» в ЕГЭ по иностранным языкам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на добровольной основе</a:t>
            </a:r>
            <a:endParaRPr lang="ru-RU" sz="1400" b="1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20" y="1916832"/>
            <a:ext cx="3790823" cy="864096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Пересдача по выборным предметам не более 1 раза в год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не ранее сентября</a:t>
            </a:r>
            <a:endParaRPr lang="ru-RU" sz="1400" b="1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81699" y="2924944"/>
            <a:ext cx="3790823" cy="576064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Удалено согласование членов ГЭК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61937" y="3628513"/>
            <a:ext cx="3790823" cy="88060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Сроки подачи заявления на участие в ЕГЭ (для участия ЕГЭ в феврале – до 1 декабря;</a:t>
            </a:r>
          </a:p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для участия в другие сроки – до 1 февраля)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3148" y="2852936"/>
            <a:ext cx="3790823" cy="72008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Разделение ЕГЭ по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математике на базовый и профильный уровни </a:t>
            </a:r>
            <a:endParaRPr lang="ru-RU" sz="1400" b="1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56243" y="1196759"/>
            <a:ext cx="2975531" cy="602975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</a:rPr>
              <a:t>Основные 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Calibri"/>
              </a:rPr>
              <a:t>изменения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219" y="4533124"/>
            <a:ext cx="3790823" cy="768084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Утверждение председателя ГЭК и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заместителя председателя ГЭК </a:t>
            </a:r>
            <a:r>
              <a:rPr lang="ru-RU" sz="1400" dirty="0" err="1" smtClean="0">
                <a:solidFill>
                  <a:srgbClr val="2E3192"/>
                </a:solidFill>
                <a:latin typeface="Cambria" panose="02040503050406030204" pitchFamily="18" charset="0"/>
              </a:rPr>
              <a:t>Рособрнадзором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61936" y="4677140"/>
            <a:ext cx="3790823" cy="768084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Определение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места для личных вещей участников ГИА в здании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(комплексе зданий), где расположен ППЭ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16025" y="5661248"/>
            <a:ext cx="3790823" cy="576064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Бланки ответов на задания экзаменационной работы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ГВЭ</a:t>
            </a:r>
            <a:endParaRPr lang="ru-RU" sz="1400" b="1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1866" y="5589240"/>
            <a:ext cx="3790823" cy="72008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Изменение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сроков обработки бланков ЕГЭ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РЦОИ  по математике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14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59503" y="3353349"/>
            <a:ext cx="288925" cy="6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38776" y="260648"/>
            <a:ext cx="7685250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2E3192"/>
                </a:solidFill>
                <a:latin typeface="Cambria" pitchFamily="18" charset="0"/>
              </a:rPr>
              <a:t>Разъяснительные письма </a:t>
            </a:r>
            <a:r>
              <a:rPr lang="ru-RU" sz="2000" b="1" dirty="0" smtClean="0">
                <a:solidFill>
                  <a:srgbClr val="2E3192"/>
                </a:solidFill>
                <a:latin typeface="Cambria" pitchFamily="18" charset="0"/>
              </a:rPr>
              <a:t>по ГИА-11 </a:t>
            </a:r>
            <a:endParaRPr lang="ru-RU" sz="2000" b="1" dirty="0" smtClean="0">
              <a:solidFill>
                <a:srgbClr val="2E3192"/>
              </a:solidFill>
              <a:latin typeface="Cambria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2E3192"/>
                </a:solidFill>
                <a:latin typeface="Cambria" pitchFamily="18" charset="0"/>
              </a:rPr>
              <a:t>(от 13.11.2014 №</a:t>
            </a:r>
            <a:r>
              <a:rPr lang="ru-RU" sz="2000" b="1" dirty="0" smtClean="0">
                <a:solidFill>
                  <a:srgbClr val="2E3192"/>
                </a:solidFill>
                <a:latin typeface="Cambria" pitchFamily="18" charset="0"/>
              </a:rPr>
              <a:t>02-718 </a:t>
            </a:r>
            <a:r>
              <a:rPr lang="ru-RU" sz="2000" b="1" dirty="0" smtClean="0">
                <a:solidFill>
                  <a:srgbClr val="2E3192"/>
                </a:solidFill>
                <a:latin typeface="Cambria" pitchFamily="18" charset="0"/>
              </a:rPr>
              <a:t>и </a:t>
            </a:r>
            <a:r>
              <a:rPr lang="ru-RU" sz="2000" b="1" dirty="0">
                <a:solidFill>
                  <a:srgbClr val="2E3192"/>
                </a:solidFill>
                <a:latin typeface="Cambria" pitchFamily="18" charset="0"/>
              </a:rPr>
              <a:t>от 02.02.2015 </a:t>
            </a:r>
            <a:r>
              <a:rPr lang="ru-RU" sz="2000" b="1" dirty="0" smtClean="0">
                <a:solidFill>
                  <a:srgbClr val="2E3192"/>
                </a:solidFill>
                <a:latin typeface="Cambria" pitchFamily="18" charset="0"/>
              </a:rPr>
              <a:t>№02-24</a:t>
            </a:r>
            <a:r>
              <a:rPr lang="ru-RU" sz="2000" b="1" dirty="0" smtClean="0">
                <a:solidFill>
                  <a:srgbClr val="2E3192"/>
                </a:solidFill>
                <a:latin typeface="Cambria" pitchFamily="18" charset="0"/>
              </a:rPr>
              <a:t>)</a:t>
            </a:r>
            <a:endParaRPr lang="ru-RU" sz="20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716016" y="-3555776"/>
            <a:ext cx="59766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15354" y="1124745"/>
            <a:ext cx="6384988" cy="2088232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just">
              <a:defRPr/>
            </a:pPr>
            <a:r>
              <a:rPr lang="ru-RU" sz="1400" b="1" u="sng" dirty="0" smtClean="0">
                <a:solidFill>
                  <a:srgbClr val="2E3192"/>
                </a:solidFill>
                <a:latin typeface="Cambria" pitchFamily="18" charset="0"/>
              </a:rPr>
              <a:t>14 февраля 2015 года </a:t>
            </a: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(русский язык, география)</a:t>
            </a:r>
            <a:endParaRPr lang="ru-RU" sz="1400" dirty="0" smtClean="0">
              <a:solidFill>
                <a:srgbClr val="2E3192"/>
              </a:solidFill>
              <a:latin typeface="Cambria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 smtClean="0">
                <a:solidFill>
                  <a:srgbClr val="2E3192"/>
                </a:solidFill>
                <a:latin typeface="Cambria" pitchFamily="18" charset="0"/>
              </a:rPr>
              <a:t>выпускники прошлых лет;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 smtClean="0">
                <a:solidFill>
                  <a:srgbClr val="2E3192"/>
                </a:solidFill>
                <a:latin typeface="Cambria" pitchFamily="18" charset="0"/>
              </a:rPr>
              <a:t>лица, имеющие неудовлетворительный результат в прошлые годы;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 smtClean="0">
                <a:solidFill>
                  <a:srgbClr val="FF0000"/>
                </a:solidFill>
                <a:latin typeface="Cambria" pitchFamily="18" charset="0"/>
              </a:rPr>
              <a:t>обучающиеся </a:t>
            </a:r>
            <a:r>
              <a:rPr lang="ru-RU" sz="1300" dirty="0">
                <a:solidFill>
                  <a:srgbClr val="FF0000"/>
                </a:solidFill>
                <a:latin typeface="Cambria" pitchFamily="18" charset="0"/>
              </a:rPr>
              <a:t>образовательных организаций, расположенных за пределами территории Российской </a:t>
            </a:r>
            <a:r>
              <a:rPr lang="ru-RU" sz="1300" dirty="0" smtClean="0">
                <a:solidFill>
                  <a:srgbClr val="FF0000"/>
                </a:solidFill>
                <a:latin typeface="Cambria" pitchFamily="18" charset="0"/>
              </a:rPr>
              <a:t>Федерации;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 smtClean="0">
                <a:solidFill>
                  <a:srgbClr val="2E3192"/>
                </a:solidFill>
                <a:latin typeface="Cambria" pitchFamily="18" charset="0"/>
              </a:rPr>
              <a:t>обучающиеся </a:t>
            </a:r>
            <a:r>
              <a:rPr lang="ru-RU" sz="1300" dirty="0">
                <a:solidFill>
                  <a:srgbClr val="2E3192"/>
                </a:solidFill>
                <a:latin typeface="Cambria" pitchFamily="18" charset="0"/>
              </a:rPr>
              <a:t>XI (XII) классов, </a:t>
            </a:r>
            <a:r>
              <a:rPr lang="ru-RU" sz="1300" dirty="0" smtClean="0">
                <a:solidFill>
                  <a:srgbClr val="2E3192"/>
                </a:solidFill>
                <a:latin typeface="Cambria" pitchFamily="18" charset="0"/>
              </a:rPr>
              <a:t>освоившие предмет и имеющие </a:t>
            </a:r>
            <a:r>
              <a:rPr lang="ru-RU" sz="1300" dirty="0">
                <a:solidFill>
                  <a:srgbClr val="2E3192"/>
                </a:solidFill>
                <a:latin typeface="Cambria" pitchFamily="18" charset="0"/>
              </a:rPr>
              <a:t>годовые отметки не ниже удовлетворительных по всем учебным предметам учебного плана за предпоследний год </a:t>
            </a:r>
            <a:r>
              <a:rPr lang="ru-RU" sz="1300" dirty="0" smtClean="0">
                <a:solidFill>
                  <a:srgbClr val="2E3192"/>
                </a:solidFill>
                <a:latin typeface="Cambria" pitchFamily="18" charset="0"/>
              </a:rPr>
              <a:t>обучения</a:t>
            </a:r>
            <a:r>
              <a:rPr lang="en-US" sz="1200" dirty="0" smtClean="0">
                <a:solidFill>
                  <a:srgbClr val="2E3192"/>
                </a:solidFill>
                <a:latin typeface="Cambria" pitchFamily="18" charset="0"/>
              </a:rPr>
              <a:t>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76256" y="1060837"/>
            <a:ext cx="13644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00B050"/>
                </a:solidFill>
                <a:latin typeface="Cambria" pitchFamily="18" charset="0"/>
              </a:rPr>
              <a:t>регистрация </a:t>
            </a:r>
            <a:endParaRPr lang="ru-RU" sz="14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just">
              <a:defRPr/>
            </a:pPr>
            <a:r>
              <a:rPr lang="ru-RU" sz="1400" b="1" dirty="0" smtClean="0">
                <a:solidFill>
                  <a:srgbClr val="00B050"/>
                </a:solidFill>
                <a:latin typeface="Cambria" pitchFamily="18" charset="0"/>
              </a:rPr>
              <a:t>до </a:t>
            </a:r>
            <a:r>
              <a:rPr lang="ru-RU" sz="1400" b="1" dirty="0">
                <a:solidFill>
                  <a:srgbClr val="00B050"/>
                </a:solidFill>
                <a:latin typeface="Cambria" pitchFamily="18" charset="0"/>
              </a:rPr>
              <a:t>01.12.2014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513309" y="3401353"/>
            <a:ext cx="6371059" cy="2475919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r>
              <a:rPr lang="ru-RU" sz="1400" b="1" u="sng" dirty="0" smtClean="0">
                <a:solidFill>
                  <a:srgbClr val="2E3192"/>
                </a:solidFill>
                <a:latin typeface="Cambria" pitchFamily="18" charset="0"/>
              </a:rPr>
              <a:t>23 марта – 24 апреля 2015 года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>
                <a:solidFill>
                  <a:srgbClr val="2E3192"/>
                </a:solidFill>
                <a:latin typeface="Cambria" pitchFamily="18" charset="0"/>
              </a:rPr>
              <a:t>выпускники прошлых </a:t>
            </a:r>
            <a:r>
              <a:rPr lang="ru-RU" sz="1300" dirty="0" smtClean="0">
                <a:solidFill>
                  <a:srgbClr val="2E3192"/>
                </a:solidFill>
                <a:latin typeface="Cambria" pitchFamily="18" charset="0"/>
              </a:rPr>
              <a:t>лет;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>
                <a:solidFill>
                  <a:srgbClr val="2E3192"/>
                </a:solidFill>
                <a:latin typeface="Cambria" pitchFamily="18" charset="0"/>
              </a:rPr>
              <a:t>лица, имеющие неудовлетворительный результат в прошлые годы;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 smtClean="0">
                <a:solidFill>
                  <a:srgbClr val="2E3192"/>
                </a:solidFill>
                <a:latin typeface="Cambria" pitchFamily="18" charset="0"/>
              </a:rPr>
              <a:t>обучающиеся </a:t>
            </a:r>
            <a:r>
              <a:rPr lang="ru-RU" sz="1300" dirty="0">
                <a:solidFill>
                  <a:srgbClr val="2E3192"/>
                </a:solidFill>
                <a:latin typeface="Cambria" pitchFamily="18" charset="0"/>
              </a:rPr>
              <a:t>XI (XII) классов, освоившие предмет и имеющие годовые отметки не ниже удовлетворительных по всем учебным предметам учебного плана за предпоследний год </a:t>
            </a:r>
            <a:r>
              <a:rPr lang="ru-RU" sz="1300" dirty="0" smtClean="0">
                <a:solidFill>
                  <a:srgbClr val="2E3192"/>
                </a:solidFill>
                <a:latin typeface="Cambria" pitchFamily="18" charset="0"/>
              </a:rPr>
              <a:t>обучения</a:t>
            </a:r>
            <a:r>
              <a:rPr lang="ru-RU" sz="1200" dirty="0" smtClean="0">
                <a:solidFill>
                  <a:srgbClr val="2E3192"/>
                </a:solidFill>
                <a:latin typeface="Cambria" pitchFamily="18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>
                <a:solidFill>
                  <a:srgbClr val="FF0000"/>
                </a:solidFill>
                <a:latin typeface="Cambria" pitchFamily="18" charset="0"/>
              </a:rPr>
              <a:t>обучающиеся образовательных организаций, расположенных за пределами территории Российской Федерации;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 smtClean="0">
                <a:solidFill>
                  <a:srgbClr val="FF0000"/>
                </a:solidFill>
                <a:latin typeface="Cambria" pitchFamily="18" charset="0"/>
              </a:rPr>
              <a:t>обучающиеся </a:t>
            </a:r>
            <a:r>
              <a:rPr lang="ru-RU" sz="1300" dirty="0">
                <a:solidFill>
                  <a:srgbClr val="FF0000"/>
                </a:solidFill>
                <a:latin typeface="Cambria" pitchFamily="18" charset="0"/>
              </a:rPr>
              <a:t>образовательных организаций среднего профессионального </a:t>
            </a:r>
            <a:r>
              <a:rPr lang="ru-RU" sz="1300" dirty="0" smtClean="0">
                <a:solidFill>
                  <a:srgbClr val="FF0000"/>
                </a:solidFill>
                <a:latin typeface="Cambria" pitchFamily="18" charset="0"/>
              </a:rPr>
              <a:t>образования</a:t>
            </a:r>
            <a:r>
              <a:rPr lang="en-US" sz="1200" dirty="0" smtClean="0">
                <a:solidFill>
                  <a:srgbClr val="FF0000"/>
                </a:solidFill>
                <a:latin typeface="Cambria" pitchFamily="18" charset="0"/>
              </a:rPr>
              <a:t>;</a:t>
            </a:r>
            <a:endParaRPr lang="ru-RU" sz="1300" dirty="0">
              <a:solidFill>
                <a:srgbClr val="FF0000"/>
              </a:solidFill>
              <a:latin typeface="Cambria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sz="1300" dirty="0">
                <a:solidFill>
                  <a:srgbClr val="2E3192"/>
                </a:solidFill>
                <a:latin typeface="Cambria" pitchFamily="18" charset="0"/>
              </a:rPr>
              <a:t>обучающиеся, имеющие допуск педагогического совета.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61344" y="6087567"/>
            <a:ext cx="6338998" cy="43777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just">
              <a:defRPr/>
            </a:pPr>
            <a:r>
              <a:rPr lang="ru-RU" sz="1400" b="1" u="sng" dirty="0" smtClean="0">
                <a:solidFill>
                  <a:srgbClr val="2E3192"/>
                </a:solidFill>
                <a:latin typeface="Cambria" pitchFamily="18" charset="0"/>
              </a:rPr>
              <a:t>25 мая</a:t>
            </a:r>
            <a:r>
              <a:rPr lang="ru-RU" sz="1400" b="1" u="sng" dirty="0">
                <a:solidFill>
                  <a:srgbClr val="2E3192"/>
                </a:solidFill>
                <a:latin typeface="Cambria" pitchFamily="18" charset="0"/>
              </a:rPr>
              <a:t> –</a:t>
            </a:r>
            <a:r>
              <a:rPr lang="ru-RU" sz="1400" b="1" u="sng" dirty="0" smtClean="0">
                <a:solidFill>
                  <a:srgbClr val="2E3192"/>
                </a:solidFill>
                <a:latin typeface="Cambria" pitchFamily="18" charset="0"/>
              </a:rPr>
              <a:t> 26 июня 2015 года </a:t>
            </a:r>
          </a:p>
          <a:p>
            <a:pPr algn="just">
              <a:defRPr/>
            </a:pPr>
            <a:r>
              <a:rPr lang="ru-RU" sz="1400" dirty="0" smtClean="0">
                <a:solidFill>
                  <a:srgbClr val="2E3192"/>
                </a:solidFill>
                <a:latin typeface="Cambria" pitchFamily="18" charset="0"/>
              </a:rPr>
              <a:t>все категории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48264" y="2906941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</a:rPr>
              <a:t>Регистрация может быть продлена до</a:t>
            </a:r>
            <a:endParaRPr lang="ru-RU" sz="1400" b="1" dirty="0">
              <a:solidFill>
                <a:srgbClr val="FF0000"/>
              </a:solidFill>
              <a:latin typeface="Cambria" pitchFamily="18" charset="0"/>
            </a:endParaRPr>
          </a:p>
          <a:p>
            <a:pPr algn="just">
              <a:defRPr/>
            </a:pPr>
            <a:r>
              <a:rPr lang="ru-RU" sz="1400" b="1" dirty="0">
                <a:solidFill>
                  <a:srgbClr val="FF0000"/>
                </a:solidFill>
                <a:latin typeface="Cambria" pitchFamily="18" charset="0"/>
              </a:rPr>
              <a:t>до </a:t>
            </a: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</a:rPr>
              <a:t>01.03.2015 </a:t>
            </a:r>
          </a:p>
          <a:p>
            <a:pPr algn="just">
              <a:defRPr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</a:rPr>
              <a:t>без решения ГЭК</a:t>
            </a:r>
            <a:endParaRPr lang="ru-RU" sz="14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92280" y="5643245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</a:rPr>
              <a:t>Регистрация может быть продлена до</a:t>
            </a:r>
            <a:endParaRPr lang="ru-RU" sz="1400" b="1" dirty="0">
              <a:solidFill>
                <a:srgbClr val="FF0000"/>
              </a:solidFill>
              <a:latin typeface="Cambria" pitchFamily="18" charset="0"/>
            </a:endParaRPr>
          </a:p>
          <a:p>
            <a:pPr algn="just">
              <a:defRPr/>
            </a:pPr>
            <a:r>
              <a:rPr lang="ru-RU" sz="1400" b="1" dirty="0">
                <a:solidFill>
                  <a:srgbClr val="FF0000"/>
                </a:solidFill>
                <a:latin typeface="Cambria" pitchFamily="18" charset="0"/>
              </a:rPr>
              <a:t>до </a:t>
            </a: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</a:rPr>
              <a:t>01.03.2015 </a:t>
            </a:r>
          </a:p>
          <a:p>
            <a:pPr algn="just">
              <a:defRPr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</a:rPr>
              <a:t>без решения ГЭК</a:t>
            </a:r>
            <a:endParaRPr lang="ru-RU" sz="14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6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98825" y="3213313"/>
            <a:ext cx="1079500" cy="287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8175" y="3477895"/>
            <a:ext cx="1079500" cy="143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30661" y="2732829"/>
            <a:ext cx="220663" cy="287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08572" y="3082077"/>
            <a:ext cx="669925" cy="287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35169" y="2876831"/>
            <a:ext cx="684213" cy="71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485" y="2660723"/>
            <a:ext cx="288925" cy="6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05025" y="2542328"/>
            <a:ext cx="306388" cy="143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3801" name="Подзаголовок 4"/>
          <p:cNvSpPr txBox="1">
            <a:spLocks/>
          </p:cNvSpPr>
          <p:nvPr/>
        </p:nvSpPr>
        <p:spPr bwMode="auto">
          <a:xfrm>
            <a:off x="1419165" y="100848"/>
            <a:ext cx="7126288" cy="96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endParaRPr lang="ru-RU" sz="20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60483" y="350501"/>
            <a:ext cx="7029450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2E3192"/>
                </a:solidFill>
                <a:latin typeface="Cambria" pitchFamily="18" charset="0"/>
              </a:rPr>
              <a:t>Итоговое </a:t>
            </a:r>
            <a:r>
              <a:rPr lang="ru-RU" sz="2400" b="1" dirty="0" smtClean="0">
                <a:solidFill>
                  <a:srgbClr val="2E3192"/>
                </a:solidFill>
                <a:latin typeface="Cambria" pitchFamily="18" charset="0"/>
              </a:rPr>
              <a:t>сочинение</a:t>
            </a:r>
            <a:endParaRPr lang="ru-RU" sz="24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93389" y="5157192"/>
            <a:ext cx="3678612" cy="648072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spcAft>
                <a:spcPts val="0"/>
              </a:spcAft>
            </a:pPr>
            <a:r>
              <a:rPr lang="ru-RU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Размещение  тем за  15 минут – </a:t>
            </a:r>
            <a:r>
              <a:rPr lang="en-US" sz="1400" dirty="0" err="1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ege</a:t>
            </a:r>
            <a:r>
              <a:rPr lang="ru-RU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.</a:t>
            </a:r>
            <a:r>
              <a:rPr lang="en-US" sz="1400" dirty="0" err="1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edu</a:t>
            </a:r>
            <a:r>
              <a:rPr lang="ru-RU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.</a:t>
            </a:r>
            <a:r>
              <a:rPr lang="en-US" sz="1400" dirty="0" err="1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ru</a:t>
            </a:r>
            <a:r>
              <a:rPr lang="en-US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, </a:t>
            </a:r>
            <a:r>
              <a:rPr lang="en-US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fipi.ru, topic. ege.ru, topic.fipi.ru</a:t>
            </a:r>
            <a:endParaRPr lang="ru-RU" sz="1400" dirty="0" smtClean="0">
              <a:solidFill>
                <a:srgbClr val="333399"/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99592" y="3429000"/>
            <a:ext cx="3643942" cy="1296144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spcAft>
                <a:spcPts val="0"/>
              </a:spcAft>
            </a:pPr>
            <a:r>
              <a:rPr lang="ru-RU" sz="1400" b="1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Проверка сочинения/изложения</a:t>
            </a:r>
            <a:r>
              <a:rPr lang="ru-RU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: </a:t>
            </a:r>
          </a:p>
          <a:p>
            <a:pPr lvl="0">
              <a:spcAft>
                <a:spcPts val="0"/>
              </a:spcAft>
            </a:pPr>
            <a:r>
              <a:rPr lang="ru-RU" sz="1400" dirty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н</a:t>
            </a:r>
            <a:r>
              <a:rPr lang="ru-RU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а уровне ОО – комиссия ОО, </a:t>
            </a:r>
          </a:p>
          <a:p>
            <a:pPr lvl="0">
              <a:spcAft>
                <a:spcPts val="0"/>
              </a:spcAft>
            </a:pPr>
            <a:r>
              <a:rPr lang="ru-RU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на уровне муниципальном/региональном – экспертная комиссия;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148065" y="2204864"/>
            <a:ext cx="3672408" cy="144016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just">
              <a:spcAft>
                <a:spcPts val="0"/>
              </a:spcAft>
            </a:pPr>
            <a:r>
              <a:rPr lang="ru-RU" sz="1400" b="1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Изложение:</a:t>
            </a:r>
          </a:p>
          <a:p>
            <a:pPr lvl="0" algn="just">
              <a:spcAft>
                <a:spcPts val="0"/>
              </a:spcAft>
            </a:pPr>
            <a:r>
              <a:rPr lang="ru-RU" sz="1400" b="1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 для лиц с ОВЗ и инвалидов, детей инвалидов;</a:t>
            </a:r>
          </a:p>
          <a:p>
            <a:pPr lvl="0" algn="just">
              <a:spcAft>
                <a:spcPts val="0"/>
              </a:spcAft>
            </a:pPr>
            <a:r>
              <a:rPr lang="ru-RU" sz="1400" b="1" dirty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д</a:t>
            </a:r>
            <a:r>
              <a:rPr lang="ru-RU" sz="1400" b="1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ля отбывающих наказание в виде лишения свободы</a:t>
            </a:r>
            <a:endParaRPr lang="ru-RU" sz="1400" b="1" dirty="0">
              <a:solidFill>
                <a:srgbClr val="333399"/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57512" y="2019108"/>
            <a:ext cx="31237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rgbClr val="333399"/>
                </a:solidFill>
                <a:latin typeface="Cambria"/>
                <a:ea typeface="Calibri"/>
                <a:cs typeface="Times New Roman"/>
              </a:rPr>
              <a:t>Допуск к ГИА для выпускников  текущего года,</a:t>
            </a:r>
          </a:p>
          <a:p>
            <a:pPr lvl="0"/>
            <a:r>
              <a:rPr lang="ru-RU" sz="1400" b="1" dirty="0" smtClean="0">
                <a:solidFill>
                  <a:srgbClr val="333399"/>
                </a:solidFill>
                <a:latin typeface="Cambria"/>
                <a:ea typeface="Calibri"/>
                <a:cs typeface="Times New Roman"/>
              </a:rPr>
              <a:t>Индивидуальное достижение, представляемое при приеме в вузы, для иных категорий</a:t>
            </a:r>
            <a:endParaRPr lang="ru-RU" sz="1400" b="1" dirty="0">
              <a:solidFill>
                <a:srgbClr val="333399"/>
              </a:solidFill>
              <a:latin typeface="Cambria"/>
              <a:ea typeface="Calibri"/>
              <a:cs typeface="Times New Roman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13868" y="4005064"/>
            <a:ext cx="3678612" cy="576064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spcAft>
                <a:spcPts val="0"/>
              </a:spcAft>
            </a:pPr>
            <a:r>
              <a:rPr lang="ru-RU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Бланковая технология с обязательным сканированием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213868" y="5139009"/>
            <a:ext cx="3678612" cy="450231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spcAft>
                <a:spcPts val="0"/>
              </a:spcAft>
            </a:pPr>
            <a:r>
              <a:rPr lang="ru-RU" sz="1400" dirty="0" smtClean="0">
                <a:solidFill>
                  <a:srgbClr val="333399"/>
                </a:solidFill>
                <a:latin typeface="+mj-lt"/>
                <a:ea typeface="Calibri"/>
                <a:cs typeface="Times New Roman"/>
              </a:rPr>
              <a:t>Проверка копий работ</a:t>
            </a:r>
            <a:endParaRPr lang="ru-RU" sz="1400" dirty="0">
              <a:solidFill>
                <a:srgbClr val="333399"/>
              </a:solidFill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363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187485" y="2660721"/>
            <a:ext cx="288925" cy="6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6375" y="454287"/>
            <a:ext cx="7488238" cy="43088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dirty="0">
                <a:solidFill>
                  <a:srgbClr val="2E3192"/>
                </a:solidFill>
                <a:latin typeface="Cambria" pitchFamily="18" charset="0"/>
              </a:rPr>
              <a:t>Математика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395412" y="4461115"/>
            <a:ext cx="8641085" cy="768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</a:rPr>
              <a:t>Выпускники могут </a:t>
            </a: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сдавать: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</a:rPr>
              <a:t>оба уровня одновременно, </a:t>
            </a: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один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</a:rPr>
              <a:t>из </a:t>
            </a: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уровней</a:t>
            </a:r>
            <a:endParaRPr lang="ru-RU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</a:rPr>
              <a:t>Пересдача </a:t>
            </a: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только одного экзамена на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</a:rPr>
              <a:t>базовом </a:t>
            </a: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уровне</a:t>
            </a:r>
            <a:endParaRPr lang="ru-RU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9" y="1964837"/>
            <a:ext cx="3816424" cy="240026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Базовый</a:t>
            </a: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 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аттестат</a:t>
            </a:r>
          </a:p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поступление </a:t>
            </a:r>
            <a:r>
              <a:rPr lang="ru-RU" sz="1400" b="1" dirty="0">
                <a:solidFill>
                  <a:srgbClr val="2E3192"/>
                </a:solidFill>
                <a:latin typeface="Cambria" panose="02040503050406030204" pitchFamily="18" charset="0"/>
              </a:rPr>
              <a:t>в вуз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на направления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подготовки без математики</a:t>
            </a:r>
          </a:p>
          <a:p>
            <a:pPr algn="ctr">
              <a:spcBef>
                <a:spcPct val="0"/>
              </a:spcBef>
            </a:pPr>
            <a:endParaRPr lang="ru-RU" sz="1400" dirty="0" smtClean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5-балльная система</a:t>
            </a:r>
          </a:p>
          <a:p>
            <a:pPr algn="ctr">
              <a:spcBef>
                <a:spcPct val="0"/>
              </a:spcBef>
            </a:pPr>
            <a:endParaRPr lang="ru-RU" sz="1400" dirty="0" smtClean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апробация 13-17.10.2014</a:t>
            </a:r>
            <a:endParaRPr lang="ru-RU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04115" y="1964837"/>
            <a:ext cx="3300345" cy="240026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Профильный</a:t>
            </a:r>
          </a:p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 </a:t>
            </a:r>
            <a:endParaRPr lang="ru-RU" sz="1400" b="1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поступление в вуз</a:t>
            </a:r>
          </a:p>
          <a:p>
            <a:pPr algn="ctr">
              <a:spcBef>
                <a:spcPct val="0"/>
              </a:spcBef>
            </a:pPr>
            <a:endParaRPr lang="ru-RU" sz="1400" dirty="0" smtClean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модель 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2014 года </a:t>
            </a:r>
          </a:p>
          <a:p>
            <a:pPr algn="ctr"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100-балльная система</a:t>
            </a:r>
          </a:p>
          <a:p>
            <a:pPr algn="ctr">
              <a:spcBef>
                <a:spcPct val="0"/>
              </a:spcBef>
            </a:pP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 </a:t>
            </a:r>
            <a:endParaRPr lang="ru-RU" sz="1400" dirty="0" smtClean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минимальный порог - 27</a:t>
            </a:r>
          </a:p>
        </p:txBody>
      </p:sp>
    </p:spTree>
    <p:extLst>
      <p:ext uri="{BB962C8B-B14F-4D97-AF65-F5344CB8AC3E}">
        <p14:creationId xmlns:p14="http://schemas.microsoft.com/office/powerpoint/2010/main" val="41729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187485" y="2660721"/>
            <a:ext cx="288925" cy="6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6375" y="454287"/>
            <a:ext cx="7488238" cy="43088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dirty="0">
                <a:solidFill>
                  <a:srgbClr val="2E3192"/>
                </a:solidFill>
                <a:latin typeface="Cambria" pitchFamily="18" charset="0"/>
              </a:rPr>
              <a:t>Иностранные языки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716016" y="-3491869"/>
            <a:ext cx="59766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268760"/>
            <a:ext cx="7128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Апробация 26.02.2015г</a:t>
            </a: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. </a:t>
            </a:r>
            <a:endParaRPr lang="ru-RU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5219" y="2088327"/>
            <a:ext cx="3790823" cy="114469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При проведении экзамена по иностранному языку в экзамен будет включен раздел </a:t>
            </a:r>
            <a:r>
              <a:rPr lang="ru-RU" sz="1400" b="1" dirty="0">
                <a:solidFill>
                  <a:srgbClr val="2E3192"/>
                </a:solidFill>
                <a:latin typeface="Cambria" panose="02040503050406030204" pitchFamily="18" charset="0"/>
              </a:rPr>
              <a:t>«Говорение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» на добровольной основе</a:t>
            </a:r>
            <a:endParaRPr lang="ru-RU" sz="1400" b="1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5219" y="4189797"/>
            <a:ext cx="3790823" cy="1111411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Иностранный язык оценивается как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один предмет</a:t>
            </a:r>
          </a:p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Апелляция к предмету целиком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144" y="5487853"/>
            <a:ext cx="3790823" cy="965483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Баллы:</a:t>
            </a:r>
          </a:p>
          <a:p>
            <a:pPr>
              <a:spcBef>
                <a:spcPct val="0"/>
              </a:spcBef>
            </a:pP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письмо – 80 баллов</a:t>
            </a:r>
          </a:p>
          <a:p>
            <a:pPr>
              <a:spcBef>
                <a:spcPct val="0"/>
              </a:spcBef>
            </a:pP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устная часть  - 20 баллов</a:t>
            </a:r>
          </a:p>
          <a:p>
            <a:pPr>
              <a:spcBef>
                <a:spcPct val="0"/>
              </a:spcBef>
            </a:pPr>
            <a:r>
              <a:rPr lang="ru-RU" sz="1400" b="1" dirty="0">
                <a:solidFill>
                  <a:srgbClr val="2E3192"/>
                </a:solidFill>
                <a:latin typeface="Cambria" panose="02040503050406030204" pitchFamily="18" charset="0"/>
              </a:rPr>
              <a:t>минимальный балл – 22</a:t>
            </a:r>
          </a:p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20535" y="2088305"/>
            <a:ext cx="3790823" cy="114472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Процедура сдачи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автоматизирована :</a:t>
            </a:r>
          </a:p>
          <a:p>
            <a:pPr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АРМ участника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для записи, потоковой записи и прослушивания</a:t>
            </a: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25599" y="3429001"/>
            <a:ext cx="3790823" cy="1248171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АРМ эксперта: </a:t>
            </a:r>
          </a:p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возможность неоднократного прослушивания ответов</a:t>
            </a:r>
          </a:p>
          <a:p>
            <a:pPr>
              <a:spcBef>
                <a:spcPct val="0"/>
              </a:spcBef>
            </a:pPr>
            <a:endParaRPr lang="ru-RU" sz="1400" dirty="0" smtClean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удаленный ППЗ</a:t>
            </a:r>
          </a:p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36945" y="4915512"/>
            <a:ext cx="3790823" cy="1144697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Задания ориентированы на </a:t>
            </a: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решение </a:t>
            </a:r>
            <a:r>
              <a:rPr lang="ru-RU" sz="1400" b="1" dirty="0">
                <a:solidFill>
                  <a:srgbClr val="2E3192"/>
                </a:solidFill>
                <a:latin typeface="Cambria" panose="02040503050406030204" pitchFamily="18" charset="0"/>
              </a:rPr>
              <a:t>коммуникативных задач</a:t>
            </a:r>
            <a:r>
              <a:rPr lang="ru-RU" sz="1400" dirty="0">
                <a:solidFill>
                  <a:srgbClr val="2E3192"/>
                </a:solidFill>
                <a:latin typeface="Cambria" panose="02040503050406030204" pitchFamily="18" charset="0"/>
              </a:rPr>
              <a:t>, встречающихся в повседневной жизни</a:t>
            </a:r>
          </a:p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3148" y="3333055"/>
            <a:ext cx="3790823" cy="576004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dirty="0" smtClean="0">
                <a:solidFill>
                  <a:srgbClr val="2E3192"/>
                </a:solidFill>
                <a:latin typeface="Cambria" panose="02040503050406030204" pitchFamily="18" charset="0"/>
              </a:rPr>
              <a:t>В расписании отдельные дни для устной части, </a:t>
            </a:r>
            <a:r>
              <a:rPr lang="ru-RU" sz="1400" b="1" dirty="0" smtClean="0">
                <a:solidFill>
                  <a:srgbClr val="2E3192"/>
                </a:solidFill>
                <a:latin typeface="Cambria" panose="02040503050406030204" pitchFamily="18" charset="0"/>
              </a:rPr>
              <a:t>2 дня в июне</a:t>
            </a:r>
            <a:endParaRPr lang="ru-RU" sz="1400" b="1" dirty="0">
              <a:solidFill>
                <a:srgbClr val="2E3192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</a:pPr>
            <a:endParaRPr lang="ru-RU" sz="1400" dirty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36944" y="6237313"/>
            <a:ext cx="3790823" cy="360040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Электронная подпись члена ГЭК</a:t>
            </a:r>
            <a:endParaRPr lang="ru-RU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75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1761</TotalTime>
  <Words>1033</Words>
  <Application>Microsoft Office PowerPoint</Application>
  <PresentationFormat>Экран (4:3)</PresentationFormat>
  <Paragraphs>143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Arial</vt:lpstr>
      <vt:lpstr>Calibri</vt:lpstr>
      <vt:lpstr>Cambria</vt:lpstr>
      <vt:lpstr>Tahoma</vt:lpstr>
      <vt:lpstr>Times New Roman</vt:lpstr>
      <vt:lpstr>1_Тема Office</vt:lpstr>
      <vt:lpstr>3_Тема Office</vt:lpstr>
      <vt:lpstr>Тема Office</vt:lpstr>
      <vt:lpstr>4_Тема Office</vt:lpstr>
      <vt:lpstr>5_Тема Office</vt:lpstr>
      <vt:lpstr>9_Тема Office</vt:lpstr>
      <vt:lpstr>10_Тема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Рособрнадзор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Асланова Улькяр Теймуровна</dc:creator>
  <cp:lastModifiedBy>PCP</cp:lastModifiedBy>
  <cp:revision>68</cp:revision>
  <cp:lastPrinted>2015-01-14T09:57:25Z</cp:lastPrinted>
  <dcterms:created xsi:type="dcterms:W3CDTF">2014-10-08T15:07:29Z</dcterms:created>
  <dcterms:modified xsi:type="dcterms:W3CDTF">2015-02-18T21:07:28Z</dcterms:modified>
</cp:coreProperties>
</file>