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handoutMasterIdLst>
    <p:handoutMasterId r:id="rId21"/>
  </p:handoutMasterIdLst>
  <p:sldIdLst>
    <p:sldId id="256" r:id="rId3"/>
    <p:sldId id="257" r:id="rId4"/>
    <p:sldId id="270" r:id="rId5"/>
    <p:sldId id="269" r:id="rId6"/>
    <p:sldId id="268" r:id="rId7"/>
    <p:sldId id="259" r:id="rId8"/>
    <p:sldId id="275" r:id="rId9"/>
    <p:sldId id="276" r:id="rId10"/>
    <p:sldId id="277" r:id="rId11"/>
    <p:sldId id="278" r:id="rId12"/>
    <p:sldId id="279" r:id="rId13"/>
    <p:sldId id="262" r:id="rId14"/>
    <p:sldId id="271" r:id="rId15"/>
    <p:sldId id="263" r:id="rId16"/>
    <p:sldId id="264" r:id="rId17"/>
    <p:sldId id="265" r:id="rId18"/>
    <p:sldId id="267" r:id="rId19"/>
    <p:sldId id="266" r:id="rId2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3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31533-EB4A-40D3-BB17-C5FA7FDDBA33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301D0-B25A-4FE3-B0FC-F67A4E5FD01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38795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621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7603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79859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58434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258950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8500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58751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9767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289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8409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7031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DBEDB2B-1EDE-4EAF-AC65-509C8E3EE485}" type="datetimeFigureOut">
              <a:rPr lang="ru-RU" smtClean="0"/>
              <a:pPr/>
              <a:t>12.03.2021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AC7600A-1F91-4522-A407-A18C0C9A409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6B538FB7-7CD6-4494-BE26-DB4B5AB47859}" type="datetimeFigureOut">
              <a:rPr lang="ru-RU" smtClean="0">
                <a:solidFill>
                  <a:srgbClr val="465E9C"/>
                </a:solidFill>
              </a:rPr>
              <a:pPr/>
              <a:t>12.03.2021</a:t>
            </a:fld>
            <a:endParaRPr lang="ru-RU">
              <a:solidFill>
                <a:srgbClr val="465E9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>
              <a:solidFill>
                <a:srgbClr val="465E9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0302EFA-4145-45A3-9FF1-F28019D4846C}" type="slidenum">
              <a:rPr lang="ru-RU" smtClean="0">
                <a:solidFill>
                  <a:srgbClr val="465E9C"/>
                </a:solidFill>
              </a:rPr>
              <a:pPr/>
              <a:t>‹#›</a:t>
            </a:fld>
            <a:endParaRPr lang="ru-RU">
              <a:solidFill>
                <a:srgbClr val="465E9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3586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8352928" cy="1731982"/>
          </a:xfrm>
        </p:spPr>
        <p:txBody>
          <a:bodyPr/>
          <a:lstStyle/>
          <a:p>
            <a:r>
              <a:rPr lang="ru-RU" sz="4400" b="1" dirty="0">
                <a:effectLst/>
              </a:rPr>
              <a:t>Активизация познавательной деятельности учащихся на уроках истории и </a:t>
            </a:r>
            <a:r>
              <a:rPr lang="ru-RU" sz="4400" b="1" dirty="0" smtClean="0">
                <a:effectLst/>
              </a:rPr>
              <a:t>обществознания </a:t>
            </a:r>
            <a:r>
              <a:rPr lang="ru-RU" sz="4400" b="1" dirty="0">
                <a:effectLst/>
              </a:rPr>
              <a:t/>
            </a:r>
            <a:br>
              <a:rPr lang="ru-RU" sz="4400" b="1" dirty="0">
                <a:effectLst/>
              </a:rPr>
            </a:br>
            <a:r>
              <a:rPr lang="ru-RU" sz="2800" dirty="0">
                <a:solidFill>
                  <a:srgbClr val="C00000"/>
                </a:solidFill>
                <a:effectLst/>
              </a:rPr>
              <a:t/>
            </a:r>
            <a:br>
              <a:rPr lang="ru-RU" sz="2800" dirty="0">
                <a:solidFill>
                  <a:srgbClr val="C00000"/>
                </a:solidFill>
                <a:effectLst/>
              </a:rPr>
            </a:br>
            <a:r>
              <a:rPr lang="ru-RU" sz="2800" dirty="0" smtClean="0">
                <a:solidFill>
                  <a:srgbClr val="C00000"/>
                </a:solidFill>
                <a:effectLst/>
              </a:rPr>
              <a:t> </a:t>
            </a:r>
            <a:endParaRPr lang="ru-RU" sz="28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«</a:t>
            </a:r>
            <a:r>
              <a:rPr lang="ru-RU" b="1" dirty="0" smtClean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Школа </a:t>
            </a:r>
            <a:r>
              <a:rPr lang="ru-RU" b="1" dirty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молодых педагогов»  для учителей </a:t>
            </a:r>
            <a:r>
              <a:rPr lang="ru-RU" b="1" dirty="0" smtClean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 истории </a:t>
            </a:r>
            <a:r>
              <a:rPr lang="ru-RU" b="1" dirty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и </a:t>
            </a:r>
            <a:r>
              <a:rPr lang="ru-RU" b="1" dirty="0" smtClean="0">
                <a:solidFill>
                  <a:srgbClr val="002060"/>
                </a:solidFill>
                <a:effectLst/>
                <a:latin typeface="+mj-lt"/>
                <a:ea typeface="Times New Roman"/>
                <a:cs typeface="Times New Roman"/>
              </a:rPr>
              <a:t>обществознания</a:t>
            </a:r>
            <a:endParaRPr lang="ru-RU" b="1" dirty="0">
              <a:solidFill>
                <a:srgbClr val="002060"/>
              </a:solidFill>
              <a:effectLst/>
              <a:latin typeface="+mj-lt"/>
              <a:ea typeface="Times New Roman"/>
              <a:cs typeface="Times New Roman"/>
            </a:endParaRPr>
          </a:p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b="1" spc="100" dirty="0" err="1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Селезнёва</a:t>
            </a:r>
            <a:r>
              <a:rPr lang="ru-RU" b="1" spc="100" dirty="0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 </a:t>
            </a:r>
            <a:r>
              <a:rPr lang="ru-RU" b="1" spc="100" dirty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Е.И., </a:t>
            </a:r>
          </a:p>
          <a:p>
            <a:pPr lvl="0">
              <a:spcBef>
                <a:spcPts val="600"/>
              </a:spcBef>
              <a:buClr>
                <a:srgbClr val="F3A447"/>
              </a:buClr>
              <a:buSzPct val="85000"/>
            </a:pPr>
            <a:r>
              <a:rPr lang="ru-RU" b="1" spc="100" dirty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методист МБУ ДПО «ИМЦ» г. Симферополь</a:t>
            </a:r>
          </a:p>
          <a:p>
            <a:endParaRPr lang="ru-RU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138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916832"/>
            <a:ext cx="7745505" cy="387781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• выявление понимания обучающимися основных принципов жизни общества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• применение полученных знаний и умений для решения типичных задач в области социальных отношений, </a:t>
            </a:r>
            <a:r>
              <a:rPr lang="ru-RU" sz="2800" b="1" dirty="0" smtClean="0">
                <a:solidFill>
                  <a:srgbClr val="002060"/>
                </a:solidFill>
              </a:rPr>
              <a:t>соответствующих </a:t>
            </a:r>
            <a:r>
              <a:rPr lang="ru-RU" sz="2800" b="1" dirty="0">
                <a:solidFill>
                  <a:srgbClr val="002060"/>
                </a:solidFill>
              </a:rPr>
              <a:t>возрасту обучающихся</a:t>
            </a:r>
            <a:r>
              <a:rPr lang="ru-RU" sz="2800" b="1" dirty="0" smtClean="0">
                <a:solidFill>
                  <a:srgbClr val="002060"/>
                </a:solidFill>
              </a:rPr>
              <a:t>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>
                <a:solidFill>
                  <a:srgbClr val="002060"/>
                </a:solidFill>
              </a:rPr>
              <a:t>• проверку умения учащихся делать необходимые выводы и давать обоснованные оценки социальным событиям и процессам;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• </a:t>
            </a:r>
            <a:r>
              <a:rPr lang="ru-RU" sz="2800" b="1" dirty="0">
                <a:solidFill>
                  <a:srgbClr val="002060"/>
                </a:solidFill>
              </a:rPr>
              <a:t>развитие их социального </a:t>
            </a:r>
            <a:r>
              <a:rPr lang="ru-RU" sz="2800" b="1" dirty="0" smtClean="0">
                <a:solidFill>
                  <a:srgbClr val="002060"/>
                </a:solidFill>
              </a:rPr>
              <a:t>кругозора.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Обществознание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3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4294967295"/>
          </p:nvPr>
        </p:nvSpPr>
        <p:spPr>
          <a:xfrm>
            <a:off x="539552" y="620688"/>
            <a:ext cx="8208912" cy="38782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dirty="0" smtClean="0"/>
              <a:t>На </a:t>
            </a:r>
            <a:r>
              <a:rPr lang="ru-RU" sz="2800" b="1" dirty="0"/>
              <a:t>уроке при организации работы учащихся с текстом параграфа, высказываниями, притчами и другими материалами, чаще в устной или письменной форме (например, на этапе рефлексии) задавать вопрос на объяснение смысла встречающихся слов, объяснение смысла высказывания, его идеи</a:t>
            </a:r>
            <a:r>
              <a:rPr lang="ru-RU" sz="2800" b="1" dirty="0" smtClean="0"/>
              <a:t>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C00000"/>
                </a:solidFill>
              </a:rPr>
              <a:t>Например, </a:t>
            </a:r>
            <a:r>
              <a:rPr lang="ru-RU" sz="2800" b="1" dirty="0" smtClean="0">
                <a:solidFill>
                  <a:srgbClr val="C00000"/>
                </a:solidFill>
              </a:rPr>
              <a:t>известному </a:t>
            </a:r>
            <a:r>
              <a:rPr lang="ru-RU" sz="2800" b="1" dirty="0">
                <a:solidFill>
                  <a:srgbClr val="C00000"/>
                </a:solidFill>
              </a:rPr>
              <a:t>писателю Л. Толстому принадлежит следующее высказывание: </a:t>
            </a:r>
            <a:r>
              <a:rPr lang="ru-RU" sz="2800" b="1" i="1" dirty="0">
                <a:solidFill>
                  <a:srgbClr val="C00000"/>
                </a:solidFill>
              </a:rPr>
              <a:t>«Любовь – это бесценный дар. Это единственная вещь, которую мы можем подарить, и все же она у тебя остается»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4581128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Как </a:t>
            </a:r>
            <a:r>
              <a:rPr lang="ru-RU" sz="2400" b="1" dirty="0">
                <a:solidFill>
                  <a:srgbClr val="002060"/>
                </a:solidFill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</a:rPr>
              <a:t>ы </a:t>
            </a:r>
            <a:r>
              <a:rPr lang="ru-RU" sz="2400" b="1" dirty="0">
                <a:solidFill>
                  <a:srgbClr val="002060"/>
                </a:solidFill>
              </a:rPr>
              <a:t>понимаете смысл слова «любовь»?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Дайте </a:t>
            </a:r>
            <a:r>
              <a:rPr lang="ru-RU" sz="2400" b="1" dirty="0">
                <a:solidFill>
                  <a:srgbClr val="002060"/>
                </a:solidFill>
              </a:rPr>
              <a:t>своё объяснение смысла высказывания.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Как </a:t>
            </a:r>
            <a:r>
              <a:rPr lang="ru-RU" sz="2400" b="1" dirty="0">
                <a:solidFill>
                  <a:srgbClr val="002060"/>
                </a:solidFill>
              </a:rPr>
              <a:t>в</a:t>
            </a:r>
            <a:r>
              <a:rPr lang="ru-RU" sz="2400" b="1" dirty="0" smtClean="0">
                <a:solidFill>
                  <a:srgbClr val="002060"/>
                </a:solidFill>
              </a:rPr>
              <a:t>ы </a:t>
            </a:r>
            <a:r>
              <a:rPr lang="ru-RU" sz="2400" b="1" dirty="0">
                <a:solidFill>
                  <a:srgbClr val="002060"/>
                </a:solidFill>
              </a:rPr>
              <a:t>думаете, почему важно, чтобы испытывали чувство любви?</a:t>
            </a:r>
          </a:p>
        </p:txBody>
      </p:sp>
    </p:spTree>
    <p:extLst>
      <p:ext uri="{BB962C8B-B14F-4D97-AF65-F5344CB8AC3E}">
        <p14:creationId xmlns:p14="http://schemas.microsoft.com/office/powerpoint/2010/main" xmlns="" val="13117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569913"/>
            <a:ext cx="8353425" cy="1054100"/>
          </a:xfrm>
        </p:spPr>
        <p:txBody>
          <a:bodyPr/>
          <a:lstStyle/>
          <a:p>
            <a:r>
              <a:rPr lang="ru-RU" sz="4400" b="1" dirty="0">
                <a:solidFill>
                  <a:srgbClr val="C00000"/>
                </a:solidFill>
              </a:rPr>
              <a:t>Умение устанавливать причинно-следственные связи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412776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Constantia"/>
              </a:rPr>
              <a:t>Выявите ряд интересующих вас событий. </a:t>
            </a:r>
          </a:p>
          <a:p>
            <a:pPr marL="514350" lvl="0" indent="-51435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Constantia"/>
              </a:rPr>
              <a:t>Опишите, есть ли между ними связь. Если есть, то решите, какая из них является причиной, а какая – следствием. Если вы работаете с текстом, обратите внимание на слова, фразы, выражения, которые связывают события с друг другом: </a:t>
            </a:r>
            <a:r>
              <a:rPr lang="ru-RU" sz="2800" dirty="0">
                <a:solidFill>
                  <a:srgbClr val="C00000"/>
                </a:solidFill>
                <a:latin typeface="Constantia"/>
              </a:rPr>
              <a:t>«</a:t>
            </a:r>
            <a:r>
              <a:rPr lang="ru-RU" sz="2800" b="1" i="1" dirty="0">
                <a:solidFill>
                  <a:srgbClr val="C00000"/>
                </a:solidFill>
                <a:latin typeface="Constantia"/>
              </a:rPr>
              <a:t>поэтому», «потому что», «в результате», «это ведет к…», «вследствие чего», «следовательно» и т. д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. </a:t>
            </a:r>
          </a:p>
          <a:p>
            <a:pPr marL="514350" lvl="0" indent="-514350">
              <a:buFontTx/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Constantia"/>
              </a:rPr>
              <a:t>Определите и расположите по значимости, отдаленности причины и последствия одного или нескольких событий, процесса.</a:t>
            </a:r>
          </a:p>
        </p:txBody>
      </p:sp>
    </p:spTree>
    <p:extLst>
      <p:ext uri="{BB962C8B-B14F-4D97-AF65-F5344CB8AC3E}">
        <p14:creationId xmlns:p14="http://schemas.microsoft.com/office/powerpoint/2010/main" xmlns="" val="174274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772816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solidFill>
                  <a:srgbClr val="002060"/>
                </a:solidFill>
                <a:latin typeface="Constantia"/>
              </a:rPr>
              <a:t>Найдите </a:t>
            </a:r>
            <a:r>
              <a:rPr lang="ru-RU" sz="2800" b="1" dirty="0">
                <a:solidFill>
                  <a:srgbClr val="002060"/>
                </a:solidFill>
                <a:latin typeface="Constantia"/>
              </a:rPr>
              <a:t>в разделе параграфа текст, раскрывающий причины описываемого события и его последствия. 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Constantia"/>
              </a:rPr>
              <a:t>• Составьте из предложенных звеньев логическую цепочку, раскрывающую причинно-следственные связи. </a:t>
            </a:r>
          </a:p>
          <a:p>
            <a:pPr lvl="0"/>
            <a:r>
              <a:rPr lang="ru-RU" sz="2800" b="1" dirty="0">
                <a:solidFill>
                  <a:srgbClr val="002060"/>
                </a:solidFill>
                <a:latin typeface="Constantia"/>
              </a:rPr>
              <a:t>• Какие ошибки допущены в представленной логической цепочке, раскрывающей причинно-следственные связи?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60648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0" cap="none" spc="-100" normalizeH="0" baseline="0" noProof="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ea typeface="+mj-ea"/>
                <a:cs typeface="+mj-cs"/>
              </a:rPr>
              <a:t>Задания на </a:t>
            </a:r>
            <a:r>
              <a:rPr kumimoji="0" lang="ru-RU" sz="4200" b="1" i="0" u="none" strike="noStrike" kern="0" cap="none" spc="-100" normalizeH="0" baseline="0" noProof="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ea typeface="+mj-ea"/>
                <a:cs typeface="+mj-cs"/>
              </a:rPr>
              <a:t>определение </a:t>
            </a:r>
            <a:r>
              <a:rPr kumimoji="0" lang="ru-RU" sz="4200" b="1" i="0" u="none" strike="noStrike" kern="0" cap="none" spc="-100" normalizeH="0" baseline="0" noProof="0" dirty="0" smtClean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ea typeface="+mj-ea"/>
                <a:cs typeface="+mj-cs"/>
              </a:rPr>
              <a:t>причинно-следственных связей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0396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28800"/>
            <a:ext cx="8208912" cy="427699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FF0000"/>
                </a:solidFill>
              </a:rPr>
              <a:t>О</a:t>
            </a:r>
            <a:r>
              <a:rPr lang="ru-RU" sz="2800" b="1" dirty="0" smtClean="0">
                <a:solidFill>
                  <a:srgbClr val="FF0000"/>
                </a:solidFill>
              </a:rPr>
              <a:t>рганизация работы </a:t>
            </a:r>
            <a:r>
              <a:rPr lang="ru-RU" sz="2800" b="1" dirty="0">
                <a:solidFill>
                  <a:srgbClr val="FF0000"/>
                </a:solidFill>
              </a:rPr>
              <a:t>на </a:t>
            </a:r>
            <a:r>
              <a:rPr lang="ru-RU" sz="2800" b="1" dirty="0" smtClean="0">
                <a:solidFill>
                  <a:srgbClr val="FF0000"/>
                </a:solidFill>
              </a:rPr>
              <a:t>уроке:   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2060"/>
                </a:solidFill>
              </a:rPr>
              <a:t>• заполнение в конце урока, когда работа </a:t>
            </a:r>
            <a:r>
              <a:rPr lang="ru-RU" sz="2800" b="1" dirty="0" smtClean="0">
                <a:solidFill>
                  <a:srgbClr val="002060"/>
                </a:solidFill>
              </a:rPr>
              <a:t>с картой является </a:t>
            </a:r>
            <a:r>
              <a:rPr lang="ru-RU" sz="2800" b="1" dirty="0">
                <a:solidFill>
                  <a:srgbClr val="002060"/>
                </a:solidFill>
              </a:rPr>
              <a:t>одним из способов закрепления;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• </a:t>
            </a:r>
            <a:r>
              <a:rPr lang="ru-RU" sz="2800" b="1" dirty="0">
                <a:solidFill>
                  <a:srgbClr val="002060"/>
                </a:solidFill>
              </a:rPr>
              <a:t>отработка ранее изученного материала с использованием контурной карты и справочных пособий;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• </a:t>
            </a:r>
            <a:r>
              <a:rPr lang="ru-RU" sz="2800" b="1" dirty="0">
                <a:solidFill>
                  <a:srgbClr val="002060"/>
                </a:solidFill>
              </a:rPr>
              <a:t>проверочная работа с вариативным заданием, выполняемая по памяти;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• </a:t>
            </a:r>
            <a:r>
              <a:rPr lang="ru-RU" sz="2800" b="1" dirty="0">
                <a:solidFill>
                  <a:srgbClr val="002060"/>
                </a:solidFill>
              </a:rPr>
              <a:t>проведение историко-географического диктанта по контурной карте (подписать название рек, городов, государств</a:t>
            </a:r>
            <a:r>
              <a:rPr lang="ru-RU" sz="2800" b="1" dirty="0" smtClean="0">
                <a:solidFill>
                  <a:srgbClr val="002060"/>
                </a:solidFill>
              </a:rPr>
              <a:t>).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Умение работать с исторической картой</a:t>
            </a:r>
            <a:br>
              <a:rPr lang="ru-RU" sz="4800" b="1" dirty="0">
                <a:solidFill>
                  <a:srgbClr val="C00000"/>
                </a:solidFill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960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251520" y="885726"/>
            <a:ext cx="8692629" cy="1054100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-RU" sz="4800" b="1" dirty="0">
                <a:solidFill>
                  <a:srgbClr val="C00000"/>
                </a:solidFill>
              </a:rPr>
              <a:t>Знание исторических деятелей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sz="2400" b="1" u="sng" dirty="0">
                <a:solidFill>
                  <a:srgbClr val="002060"/>
                </a:solidFill>
                <a:latin typeface="Constantia"/>
                <a:ea typeface="+mn-ea"/>
                <a:cs typeface="+mn-cs"/>
              </a:rPr>
              <a:t>конкретные действия всегда носят единичный характер и выражаются в непосредственном проявлении личной активности </a:t>
            </a:r>
            <a:r>
              <a:rPr lang="ru-RU" sz="2400" b="1" u="sng" dirty="0" smtClean="0">
                <a:solidFill>
                  <a:srgbClr val="002060"/>
                </a:solidFill>
                <a:latin typeface="Constantia"/>
                <a:ea typeface="+mn-ea"/>
                <a:cs typeface="+mn-cs"/>
              </a:rPr>
              <a:t>исторического деятеля</a:t>
            </a:r>
            <a:r>
              <a:rPr lang="ru-RU" sz="2400" b="1" u="sng" dirty="0" smtClean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>.</a:t>
            </a:r>
            <a:r>
              <a:rPr lang="ru-RU" sz="2400" b="1" u="sng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  <a:t/>
            </a:r>
            <a:br>
              <a:rPr lang="ru-RU" sz="2400" b="1" u="sng" dirty="0">
                <a:solidFill>
                  <a:prstClr val="white"/>
                </a:solidFill>
                <a:latin typeface="Constantia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88840"/>
            <a:ext cx="2877044" cy="3834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31840" y="2012995"/>
            <a:ext cx="574817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Constantia"/>
              </a:rPr>
              <a:t>Например, конкретным действием будет: </a:t>
            </a:r>
            <a:r>
              <a:rPr lang="ru-RU" sz="2400" b="1" i="1" dirty="0">
                <a:solidFill>
                  <a:srgbClr val="FF0000"/>
                </a:solidFill>
                <a:latin typeface="Constantia"/>
              </a:rPr>
              <a:t>Княгиня Ольга установила размер дани – «урок», больше которого платить было нельзя. </a:t>
            </a:r>
            <a:r>
              <a:rPr lang="ru-RU" sz="2400" b="1" dirty="0">
                <a:solidFill>
                  <a:srgbClr val="002060"/>
                </a:solidFill>
                <a:latin typeface="Constantia"/>
              </a:rPr>
              <a:t>Однако такой ответ будет не завершенным, так как любое действие личности имеет конечный результат. Следовательно</a:t>
            </a:r>
            <a:r>
              <a:rPr lang="ru-RU" sz="2400" b="1" dirty="0" smtClean="0">
                <a:solidFill>
                  <a:srgbClr val="002060"/>
                </a:solidFill>
                <a:latin typeface="Constantia"/>
              </a:rPr>
              <a:t>,  должна </a:t>
            </a:r>
            <a:r>
              <a:rPr lang="ru-RU" sz="2400" b="1" dirty="0">
                <a:solidFill>
                  <a:srgbClr val="002060"/>
                </a:solidFill>
                <a:latin typeface="Constantia"/>
              </a:rPr>
              <a:t>быть добавлена фраза: </a:t>
            </a:r>
            <a:r>
              <a:rPr lang="ru-RU" sz="2400" b="1" dirty="0" smtClean="0">
                <a:solidFill>
                  <a:srgbClr val="002060"/>
                </a:solidFill>
                <a:latin typeface="Constantia"/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  <a:latin typeface="Constantia"/>
              </a:rPr>
              <a:t>Эти </a:t>
            </a:r>
            <a:r>
              <a:rPr lang="ru-RU" sz="2400" b="1" i="1" dirty="0">
                <a:solidFill>
                  <a:srgbClr val="FF0000"/>
                </a:solidFill>
                <a:latin typeface="Constantia"/>
              </a:rPr>
              <a:t>действия княгини способствовали прекращению произвольного грабежа со стороны дружинников</a:t>
            </a:r>
          </a:p>
        </p:txBody>
      </p:sp>
    </p:spTree>
    <p:extLst>
      <p:ext uri="{BB962C8B-B14F-4D97-AF65-F5344CB8AC3E}">
        <p14:creationId xmlns:p14="http://schemas.microsoft.com/office/powerpoint/2010/main" xmlns="" val="32485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70156"/>
            <a:ext cx="8496944" cy="1054250"/>
          </a:xfrm>
        </p:spPr>
        <p:txBody>
          <a:bodyPr/>
          <a:lstStyle/>
          <a:p>
            <a:r>
              <a:rPr lang="ru-RU" sz="4400" b="1" dirty="0">
                <a:solidFill>
                  <a:srgbClr val="C00000"/>
                </a:solidFill>
              </a:rPr>
              <a:t>Умение работать с иллюстративным материалом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500174"/>
            <a:ext cx="3024187" cy="473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0562" y="4071942"/>
            <a:ext cx="3714744" cy="278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428736"/>
            <a:ext cx="4071934" cy="2379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5762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5087" cy="1054250"/>
          </a:xfrm>
        </p:spPr>
        <p:txBody>
          <a:bodyPr/>
          <a:lstStyle/>
          <a:p>
            <a:r>
              <a:rPr lang="ru-RU" sz="4400" b="1" dirty="0">
                <a:solidFill>
                  <a:srgbClr val="C00000"/>
                </a:solidFill>
              </a:rPr>
              <a:t>Знание истории родного края</a:t>
            </a:r>
            <a:br>
              <a:rPr lang="ru-RU" sz="4400" b="1" dirty="0">
                <a:solidFill>
                  <a:srgbClr val="C00000"/>
                </a:solidFill>
              </a:rPr>
            </a:b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2357430"/>
            <a:ext cx="4175323" cy="313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8860" y="4714884"/>
            <a:ext cx="3739020" cy="2000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://www.litsovet.ru/files/3441/material_images/Odissey_Khronika_podviga_Pjatq_g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2428868"/>
            <a:ext cx="3416466" cy="281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4282" y="1000108"/>
            <a:ext cx="6546637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+mj-lt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татья </a:t>
            </a:r>
            <a:r>
              <a:rPr lang="ru-RU" sz="1600" b="1" dirty="0">
                <a:solidFill>
                  <a:srgbClr val="002060"/>
                </a:solidFill>
                <a:latin typeface="+mj-lt"/>
              </a:rPr>
              <a:t>генерала Петрова в газете «За Родину» (многотиражка Приморской армии), где он писал: 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«Кто </a:t>
            </a:r>
            <a:r>
              <a:rPr lang="ru-RU" sz="1600" b="1" dirty="0">
                <a:solidFill>
                  <a:srgbClr val="002060"/>
                </a:solidFill>
                <a:latin typeface="+mj-lt"/>
              </a:rPr>
              <a:t>эти люди в черных бушлатах, которые дрались в единоборстве с танками</a:t>
            </a:r>
            <a:r>
              <a:rPr lang="ru-RU" sz="1600" b="1" dirty="0" smtClean="0">
                <a:solidFill>
                  <a:srgbClr val="002060"/>
                </a:solidFill>
                <a:latin typeface="+mj-lt"/>
              </a:rPr>
              <a:t>?...» Неожиданно </a:t>
            </a:r>
            <a:r>
              <a:rPr lang="ru-RU" sz="1600" b="1" dirty="0">
                <a:solidFill>
                  <a:srgbClr val="002060"/>
                </a:solidFill>
                <a:latin typeface="+mj-lt"/>
              </a:rPr>
              <a:t>статья получила большой резонанс, и ранее безвестные герои были представлены к званию героев Советского Союза.</a:t>
            </a:r>
          </a:p>
        </p:txBody>
      </p:sp>
    </p:spTree>
    <p:extLst>
      <p:ext uri="{BB962C8B-B14F-4D97-AF65-F5344CB8AC3E}">
        <p14:creationId xmlns:p14="http://schemas.microsoft.com/office/powerpoint/2010/main" xmlns="" val="139551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836712"/>
            <a:ext cx="8712968" cy="1054250"/>
          </a:xfrm>
        </p:spPr>
        <p:txBody>
          <a:bodyPr/>
          <a:lstStyle/>
          <a:p>
            <a:r>
              <a:rPr lang="ru-RU" sz="3200" b="1" dirty="0">
                <a:solidFill>
                  <a:srgbClr val="C00000"/>
                </a:solidFill>
              </a:rPr>
              <a:t>Умение систематизировать разнообразную историческую на основе своих представлений об общих закономерностях исторического процесса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36912"/>
            <a:ext cx="2989009" cy="387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9738"/>
            <a:ext cx="2573337" cy="344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4437112"/>
            <a:ext cx="4572000" cy="2246769"/>
          </a:xfrm>
          <a:prstGeom prst="rect">
            <a:avLst/>
          </a:prstGeom>
          <a:solidFill>
            <a:schemeClr val="tx2"/>
          </a:solidFill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«Я променял бы всю европейскую культуру на одну грустную русскую песню, уж очень они правдивые, эти </a:t>
            </a:r>
            <a:r>
              <a:rPr kumimoji="0" lang="ru-RU" sz="2800" b="1" i="1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русские</a:t>
            </a:r>
            <a:r>
              <a:rPr kumimoji="0" lang="ru-RU" sz="2800" b="1" i="1" u="none" strike="noStrike" kern="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!» </a:t>
            </a:r>
            <a:endParaRPr kumimoji="0" lang="ru-RU" sz="2800" b="1" i="1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36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335846"/>
            <a:ext cx="806489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Страшная эта опасность </a:t>
            </a:r>
            <a:r>
              <a:rPr lang="ru-RU" sz="3200" b="1" i="1" dirty="0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— </a:t>
            </a:r>
            <a:r>
              <a:rPr lang="ru-RU" sz="3200" b="1" i="1" dirty="0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безделье за партой; безделье шесть часов ежедневно, безделье месяцы и годы. Это развращает, морально калечит человека, и ни школьная бригада, ни школьный участок, ни мастерская — ничто не может возместить того, что упущено в самой главной сфере, где человек должен быть тружеником, — в сфере мысли. </a:t>
            </a:r>
          </a:p>
          <a:p>
            <a:pPr algn="r"/>
            <a:r>
              <a:rPr lang="ru-RU" sz="3200" b="1" i="1" dirty="0" smtClean="0">
                <a:solidFill>
                  <a:srgbClr val="002060"/>
                </a:solidFill>
                <a:effectLst/>
                <a:latin typeface="+mj-lt"/>
                <a:cs typeface="Times New Roman" panose="02020603050405020304" pitchFamily="18" charset="0"/>
              </a:rPr>
              <a:t>Сухомлинский В. А.</a:t>
            </a:r>
            <a:r>
              <a:rPr lang="ru-RU" sz="3200" dirty="0" smtClean="0">
                <a:latin typeface="+mj-lt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+mj-lt"/>
                <a:cs typeface="Times New Roman" panose="02020603050405020304" pitchFamily="18" charset="0"/>
              </a:rPr>
            </a:br>
            <a:r>
              <a:rPr lang="ru-RU" dirty="0" smtClean="0">
                <a:latin typeface="+mj-lt"/>
              </a:rPr>
              <a:t/>
            </a:r>
            <a:br>
              <a:rPr lang="ru-RU" dirty="0" smtClean="0">
                <a:latin typeface="+mj-lt"/>
              </a:rPr>
            </a:br>
            <a:r>
              <a:rPr lang="ru-RU" b="0" i="0" dirty="0" smtClean="0">
                <a:solidFill>
                  <a:srgbClr val="333333"/>
                </a:solidFill>
                <a:effectLst/>
                <a:latin typeface="PT Sans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207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4345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0" dirty="0" smtClean="0">
                <a:solidFill>
                  <a:srgbClr val="002060"/>
                </a:solidFill>
                <a:effectLst/>
              </a:rPr>
              <a:t>Задачи:</a:t>
            </a:r>
          </a:p>
          <a:p>
            <a:pPr marL="363538" indent="-363538"/>
            <a:r>
              <a:rPr lang="ru-RU" sz="3600" b="1" i="0" dirty="0" smtClean="0">
                <a:solidFill>
                  <a:srgbClr val="002060"/>
                </a:solidFill>
                <a:effectLst/>
              </a:rPr>
              <a:t> - выявить наиболее эффективные приемы, методы, формы и технологии активизации познавательной деятельности учащихся; </a:t>
            </a:r>
          </a:p>
          <a:p>
            <a:pPr marL="450850" indent="-450850"/>
            <a:r>
              <a:rPr lang="ru-RU" sz="3600" b="1" i="0" dirty="0" smtClean="0">
                <a:solidFill>
                  <a:srgbClr val="002060"/>
                </a:solidFill>
                <a:effectLst/>
              </a:rPr>
              <a:t> - развивать мотивацию учебной деятельности.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0" i="0" dirty="0" smtClean="0">
                <a:solidFill>
                  <a:srgbClr val="333333"/>
                </a:solidFill>
                <a:effectLst/>
                <a:latin typeface="PT Sans"/>
              </a:rPr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267447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07546963"/>
              </p:ext>
            </p:extLst>
          </p:nvPr>
        </p:nvGraphicFramePr>
        <p:xfrm>
          <a:off x="0" y="-8307"/>
          <a:ext cx="9144000" cy="674967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995936"/>
                <a:gridCol w="5148064"/>
              </a:tblGrid>
              <a:tr h="1283018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ru-RU" sz="40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</a:rPr>
                        <a:t>Новые процедуры в структуре урока по ФГОС</a:t>
                      </a:r>
                      <a:endParaRPr lang="ru-RU" sz="2800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70266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Этапы урока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002060"/>
                          </a:solidFill>
                        </a:rPr>
                        <a:t>НОВОЕ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862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Подготовительный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Проектирование информационно-образовательной среды, ресурсов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8626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Организационный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Характеристика ресурсов при определённом типе уроков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056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Мотивационно-целевой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Мотивация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Активное целеполагание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4060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Проектировочный 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Учебное проектирование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8056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Операционно-</a:t>
                      </a:r>
                      <a:r>
                        <a:rPr lang="ru-RU" sz="2400" b="1" dirty="0" err="1" smtClean="0">
                          <a:solidFill>
                            <a:srgbClr val="002060"/>
                          </a:solidFill>
                        </a:rPr>
                        <a:t>деятельностный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Система учебных задач, которые решают обучающиеся в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процессе деятельности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761216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Контрольно-оценочный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Критерии оценивания</a:t>
                      </a:r>
                    </a:p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Самооценка и взаимооценка обучающихся 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j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44231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Рефлексивный этап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Constantia" panose="02030602050306030303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Разные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виды и приемы рефлексии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1503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1601312"/>
              </p:ext>
            </p:extLst>
          </p:nvPr>
        </p:nvGraphicFramePr>
        <p:xfrm>
          <a:off x="12526" y="1"/>
          <a:ext cx="9143999" cy="681337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9552"/>
                <a:gridCol w="3528392"/>
                <a:gridCol w="5076055"/>
              </a:tblGrid>
              <a:tr h="1085078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kumimoji="0" lang="ru-RU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j-ea"/>
                          <a:cs typeface="Times New Roman" panose="02020603050405020304" pitchFamily="18" charset="0"/>
                        </a:rPr>
                        <a:t>Виды уроков для каждого типа урока по ФГОС</a:t>
                      </a:r>
                      <a:endParaRPr lang="ru-RU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55330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Типы урока по ФГОС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уроков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586143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открытия нового знания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Лекции, путешествие,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инсценировка, экспедиция, проблемный урок, экскурсия, беседа, конференция, мультимедиа-урок, игра, урок смешанного типа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84638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рефлексии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Сочинение, практикум, диалог, ролевая игра, деловая игра, комбинированный урок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21727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систематизации знаний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Конкурс, конференция, экскурсия, консультация, урок-суд, диспут, обзорная лекция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365737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развивающего контроля</a:t>
                      </a:r>
                      <a:endParaRPr lang="ru-RU" sz="24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Письменная работа, устный опрос, викторина, смотр знаний, защита проектов, рефератов тестирование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1999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1054250"/>
          </a:xfrm>
        </p:spPr>
        <p:txBody>
          <a:bodyPr/>
          <a:lstStyle/>
          <a:p>
            <a:r>
              <a:rPr lang="ru-RU" sz="3800" b="1" spc="-100" dirty="0">
                <a:ln w="3200">
                  <a:solidFill>
                    <a:srgbClr val="444D26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C00000"/>
                </a:solidFill>
                <a:latin typeface="Constantia"/>
              </a:rPr>
              <a:t>Проверяемые виды деятельности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42984"/>
          <a:ext cx="9072594" cy="5029200"/>
        </p:xfrm>
        <a:graphic>
          <a:graphicData uri="http://schemas.openxmlformats.org/drawingml/2006/table">
            <a:tbl>
              <a:tblPr firstRow="1" bandRow="1"/>
              <a:tblGrid>
                <a:gridCol w="248579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90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860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7170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810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Знание основных терминов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Умение проводить поиск исторической информации в письменных источниках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Знание основных фактов, событий,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явлений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Умение работать с исторической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</a:rPr>
                        <a:t> картой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106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Умение работать с иллюстративным материалом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Знание истории родного края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Знание исторических деятелей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Умение устанавливать причинно-следственные связи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81069"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onstantia"/>
                        </a:defRPr>
                      </a:lvl9pPr>
                    </a:lstStyle>
                    <a:p>
                      <a:pPr algn="l"/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Умение систематизировать разнообразную историческую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 информацию на </a:t>
                      </a:r>
                      <a:r>
                        <a:rPr lang="ru-RU" sz="2400" b="1" dirty="0" smtClean="0">
                          <a:solidFill>
                            <a:srgbClr val="002060"/>
                          </a:solidFill>
                        </a:rPr>
                        <a:t>основе своих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представлений об общих закономерностях исторического процесса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E7BC29"/>
                      </a:solidFill>
                    </a:lnL>
                    <a:lnR w="12700" cmpd="sng">
                      <a:solidFill>
                        <a:srgbClr val="E7BC29"/>
                      </a:solidFill>
                    </a:lnR>
                    <a:lnT w="12700" cmpd="sng">
                      <a:solidFill>
                        <a:srgbClr val="E7BC29"/>
                      </a:solidFill>
                    </a:lnT>
                    <a:lnB w="12700" cmpd="sng">
                      <a:solidFill>
                        <a:srgbClr val="E7BC2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7BC29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1245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323528" y="188640"/>
            <a:ext cx="8640762" cy="1054100"/>
          </a:xfrm>
        </p:spPr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Знание основных терминов</a:t>
            </a:r>
            <a:br>
              <a:rPr lang="ru-RU" sz="4800" b="1" dirty="0">
                <a:solidFill>
                  <a:srgbClr val="C00000"/>
                </a:solidFill>
              </a:rPr>
            </a:br>
            <a:endParaRPr lang="ru-RU" sz="4800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26995"/>
              </p:ext>
            </p:extLst>
          </p:nvPr>
        </p:nvGraphicFramePr>
        <p:xfrm>
          <a:off x="0" y="836712"/>
          <a:ext cx="9108504" cy="602128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9523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15617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5266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Пути формирования исторических понятий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Примеры деятельности учащихся 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2661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Определение признаков понятия.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Найдите в тексте параграфа признаки понятия.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81732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Объяснение признаков понятия.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Какой рисунок (символ) вы могли бы предложить к каждому из признаков понятия? Как вы понимаете содержание признака …?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79905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Закрепление признаков понятия при дальнейшем обучении.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Отберите и приведите факт(ы) из материала параграфа, подтверждающий проявление данного признака. Укажите, какой из признаков можно считать </a:t>
                      </a:r>
                      <a:r>
                        <a:rPr lang="ru-RU" b="1" dirty="0" smtClean="0"/>
                        <a:t>главным.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54329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Применение понятия в новых условиях.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Составьте два (три) предложения с использованием данного понятия. </a:t>
                      </a:r>
                      <a:r>
                        <a:rPr lang="ru-RU" b="1" dirty="0" smtClean="0"/>
                        <a:t> Какие </a:t>
                      </a:r>
                      <a:r>
                        <a:rPr lang="ru-RU" b="1" dirty="0" smtClean="0"/>
                        <a:t>термины, понятия следует отобрать для рассказа о событие (явление, процесса)? Объясните, почему вы считаете, что эти понятия и термины должны присутствовать в данном рассказе? Укажите особенности проявления понятия в условиях… Используя интернет-ресурсы, найдите формулировку (или варианты формулировок</a:t>
                      </a:r>
                      <a:r>
                        <a:rPr lang="ru-RU" b="1" dirty="0" smtClean="0"/>
                        <a:t>).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74778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036496" cy="1219200"/>
          </a:xfrm>
        </p:spPr>
        <p:txBody>
          <a:bodyPr>
            <a:noAutofit/>
          </a:bodyPr>
          <a:lstStyle/>
          <a:p>
            <a:pPr algn="r"/>
            <a:r>
              <a:rPr lang="ru-RU" sz="4000" b="1" dirty="0">
                <a:solidFill>
                  <a:srgbClr val="FF0000"/>
                </a:solidFill>
              </a:rPr>
              <a:t>Задания на установление хронологической последовательности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8525336"/>
              </p:ext>
            </p:extLst>
          </p:nvPr>
        </p:nvGraphicFramePr>
        <p:xfrm>
          <a:off x="466391" y="2204864"/>
          <a:ext cx="8418422" cy="155448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2092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2092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В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5 </a:t>
                      </a: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классе в эту модель может быть включена работа с «лентой времени»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В 6-х и 7-х классах может быть предусмотрено решение хронологических задач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834915" y="4797152"/>
            <a:ext cx="7272808" cy="0"/>
          </a:xfrm>
          <a:prstGeom prst="straightConnector1">
            <a:avLst/>
          </a:prstGeom>
          <a:ln w="762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1694754" y="4796358"/>
            <a:ext cx="571504" cy="1588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3963983" y="4832077"/>
            <a:ext cx="642942" cy="1588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6303266" y="4797789"/>
            <a:ext cx="570710" cy="794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71600" y="5357849"/>
            <a:ext cx="1902676" cy="6071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964-972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64711" y="5179254"/>
            <a:ext cx="1643074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988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6654" y="5135155"/>
            <a:ext cx="2143140" cy="5715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1097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15272" y="5000636"/>
            <a:ext cx="1214414" cy="1619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1606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484784"/>
            <a:ext cx="8856984" cy="5688632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002060"/>
                </a:solidFill>
                <a:latin typeface="+mj-lt"/>
              </a:rPr>
              <a:t>Работа с текстом параграфа, историческим источником:</a:t>
            </a:r>
          </a:p>
          <a:p>
            <a:pPr marL="0" indent="0">
              <a:buNone/>
            </a:pPr>
            <a:r>
              <a:rPr lang="ru-RU" sz="2600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sz="2600" b="1" dirty="0">
                <a:solidFill>
                  <a:srgbClr val="FF0000"/>
                </a:solidFill>
                <a:latin typeface="+mj-lt"/>
              </a:rPr>
              <a:t>• </a:t>
            </a:r>
            <a:r>
              <a:rPr lang="ru-RU" sz="2600" b="1" dirty="0">
                <a:solidFill>
                  <a:srgbClr val="0070C0"/>
                </a:solidFill>
                <a:latin typeface="+mj-lt"/>
              </a:rPr>
              <a:t>определение общих и особенных </a:t>
            </a:r>
            <a:r>
              <a:rPr lang="ru-RU" sz="2600" b="1" dirty="0" smtClean="0">
                <a:solidFill>
                  <a:srgbClr val="0070C0"/>
                </a:solidFill>
                <a:latin typeface="+mj-lt"/>
              </a:rPr>
              <a:t>черт </a:t>
            </a:r>
            <a:r>
              <a:rPr lang="ru-RU" sz="2600" b="1" dirty="0">
                <a:solidFill>
                  <a:srgbClr val="0070C0"/>
                </a:solidFill>
                <a:latin typeface="+mj-lt"/>
              </a:rPr>
              <a:t>сюжетов, событий, явлений, </a:t>
            </a:r>
            <a:r>
              <a:rPr lang="ru-RU" sz="2600" b="1" dirty="0" smtClean="0">
                <a:solidFill>
                  <a:srgbClr val="0070C0"/>
                </a:solidFill>
                <a:latin typeface="+mj-lt"/>
              </a:rPr>
              <a:t>суждений </a:t>
            </a:r>
            <a:r>
              <a:rPr lang="ru-RU" sz="2600" b="1" dirty="0" smtClean="0">
                <a:solidFill>
                  <a:srgbClr val="FF0000"/>
                </a:solidFill>
                <a:latin typeface="+mj-lt"/>
              </a:rPr>
              <a:t>(</a:t>
            </a:r>
            <a:r>
              <a:rPr lang="ru-RU" sz="2600" b="1" i="1" dirty="0" smtClean="0">
                <a:solidFill>
                  <a:srgbClr val="FF0000"/>
                </a:solidFill>
                <a:latin typeface="+mj-lt"/>
              </a:rPr>
              <a:t>в</a:t>
            </a:r>
            <a:r>
              <a:rPr lang="ru-RU" b="1" i="1" dirty="0" smtClean="0">
                <a:solidFill>
                  <a:srgbClr val="FF0000"/>
                </a:solidFill>
              </a:rPr>
              <a:t>ыделение </a:t>
            </a:r>
            <a:r>
              <a:rPr lang="ru-RU" b="1" i="1" dirty="0">
                <a:solidFill>
                  <a:srgbClr val="FF0000"/>
                </a:solidFill>
              </a:rPr>
              <a:t>основных идей первоначально может проводиться по тексту учебника и желательно вместе с учителем, с разбором вслух каждого предлагаемого учащимися пункта и, возможно, </a:t>
            </a:r>
            <a:r>
              <a:rPr lang="ru-RU" b="1" i="1" dirty="0" smtClean="0">
                <a:solidFill>
                  <a:srgbClr val="FF0000"/>
                </a:solidFill>
              </a:rPr>
              <a:t>подпункта);</a:t>
            </a:r>
            <a:endParaRPr lang="ru-RU" sz="2600" b="1" i="1" dirty="0" smtClean="0">
              <a:solidFill>
                <a:srgbClr val="FF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2600" b="1" dirty="0" smtClean="0">
                <a:solidFill>
                  <a:srgbClr val="0070C0"/>
                </a:solidFill>
                <a:latin typeface="+mj-lt"/>
              </a:rPr>
              <a:t>• </a:t>
            </a:r>
            <a:r>
              <a:rPr lang="ru-RU" sz="2600" b="1" dirty="0">
                <a:solidFill>
                  <a:srgbClr val="0070C0"/>
                </a:solidFill>
                <a:latin typeface="+mj-lt"/>
              </a:rPr>
              <a:t>сопоставительный анализ: исторических идей, общественных движений, художественной </a:t>
            </a:r>
            <a:r>
              <a:rPr lang="ru-RU" sz="2600" b="1" dirty="0" smtClean="0">
                <a:solidFill>
                  <a:srgbClr val="0070C0"/>
                </a:solidFill>
                <a:latin typeface="+mj-lt"/>
              </a:rPr>
              <a:t>культуры</a:t>
            </a:r>
            <a:endParaRPr lang="ru-RU" sz="2600" b="1" dirty="0" smtClean="0">
              <a:solidFill>
                <a:srgbClr val="0070C0"/>
              </a:solidFill>
              <a:latin typeface="+mj-lt"/>
            </a:endParaRPr>
          </a:p>
          <a:p>
            <a:pPr marL="0" indent="0">
              <a:buNone/>
            </a:pPr>
            <a:r>
              <a:rPr lang="ru-RU" i="1" dirty="0" smtClean="0">
                <a:solidFill>
                  <a:srgbClr val="FF0000"/>
                </a:solidFill>
                <a:latin typeface="+mj-lt"/>
              </a:rPr>
              <a:t>(«…</a:t>
            </a:r>
            <a:r>
              <a:rPr lang="ru-RU" i="1" dirty="0" smtClean="0">
                <a:solidFill>
                  <a:srgbClr val="002060"/>
                </a:solidFill>
                <a:latin typeface="+mj-lt"/>
              </a:rPr>
              <a:t> </a:t>
            </a:r>
            <a:r>
              <a:rPr lang="ru-RU" b="1" i="1" dirty="0">
                <a:solidFill>
                  <a:srgbClr val="C00000"/>
                </a:solidFill>
                <a:latin typeface="+mj-lt"/>
              </a:rPr>
              <a:t>заложил город великий, у того же града Золотые ворота; заложил и церковь Святой Софии, митрополию, и затем церковь на Золотых Воротах – Святой Богородицы Благовещения, затем монастырь Святого Георгия и Святой Ирины. И любил церковные уставы, попов любил немало… и книги любил, читая их часто и ночью и днём. И собрал писцов многих, и переводили они с греческого на славянский язык. И написали они книг множество, ими же поучаются верующие люди и наслаждаются учением божественным</a:t>
            </a:r>
            <a:r>
              <a:rPr lang="ru-RU" b="1" i="1" dirty="0" smtClean="0">
                <a:solidFill>
                  <a:srgbClr val="C00000"/>
                </a:solidFill>
                <a:latin typeface="+mj-lt"/>
              </a:rPr>
              <a:t>…»).</a:t>
            </a:r>
            <a:endParaRPr lang="ru-RU" b="1" i="1" dirty="0" smtClean="0">
              <a:solidFill>
                <a:srgbClr val="C0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  <a:latin typeface="+mj-lt"/>
              </a:rPr>
              <a:t>Комментарии </a:t>
            </a:r>
            <a:r>
              <a:rPr lang="ru-RU" b="1" dirty="0">
                <a:solidFill>
                  <a:srgbClr val="002060"/>
                </a:solidFill>
                <a:latin typeface="+mj-lt"/>
              </a:rPr>
              <a:t>учителя: «Внимательно прочитав текст, выделите фрагмент, на основании которого вы сможете определить, о каком событии (процессе) идет речь; вспомните, с деятельностью какого князя связаны выделенные вами события».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>
                <a:solidFill>
                  <a:srgbClr val="C00000"/>
                </a:solidFill>
              </a:rPr>
              <a:t>Знание основных фактов, событий, явлений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9747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вердый переплет">
  <a:themeElements>
    <a:clrScheme name="Другая 3">
      <a:dk1>
        <a:srgbClr val="292934"/>
      </a:dk1>
      <a:lt1>
        <a:srgbClr val="FFFFFF"/>
      </a:lt1>
      <a:dk2>
        <a:srgbClr val="EDBAB1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162</TotalTime>
  <Words>1171</Words>
  <Application>Microsoft Office PowerPoint</Application>
  <PresentationFormat>Экран (4:3)</PresentationFormat>
  <Paragraphs>108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Твердый переплет</vt:lpstr>
      <vt:lpstr>Кнопка</vt:lpstr>
      <vt:lpstr>Активизация познавательной деятельности учащихся на уроках истории и обществознания    </vt:lpstr>
      <vt:lpstr>Слайд 2</vt:lpstr>
      <vt:lpstr>Слайд 3</vt:lpstr>
      <vt:lpstr>Слайд 4</vt:lpstr>
      <vt:lpstr>Слайд 5</vt:lpstr>
      <vt:lpstr>Проверяемые виды деятельности</vt:lpstr>
      <vt:lpstr>Знание основных терминов </vt:lpstr>
      <vt:lpstr>Задания на установление хронологической последовательности </vt:lpstr>
      <vt:lpstr>Знание основных фактов, событий, явлений </vt:lpstr>
      <vt:lpstr>Обществознание</vt:lpstr>
      <vt:lpstr>Слайд 11</vt:lpstr>
      <vt:lpstr>Умение устанавливать причинно-следственные связи </vt:lpstr>
      <vt:lpstr>Слайд 13</vt:lpstr>
      <vt:lpstr>Умение работать с исторической картой </vt:lpstr>
      <vt:lpstr>Знание исторических деятелей конкретные действия всегда носят единичный характер и выражаются в непосредственном проявлении личной активности исторического деятеля. </vt:lpstr>
      <vt:lpstr>Умение работать с иллюстративным материалом </vt:lpstr>
      <vt:lpstr>Знание истории родного края </vt:lpstr>
      <vt:lpstr>Умение систематизировать разнообразную историческую на основе своих представлений об общих закономерностях исторического процесса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User-8</cp:lastModifiedBy>
  <cp:revision>22</cp:revision>
  <cp:lastPrinted>2021-03-11T10:48:13Z</cp:lastPrinted>
  <dcterms:created xsi:type="dcterms:W3CDTF">2021-03-10T19:47:46Z</dcterms:created>
  <dcterms:modified xsi:type="dcterms:W3CDTF">2021-03-12T10:09:35Z</dcterms:modified>
</cp:coreProperties>
</file>