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10.xml" ContentType="application/vnd.openxmlformats-officedocument.presentationml.slideLayout+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40"/>
  </p:notesMasterIdLst>
  <p:sldIdLst>
    <p:sldId id="256" r:id="rId3"/>
    <p:sldId id="265" r:id="rId4"/>
    <p:sldId id="288" r:id="rId5"/>
    <p:sldId id="289" r:id="rId6"/>
    <p:sldId id="260" r:id="rId7"/>
    <p:sldId id="261" r:id="rId8"/>
    <p:sldId id="259" r:id="rId9"/>
    <p:sldId id="309" r:id="rId10"/>
    <p:sldId id="258" r:id="rId11"/>
    <p:sldId id="298" r:id="rId12"/>
    <p:sldId id="311" r:id="rId13"/>
    <p:sldId id="262" r:id="rId14"/>
    <p:sldId id="263" r:id="rId15"/>
    <p:sldId id="264" r:id="rId16"/>
    <p:sldId id="299" r:id="rId17"/>
    <p:sldId id="266" r:id="rId18"/>
    <p:sldId id="291" r:id="rId19"/>
    <p:sldId id="300" r:id="rId20"/>
    <p:sldId id="307" r:id="rId21"/>
    <p:sldId id="320" r:id="rId22"/>
    <p:sldId id="306" r:id="rId23"/>
    <p:sldId id="267" r:id="rId24"/>
    <p:sldId id="321" r:id="rId25"/>
    <p:sldId id="322" r:id="rId26"/>
    <p:sldId id="312" r:id="rId27"/>
    <p:sldId id="313" r:id="rId28"/>
    <p:sldId id="314" r:id="rId29"/>
    <p:sldId id="315" r:id="rId30"/>
    <p:sldId id="316" r:id="rId31"/>
    <p:sldId id="317" r:id="rId32"/>
    <p:sldId id="318" r:id="rId33"/>
    <p:sldId id="268" r:id="rId34"/>
    <p:sldId id="269" r:id="rId35"/>
    <p:sldId id="273" r:id="rId36"/>
    <p:sldId id="278" r:id="rId37"/>
    <p:sldId id="296" r:id="rId38"/>
    <p:sldId id="308" r:id="rId39"/>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p:scale>
          <a:sx n="90" d="100"/>
          <a:sy n="90" d="100"/>
        </p:scale>
        <p:origin x="-816" y="37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F20920B-A08E-4797-9BBD-7354ED955B75}" type="datetimeFigureOut">
              <a:rPr lang="ru-RU" smtClean="0"/>
              <a:pPr/>
              <a:t>12.03.2021</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0E10C14-3D95-4DC7-AE34-AD2A2C5F56AB}" type="slidenum">
              <a:rPr lang="ru-RU" smtClean="0"/>
              <a:pPr/>
              <a:t>‹#›</a:t>
            </a:fld>
            <a:endParaRPr lang="ru-RU"/>
          </a:p>
        </p:txBody>
      </p:sp>
    </p:spTree>
    <p:extLst>
      <p:ext uri="{BB962C8B-B14F-4D97-AF65-F5344CB8AC3E}">
        <p14:creationId xmlns="" xmlns:p14="http://schemas.microsoft.com/office/powerpoint/2010/main" val="175018722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5502B4C-9B22-4880-9A59-21F0C8881173}" type="slidenum">
              <a:rPr lang="en-US" altLang="ru-RU"/>
              <a:pPr/>
              <a:t>15</a:t>
            </a:fld>
            <a:endParaRPr lang="en-US" altLang="ru-RU"/>
          </a:p>
        </p:txBody>
      </p:sp>
      <p:sp>
        <p:nvSpPr>
          <p:cNvPr id="110594" name="Rectangle 2"/>
          <p:cNvSpPr>
            <a:spLocks noGrp="1" noRot="1" noChangeAspect="1" noChangeArrowheads="1" noTextEdit="1"/>
          </p:cNvSpPr>
          <p:nvPr>
            <p:ph type="sldImg"/>
          </p:nvPr>
        </p:nvSpPr>
        <p:spPr>
          <a:ln/>
        </p:spPr>
      </p:sp>
      <p:sp>
        <p:nvSpPr>
          <p:cNvPr id="110595" name="Rectangle 3"/>
          <p:cNvSpPr>
            <a:spLocks noGrp="1" noChangeArrowheads="1"/>
          </p:cNvSpPr>
          <p:nvPr>
            <p:ph type="body" idx="1"/>
          </p:nvPr>
        </p:nvSpPr>
        <p:spPr/>
        <p:txBody>
          <a:bodyPr/>
          <a:lstStyle/>
          <a:p>
            <a:endParaRPr lang="ru-RU" altLang="ru-RU"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A2857A94-017C-4B62-90BF-8FD7487B7285}" type="slidenum">
              <a:rPr lang="ru-RU" smtClean="0">
                <a:latin typeface="Arial" pitchFamily="34" charset="0"/>
              </a:rPr>
              <a:pPr/>
              <a:t>17</a:t>
            </a:fld>
            <a:endParaRPr lang="ru-RU" smtClean="0">
              <a:latin typeface="Arial" pitchFamily="34" charset="0"/>
            </a:endParaRPr>
          </a:p>
        </p:txBody>
      </p:sp>
      <p:sp>
        <p:nvSpPr>
          <p:cNvPr id="67587" name="Rectangle 2"/>
          <p:cNvSpPr>
            <a:spLocks noGrp="1" noRot="1" noChangeAspect="1" noTextEdit="1"/>
          </p:cNvSpPr>
          <p:nvPr>
            <p:ph type="sldImg"/>
          </p:nvPr>
        </p:nvSpPr>
        <p:spPr bwMode="auto">
          <a:noFill/>
          <a:ln>
            <a:solidFill>
              <a:srgbClr val="000000"/>
            </a:solidFill>
            <a:miter lim="800000"/>
            <a:headEnd/>
            <a:tailEnd/>
          </a:ln>
        </p:spPr>
      </p:sp>
      <p:sp>
        <p:nvSpPr>
          <p:cNvPr id="67588" name="Rectangle 3"/>
          <p:cNvSpPr>
            <a:spLocks noGrp="1"/>
          </p:cNvSpPr>
          <p:nvPr>
            <p:ph type="body" idx="1"/>
          </p:nvPr>
        </p:nvSpPr>
        <p:spPr bwMode="auto">
          <a:noFill/>
        </p:spPr>
        <p:txBody>
          <a:bodyPr wrap="square" lIns="92080" tIns="46040" rIns="92080" bIns="46040" numCol="1" anchor="t" anchorCtr="0" compatLnSpc="1">
            <a:prstTxWarp prst="textNoShape">
              <a:avLst/>
            </a:prstTxWarp>
          </a:bodyPr>
          <a:lstStyle/>
          <a:p>
            <a:pPr eaLnBrk="1" hangingPunct="1"/>
            <a:endParaRPr lang="ru-RU" smtClean="0"/>
          </a:p>
        </p:txBody>
      </p:sp>
    </p:spTree>
    <p:extLst>
      <p:ext uri="{BB962C8B-B14F-4D97-AF65-F5344CB8AC3E}">
        <p14:creationId xmlns="" xmlns:p14="http://schemas.microsoft.com/office/powerpoint/2010/main" val="16171602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Образ слайда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50179" name="Заметки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ru-RU" altLang="ru-RU" smtClean="0"/>
          </a:p>
        </p:txBody>
      </p:sp>
      <p:sp>
        <p:nvSpPr>
          <p:cNvPr id="50180" name="Номер слайда 3"/>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defTabSz="954088" eaLnBrk="0" hangingPunct="0">
              <a:spcBef>
                <a:spcPct val="30000"/>
              </a:spcBef>
              <a:defRPr sz="1200">
                <a:solidFill>
                  <a:schemeClr val="tx1"/>
                </a:solidFill>
                <a:latin typeface="Calibri" pitchFamily="34" charset="0"/>
              </a:defRPr>
            </a:lvl1pPr>
            <a:lvl2pPr marL="742950" indent="-285750" defTabSz="954088" eaLnBrk="0" hangingPunct="0">
              <a:spcBef>
                <a:spcPct val="30000"/>
              </a:spcBef>
              <a:defRPr sz="1200">
                <a:solidFill>
                  <a:schemeClr val="tx1"/>
                </a:solidFill>
                <a:latin typeface="Calibri" pitchFamily="34" charset="0"/>
              </a:defRPr>
            </a:lvl2pPr>
            <a:lvl3pPr marL="1143000" indent="-228600" defTabSz="954088" eaLnBrk="0" hangingPunct="0">
              <a:spcBef>
                <a:spcPct val="30000"/>
              </a:spcBef>
              <a:defRPr sz="1200">
                <a:solidFill>
                  <a:schemeClr val="tx1"/>
                </a:solidFill>
                <a:latin typeface="Calibri" pitchFamily="34" charset="0"/>
              </a:defRPr>
            </a:lvl3pPr>
            <a:lvl4pPr marL="1600200" indent="-228600" defTabSz="954088" eaLnBrk="0" hangingPunct="0">
              <a:spcBef>
                <a:spcPct val="30000"/>
              </a:spcBef>
              <a:defRPr sz="1200">
                <a:solidFill>
                  <a:schemeClr val="tx1"/>
                </a:solidFill>
                <a:latin typeface="Calibri" pitchFamily="34" charset="0"/>
              </a:defRPr>
            </a:lvl4pPr>
            <a:lvl5pPr marL="2057400" indent="-228600" defTabSz="954088" eaLnBrk="0" hangingPunct="0">
              <a:spcBef>
                <a:spcPct val="30000"/>
              </a:spcBef>
              <a:defRPr sz="1200">
                <a:solidFill>
                  <a:schemeClr val="tx1"/>
                </a:solidFill>
                <a:latin typeface="Calibri" pitchFamily="34" charset="0"/>
              </a:defRPr>
            </a:lvl5pPr>
            <a:lvl6pPr marL="2514600" indent="-228600" defTabSz="954088" eaLnBrk="0" fontAlgn="base" hangingPunct="0">
              <a:spcBef>
                <a:spcPct val="30000"/>
              </a:spcBef>
              <a:spcAft>
                <a:spcPct val="0"/>
              </a:spcAft>
              <a:defRPr sz="1200">
                <a:solidFill>
                  <a:schemeClr val="tx1"/>
                </a:solidFill>
                <a:latin typeface="Calibri" pitchFamily="34" charset="0"/>
              </a:defRPr>
            </a:lvl6pPr>
            <a:lvl7pPr marL="2971800" indent="-228600" defTabSz="954088" eaLnBrk="0" fontAlgn="base" hangingPunct="0">
              <a:spcBef>
                <a:spcPct val="30000"/>
              </a:spcBef>
              <a:spcAft>
                <a:spcPct val="0"/>
              </a:spcAft>
              <a:defRPr sz="1200">
                <a:solidFill>
                  <a:schemeClr val="tx1"/>
                </a:solidFill>
                <a:latin typeface="Calibri" pitchFamily="34" charset="0"/>
              </a:defRPr>
            </a:lvl7pPr>
            <a:lvl8pPr marL="3429000" indent="-228600" defTabSz="954088" eaLnBrk="0" fontAlgn="base" hangingPunct="0">
              <a:spcBef>
                <a:spcPct val="30000"/>
              </a:spcBef>
              <a:spcAft>
                <a:spcPct val="0"/>
              </a:spcAft>
              <a:defRPr sz="1200">
                <a:solidFill>
                  <a:schemeClr val="tx1"/>
                </a:solidFill>
                <a:latin typeface="Calibri" pitchFamily="34" charset="0"/>
              </a:defRPr>
            </a:lvl8pPr>
            <a:lvl9pPr marL="3886200" indent="-228600" defTabSz="954088"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25F91AEB-FB0C-4991-B83B-67B4BF0C9C07}" type="slidenum">
              <a:rPr lang="ru-RU" altLang="ru-RU" sz="1300" smtClean="0">
                <a:solidFill>
                  <a:srgbClr val="000000"/>
                </a:solidFill>
                <a:latin typeface="Tahoma" pitchFamily="34" charset="0"/>
              </a:rPr>
              <a:pPr eaLnBrk="1" hangingPunct="1">
                <a:spcBef>
                  <a:spcPct val="0"/>
                </a:spcBef>
              </a:pPr>
              <a:t>27</a:t>
            </a:fld>
            <a:endParaRPr lang="ru-RU" altLang="ru-RU" sz="1300" smtClean="0">
              <a:solidFill>
                <a:srgbClr val="000000"/>
              </a:solidFill>
              <a:latin typeface="Tahoma" pitchFamily="3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Образ слайда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51203" name="Заметки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ru-RU" altLang="ru-RU" smtClean="0"/>
          </a:p>
        </p:txBody>
      </p:sp>
      <p:sp>
        <p:nvSpPr>
          <p:cNvPr id="51204" name="Номер слайда 3"/>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defTabSz="954088" eaLnBrk="0" hangingPunct="0">
              <a:spcBef>
                <a:spcPct val="30000"/>
              </a:spcBef>
              <a:defRPr sz="1200">
                <a:solidFill>
                  <a:schemeClr val="tx1"/>
                </a:solidFill>
                <a:latin typeface="Calibri" pitchFamily="34" charset="0"/>
              </a:defRPr>
            </a:lvl1pPr>
            <a:lvl2pPr marL="742950" indent="-285750" defTabSz="954088" eaLnBrk="0" hangingPunct="0">
              <a:spcBef>
                <a:spcPct val="30000"/>
              </a:spcBef>
              <a:defRPr sz="1200">
                <a:solidFill>
                  <a:schemeClr val="tx1"/>
                </a:solidFill>
                <a:latin typeface="Calibri" pitchFamily="34" charset="0"/>
              </a:defRPr>
            </a:lvl2pPr>
            <a:lvl3pPr marL="1143000" indent="-228600" defTabSz="954088" eaLnBrk="0" hangingPunct="0">
              <a:spcBef>
                <a:spcPct val="30000"/>
              </a:spcBef>
              <a:defRPr sz="1200">
                <a:solidFill>
                  <a:schemeClr val="tx1"/>
                </a:solidFill>
                <a:latin typeface="Calibri" pitchFamily="34" charset="0"/>
              </a:defRPr>
            </a:lvl3pPr>
            <a:lvl4pPr marL="1600200" indent="-228600" defTabSz="954088" eaLnBrk="0" hangingPunct="0">
              <a:spcBef>
                <a:spcPct val="30000"/>
              </a:spcBef>
              <a:defRPr sz="1200">
                <a:solidFill>
                  <a:schemeClr val="tx1"/>
                </a:solidFill>
                <a:latin typeface="Calibri" pitchFamily="34" charset="0"/>
              </a:defRPr>
            </a:lvl4pPr>
            <a:lvl5pPr marL="2057400" indent="-228600" defTabSz="954088" eaLnBrk="0" hangingPunct="0">
              <a:spcBef>
                <a:spcPct val="30000"/>
              </a:spcBef>
              <a:defRPr sz="1200">
                <a:solidFill>
                  <a:schemeClr val="tx1"/>
                </a:solidFill>
                <a:latin typeface="Calibri" pitchFamily="34" charset="0"/>
              </a:defRPr>
            </a:lvl5pPr>
            <a:lvl6pPr marL="2514600" indent="-228600" defTabSz="954088" eaLnBrk="0" fontAlgn="base" hangingPunct="0">
              <a:spcBef>
                <a:spcPct val="30000"/>
              </a:spcBef>
              <a:spcAft>
                <a:spcPct val="0"/>
              </a:spcAft>
              <a:defRPr sz="1200">
                <a:solidFill>
                  <a:schemeClr val="tx1"/>
                </a:solidFill>
                <a:latin typeface="Calibri" pitchFamily="34" charset="0"/>
              </a:defRPr>
            </a:lvl6pPr>
            <a:lvl7pPr marL="2971800" indent="-228600" defTabSz="954088" eaLnBrk="0" fontAlgn="base" hangingPunct="0">
              <a:spcBef>
                <a:spcPct val="30000"/>
              </a:spcBef>
              <a:spcAft>
                <a:spcPct val="0"/>
              </a:spcAft>
              <a:defRPr sz="1200">
                <a:solidFill>
                  <a:schemeClr val="tx1"/>
                </a:solidFill>
                <a:latin typeface="Calibri" pitchFamily="34" charset="0"/>
              </a:defRPr>
            </a:lvl7pPr>
            <a:lvl8pPr marL="3429000" indent="-228600" defTabSz="954088" eaLnBrk="0" fontAlgn="base" hangingPunct="0">
              <a:spcBef>
                <a:spcPct val="30000"/>
              </a:spcBef>
              <a:spcAft>
                <a:spcPct val="0"/>
              </a:spcAft>
              <a:defRPr sz="1200">
                <a:solidFill>
                  <a:schemeClr val="tx1"/>
                </a:solidFill>
                <a:latin typeface="Calibri" pitchFamily="34" charset="0"/>
              </a:defRPr>
            </a:lvl8pPr>
            <a:lvl9pPr marL="3886200" indent="-228600" defTabSz="954088"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A87AA673-98E2-431F-8D0E-515F5C7B2FC1}" type="slidenum">
              <a:rPr lang="ru-RU" altLang="ru-RU" sz="1300" smtClean="0">
                <a:solidFill>
                  <a:srgbClr val="000000"/>
                </a:solidFill>
                <a:latin typeface="Tahoma" pitchFamily="34" charset="0"/>
              </a:rPr>
              <a:pPr eaLnBrk="1" hangingPunct="1">
                <a:spcBef>
                  <a:spcPct val="0"/>
                </a:spcBef>
              </a:pPr>
              <a:t>28</a:t>
            </a:fld>
            <a:endParaRPr lang="ru-RU" altLang="ru-RU" sz="1300" smtClean="0">
              <a:solidFill>
                <a:srgbClr val="000000"/>
              </a:solidFill>
              <a:latin typeface="Tahoma" pitchFamily="34"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Образ слайда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52227" name="Заметки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ru-RU" altLang="ru-RU" smtClean="0"/>
          </a:p>
        </p:txBody>
      </p:sp>
      <p:sp>
        <p:nvSpPr>
          <p:cNvPr id="52228" name="Номер слайда 3"/>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defTabSz="954088" eaLnBrk="0" hangingPunct="0">
              <a:spcBef>
                <a:spcPct val="30000"/>
              </a:spcBef>
              <a:defRPr sz="1200">
                <a:solidFill>
                  <a:schemeClr val="tx1"/>
                </a:solidFill>
                <a:latin typeface="Calibri" pitchFamily="34" charset="0"/>
              </a:defRPr>
            </a:lvl1pPr>
            <a:lvl2pPr marL="742950" indent="-285750" defTabSz="954088" eaLnBrk="0" hangingPunct="0">
              <a:spcBef>
                <a:spcPct val="30000"/>
              </a:spcBef>
              <a:defRPr sz="1200">
                <a:solidFill>
                  <a:schemeClr val="tx1"/>
                </a:solidFill>
                <a:latin typeface="Calibri" pitchFamily="34" charset="0"/>
              </a:defRPr>
            </a:lvl2pPr>
            <a:lvl3pPr marL="1143000" indent="-228600" defTabSz="954088" eaLnBrk="0" hangingPunct="0">
              <a:spcBef>
                <a:spcPct val="30000"/>
              </a:spcBef>
              <a:defRPr sz="1200">
                <a:solidFill>
                  <a:schemeClr val="tx1"/>
                </a:solidFill>
                <a:latin typeface="Calibri" pitchFamily="34" charset="0"/>
              </a:defRPr>
            </a:lvl3pPr>
            <a:lvl4pPr marL="1600200" indent="-228600" defTabSz="954088" eaLnBrk="0" hangingPunct="0">
              <a:spcBef>
                <a:spcPct val="30000"/>
              </a:spcBef>
              <a:defRPr sz="1200">
                <a:solidFill>
                  <a:schemeClr val="tx1"/>
                </a:solidFill>
                <a:latin typeface="Calibri" pitchFamily="34" charset="0"/>
              </a:defRPr>
            </a:lvl4pPr>
            <a:lvl5pPr marL="2057400" indent="-228600" defTabSz="954088" eaLnBrk="0" hangingPunct="0">
              <a:spcBef>
                <a:spcPct val="30000"/>
              </a:spcBef>
              <a:defRPr sz="1200">
                <a:solidFill>
                  <a:schemeClr val="tx1"/>
                </a:solidFill>
                <a:latin typeface="Calibri" pitchFamily="34" charset="0"/>
              </a:defRPr>
            </a:lvl5pPr>
            <a:lvl6pPr marL="2514600" indent="-228600" defTabSz="954088" eaLnBrk="0" fontAlgn="base" hangingPunct="0">
              <a:spcBef>
                <a:spcPct val="30000"/>
              </a:spcBef>
              <a:spcAft>
                <a:spcPct val="0"/>
              </a:spcAft>
              <a:defRPr sz="1200">
                <a:solidFill>
                  <a:schemeClr val="tx1"/>
                </a:solidFill>
                <a:latin typeface="Calibri" pitchFamily="34" charset="0"/>
              </a:defRPr>
            </a:lvl6pPr>
            <a:lvl7pPr marL="2971800" indent="-228600" defTabSz="954088" eaLnBrk="0" fontAlgn="base" hangingPunct="0">
              <a:spcBef>
                <a:spcPct val="30000"/>
              </a:spcBef>
              <a:spcAft>
                <a:spcPct val="0"/>
              </a:spcAft>
              <a:defRPr sz="1200">
                <a:solidFill>
                  <a:schemeClr val="tx1"/>
                </a:solidFill>
                <a:latin typeface="Calibri" pitchFamily="34" charset="0"/>
              </a:defRPr>
            </a:lvl7pPr>
            <a:lvl8pPr marL="3429000" indent="-228600" defTabSz="954088" eaLnBrk="0" fontAlgn="base" hangingPunct="0">
              <a:spcBef>
                <a:spcPct val="30000"/>
              </a:spcBef>
              <a:spcAft>
                <a:spcPct val="0"/>
              </a:spcAft>
              <a:defRPr sz="1200">
                <a:solidFill>
                  <a:schemeClr val="tx1"/>
                </a:solidFill>
                <a:latin typeface="Calibri" pitchFamily="34" charset="0"/>
              </a:defRPr>
            </a:lvl8pPr>
            <a:lvl9pPr marL="3886200" indent="-228600" defTabSz="954088"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3D37F071-2314-49C3-A8B0-2833FB685B16}" type="slidenum">
              <a:rPr lang="ru-RU" altLang="ru-RU" sz="1300" smtClean="0">
                <a:solidFill>
                  <a:srgbClr val="000000"/>
                </a:solidFill>
                <a:latin typeface="Tahoma" pitchFamily="34" charset="0"/>
              </a:rPr>
              <a:pPr eaLnBrk="1" hangingPunct="1">
                <a:spcBef>
                  <a:spcPct val="0"/>
                </a:spcBef>
              </a:pPr>
              <a:t>29</a:t>
            </a:fld>
            <a:endParaRPr lang="ru-RU" altLang="ru-RU" sz="1300" smtClean="0">
              <a:solidFill>
                <a:srgbClr val="000000"/>
              </a:solidFill>
              <a:latin typeface="Tahoma"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pPr/>
              <a:t>12.03.2021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pPr/>
              <a:t>12.03.2021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pPr/>
              <a:t>12.03.2021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lvl1pPr>
              <a:defRPr/>
            </a:lvl1pPr>
          </a:lstStyle>
          <a:p>
            <a:pPr>
              <a:defRPr/>
            </a:pPr>
            <a:fld id="{385BD7F3-8E02-4C8F-A0B7-4D52590B0C5B}" type="datetimeFigureOut">
              <a:rPr lang="ru-RU">
                <a:solidFill>
                  <a:prstClr val="black">
                    <a:tint val="75000"/>
                  </a:prstClr>
                </a:solidFill>
              </a:rPr>
              <a:pPr>
                <a:defRPr/>
              </a:pPr>
              <a:t>12.03.2021</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AE1A2E4E-7846-46DF-85D8-997D182F9E77}"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 xmlns:p14="http://schemas.microsoft.com/office/powerpoint/2010/main" val="281301405"/>
      </p:ext>
    </p:extLst>
  </p:cSld>
  <p:clrMapOvr>
    <a:masterClrMapping/>
  </p:clrMapOvr>
  <p:transition spd="slow">
    <p:wipe dir="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ACC89E12-7C44-4F65-9C52-1F84AEEFB541}" type="datetimeFigureOut">
              <a:rPr lang="ru-RU">
                <a:solidFill>
                  <a:prstClr val="black">
                    <a:tint val="75000"/>
                  </a:prstClr>
                </a:solidFill>
              </a:rPr>
              <a:pPr>
                <a:defRPr/>
              </a:pPr>
              <a:t>12.03.2021</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6DF2678E-957E-47ED-BCEC-8E3A7CAE6647}"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 xmlns:p14="http://schemas.microsoft.com/office/powerpoint/2010/main" val="1293555654"/>
      </p:ext>
    </p:extLst>
  </p:cSld>
  <p:clrMapOvr>
    <a:masterClrMapping/>
  </p:clrMapOvr>
  <p:transition spd="slow">
    <p:wipe dir="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pPr>
              <a:defRPr/>
            </a:pPr>
            <a:fld id="{C19446A8-ED9A-4EAA-BBD4-C7F7354DB08D}" type="datetimeFigureOut">
              <a:rPr lang="ru-RU">
                <a:solidFill>
                  <a:prstClr val="black">
                    <a:tint val="75000"/>
                  </a:prstClr>
                </a:solidFill>
              </a:rPr>
              <a:pPr>
                <a:defRPr/>
              </a:pPr>
              <a:t>12.03.2021</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670D8F56-F66B-4801-9925-1CC370BD5741}"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 xmlns:p14="http://schemas.microsoft.com/office/powerpoint/2010/main" val="2128245683"/>
      </p:ext>
    </p:extLst>
  </p:cSld>
  <p:clrMapOvr>
    <a:masterClrMapping/>
  </p:clrMapOvr>
  <p:transition spd="slow">
    <p:wipe dir="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3"/>
          <p:cNvSpPr>
            <a:spLocks noGrp="1"/>
          </p:cNvSpPr>
          <p:nvPr>
            <p:ph type="dt" sz="half" idx="10"/>
          </p:nvPr>
        </p:nvSpPr>
        <p:spPr/>
        <p:txBody>
          <a:bodyPr/>
          <a:lstStyle>
            <a:lvl1pPr>
              <a:defRPr/>
            </a:lvl1pPr>
          </a:lstStyle>
          <a:p>
            <a:pPr>
              <a:defRPr/>
            </a:pPr>
            <a:fld id="{E82CDE3E-0469-4922-AD3D-765D21F2C59F}" type="datetimeFigureOut">
              <a:rPr lang="ru-RU">
                <a:solidFill>
                  <a:prstClr val="black">
                    <a:tint val="75000"/>
                  </a:prstClr>
                </a:solidFill>
              </a:rPr>
              <a:pPr>
                <a:defRPr/>
              </a:pPr>
              <a:t>12.03.2021</a:t>
            </a:fld>
            <a:endParaRPr lang="ru-RU">
              <a:solidFill>
                <a:prstClr val="black">
                  <a:tint val="75000"/>
                </a:prstClr>
              </a:solidFill>
            </a:endParaRPr>
          </a:p>
        </p:txBody>
      </p:sp>
      <p:sp>
        <p:nvSpPr>
          <p:cNvPr id="6"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7" name="Номер слайда 5"/>
          <p:cNvSpPr>
            <a:spLocks noGrp="1"/>
          </p:cNvSpPr>
          <p:nvPr>
            <p:ph type="sldNum" sz="quarter" idx="12"/>
          </p:nvPr>
        </p:nvSpPr>
        <p:spPr/>
        <p:txBody>
          <a:bodyPr/>
          <a:lstStyle>
            <a:lvl1pPr>
              <a:defRPr/>
            </a:lvl1pPr>
          </a:lstStyle>
          <a:p>
            <a:pPr>
              <a:defRPr/>
            </a:pPr>
            <a:fld id="{3CA84992-4EF8-41AD-B6B4-22B3A7AC7FEA}"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 xmlns:p14="http://schemas.microsoft.com/office/powerpoint/2010/main" val="1629127485"/>
      </p:ext>
    </p:extLst>
  </p:cSld>
  <p:clrMapOvr>
    <a:masterClrMapping/>
  </p:clrMapOvr>
  <p:transition spd="slow">
    <p:wipe dir="r"/>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3"/>
          <p:cNvSpPr>
            <a:spLocks noGrp="1"/>
          </p:cNvSpPr>
          <p:nvPr>
            <p:ph type="dt" sz="half" idx="10"/>
          </p:nvPr>
        </p:nvSpPr>
        <p:spPr/>
        <p:txBody>
          <a:bodyPr/>
          <a:lstStyle>
            <a:lvl1pPr>
              <a:defRPr/>
            </a:lvl1pPr>
          </a:lstStyle>
          <a:p>
            <a:pPr>
              <a:defRPr/>
            </a:pPr>
            <a:fld id="{526C077D-4A27-4F51-B388-DCC77C219659}" type="datetimeFigureOut">
              <a:rPr lang="ru-RU">
                <a:solidFill>
                  <a:prstClr val="black">
                    <a:tint val="75000"/>
                  </a:prstClr>
                </a:solidFill>
              </a:rPr>
              <a:pPr>
                <a:defRPr/>
              </a:pPr>
              <a:t>12.03.2021</a:t>
            </a:fld>
            <a:endParaRPr lang="ru-RU">
              <a:solidFill>
                <a:prstClr val="black">
                  <a:tint val="75000"/>
                </a:prstClr>
              </a:solidFill>
            </a:endParaRPr>
          </a:p>
        </p:txBody>
      </p:sp>
      <p:sp>
        <p:nvSpPr>
          <p:cNvPr id="8"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9" name="Номер слайда 5"/>
          <p:cNvSpPr>
            <a:spLocks noGrp="1"/>
          </p:cNvSpPr>
          <p:nvPr>
            <p:ph type="sldNum" sz="quarter" idx="12"/>
          </p:nvPr>
        </p:nvSpPr>
        <p:spPr/>
        <p:txBody>
          <a:bodyPr/>
          <a:lstStyle>
            <a:lvl1pPr>
              <a:defRPr/>
            </a:lvl1pPr>
          </a:lstStyle>
          <a:p>
            <a:pPr>
              <a:defRPr/>
            </a:pPr>
            <a:fld id="{D42D00CB-61D5-4BA3-804A-5ED0D4764F30}"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 xmlns:p14="http://schemas.microsoft.com/office/powerpoint/2010/main" val="4253358593"/>
      </p:ext>
    </p:extLst>
  </p:cSld>
  <p:clrMapOvr>
    <a:masterClrMapping/>
  </p:clrMapOvr>
  <p:transition spd="slow">
    <p:wipe dir="r"/>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3"/>
          <p:cNvSpPr>
            <a:spLocks noGrp="1"/>
          </p:cNvSpPr>
          <p:nvPr>
            <p:ph type="dt" sz="half" idx="10"/>
          </p:nvPr>
        </p:nvSpPr>
        <p:spPr/>
        <p:txBody>
          <a:bodyPr/>
          <a:lstStyle>
            <a:lvl1pPr>
              <a:defRPr/>
            </a:lvl1pPr>
          </a:lstStyle>
          <a:p>
            <a:pPr>
              <a:defRPr/>
            </a:pPr>
            <a:fld id="{7EC8539C-3432-44DA-A027-BA271BD7E3C4}" type="datetimeFigureOut">
              <a:rPr lang="ru-RU">
                <a:solidFill>
                  <a:prstClr val="black">
                    <a:tint val="75000"/>
                  </a:prstClr>
                </a:solidFill>
              </a:rPr>
              <a:pPr>
                <a:defRPr/>
              </a:pPr>
              <a:t>12.03.2021</a:t>
            </a:fld>
            <a:endParaRPr lang="ru-RU">
              <a:solidFill>
                <a:prstClr val="black">
                  <a:tint val="75000"/>
                </a:prstClr>
              </a:solidFill>
            </a:endParaRPr>
          </a:p>
        </p:txBody>
      </p:sp>
      <p:sp>
        <p:nvSpPr>
          <p:cNvPr id="4"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5" name="Номер слайда 5"/>
          <p:cNvSpPr>
            <a:spLocks noGrp="1"/>
          </p:cNvSpPr>
          <p:nvPr>
            <p:ph type="sldNum" sz="quarter" idx="12"/>
          </p:nvPr>
        </p:nvSpPr>
        <p:spPr/>
        <p:txBody>
          <a:bodyPr/>
          <a:lstStyle>
            <a:lvl1pPr>
              <a:defRPr/>
            </a:lvl1pPr>
          </a:lstStyle>
          <a:p>
            <a:pPr>
              <a:defRPr/>
            </a:pPr>
            <a:fld id="{61B19B0C-B3BD-4A07-9912-5E2B8FA4A041}"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 xmlns:p14="http://schemas.microsoft.com/office/powerpoint/2010/main" val="203726410"/>
      </p:ext>
    </p:extLst>
  </p:cSld>
  <p:clrMapOvr>
    <a:masterClrMapping/>
  </p:clrMapOvr>
  <p:transition spd="slow">
    <p:wipe dir="r"/>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3"/>
          <p:cNvSpPr>
            <a:spLocks noGrp="1"/>
          </p:cNvSpPr>
          <p:nvPr>
            <p:ph type="dt" sz="half" idx="10"/>
          </p:nvPr>
        </p:nvSpPr>
        <p:spPr/>
        <p:txBody>
          <a:bodyPr/>
          <a:lstStyle>
            <a:lvl1pPr>
              <a:defRPr/>
            </a:lvl1pPr>
          </a:lstStyle>
          <a:p>
            <a:pPr>
              <a:defRPr/>
            </a:pPr>
            <a:fld id="{F766A607-F7CD-4D8F-90B8-B403DAC87932}" type="datetimeFigureOut">
              <a:rPr lang="ru-RU">
                <a:solidFill>
                  <a:prstClr val="black">
                    <a:tint val="75000"/>
                  </a:prstClr>
                </a:solidFill>
              </a:rPr>
              <a:pPr>
                <a:defRPr/>
              </a:pPr>
              <a:t>12.03.2021</a:t>
            </a:fld>
            <a:endParaRPr lang="ru-RU">
              <a:solidFill>
                <a:prstClr val="black">
                  <a:tint val="75000"/>
                </a:prstClr>
              </a:solidFill>
            </a:endParaRPr>
          </a:p>
        </p:txBody>
      </p:sp>
      <p:sp>
        <p:nvSpPr>
          <p:cNvPr id="3"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4" name="Номер слайда 5"/>
          <p:cNvSpPr>
            <a:spLocks noGrp="1"/>
          </p:cNvSpPr>
          <p:nvPr>
            <p:ph type="sldNum" sz="quarter" idx="12"/>
          </p:nvPr>
        </p:nvSpPr>
        <p:spPr/>
        <p:txBody>
          <a:bodyPr/>
          <a:lstStyle>
            <a:lvl1pPr>
              <a:defRPr/>
            </a:lvl1pPr>
          </a:lstStyle>
          <a:p>
            <a:pPr>
              <a:defRPr/>
            </a:pPr>
            <a:fld id="{552459E6-A1E2-4FDD-ADBA-00E7EF91E252}"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 xmlns:p14="http://schemas.microsoft.com/office/powerpoint/2010/main" val="3241847222"/>
      </p:ext>
    </p:extLst>
  </p:cSld>
  <p:clrMapOvr>
    <a:masterClrMapping/>
  </p:clrMapOvr>
  <p:transition spd="slow">
    <p:wipe dir="r"/>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060638EE-C5BB-41C8-87DD-102F111F5D22}" type="datetimeFigureOut">
              <a:rPr lang="ru-RU">
                <a:solidFill>
                  <a:prstClr val="black">
                    <a:tint val="75000"/>
                  </a:prstClr>
                </a:solidFill>
              </a:rPr>
              <a:pPr>
                <a:defRPr/>
              </a:pPr>
              <a:t>12.03.2021</a:t>
            </a:fld>
            <a:endParaRPr lang="ru-RU">
              <a:solidFill>
                <a:prstClr val="black">
                  <a:tint val="75000"/>
                </a:prstClr>
              </a:solidFill>
            </a:endParaRPr>
          </a:p>
        </p:txBody>
      </p:sp>
      <p:sp>
        <p:nvSpPr>
          <p:cNvPr id="6"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7" name="Номер слайда 5"/>
          <p:cNvSpPr>
            <a:spLocks noGrp="1"/>
          </p:cNvSpPr>
          <p:nvPr>
            <p:ph type="sldNum" sz="quarter" idx="12"/>
          </p:nvPr>
        </p:nvSpPr>
        <p:spPr/>
        <p:txBody>
          <a:bodyPr/>
          <a:lstStyle>
            <a:lvl1pPr>
              <a:defRPr/>
            </a:lvl1pPr>
          </a:lstStyle>
          <a:p>
            <a:pPr>
              <a:defRPr/>
            </a:pPr>
            <a:fld id="{F22954C5-35B4-45C2-A74A-BCAEAEA97435}"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 xmlns:p14="http://schemas.microsoft.com/office/powerpoint/2010/main" val="1107899369"/>
      </p:ext>
    </p:extLst>
  </p:cSld>
  <p:clrMapOvr>
    <a:masterClrMapping/>
  </p:clrMapOvr>
  <p:transition spd="slow">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pPr/>
              <a:t>12.03.2021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667202CE-9C9A-4A4B-B44B-EC995FCC5633}" type="datetimeFigureOut">
              <a:rPr lang="ru-RU">
                <a:solidFill>
                  <a:prstClr val="black">
                    <a:tint val="75000"/>
                  </a:prstClr>
                </a:solidFill>
              </a:rPr>
              <a:pPr>
                <a:defRPr/>
              </a:pPr>
              <a:t>12.03.2021</a:t>
            </a:fld>
            <a:endParaRPr lang="ru-RU">
              <a:solidFill>
                <a:prstClr val="black">
                  <a:tint val="75000"/>
                </a:prstClr>
              </a:solidFill>
            </a:endParaRPr>
          </a:p>
        </p:txBody>
      </p:sp>
      <p:sp>
        <p:nvSpPr>
          <p:cNvPr id="6"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7" name="Номер слайда 5"/>
          <p:cNvSpPr>
            <a:spLocks noGrp="1"/>
          </p:cNvSpPr>
          <p:nvPr>
            <p:ph type="sldNum" sz="quarter" idx="12"/>
          </p:nvPr>
        </p:nvSpPr>
        <p:spPr/>
        <p:txBody>
          <a:bodyPr/>
          <a:lstStyle>
            <a:lvl1pPr>
              <a:defRPr/>
            </a:lvl1pPr>
          </a:lstStyle>
          <a:p>
            <a:pPr>
              <a:defRPr/>
            </a:pPr>
            <a:fld id="{8D70DCD1-459D-49F8-AD83-6524CBF9DC24}"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 xmlns:p14="http://schemas.microsoft.com/office/powerpoint/2010/main" val="1460352283"/>
      </p:ext>
    </p:extLst>
  </p:cSld>
  <p:clrMapOvr>
    <a:masterClrMapping/>
  </p:clrMapOvr>
  <p:transition spd="slow">
    <p:wipe dir="r"/>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D285E207-00AB-4FDA-BDCE-7BE08951B385}" type="datetimeFigureOut">
              <a:rPr lang="ru-RU">
                <a:solidFill>
                  <a:prstClr val="black">
                    <a:tint val="75000"/>
                  </a:prstClr>
                </a:solidFill>
              </a:rPr>
              <a:pPr>
                <a:defRPr/>
              </a:pPr>
              <a:t>12.03.2021</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B4FD356E-DB8C-4FB4-B89B-5546B2C08FD9}"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 xmlns:p14="http://schemas.microsoft.com/office/powerpoint/2010/main" val="350971632"/>
      </p:ext>
    </p:extLst>
  </p:cSld>
  <p:clrMapOvr>
    <a:masterClrMapping/>
  </p:clrMapOvr>
  <p:transition spd="slow">
    <p:wipe dir="r"/>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394EFFEA-0EC5-4215-95DB-F73779CF314D}" type="datetimeFigureOut">
              <a:rPr lang="ru-RU">
                <a:solidFill>
                  <a:prstClr val="black">
                    <a:tint val="75000"/>
                  </a:prstClr>
                </a:solidFill>
              </a:rPr>
              <a:pPr>
                <a:defRPr/>
              </a:pPr>
              <a:t>12.03.2021</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A9873B86-E752-4A84-BDE2-1D1047909DC6}"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 xmlns:p14="http://schemas.microsoft.com/office/powerpoint/2010/main" val="31083274"/>
      </p:ext>
    </p:extLst>
  </p:cSld>
  <p:clrMapOvr>
    <a:masterClrMapping/>
  </p:clrMapOvr>
  <p:transition spd="slow">
    <p:wipe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B4C71EC6-210F-42DE-9C53-41977AD35B3D}" type="datetimeFigureOut">
              <a:rPr lang="ru-RU" smtClean="0"/>
              <a:pPr/>
              <a:t>12.03.2021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B4C71EC6-210F-42DE-9C53-41977AD35B3D}" type="datetimeFigureOut">
              <a:rPr lang="ru-RU" smtClean="0"/>
              <a:pPr/>
              <a:t>12.03.2021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B4C71EC6-210F-42DE-9C53-41977AD35B3D}" type="datetimeFigureOut">
              <a:rPr lang="ru-RU" smtClean="0"/>
              <a:pPr/>
              <a:t>12.03.2021</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B4C71EC6-210F-42DE-9C53-41977AD35B3D}" type="datetimeFigureOut">
              <a:rPr lang="ru-RU" smtClean="0"/>
              <a:pPr/>
              <a:t>12.03.2021</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B4C71EC6-210F-42DE-9C53-41977AD35B3D}" type="datetimeFigureOut">
              <a:rPr lang="ru-RU" smtClean="0"/>
              <a:pPr/>
              <a:t>12.03.2021</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pPr/>
              <a:t>12.03.2021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pPr/>
              <a:t>12.03.2021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C71EC6-210F-42DE-9C53-41977AD35B3D}" type="datetimeFigureOut">
              <a:rPr lang="ru-RU" smtClean="0"/>
              <a:pPr/>
              <a:t>12.03.2021</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19B0651-EE4F-4900-A07F-96A6BFA9D0F0}"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srcRect/>
          <a:tile tx="0" ty="0" sx="100000" sy="100000" flip="none" algn="tl"/>
        </a:blip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bwMode="auto">
          <a:xfrm>
            <a:off x="457200" y="274638"/>
            <a:ext cx="8229600" cy="1143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ru-RU" altLang="ru-RU" smtClean="0"/>
              <a:t>Образец заголовка</a:t>
            </a:r>
          </a:p>
        </p:txBody>
      </p:sp>
      <p:sp>
        <p:nvSpPr>
          <p:cNvPr id="1027" name="Текст 2"/>
          <p:cNvSpPr>
            <a:spLocks noGrp="1"/>
          </p:cNvSpPr>
          <p:nvPr>
            <p:ph type="body" idx="1"/>
          </p:nvPr>
        </p:nvSpPr>
        <p:spPr bwMode="auto">
          <a:xfrm>
            <a:off x="457200" y="1600200"/>
            <a:ext cx="8229600" cy="45259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ru-RU" altLang="ru-RU" smtClean="0"/>
              <a:t>Образец текста</a:t>
            </a:r>
          </a:p>
          <a:p>
            <a:pPr lvl="1"/>
            <a:r>
              <a:rPr lang="ru-RU" altLang="ru-RU" smtClean="0"/>
              <a:t>Второй уровень</a:t>
            </a:r>
          </a:p>
          <a:p>
            <a:pPr lvl="2"/>
            <a:r>
              <a:rPr lang="ru-RU" altLang="ru-RU" smtClean="0"/>
              <a:t>Третий уровень</a:t>
            </a:r>
          </a:p>
          <a:p>
            <a:pPr lvl="3"/>
            <a:r>
              <a:rPr lang="ru-RU" altLang="ru-RU" smtClean="0"/>
              <a:t>Четвертый уровень</a:t>
            </a:r>
          </a:p>
          <a:p>
            <a:pPr lvl="4"/>
            <a:r>
              <a:rPr lang="ru-RU" altLang="ru-RU" smtClean="0"/>
              <a:t>Пятый уровень</a:t>
            </a:r>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defRPr>
            </a:lvl1pPr>
          </a:lstStyle>
          <a:p>
            <a:pPr>
              <a:defRPr/>
            </a:pPr>
            <a:fld id="{801D0241-43D7-4C8B-B05A-86A4EBFB4052}" type="datetimeFigureOut">
              <a:rPr lang="ru-RU">
                <a:solidFill>
                  <a:prstClr val="black">
                    <a:tint val="75000"/>
                  </a:prstClr>
                </a:solidFill>
              </a:rPr>
              <a:pPr>
                <a:defRPr/>
              </a:pPr>
              <a:t>12.03.2021</a:t>
            </a:fld>
            <a:endParaRPr lang="ru-RU">
              <a:solidFill>
                <a:prstClr val="black">
                  <a:tint val="75000"/>
                </a:prstClr>
              </a:solidFill>
            </a:endParaRPr>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ru-RU">
              <a:solidFill>
                <a:prstClr val="black">
                  <a:tint val="75000"/>
                </a:prstClr>
              </a:solidFill>
            </a:endParaRPr>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defRPr>
            </a:lvl1pPr>
          </a:lstStyle>
          <a:p>
            <a:pPr>
              <a:defRPr/>
            </a:pPr>
            <a:fld id="{171EB855-EC6A-4758-B05F-929CA958410E}"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 xmlns:p14="http://schemas.microsoft.com/office/powerpoint/2010/main" val="81902666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spd="slow">
    <p:wipe dir="r"/>
  </p:transition>
  <p:timing>
    <p:tnLst>
      <p:par>
        <p:cTn id="1" dur="indefinite" restart="never" nodeType="tmRoot"/>
      </p:par>
    </p:tnLst>
  </p:timing>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jpeg"/><Relationship Id="rId1" Type="http://schemas.openxmlformats.org/officeDocument/2006/relationships/slideLayout" Target="../slideLayouts/slideLayout6.xml"/><Relationship Id="rId5" Type="http://schemas.openxmlformats.org/officeDocument/2006/relationships/image" Target="../media/image12.png"/><Relationship Id="rId4" Type="http://schemas.openxmlformats.org/officeDocument/2006/relationships/image" Target="../media/image11.png"/></Relationships>
</file>

<file path=ppt/slides/_rels/slide2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9.jpeg"/><Relationship Id="rId1" Type="http://schemas.openxmlformats.org/officeDocument/2006/relationships/slideLayout" Target="../slideLayouts/slideLayout13.xml"/><Relationship Id="rId4" Type="http://schemas.openxmlformats.org/officeDocument/2006/relationships/image" Target="../media/image14.png"/></Relationships>
</file>

<file path=ppt/slides/_rels/slide3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9.jpeg"/><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8" Type="http://schemas.openxmlformats.org/officeDocument/2006/relationships/image" Target="../media/image22.png"/><Relationship Id="rId3" Type="http://schemas.openxmlformats.org/officeDocument/2006/relationships/image" Target="../media/image17.jpeg"/><Relationship Id="rId7" Type="http://schemas.openxmlformats.org/officeDocument/2006/relationships/image" Target="../media/image21.png"/><Relationship Id="rId2" Type="http://schemas.openxmlformats.org/officeDocument/2006/relationships/image" Target="../media/image16.jpeg"/><Relationship Id="rId1" Type="http://schemas.openxmlformats.org/officeDocument/2006/relationships/slideLayout" Target="../slideLayouts/slideLayout7.xml"/><Relationship Id="rId6" Type="http://schemas.openxmlformats.org/officeDocument/2006/relationships/image" Target="../media/image20.jpeg"/><Relationship Id="rId5" Type="http://schemas.openxmlformats.org/officeDocument/2006/relationships/image" Target="../media/image19.jpeg"/><Relationship Id="rId4" Type="http://schemas.openxmlformats.org/officeDocument/2006/relationships/image" Target="../media/image18.jpeg"/><Relationship Id="rId9" Type="http://schemas.openxmlformats.org/officeDocument/2006/relationships/image" Target="../media/image23.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214282" y="3214686"/>
            <a:ext cx="8715436" cy="1470025"/>
          </a:xfrm>
        </p:spPr>
        <p:txBody>
          <a:bodyPr>
            <a:normAutofit fontScale="90000"/>
          </a:bodyPr>
          <a:lstStyle/>
          <a:p>
            <a:r>
              <a:rPr lang="ru-RU" sz="2700" dirty="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Создание ФОС по учебным предметам «История» и «Обществознание</a:t>
            </a:r>
            <a:r>
              <a:rPr lang="ru-RU" sz="2700"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 Разработка инструментария (заданий и критериев) оценивания образовательных результатов обучающихся</a:t>
            </a:r>
            <a:r>
              <a:rPr lang="ru-RU" sz="3100" dirty="0" smtClean="0"/>
              <a:t/>
            </a:r>
            <a:br>
              <a:rPr lang="ru-RU" sz="3100" dirty="0" smtClean="0"/>
            </a:br>
            <a:r>
              <a:rPr lang="ru-RU" dirty="0" smtClean="0"/>
              <a:t/>
            </a:r>
            <a:br>
              <a:rPr lang="ru-RU" dirty="0" smtClean="0"/>
            </a:br>
            <a:r>
              <a:rPr lang="ru-RU" sz="2700" b="1" dirty="0" smtClean="0">
                <a:latin typeface="Times New Roman" pitchFamily="18" charset="0"/>
                <a:cs typeface="Times New Roman" pitchFamily="18" charset="0"/>
              </a:rPr>
              <a:t>                                          </a:t>
            </a:r>
            <a:r>
              <a:rPr lang="ru-RU" sz="2700" b="1" dirty="0" err="1" smtClean="0">
                <a:latin typeface="Times New Roman" pitchFamily="18" charset="0"/>
                <a:cs typeface="Times New Roman" pitchFamily="18" charset="0"/>
              </a:rPr>
              <a:t>Крыжко</a:t>
            </a:r>
            <a:r>
              <a:rPr lang="ru-RU" sz="2700" b="1" dirty="0" smtClean="0">
                <a:latin typeface="Times New Roman" pitchFamily="18" charset="0"/>
                <a:cs typeface="Times New Roman" pitchFamily="18" charset="0"/>
              </a:rPr>
              <a:t> Екатерина Евгеньевна,   </a:t>
            </a:r>
            <a:br>
              <a:rPr lang="ru-RU" sz="2700" b="1" dirty="0" smtClean="0">
                <a:latin typeface="Times New Roman" pitchFamily="18" charset="0"/>
                <a:cs typeface="Times New Roman" pitchFamily="18" charset="0"/>
              </a:rPr>
            </a:br>
            <a:r>
              <a:rPr lang="ru-RU" sz="2700" b="1" dirty="0" smtClean="0">
                <a:latin typeface="Times New Roman" pitchFamily="18" charset="0"/>
                <a:cs typeface="Times New Roman" pitchFamily="18" charset="0"/>
              </a:rPr>
              <a:t>                                   </a:t>
            </a:r>
            <a:r>
              <a:rPr lang="ru-RU" sz="2700" dirty="0" smtClean="0">
                <a:latin typeface="Times New Roman" pitchFamily="18" charset="0"/>
                <a:cs typeface="Times New Roman" pitchFamily="18" charset="0"/>
              </a:rPr>
              <a:t>заведующий отделом профессионального                     </a:t>
            </a:r>
            <a:br>
              <a:rPr lang="ru-RU" sz="2700" dirty="0" smtClean="0">
                <a:latin typeface="Times New Roman" pitchFamily="18" charset="0"/>
                <a:cs typeface="Times New Roman" pitchFamily="18" charset="0"/>
              </a:rPr>
            </a:br>
            <a:r>
              <a:rPr lang="ru-RU" sz="2700" dirty="0" smtClean="0">
                <a:latin typeface="Times New Roman" pitchFamily="18" charset="0"/>
                <a:cs typeface="Times New Roman" pitchFamily="18" charset="0"/>
              </a:rPr>
              <a:t>                                     мастерства  ЦКО  ГБОУ ДПО РК КРИППО</a:t>
            </a:r>
            <a:endParaRPr lang="ru-RU" sz="2700" dirty="0">
              <a:latin typeface="Times New Roman" pitchFamily="18" charset="0"/>
              <a:cs typeface="Times New Roman" pitchFamily="18" charset="0"/>
            </a:endParaRPr>
          </a:p>
        </p:txBody>
      </p:sp>
      <p:pic>
        <p:nvPicPr>
          <p:cNvPr id="4" name="Рисунок 3"/>
          <p:cNvPicPr>
            <a:picLocks noChangeAspect="1"/>
          </p:cNvPicPr>
          <p:nvPr/>
        </p:nvPicPr>
        <p:blipFill>
          <a:blip r:embed="rId2">
            <a:extLst>
              <a:ext uri="{28A0092B-C50C-407E-A947-70E740481C1C}">
                <a14:useLocalDpi xmlns="" xmlns:a14="http://schemas.microsoft.com/office/drawing/2010/main" val="0"/>
              </a:ext>
            </a:extLst>
          </a:blip>
          <a:stretch>
            <a:fillRect/>
          </a:stretch>
        </p:blipFill>
        <p:spPr>
          <a:xfrm>
            <a:off x="395537" y="188640"/>
            <a:ext cx="2312348" cy="1454410"/>
          </a:xfrm>
          <a:prstGeom prst="rect">
            <a:avLst/>
          </a:prstGeom>
        </p:spPr>
      </p:pic>
      <p:sp>
        <p:nvSpPr>
          <p:cNvPr id="5" name="TextBox 4"/>
          <p:cNvSpPr txBox="1"/>
          <p:nvPr/>
        </p:nvSpPr>
        <p:spPr>
          <a:xfrm>
            <a:off x="428596" y="1643050"/>
            <a:ext cx="2479551" cy="338554"/>
          </a:xfrm>
          <a:prstGeom prst="rect">
            <a:avLst/>
          </a:prstGeom>
          <a:noFill/>
        </p:spPr>
        <p:txBody>
          <a:bodyPr wrap="square" rtlCol="0">
            <a:spAutoFit/>
          </a:bodyPr>
          <a:lstStyle/>
          <a:p>
            <a:r>
              <a:rPr lang="ru-RU" sz="1600" dirty="0" smtClean="0">
                <a:latin typeface="Times New Roman" panose="02020603050405020304" pitchFamily="18" charset="0"/>
                <a:cs typeface="Times New Roman" panose="02020603050405020304" pitchFamily="18" charset="0"/>
              </a:rPr>
              <a:t>ГБОУ ДПО РК КРИППО</a:t>
            </a:r>
            <a:endParaRPr lang="ru-RU" sz="1600" dirty="0">
              <a:latin typeface="Times New Roman" panose="02020603050405020304" pitchFamily="18" charset="0"/>
              <a:cs typeface="Times New Roman" panose="02020603050405020304" pitchFamily="18" charset="0"/>
            </a:endParaRPr>
          </a:p>
        </p:txBody>
      </p:sp>
    </p:spTree>
    <p:extLst>
      <p:ext uri="{BB962C8B-B14F-4D97-AF65-F5344CB8AC3E}">
        <p14:creationId xmlns="" xmlns:p14="http://schemas.microsoft.com/office/powerpoint/2010/main" val="164473637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Заголовок 1"/>
          <p:cNvSpPr>
            <a:spLocks noGrp="1"/>
          </p:cNvSpPr>
          <p:nvPr>
            <p:ph type="title"/>
          </p:nvPr>
        </p:nvSpPr>
        <p:spPr/>
        <p:txBody>
          <a:bodyPr/>
          <a:lstStyle/>
          <a:p>
            <a:endParaRPr lang="ru-RU" altLang="ru-RU" smtClean="0"/>
          </a:p>
        </p:txBody>
      </p:sp>
      <p:sp>
        <p:nvSpPr>
          <p:cNvPr id="4099" name="Номер слайда 3"/>
          <p:cNvSpPr>
            <a:spLocks noGrp="1"/>
          </p:cNvSpPr>
          <p:nvPr>
            <p:ph type="sldNum" sz="quarter" idx="12"/>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92313AD1-BA13-4738-A34A-B30C9DD2EC6B}" type="slidenum">
              <a:rPr lang="en-US" altLang="ru-RU" smtClean="0"/>
              <a:pPr eaLnBrk="1" hangingPunct="1"/>
              <a:t>10</a:t>
            </a:fld>
            <a:endParaRPr lang="en-US" altLang="ru-RU" smtClean="0"/>
          </a:p>
        </p:txBody>
      </p:sp>
      <p:pic>
        <p:nvPicPr>
          <p:cNvPr id="4100" name="Picture 2"/>
          <p:cNvPicPr>
            <a:picLocks noGrp="1" noChangeAspect="1" noChangeArrowheads="1"/>
          </p:cNvPicPr>
          <p:nvPr>
            <p:ph idx="1"/>
          </p:nvPr>
        </p:nvPicPr>
        <p:blipFill>
          <a:blip r:embed="rId2">
            <a:extLst>
              <a:ext uri="{28A0092B-C50C-407E-A947-70E740481C1C}">
                <a14:useLocalDpi xmlns="" xmlns:a14="http://schemas.microsoft.com/office/drawing/2010/main" val="0"/>
              </a:ext>
            </a:extLst>
          </a:blip>
          <a:srcRect/>
          <a:stretch>
            <a:fillRect/>
          </a:stretch>
        </p:blipFill>
        <p:spPr>
          <a:xfrm>
            <a:off x="381000" y="457200"/>
            <a:ext cx="8458200" cy="5740400"/>
          </a:xfrm>
          <a:noFill/>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4101" name="Picture 3"/>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609600" y="5191125"/>
            <a:ext cx="1201738" cy="13716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129631974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2800" dirty="0" smtClean="0">
                <a:solidFill>
                  <a:srgbClr val="C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Учитель, помни! </a:t>
            </a:r>
            <a:br>
              <a:rPr lang="ru-RU" sz="2800" dirty="0" smtClean="0">
                <a:solidFill>
                  <a:srgbClr val="C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br>
            <a:r>
              <a:rPr lang="ru-RU" sz="2800" dirty="0"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Основные подходы к оцениванию</a:t>
            </a:r>
            <a:endParaRPr lang="ru-RU" sz="2800" dirty="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p:txBody>
          <a:bodyPr>
            <a:normAutofit/>
          </a:bodyPr>
          <a:lstStyle/>
          <a:p>
            <a:r>
              <a:rPr lang="ru-RU" sz="2800" dirty="0" smtClean="0">
                <a:latin typeface="Times New Roman" panose="02020603050405020304" pitchFamily="18" charset="0"/>
                <a:cs typeface="Times New Roman" panose="02020603050405020304" pitchFamily="18" charset="0"/>
              </a:rPr>
              <a:t>Проверяй всё, что задаешь</a:t>
            </a:r>
          </a:p>
          <a:p>
            <a:r>
              <a:rPr lang="ru-RU" sz="2800" dirty="0" smtClean="0">
                <a:latin typeface="Times New Roman" panose="02020603050405020304" pitchFamily="18" charset="0"/>
                <a:cs typeface="Times New Roman" panose="02020603050405020304" pitchFamily="18" charset="0"/>
              </a:rPr>
              <a:t>Оценивай по критериям</a:t>
            </a:r>
          </a:p>
          <a:p>
            <a:r>
              <a:rPr lang="ru-RU" sz="2800" dirty="0" smtClean="0">
                <a:latin typeface="Times New Roman" panose="02020603050405020304" pitchFamily="18" charset="0"/>
                <a:cs typeface="Times New Roman" panose="02020603050405020304" pitchFamily="18" charset="0"/>
              </a:rPr>
              <a:t>Ставь отметку только за осуществленное</a:t>
            </a:r>
          </a:p>
          <a:p>
            <a:r>
              <a:rPr lang="ru-RU" sz="2800" dirty="0" smtClean="0">
                <a:latin typeface="Times New Roman" panose="02020603050405020304" pitchFamily="18" charset="0"/>
                <a:cs typeface="Times New Roman" panose="02020603050405020304" pitchFamily="18" charset="0"/>
              </a:rPr>
              <a:t>Аргументируй выставленную отметку</a:t>
            </a:r>
          </a:p>
          <a:p>
            <a:r>
              <a:rPr lang="ru-RU" sz="2800" dirty="0" smtClean="0">
                <a:latin typeface="Times New Roman" panose="02020603050405020304" pitchFamily="18" charset="0"/>
                <a:cs typeface="Times New Roman" panose="02020603050405020304" pitchFamily="18" charset="0"/>
              </a:rPr>
              <a:t>Личностные образовательные результаты не оцениваются отметкой</a:t>
            </a:r>
            <a:endParaRPr lang="ru-RU" sz="2800" dirty="0">
              <a:latin typeface="Times New Roman" panose="02020603050405020304" pitchFamily="18" charset="0"/>
              <a:cs typeface="Times New Roman" panose="02020603050405020304" pitchFamily="18" charset="0"/>
            </a:endParaRPr>
          </a:p>
        </p:txBody>
      </p:sp>
    </p:spTree>
    <p:extLst>
      <p:ext uri="{BB962C8B-B14F-4D97-AF65-F5344CB8AC3E}">
        <p14:creationId xmlns="" xmlns:p14="http://schemas.microsoft.com/office/powerpoint/2010/main" val="33314074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9552" y="274638"/>
            <a:ext cx="8147248" cy="1282154"/>
          </a:xfrm>
        </p:spPr>
        <p:txBody>
          <a:bodyPr>
            <a:noAutofit/>
          </a:bodyPr>
          <a:lstStyle/>
          <a:p>
            <a:r>
              <a:rPr lang="ru-RU" sz="2800"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Контрольно-оценочная деятельность</a:t>
            </a:r>
            <a:r>
              <a:rPr lang="ru-RU" sz="2800" dirty="0">
                <a:latin typeface="Times New Roman" pitchFamily="18" charset="0"/>
                <a:cs typeface="Times New Roman" pitchFamily="18" charset="0"/>
              </a:rPr>
              <a:t/>
            </a:r>
            <a:br>
              <a:rPr lang="ru-RU" sz="2800" dirty="0">
                <a:latin typeface="Times New Roman" pitchFamily="18" charset="0"/>
                <a:cs typeface="Times New Roman" pitchFamily="18" charset="0"/>
              </a:rPr>
            </a:br>
            <a:endParaRPr lang="ru-RU" sz="2800" dirty="0">
              <a:latin typeface="Times New Roman" pitchFamily="18" charset="0"/>
              <a:cs typeface="Times New Roman" pitchFamily="18" charset="0"/>
            </a:endParaRPr>
          </a:p>
        </p:txBody>
      </p:sp>
      <p:graphicFrame>
        <p:nvGraphicFramePr>
          <p:cNvPr id="4" name="Объект 3"/>
          <p:cNvGraphicFramePr>
            <a:graphicFrameLocks noGrp="1"/>
          </p:cNvGraphicFramePr>
          <p:nvPr>
            <p:ph idx="1"/>
            <p:extLst>
              <p:ext uri="{D42A27DB-BD31-4B8C-83A1-F6EECF244321}">
                <p14:modId xmlns="" xmlns:p14="http://schemas.microsoft.com/office/powerpoint/2010/main" val="1573037062"/>
              </p:ext>
            </p:extLst>
          </p:nvPr>
        </p:nvGraphicFramePr>
        <p:xfrm>
          <a:off x="209996" y="1052736"/>
          <a:ext cx="8363968" cy="4865340"/>
        </p:xfrm>
        <a:graphic>
          <a:graphicData uri="http://schemas.openxmlformats.org/drawingml/2006/table">
            <a:tbl>
              <a:tblPr firstRow="1" bandRow="1">
                <a:tableStyleId>{5C22544A-7EE6-4342-B048-85BDC9FD1C3A}</a:tableStyleId>
              </a:tblPr>
              <a:tblGrid>
                <a:gridCol w="2739984"/>
                <a:gridCol w="2979342"/>
                <a:gridCol w="2644642"/>
              </a:tblGrid>
              <a:tr h="384780">
                <a:tc gridSpan="3">
                  <a:txBody>
                    <a:bodyPr/>
                    <a:lstStyle/>
                    <a:p>
                      <a:pPr algn="ctr"/>
                      <a:r>
                        <a:rPr lang="ru-RU" sz="1800" b="1" kern="1200" dirty="0" smtClean="0">
                          <a:solidFill>
                            <a:schemeClr val="lt1"/>
                          </a:solidFill>
                          <a:effectLst/>
                          <a:latin typeface="Times New Roman" panose="02020603050405020304" pitchFamily="18" charset="0"/>
                          <a:ea typeface="+mn-ea"/>
                          <a:cs typeface="Times New Roman" panose="02020603050405020304" pitchFamily="18" charset="0"/>
                        </a:rPr>
                        <a:t>Формы контроля и учёта достижений</a:t>
                      </a:r>
                      <a:endParaRPr lang="ru-RU" dirty="0">
                        <a:latin typeface="Times New Roman" panose="02020603050405020304" pitchFamily="18" charset="0"/>
                        <a:cs typeface="Times New Roman" panose="02020603050405020304" pitchFamily="18" charset="0"/>
                      </a:endParaRPr>
                    </a:p>
                  </a:txBody>
                  <a:tcPr/>
                </a:tc>
                <a:tc hMerge="1">
                  <a:txBody>
                    <a:bodyPr/>
                    <a:lstStyle/>
                    <a:p>
                      <a:endParaRPr lang="ru-RU" dirty="0"/>
                    </a:p>
                  </a:txBody>
                  <a:tcPr/>
                </a:tc>
                <a:tc hMerge="1">
                  <a:txBody>
                    <a:bodyPr/>
                    <a:lstStyle/>
                    <a:p>
                      <a:endParaRPr lang="ru-RU" dirty="0"/>
                    </a:p>
                  </a:txBody>
                  <a:tcPr/>
                </a:tc>
              </a:tr>
              <a:tr h="4079716">
                <a:tc>
                  <a:txBody>
                    <a:bodyPr/>
                    <a:lstStyle/>
                    <a:p>
                      <a:pPr lvl="0"/>
                      <a:r>
                        <a:rPr lang="ru-RU" sz="1800" u="sng" kern="1200" dirty="0" smtClean="0">
                          <a:solidFill>
                            <a:schemeClr val="dk1"/>
                          </a:solidFill>
                          <a:effectLst/>
                          <a:latin typeface="Times New Roman" panose="02020603050405020304" pitchFamily="18" charset="0"/>
                          <a:ea typeface="+mn-ea"/>
                          <a:cs typeface="Times New Roman" panose="02020603050405020304" pitchFamily="18" charset="0"/>
                        </a:rPr>
                        <a:t>Стартовая диагностика</a:t>
                      </a:r>
                      <a:endParaRPr lang="ru-RU" sz="1800" kern="1200" dirty="0" smtClean="0">
                        <a:solidFill>
                          <a:schemeClr val="dk1"/>
                        </a:solidFill>
                        <a:effectLst/>
                        <a:latin typeface="Times New Roman" panose="02020603050405020304" pitchFamily="18" charset="0"/>
                        <a:ea typeface="+mn-ea"/>
                        <a:cs typeface="Times New Roman" panose="02020603050405020304" pitchFamily="18" charset="0"/>
                      </a:endParaRPr>
                    </a:p>
                    <a:p>
                      <a:r>
                        <a:rPr lang="ru-RU" sz="1800" kern="1200" dirty="0" smtClean="0">
                          <a:solidFill>
                            <a:schemeClr val="dk1"/>
                          </a:solidFill>
                          <a:effectLst/>
                          <a:latin typeface="Times New Roman" panose="02020603050405020304" pitchFamily="18" charset="0"/>
                          <a:ea typeface="+mn-ea"/>
                          <a:cs typeface="Times New Roman" panose="02020603050405020304" pitchFamily="18" charset="0"/>
                        </a:rPr>
                        <a:t>мониторинг образовательных результатов обучающихся на</a:t>
                      </a:r>
                      <a:r>
                        <a:rPr lang="ru-RU" sz="1800" kern="1200" baseline="0" dirty="0" smtClean="0">
                          <a:solidFill>
                            <a:schemeClr val="dk1"/>
                          </a:solidFill>
                          <a:effectLst/>
                          <a:latin typeface="Times New Roman" panose="02020603050405020304" pitchFamily="18" charset="0"/>
                          <a:ea typeface="+mn-ea"/>
                          <a:cs typeface="Times New Roman" panose="02020603050405020304" pitchFamily="18" charset="0"/>
                        </a:rPr>
                        <a:t> начало учебного года</a:t>
                      </a:r>
                      <a:r>
                        <a:rPr lang="ru-RU" sz="1800" kern="1200" dirty="0" smtClean="0">
                          <a:solidFill>
                            <a:schemeClr val="dk1"/>
                          </a:solidFill>
                          <a:effectLst/>
                          <a:latin typeface="Times New Roman" panose="02020603050405020304" pitchFamily="18" charset="0"/>
                          <a:ea typeface="+mn-ea"/>
                          <a:cs typeface="Times New Roman" panose="02020603050405020304" pitchFamily="18" charset="0"/>
                        </a:rPr>
                        <a:t> </a:t>
                      </a:r>
                    </a:p>
                    <a:p>
                      <a:endParaRPr lang="ru-RU" dirty="0">
                        <a:latin typeface="Times New Roman" panose="02020603050405020304" pitchFamily="18" charset="0"/>
                        <a:cs typeface="Times New Roman" panose="02020603050405020304" pitchFamily="18" charset="0"/>
                      </a:endParaRPr>
                    </a:p>
                  </a:txBody>
                  <a:tcPr/>
                </a:tc>
                <a:tc>
                  <a:txBody>
                    <a:bodyPr/>
                    <a:lstStyle/>
                    <a:p>
                      <a:pPr lvl="0"/>
                      <a:r>
                        <a:rPr lang="ru-RU" sz="1800" u="sng" kern="1200" dirty="0" smtClean="0">
                          <a:solidFill>
                            <a:schemeClr val="dk1"/>
                          </a:solidFill>
                          <a:effectLst/>
                          <a:latin typeface="Times New Roman" panose="02020603050405020304" pitchFamily="18" charset="0"/>
                          <a:ea typeface="+mn-ea"/>
                          <a:cs typeface="Times New Roman" panose="02020603050405020304" pitchFamily="18" charset="0"/>
                        </a:rPr>
                        <a:t>Текущее оценивание</a:t>
                      </a:r>
                      <a:r>
                        <a:rPr lang="ru-RU" sz="1800" kern="1200" dirty="0" smtClean="0">
                          <a:solidFill>
                            <a:schemeClr val="dk1"/>
                          </a:solidFill>
                          <a:effectLst/>
                          <a:latin typeface="Times New Roman" panose="02020603050405020304" pitchFamily="18" charset="0"/>
                          <a:ea typeface="+mn-ea"/>
                          <a:cs typeface="Times New Roman" panose="02020603050405020304" pitchFamily="18" charset="0"/>
                        </a:rPr>
                        <a:t> </a:t>
                      </a:r>
                    </a:p>
                    <a:p>
                      <a:r>
                        <a:rPr lang="ru-RU" sz="1800" kern="1200" dirty="0" smtClean="0">
                          <a:solidFill>
                            <a:schemeClr val="dk1"/>
                          </a:solidFill>
                          <a:effectLst/>
                          <a:latin typeface="Times New Roman" panose="02020603050405020304" pitchFamily="18" charset="0"/>
                          <a:ea typeface="+mn-ea"/>
                          <a:cs typeface="Times New Roman" panose="02020603050405020304" pitchFamily="18" charset="0"/>
                        </a:rPr>
                        <a:t>устный опрос, письменный опрос (графическая работа,</a:t>
                      </a:r>
                      <a:r>
                        <a:rPr lang="ru-RU" sz="1800" kern="1200" baseline="0" dirty="0" smtClean="0">
                          <a:solidFill>
                            <a:schemeClr val="dk1"/>
                          </a:solidFill>
                          <a:effectLst/>
                          <a:latin typeface="Times New Roman" panose="02020603050405020304" pitchFamily="18" charset="0"/>
                          <a:ea typeface="+mn-ea"/>
                          <a:cs typeface="Times New Roman" panose="02020603050405020304" pitchFamily="18" charset="0"/>
                        </a:rPr>
                        <a:t> </a:t>
                      </a:r>
                      <a:r>
                        <a:rPr lang="ru-RU" sz="1800" kern="1200" dirty="0" smtClean="0">
                          <a:solidFill>
                            <a:schemeClr val="dk1"/>
                          </a:solidFill>
                          <a:effectLst/>
                          <a:latin typeface="Times New Roman" panose="02020603050405020304" pitchFamily="18" charset="0"/>
                          <a:ea typeface="+mn-ea"/>
                          <a:cs typeface="Times New Roman" panose="02020603050405020304" pitchFamily="18" charset="0"/>
                        </a:rPr>
                        <a:t>самостоятельная работа, работа с исторической картой, практикум,</a:t>
                      </a:r>
                      <a:r>
                        <a:rPr lang="ru-RU" sz="1800" kern="1200" baseline="0" dirty="0" smtClean="0">
                          <a:solidFill>
                            <a:schemeClr val="dk1"/>
                          </a:solidFill>
                          <a:effectLst/>
                          <a:latin typeface="Times New Roman" panose="02020603050405020304" pitchFamily="18" charset="0"/>
                          <a:ea typeface="+mn-ea"/>
                          <a:cs typeface="Times New Roman" panose="02020603050405020304" pitchFamily="18" charset="0"/>
                        </a:rPr>
                        <a:t> </a:t>
                      </a:r>
                      <a:r>
                        <a:rPr lang="ru-RU" sz="1800" kern="1200" dirty="0" smtClean="0">
                          <a:solidFill>
                            <a:schemeClr val="dk1"/>
                          </a:solidFill>
                          <a:effectLst/>
                          <a:latin typeface="Times New Roman" panose="02020603050405020304" pitchFamily="18" charset="0"/>
                          <a:ea typeface="+mn-ea"/>
                          <a:cs typeface="Times New Roman" panose="02020603050405020304" pitchFamily="18" charset="0"/>
                        </a:rPr>
                        <a:t>исторический/хронологический диктант, тестовые задания,</a:t>
                      </a:r>
                      <a:r>
                        <a:rPr lang="ru-RU" sz="1800" kern="1200" baseline="0" dirty="0" smtClean="0">
                          <a:solidFill>
                            <a:schemeClr val="dk1"/>
                          </a:solidFill>
                          <a:effectLst/>
                          <a:latin typeface="Times New Roman" panose="02020603050405020304" pitchFamily="18" charset="0"/>
                          <a:ea typeface="+mn-ea"/>
                          <a:cs typeface="Times New Roman" panose="02020603050405020304" pitchFamily="18" charset="0"/>
                        </a:rPr>
                        <a:t> </a:t>
                      </a:r>
                      <a:r>
                        <a:rPr lang="ru-RU" sz="1800" kern="1200" dirty="0" smtClean="0">
                          <a:solidFill>
                            <a:schemeClr val="dk1"/>
                          </a:solidFill>
                          <a:effectLst/>
                          <a:latin typeface="Times New Roman" panose="02020603050405020304" pitchFamily="18" charset="0"/>
                          <a:ea typeface="+mn-ea"/>
                          <a:cs typeface="Times New Roman" panose="02020603050405020304" pitchFamily="18" charset="0"/>
                        </a:rPr>
                        <a:t>анализ исторического источника, </a:t>
                      </a:r>
                      <a:r>
                        <a:rPr lang="ru-RU" sz="1800" i="1" kern="1200" dirty="0" smtClean="0">
                          <a:solidFill>
                            <a:srgbClr val="002060"/>
                          </a:solidFill>
                          <a:effectLst/>
                          <a:latin typeface="Times New Roman" panose="02020603050405020304" pitchFamily="18" charset="0"/>
                          <a:ea typeface="+mn-ea"/>
                          <a:cs typeface="Times New Roman" panose="02020603050405020304" pitchFamily="18" charset="0"/>
                        </a:rPr>
                        <a:t>характеристика исторического деятеля, аргументация ответа </a:t>
                      </a:r>
                      <a:r>
                        <a:rPr lang="ru-RU" sz="1800" kern="1200" dirty="0" smtClean="0">
                          <a:solidFill>
                            <a:schemeClr val="dk1"/>
                          </a:solidFill>
                          <a:effectLst/>
                          <a:latin typeface="Times New Roman" panose="02020603050405020304" pitchFamily="18" charset="0"/>
                          <a:ea typeface="+mn-ea"/>
                          <a:cs typeface="Times New Roman" panose="02020603050405020304" pitchFamily="18" charset="0"/>
                        </a:rPr>
                        <a:t>и т.д.); </a:t>
                      </a:r>
                    </a:p>
                    <a:p>
                      <a:r>
                        <a:rPr lang="ru-RU" sz="1800" kern="1200" dirty="0" smtClean="0">
                          <a:solidFill>
                            <a:schemeClr val="dk1"/>
                          </a:solidFill>
                          <a:effectLst/>
                          <a:latin typeface="Times New Roman" panose="02020603050405020304" pitchFamily="18" charset="0"/>
                          <a:ea typeface="+mn-ea"/>
                          <a:cs typeface="Times New Roman" panose="02020603050405020304" pitchFamily="18" charset="0"/>
                        </a:rPr>
                        <a:t>творческая работа (проект, семинар и др.)</a:t>
                      </a:r>
                      <a:endParaRPr lang="ru-RU" dirty="0">
                        <a:latin typeface="Times New Roman" panose="02020603050405020304" pitchFamily="18" charset="0"/>
                        <a:cs typeface="Times New Roman" panose="02020603050405020304" pitchFamily="18" charset="0"/>
                      </a:endParaRPr>
                    </a:p>
                  </a:txBody>
                  <a:tcPr/>
                </a:tc>
                <a:tc>
                  <a:txBody>
                    <a:bodyPr/>
                    <a:lstStyle/>
                    <a:p>
                      <a:pPr lvl="0"/>
                      <a:r>
                        <a:rPr lang="ru-RU" sz="1800" u="sng" kern="1200" dirty="0" smtClean="0">
                          <a:solidFill>
                            <a:schemeClr val="dk1"/>
                          </a:solidFill>
                          <a:effectLst/>
                          <a:latin typeface="Times New Roman" panose="02020603050405020304" pitchFamily="18" charset="0"/>
                          <a:ea typeface="+mn-ea"/>
                          <a:cs typeface="Times New Roman" panose="02020603050405020304" pitchFamily="18" charset="0"/>
                        </a:rPr>
                        <a:t>Итоговое оценивание</a:t>
                      </a:r>
                      <a:endParaRPr lang="ru-RU" sz="1800" kern="1200" dirty="0" smtClean="0">
                        <a:solidFill>
                          <a:schemeClr val="dk1"/>
                        </a:solidFill>
                        <a:effectLst/>
                        <a:latin typeface="Times New Roman" panose="02020603050405020304" pitchFamily="18" charset="0"/>
                        <a:ea typeface="+mn-ea"/>
                        <a:cs typeface="Times New Roman" panose="02020603050405020304" pitchFamily="18" charset="0"/>
                      </a:endParaRPr>
                    </a:p>
                    <a:p>
                      <a:r>
                        <a:rPr lang="ru-RU" sz="1800" kern="1200" dirty="0" smtClean="0">
                          <a:solidFill>
                            <a:schemeClr val="dk1"/>
                          </a:solidFill>
                          <a:effectLst/>
                          <a:latin typeface="Times New Roman" panose="02020603050405020304" pitchFamily="18" charset="0"/>
                          <a:ea typeface="+mn-ea"/>
                          <a:cs typeface="Times New Roman" panose="02020603050405020304" pitchFamily="18" charset="0"/>
                        </a:rPr>
                        <a:t>диагностическая контрольная работа, в</a:t>
                      </a:r>
                      <a:r>
                        <a:rPr lang="ru-RU" sz="1800" kern="1200" baseline="0" dirty="0" smtClean="0">
                          <a:solidFill>
                            <a:schemeClr val="dk1"/>
                          </a:solidFill>
                          <a:effectLst/>
                          <a:latin typeface="Times New Roman" panose="02020603050405020304" pitchFamily="18" charset="0"/>
                          <a:ea typeface="+mn-ea"/>
                          <a:cs typeface="Times New Roman" panose="02020603050405020304" pitchFamily="18" charset="0"/>
                        </a:rPr>
                        <a:t> выпускных классах - ГИА</a:t>
                      </a:r>
                      <a:endParaRPr lang="ru-RU" dirty="0">
                        <a:latin typeface="Times New Roman" panose="02020603050405020304" pitchFamily="18" charset="0"/>
                        <a:cs typeface="Times New Roman" panose="02020603050405020304" pitchFamily="18" charset="0"/>
                      </a:endParaRPr>
                    </a:p>
                  </a:txBody>
                  <a:tcPr/>
                </a:tc>
              </a:tr>
            </a:tbl>
          </a:graphicData>
        </a:graphic>
      </p:graphicFrame>
      <p:sp>
        <p:nvSpPr>
          <p:cNvPr id="3" name="Прямоугольник 2"/>
          <p:cNvSpPr/>
          <p:nvPr/>
        </p:nvSpPr>
        <p:spPr>
          <a:xfrm>
            <a:off x="899592" y="6211668"/>
            <a:ext cx="7848872" cy="646331"/>
          </a:xfrm>
          <a:prstGeom prst="rect">
            <a:avLst/>
          </a:prstGeom>
        </p:spPr>
        <p:txBody>
          <a:bodyPr wrap="square">
            <a:spAutoFit/>
          </a:bodyPr>
          <a:lstStyle/>
          <a:p>
            <a:r>
              <a:rPr lang="ru-RU" b="1" dirty="0">
                <a:solidFill>
                  <a:srgbClr val="002060"/>
                </a:solidFill>
                <a:latin typeface="Times New Roman" panose="02020603050405020304" pitchFamily="18" charset="0"/>
                <a:cs typeface="Times New Roman" panose="02020603050405020304" pitchFamily="18" charset="0"/>
              </a:rPr>
              <a:t>Фонд оценочных средств </a:t>
            </a:r>
            <a:r>
              <a:rPr lang="ru-RU" b="1" dirty="0" smtClean="0">
                <a:solidFill>
                  <a:srgbClr val="002060"/>
                </a:solidFill>
                <a:latin typeface="Times New Roman" panose="02020603050405020304" pitchFamily="18" charset="0"/>
                <a:cs typeface="Times New Roman" panose="02020603050405020304" pitchFamily="18" charset="0"/>
              </a:rPr>
              <a:t> включает </a:t>
            </a:r>
            <a:r>
              <a:rPr lang="ru-RU" b="1" dirty="0">
                <a:solidFill>
                  <a:srgbClr val="002060"/>
                </a:solidFill>
                <a:latin typeface="Times New Roman" panose="02020603050405020304" pitchFamily="18" charset="0"/>
                <a:cs typeface="Times New Roman" panose="02020603050405020304" pitchFamily="18" charset="0"/>
              </a:rPr>
              <a:t>контрольные материалы для проведения </a:t>
            </a:r>
            <a:r>
              <a:rPr lang="ru-RU" b="1" dirty="0" smtClean="0">
                <a:solidFill>
                  <a:srgbClr val="002060"/>
                </a:solidFill>
                <a:latin typeface="Times New Roman" panose="02020603050405020304" pitchFamily="18" charset="0"/>
                <a:cs typeface="Times New Roman" panose="02020603050405020304" pitchFamily="18" charset="0"/>
              </a:rPr>
              <a:t>вышеназванных форм контроля</a:t>
            </a:r>
            <a:endParaRPr lang="ru-RU" b="1" dirty="0">
              <a:solidFill>
                <a:srgbClr val="002060"/>
              </a:solidFill>
              <a:latin typeface="Times New Roman" panose="02020603050405020304" pitchFamily="18" charset="0"/>
              <a:cs typeface="Times New Roman" panose="02020603050405020304" pitchFamily="18" charset="0"/>
            </a:endParaRPr>
          </a:p>
        </p:txBody>
      </p:sp>
    </p:spTree>
    <p:extLst>
      <p:ext uri="{BB962C8B-B14F-4D97-AF65-F5344CB8AC3E}">
        <p14:creationId xmlns="" xmlns:p14="http://schemas.microsoft.com/office/powerpoint/2010/main" val="162261286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lvl="0"/>
            <a:r>
              <a:rPr lang="ru-RU" sz="2800" u="sng" dirty="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Стартовая диагностика</a:t>
            </a:r>
          </a:p>
        </p:txBody>
      </p:sp>
      <p:sp>
        <p:nvSpPr>
          <p:cNvPr id="3" name="Объект 2"/>
          <p:cNvSpPr>
            <a:spLocks noGrp="1"/>
          </p:cNvSpPr>
          <p:nvPr>
            <p:ph idx="1"/>
          </p:nvPr>
        </p:nvSpPr>
        <p:spPr>
          <a:xfrm>
            <a:off x="323528" y="1268760"/>
            <a:ext cx="8712968" cy="4857403"/>
          </a:xfrm>
        </p:spPr>
        <p:txBody>
          <a:bodyPr>
            <a:normAutofit/>
          </a:bodyPr>
          <a:lstStyle/>
          <a:p>
            <a:pPr marL="0" indent="0" algn="just">
              <a:buNone/>
            </a:pPr>
            <a:r>
              <a:rPr lang="ru-RU" sz="2400" dirty="0" smtClean="0">
                <a:latin typeface="Times New Roman" panose="02020603050405020304" pitchFamily="18" charset="0"/>
                <a:cs typeface="Times New Roman" panose="02020603050405020304" pitchFamily="18" charset="0"/>
              </a:rPr>
              <a:t>Стартовая </a:t>
            </a:r>
            <a:r>
              <a:rPr lang="ru-RU" sz="2400" dirty="0">
                <a:latin typeface="Times New Roman" panose="02020603050405020304" pitchFamily="18" charset="0"/>
                <a:cs typeface="Times New Roman" panose="02020603050405020304" pitchFamily="18" charset="0"/>
              </a:rPr>
              <a:t>работа (проводится в начале сентября) позволяет определить актуальный уровень знаний, необходимый для продолжения обучения.  </a:t>
            </a:r>
            <a:endParaRPr lang="ru-RU" sz="2400" dirty="0" smtClean="0">
              <a:latin typeface="Times New Roman" panose="02020603050405020304" pitchFamily="18" charset="0"/>
              <a:cs typeface="Times New Roman" panose="02020603050405020304" pitchFamily="18" charset="0"/>
            </a:endParaRPr>
          </a:p>
          <a:p>
            <a:pPr marL="0" indent="0" algn="just">
              <a:buNone/>
            </a:pPr>
            <a:r>
              <a:rPr lang="ru-RU" sz="2400" dirty="0" smtClean="0">
                <a:latin typeface="Times New Roman" panose="02020603050405020304" pitchFamily="18" charset="0"/>
                <a:cs typeface="Times New Roman" panose="02020603050405020304" pitchFamily="18" charset="0"/>
              </a:rPr>
              <a:t>В </a:t>
            </a:r>
            <a:r>
              <a:rPr lang="ru-RU" sz="2400" dirty="0">
                <a:latin typeface="Times New Roman" panose="02020603050405020304" pitchFamily="18" charset="0"/>
                <a:cs typeface="Times New Roman" panose="02020603050405020304" pitchFamily="18" charset="0"/>
              </a:rPr>
              <a:t>условиях </a:t>
            </a:r>
            <a:r>
              <a:rPr lang="ru-RU" sz="2400" dirty="0" smtClean="0">
                <a:latin typeface="Times New Roman" panose="02020603050405020304" pitchFamily="18" charset="0"/>
                <a:cs typeface="Times New Roman" panose="02020603050405020304" pitchFamily="18" charset="0"/>
              </a:rPr>
              <a:t>личностно-ориентированного</a:t>
            </a:r>
            <a:r>
              <a:rPr lang="ru-RU" sz="2400" dirty="0">
                <a:latin typeface="Times New Roman" panose="02020603050405020304" pitchFamily="18" charset="0"/>
                <a:cs typeface="Times New Roman" panose="02020603050405020304" pitchFamily="18" charset="0"/>
              </a:rPr>
              <a:t>, развивающего обучения такой контроль помогает построить индивидуальные траектории </a:t>
            </a:r>
            <a:r>
              <a:rPr lang="ru-RU" sz="2400" dirty="0" smtClean="0">
                <a:latin typeface="Times New Roman" panose="02020603050405020304" pitchFamily="18" charset="0"/>
                <a:cs typeface="Times New Roman" panose="02020603050405020304" pitchFamily="18" charset="0"/>
              </a:rPr>
              <a:t>освоения </a:t>
            </a:r>
            <a:r>
              <a:rPr lang="ru-RU" sz="2400" dirty="0">
                <a:latin typeface="Times New Roman" panose="02020603050405020304" pitchFamily="18" charset="0"/>
                <a:cs typeface="Times New Roman" panose="02020603050405020304" pitchFamily="18" charset="0"/>
              </a:rPr>
              <a:t>нового материала для наиболее слабых или наиболее сильных </a:t>
            </a:r>
            <a:r>
              <a:rPr lang="ru-RU" sz="2400" dirty="0" smtClean="0">
                <a:latin typeface="Times New Roman" panose="02020603050405020304" pitchFamily="18" charset="0"/>
                <a:cs typeface="Times New Roman" panose="02020603050405020304" pitchFamily="18" charset="0"/>
              </a:rPr>
              <a:t>учащихся при </a:t>
            </a:r>
            <a:r>
              <a:rPr lang="ru-RU" sz="2400" dirty="0">
                <a:latin typeface="Times New Roman" panose="02020603050405020304" pitchFamily="18" charset="0"/>
                <a:cs typeface="Times New Roman" panose="02020603050405020304" pitchFamily="18" charset="0"/>
              </a:rPr>
              <a:t>отказе от традиционной ориентации на гипотетического среднего ученика.</a:t>
            </a:r>
          </a:p>
          <a:p>
            <a:pPr algn="just"/>
            <a:endParaRPr lang="ru-RU" sz="2400" dirty="0"/>
          </a:p>
        </p:txBody>
      </p:sp>
      <p:pic>
        <p:nvPicPr>
          <p:cNvPr id="1026" name="Picture 2"/>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3563888" y="5282232"/>
            <a:ext cx="2339752" cy="160886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288635719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2800" u="sng" dirty="0"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Текущий контроль</a:t>
            </a:r>
            <a:endParaRPr lang="ru-RU" sz="2800" u="sng" dirty="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467544" y="1340768"/>
            <a:ext cx="8363272" cy="4857403"/>
          </a:xfrm>
        </p:spPr>
        <p:txBody>
          <a:bodyPr>
            <a:noAutofit/>
          </a:bodyPr>
          <a:lstStyle/>
          <a:p>
            <a:pPr marL="0" indent="0" algn="just">
              <a:buNone/>
            </a:pPr>
            <a:r>
              <a:rPr lang="ru-RU" sz="2200" dirty="0">
                <a:latin typeface="Times New Roman" panose="02020603050405020304" pitchFamily="18" charset="0"/>
                <a:cs typeface="Times New Roman" panose="02020603050405020304" pitchFamily="18" charset="0"/>
              </a:rPr>
              <a:t>Цель текущего контроля – </a:t>
            </a:r>
            <a:r>
              <a:rPr lang="ru-RU" sz="2200" dirty="0" smtClean="0">
                <a:latin typeface="Times New Roman" panose="02020603050405020304" pitchFamily="18" charset="0"/>
                <a:cs typeface="Times New Roman" panose="02020603050405020304" pitchFamily="18" charset="0"/>
              </a:rPr>
              <a:t>мониторинг эффективности </a:t>
            </a:r>
            <a:r>
              <a:rPr lang="ru-RU" sz="2200" dirty="0">
                <a:latin typeface="Times New Roman" panose="02020603050405020304" pitchFamily="18" charset="0"/>
                <a:cs typeface="Times New Roman" panose="02020603050405020304" pitchFamily="18" charset="0"/>
              </a:rPr>
              <a:t>процесса  обучения. Он носит промежуточный характер. Его осуществление позволяет педагогу получить оперативную информацию о ходе учебного процесса для его </a:t>
            </a:r>
            <a:r>
              <a:rPr lang="ru-RU" sz="2200" dirty="0" smtClean="0">
                <a:latin typeface="Times New Roman" panose="02020603050405020304" pitchFamily="18" charset="0"/>
                <a:cs typeface="Times New Roman" panose="02020603050405020304" pitchFamily="18" charset="0"/>
              </a:rPr>
              <a:t>своевременной </a:t>
            </a:r>
            <a:r>
              <a:rPr lang="ru-RU" sz="2200" dirty="0">
                <a:latin typeface="Times New Roman" panose="02020603050405020304" pitchFamily="18" charset="0"/>
                <a:cs typeface="Times New Roman" panose="02020603050405020304" pitchFamily="18" charset="0"/>
              </a:rPr>
              <a:t>коррекции и перестройки в нужном направлении. </a:t>
            </a:r>
            <a:r>
              <a:rPr lang="ru-RU" sz="2200" dirty="0" smtClean="0">
                <a:latin typeface="Times New Roman" panose="02020603050405020304" pitchFamily="18" charset="0"/>
                <a:cs typeface="Times New Roman" panose="02020603050405020304" pitchFamily="18" charset="0"/>
              </a:rPr>
              <a:t>Наибольший </a:t>
            </a:r>
            <a:r>
              <a:rPr lang="ru-RU" sz="2200" dirty="0">
                <a:latin typeface="Times New Roman" panose="02020603050405020304" pitchFamily="18" charset="0"/>
                <a:cs typeface="Times New Roman" panose="02020603050405020304" pitchFamily="18" charset="0"/>
              </a:rPr>
              <a:t>интерес представляют данные о динамике усвоения </a:t>
            </a:r>
            <a:r>
              <a:rPr lang="ru-RU" sz="2200" dirty="0" smtClean="0">
                <a:latin typeface="Times New Roman" panose="02020603050405020304" pitchFamily="18" charset="0"/>
                <a:cs typeface="Times New Roman" panose="02020603050405020304" pitchFamily="18" charset="0"/>
              </a:rPr>
              <a:t>каждым </a:t>
            </a:r>
            <a:r>
              <a:rPr lang="ru-RU" sz="2200" dirty="0">
                <a:latin typeface="Times New Roman" panose="02020603050405020304" pitchFamily="18" charset="0"/>
                <a:cs typeface="Times New Roman" panose="02020603050405020304" pitchFamily="18" charset="0"/>
              </a:rPr>
              <a:t>обучаемым нового материала, степени рациональности его мыслительных процессов или алгоритмов при выполнении </a:t>
            </a:r>
            <a:r>
              <a:rPr lang="ru-RU" sz="2200" dirty="0" smtClean="0">
                <a:latin typeface="Times New Roman" panose="02020603050405020304" pitchFamily="18" charset="0"/>
                <a:cs typeface="Times New Roman" panose="02020603050405020304" pitchFamily="18" charset="0"/>
              </a:rPr>
              <a:t>заданий</a:t>
            </a:r>
            <a:r>
              <a:rPr lang="ru-RU" sz="2200" dirty="0">
                <a:latin typeface="Times New Roman" panose="02020603050405020304" pitchFamily="18" charset="0"/>
                <a:cs typeface="Times New Roman" panose="02020603050405020304" pitchFamily="18" charset="0"/>
              </a:rPr>
              <a:t>, так как при правильно организованном учебном процессе учитель должен контролировать не только содержание </a:t>
            </a:r>
            <a:r>
              <a:rPr lang="ru-RU" sz="2200" dirty="0" smtClean="0">
                <a:latin typeface="Times New Roman" panose="02020603050405020304" pitchFamily="18" charset="0"/>
                <a:cs typeface="Times New Roman" panose="02020603050405020304" pitchFamily="18" charset="0"/>
              </a:rPr>
              <a:t>выполняемых </a:t>
            </a:r>
            <a:r>
              <a:rPr lang="ru-RU" sz="2200" dirty="0">
                <a:latin typeface="Times New Roman" panose="02020603050405020304" pitchFamily="18" charset="0"/>
                <a:cs typeface="Times New Roman" panose="02020603050405020304" pitchFamily="18" charset="0"/>
              </a:rPr>
              <a:t>учащимися действий, но и их свойства. Получение подобной информации возможно лишь при выявлении причин затруднений и ошибок учащихся, которые анализируются в ситуациях, когда текущий контроль приобретает явно выраженный </a:t>
            </a:r>
            <a:r>
              <a:rPr lang="ru-RU" sz="2200" dirty="0" smtClean="0">
                <a:latin typeface="Times New Roman" panose="02020603050405020304" pitchFamily="18" charset="0"/>
                <a:cs typeface="Times New Roman" panose="02020603050405020304" pitchFamily="18" charset="0"/>
              </a:rPr>
              <a:t>диагностический </a:t>
            </a:r>
            <a:r>
              <a:rPr lang="ru-RU" sz="2200" dirty="0">
                <a:latin typeface="Times New Roman" panose="02020603050405020304" pitchFamily="18" charset="0"/>
                <a:cs typeface="Times New Roman" panose="02020603050405020304" pitchFamily="18" charset="0"/>
              </a:rPr>
              <a:t>характер. </a:t>
            </a:r>
          </a:p>
          <a:p>
            <a:pPr algn="just"/>
            <a:endParaRPr lang="ru-RU" sz="2400" dirty="0">
              <a:latin typeface="Times New Roman" panose="02020603050405020304" pitchFamily="18" charset="0"/>
              <a:cs typeface="Times New Roman" panose="02020603050405020304" pitchFamily="18" charset="0"/>
            </a:endParaRPr>
          </a:p>
        </p:txBody>
      </p:sp>
    </p:spTree>
    <p:extLst>
      <p:ext uri="{BB962C8B-B14F-4D97-AF65-F5344CB8AC3E}">
        <p14:creationId xmlns="" xmlns:p14="http://schemas.microsoft.com/office/powerpoint/2010/main" val="325221382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a:xfrm>
            <a:off x="1619672" y="22527"/>
            <a:ext cx="7412757" cy="715963"/>
          </a:xfrm>
        </p:spPr>
        <p:txBody>
          <a:bodyPr/>
          <a:lstStyle/>
          <a:p>
            <a:pPr algn="ctr"/>
            <a:r>
              <a:rPr lang="ru-RU" sz="2000" b="1" dirty="0"/>
              <a:t>Автоматизированная информационная система «Электронный журнал для школы» (</a:t>
            </a:r>
            <a:r>
              <a:rPr lang="ru-RU" sz="2000" b="1" dirty="0" err="1"/>
              <a:t>ЭлЖур</a:t>
            </a:r>
            <a:r>
              <a:rPr lang="ru-RU" sz="2000" b="1" dirty="0"/>
              <a:t>) </a:t>
            </a:r>
            <a:endParaRPr lang="ru-RU" sz="2000" dirty="0"/>
          </a:p>
        </p:txBody>
      </p:sp>
      <p:graphicFrame>
        <p:nvGraphicFramePr>
          <p:cNvPr id="3" name="Таблица 2"/>
          <p:cNvGraphicFramePr>
            <a:graphicFrameLocks noGrp="1"/>
          </p:cNvGraphicFramePr>
          <p:nvPr>
            <p:extLst>
              <p:ext uri="{D42A27DB-BD31-4B8C-83A1-F6EECF244321}">
                <p14:modId xmlns="" xmlns:p14="http://schemas.microsoft.com/office/powerpoint/2010/main" val="929108443"/>
              </p:ext>
            </p:extLst>
          </p:nvPr>
        </p:nvGraphicFramePr>
        <p:xfrm>
          <a:off x="323528" y="1554480"/>
          <a:ext cx="8550696" cy="4660962"/>
        </p:xfrm>
        <a:graphic>
          <a:graphicData uri="http://schemas.openxmlformats.org/drawingml/2006/table">
            <a:tbl>
              <a:tblPr firstRow="1" bandRow="1">
                <a:tableStyleId>{5C22544A-7EE6-4342-B048-85BDC9FD1C3A}</a:tableStyleId>
              </a:tblPr>
              <a:tblGrid>
                <a:gridCol w="4275348"/>
                <a:gridCol w="4275348"/>
              </a:tblGrid>
              <a:tr h="352750">
                <a:tc>
                  <a:txBody>
                    <a:bodyPr/>
                    <a:lstStyle/>
                    <a:p>
                      <a:pPr algn="ctr"/>
                      <a:r>
                        <a:rPr lang="ru-RU" sz="1700" dirty="0" smtClean="0"/>
                        <a:t>Тип оценки</a:t>
                      </a:r>
                      <a:endParaRPr lang="ru-RU" sz="1700" dirty="0"/>
                    </a:p>
                  </a:txBody>
                  <a:tcPr/>
                </a:tc>
                <a:tc>
                  <a:txBody>
                    <a:bodyPr/>
                    <a:lstStyle/>
                    <a:p>
                      <a:pPr algn="ctr"/>
                      <a:r>
                        <a:rPr lang="ru-RU" sz="1700" dirty="0" smtClean="0"/>
                        <a:t>Вес (</a:t>
                      </a:r>
                      <a:r>
                        <a:rPr lang="ru-RU" sz="1700" i="1" dirty="0" smtClean="0"/>
                        <a:t>значимость)</a:t>
                      </a:r>
                      <a:endParaRPr lang="ru-RU" sz="1700" i="1" dirty="0"/>
                    </a:p>
                  </a:txBody>
                  <a:tcPr/>
                </a:tc>
              </a:tr>
              <a:tr h="352750">
                <a:tc>
                  <a:txBody>
                    <a:bodyPr/>
                    <a:lstStyle/>
                    <a:p>
                      <a:r>
                        <a:rPr lang="ru-RU" sz="1700" dirty="0" smtClean="0"/>
                        <a:t>Устный ответ </a:t>
                      </a:r>
                      <a:endParaRPr lang="ru-RU" sz="1700" dirty="0"/>
                    </a:p>
                  </a:txBody>
                  <a:tcPr>
                    <a:solidFill>
                      <a:schemeClr val="accent1">
                        <a:lumMod val="20000"/>
                        <a:lumOff val="80000"/>
                      </a:schemeClr>
                    </a:solidFill>
                  </a:tcPr>
                </a:tc>
                <a:tc>
                  <a:txBody>
                    <a:bodyPr/>
                    <a:lstStyle/>
                    <a:p>
                      <a:pPr algn="ctr"/>
                      <a:r>
                        <a:rPr lang="ru-RU" sz="1700" dirty="0" smtClean="0"/>
                        <a:t>1</a:t>
                      </a:r>
                      <a:endParaRPr lang="ru-RU" sz="1700" dirty="0"/>
                    </a:p>
                  </a:txBody>
                  <a:tcPr>
                    <a:solidFill>
                      <a:schemeClr val="accent1">
                        <a:lumMod val="20000"/>
                        <a:lumOff val="80000"/>
                      </a:schemeClr>
                    </a:solidFill>
                  </a:tcPr>
                </a:tc>
              </a:tr>
              <a:tr h="352750">
                <a:tc>
                  <a:txBody>
                    <a:bodyPr/>
                    <a:lstStyle/>
                    <a:p>
                      <a:r>
                        <a:rPr lang="ru-RU" sz="1700" dirty="0" smtClean="0"/>
                        <a:t>Тест</a:t>
                      </a:r>
                      <a:endParaRPr lang="ru-RU" sz="1700" dirty="0"/>
                    </a:p>
                  </a:txBody>
                  <a:tcPr>
                    <a:solidFill>
                      <a:schemeClr val="accent1">
                        <a:lumMod val="20000"/>
                        <a:lumOff val="80000"/>
                      </a:schemeClr>
                    </a:solidFill>
                  </a:tcPr>
                </a:tc>
                <a:tc>
                  <a:txBody>
                    <a:bodyPr/>
                    <a:lstStyle/>
                    <a:p>
                      <a:pPr algn="ctr"/>
                      <a:r>
                        <a:rPr lang="ru-RU" sz="1700" dirty="0" smtClean="0"/>
                        <a:t>2</a:t>
                      </a:r>
                      <a:endParaRPr lang="ru-RU" sz="1700" dirty="0"/>
                    </a:p>
                  </a:txBody>
                  <a:tcPr>
                    <a:solidFill>
                      <a:schemeClr val="accent1">
                        <a:lumMod val="20000"/>
                        <a:lumOff val="80000"/>
                      </a:schemeClr>
                    </a:solidFill>
                  </a:tcPr>
                </a:tc>
              </a:tr>
              <a:tr h="352750">
                <a:tc>
                  <a:txBody>
                    <a:bodyPr/>
                    <a:lstStyle/>
                    <a:p>
                      <a:r>
                        <a:rPr lang="ru-RU" sz="1700" dirty="0" smtClean="0"/>
                        <a:t>Хронологический диктант </a:t>
                      </a:r>
                    </a:p>
                  </a:txBody>
                  <a:tcPr>
                    <a:solidFill>
                      <a:schemeClr val="accent1">
                        <a:lumMod val="20000"/>
                        <a:lumOff val="80000"/>
                      </a:schemeClr>
                    </a:solidFill>
                  </a:tcPr>
                </a:tc>
                <a:tc>
                  <a:txBody>
                    <a:bodyPr/>
                    <a:lstStyle/>
                    <a:p>
                      <a:pPr algn="ctr"/>
                      <a:r>
                        <a:rPr lang="ru-RU" sz="1700" dirty="0" smtClean="0"/>
                        <a:t>2</a:t>
                      </a:r>
                      <a:endParaRPr lang="ru-RU" sz="1700" dirty="0"/>
                    </a:p>
                  </a:txBody>
                  <a:tcPr>
                    <a:solidFill>
                      <a:schemeClr val="accent1">
                        <a:lumMod val="20000"/>
                        <a:lumOff val="80000"/>
                      </a:schemeClr>
                    </a:solidFill>
                  </a:tcPr>
                </a:tc>
              </a:tr>
              <a:tr h="352750">
                <a:tc>
                  <a:txBody>
                    <a:bodyPr/>
                    <a:lstStyle/>
                    <a:p>
                      <a:r>
                        <a:rPr lang="ru-RU" sz="1700" dirty="0" smtClean="0"/>
                        <a:t>Терминологический диктант</a:t>
                      </a:r>
                    </a:p>
                  </a:txBody>
                  <a:tcPr>
                    <a:solidFill>
                      <a:schemeClr val="accent1">
                        <a:lumMod val="20000"/>
                        <a:lumOff val="80000"/>
                      </a:schemeClr>
                    </a:solidFill>
                  </a:tcPr>
                </a:tc>
                <a:tc>
                  <a:txBody>
                    <a:bodyPr/>
                    <a:lstStyle/>
                    <a:p>
                      <a:pPr algn="ctr"/>
                      <a:r>
                        <a:rPr lang="ru-RU" sz="1700" dirty="0" smtClean="0"/>
                        <a:t>2</a:t>
                      </a:r>
                      <a:endParaRPr lang="ru-RU" sz="1700" dirty="0"/>
                    </a:p>
                  </a:txBody>
                  <a:tcPr>
                    <a:solidFill>
                      <a:schemeClr val="accent1">
                        <a:lumMod val="20000"/>
                        <a:lumOff val="80000"/>
                      </a:schemeClr>
                    </a:solidFill>
                  </a:tcPr>
                </a:tc>
              </a:tr>
              <a:tr h="398802">
                <a:tc>
                  <a:txBody>
                    <a:bodyPr/>
                    <a:lstStyle/>
                    <a:p>
                      <a:r>
                        <a:rPr lang="ru-RU" sz="1700" dirty="0" smtClean="0"/>
                        <a:t>Анализ исторического источника</a:t>
                      </a:r>
                    </a:p>
                  </a:txBody>
                  <a:tcPr>
                    <a:solidFill>
                      <a:schemeClr val="accent1">
                        <a:lumMod val="20000"/>
                        <a:lumOff val="80000"/>
                      </a:schemeClr>
                    </a:solidFill>
                  </a:tcPr>
                </a:tc>
                <a:tc>
                  <a:txBody>
                    <a:bodyPr/>
                    <a:lstStyle/>
                    <a:p>
                      <a:pPr algn="ctr"/>
                      <a:r>
                        <a:rPr lang="ru-RU" sz="1700" dirty="0" smtClean="0"/>
                        <a:t>3</a:t>
                      </a:r>
                      <a:endParaRPr lang="ru-RU" sz="1700" dirty="0"/>
                    </a:p>
                  </a:txBody>
                  <a:tcPr>
                    <a:solidFill>
                      <a:schemeClr val="accent1">
                        <a:lumMod val="20000"/>
                        <a:lumOff val="80000"/>
                      </a:schemeClr>
                    </a:solidFill>
                  </a:tcPr>
                </a:tc>
              </a:tr>
              <a:tr h="352750">
                <a:tc>
                  <a:txBody>
                    <a:bodyPr/>
                    <a:lstStyle/>
                    <a:p>
                      <a:r>
                        <a:rPr lang="ru-RU" sz="1700" dirty="0" smtClean="0"/>
                        <a:t>Работа с исторической картой </a:t>
                      </a:r>
                      <a:endParaRPr lang="ru-RU" sz="1700" dirty="0"/>
                    </a:p>
                  </a:txBody>
                  <a:tcPr>
                    <a:solidFill>
                      <a:schemeClr val="accent1">
                        <a:lumMod val="20000"/>
                        <a:lumOff val="80000"/>
                      </a:schemeClr>
                    </a:solidFill>
                  </a:tcPr>
                </a:tc>
                <a:tc>
                  <a:txBody>
                    <a:bodyPr/>
                    <a:lstStyle/>
                    <a:p>
                      <a:pPr algn="ctr"/>
                      <a:r>
                        <a:rPr lang="ru-RU" sz="1700" dirty="0" smtClean="0"/>
                        <a:t>3</a:t>
                      </a:r>
                      <a:endParaRPr lang="ru-RU" sz="1700" dirty="0"/>
                    </a:p>
                  </a:txBody>
                  <a:tcPr>
                    <a:solidFill>
                      <a:schemeClr val="accent1">
                        <a:lumMod val="20000"/>
                        <a:lumOff val="80000"/>
                      </a:schemeClr>
                    </a:solidFill>
                  </a:tcPr>
                </a:tc>
              </a:tr>
              <a:tr h="352750">
                <a:tc>
                  <a:txBody>
                    <a:bodyPr/>
                    <a:lstStyle/>
                    <a:p>
                      <a:r>
                        <a:rPr lang="ru-RU" sz="1700" dirty="0" smtClean="0"/>
                        <a:t>Работа с контурной картой</a:t>
                      </a:r>
                    </a:p>
                  </a:txBody>
                  <a:tcPr>
                    <a:solidFill>
                      <a:schemeClr val="accent1">
                        <a:lumMod val="20000"/>
                        <a:lumOff val="80000"/>
                      </a:schemeClr>
                    </a:solidFill>
                  </a:tcPr>
                </a:tc>
                <a:tc>
                  <a:txBody>
                    <a:bodyPr/>
                    <a:lstStyle/>
                    <a:p>
                      <a:pPr algn="ctr"/>
                      <a:r>
                        <a:rPr lang="ru-RU" sz="1700" dirty="0" smtClean="0"/>
                        <a:t>3</a:t>
                      </a:r>
                      <a:endParaRPr lang="ru-RU" sz="1700" dirty="0"/>
                    </a:p>
                  </a:txBody>
                  <a:tcPr>
                    <a:solidFill>
                      <a:schemeClr val="accent1">
                        <a:lumMod val="20000"/>
                        <a:lumOff val="80000"/>
                      </a:schemeClr>
                    </a:solidFill>
                  </a:tcPr>
                </a:tc>
              </a:tr>
              <a:tr h="352750">
                <a:tc>
                  <a:txBody>
                    <a:bodyPr/>
                    <a:lstStyle/>
                    <a:p>
                      <a:r>
                        <a:rPr lang="ru-RU" sz="1700" dirty="0" smtClean="0"/>
                        <a:t>Практикум</a:t>
                      </a:r>
                    </a:p>
                  </a:txBody>
                  <a:tcPr>
                    <a:solidFill>
                      <a:schemeClr val="accent1">
                        <a:lumMod val="20000"/>
                        <a:lumOff val="80000"/>
                      </a:schemeClr>
                    </a:solidFill>
                  </a:tcPr>
                </a:tc>
                <a:tc>
                  <a:txBody>
                    <a:bodyPr/>
                    <a:lstStyle/>
                    <a:p>
                      <a:pPr algn="ctr"/>
                      <a:r>
                        <a:rPr lang="ru-RU" sz="1700" dirty="0" smtClean="0"/>
                        <a:t>4</a:t>
                      </a:r>
                      <a:endParaRPr lang="ru-RU" sz="1700" dirty="0"/>
                    </a:p>
                  </a:txBody>
                  <a:tcPr>
                    <a:solidFill>
                      <a:schemeClr val="accent1">
                        <a:lumMod val="20000"/>
                        <a:lumOff val="80000"/>
                      </a:schemeClr>
                    </a:solidFill>
                  </a:tcPr>
                </a:tc>
              </a:tr>
              <a:tr h="381910">
                <a:tc>
                  <a:txBody>
                    <a:bodyPr/>
                    <a:lstStyle/>
                    <a:p>
                      <a:r>
                        <a:rPr lang="ru-RU" sz="1700" dirty="0" smtClean="0"/>
                        <a:t>Комплексная проверка знаний</a:t>
                      </a:r>
                    </a:p>
                  </a:txBody>
                  <a:tcPr>
                    <a:solidFill>
                      <a:schemeClr val="accent1">
                        <a:lumMod val="20000"/>
                        <a:lumOff val="80000"/>
                      </a:schemeClr>
                    </a:solidFill>
                  </a:tcPr>
                </a:tc>
                <a:tc>
                  <a:txBody>
                    <a:bodyPr/>
                    <a:lstStyle/>
                    <a:p>
                      <a:pPr algn="ctr"/>
                      <a:r>
                        <a:rPr lang="ru-RU" sz="1700" dirty="0" smtClean="0"/>
                        <a:t>4</a:t>
                      </a:r>
                      <a:endParaRPr lang="ru-RU" sz="1700" dirty="0"/>
                    </a:p>
                  </a:txBody>
                  <a:tcPr>
                    <a:solidFill>
                      <a:schemeClr val="accent1">
                        <a:lumMod val="20000"/>
                        <a:lumOff val="80000"/>
                      </a:schemeClr>
                    </a:solidFill>
                  </a:tcPr>
                </a:tc>
              </a:tr>
              <a:tr h="352750">
                <a:tc>
                  <a:txBody>
                    <a:bodyPr/>
                    <a:lstStyle/>
                    <a:p>
                      <a:r>
                        <a:rPr lang="ru-RU" sz="1700" dirty="0" smtClean="0"/>
                        <a:t>Семинар </a:t>
                      </a:r>
                    </a:p>
                  </a:txBody>
                  <a:tcPr>
                    <a:solidFill>
                      <a:schemeClr val="accent1">
                        <a:lumMod val="20000"/>
                        <a:lumOff val="80000"/>
                      </a:schemeClr>
                    </a:solidFill>
                  </a:tcPr>
                </a:tc>
                <a:tc>
                  <a:txBody>
                    <a:bodyPr/>
                    <a:lstStyle/>
                    <a:p>
                      <a:pPr algn="ctr"/>
                      <a:r>
                        <a:rPr lang="ru-RU" sz="1700" dirty="0" smtClean="0"/>
                        <a:t>5</a:t>
                      </a:r>
                      <a:endParaRPr lang="ru-RU" sz="1700" dirty="0"/>
                    </a:p>
                  </a:txBody>
                  <a:tcPr>
                    <a:solidFill>
                      <a:schemeClr val="accent1">
                        <a:lumMod val="20000"/>
                        <a:lumOff val="80000"/>
                      </a:schemeClr>
                    </a:solidFill>
                  </a:tcPr>
                </a:tc>
              </a:tr>
              <a:tr h="352750">
                <a:tc>
                  <a:txBody>
                    <a:bodyPr/>
                    <a:lstStyle/>
                    <a:p>
                      <a:r>
                        <a:rPr lang="ru-RU" sz="1700" dirty="0" smtClean="0"/>
                        <a:t>Проект</a:t>
                      </a:r>
                    </a:p>
                  </a:txBody>
                  <a:tcPr>
                    <a:solidFill>
                      <a:schemeClr val="accent1">
                        <a:lumMod val="20000"/>
                        <a:lumOff val="80000"/>
                      </a:schemeClr>
                    </a:solidFill>
                  </a:tcPr>
                </a:tc>
                <a:tc>
                  <a:txBody>
                    <a:bodyPr/>
                    <a:lstStyle/>
                    <a:p>
                      <a:pPr algn="ctr"/>
                      <a:r>
                        <a:rPr lang="ru-RU" sz="1700" dirty="0" smtClean="0"/>
                        <a:t>5</a:t>
                      </a:r>
                      <a:endParaRPr lang="ru-RU" sz="1700" dirty="0"/>
                    </a:p>
                  </a:txBody>
                  <a:tcPr>
                    <a:solidFill>
                      <a:schemeClr val="accent1">
                        <a:lumMod val="20000"/>
                        <a:lumOff val="80000"/>
                      </a:schemeClr>
                    </a:solidFill>
                  </a:tcPr>
                </a:tc>
              </a:tr>
              <a:tr h="352750">
                <a:tc>
                  <a:txBody>
                    <a:bodyPr/>
                    <a:lstStyle/>
                    <a:p>
                      <a:r>
                        <a:rPr lang="ru-RU" sz="1700" dirty="0" smtClean="0"/>
                        <a:t>Исследовательская работа</a:t>
                      </a:r>
                    </a:p>
                  </a:txBody>
                  <a:tcPr>
                    <a:solidFill>
                      <a:schemeClr val="accent1">
                        <a:lumMod val="20000"/>
                        <a:lumOff val="80000"/>
                      </a:schemeClr>
                    </a:solidFill>
                  </a:tcPr>
                </a:tc>
                <a:tc>
                  <a:txBody>
                    <a:bodyPr/>
                    <a:lstStyle/>
                    <a:p>
                      <a:pPr algn="ctr"/>
                      <a:r>
                        <a:rPr lang="ru-RU" sz="1700" dirty="0" smtClean="0"/>
                        <a:t>5</a:t>
                      </a:r>
                      <a:endParaRPr lang="ru-RU" sz="1700" dirty="0"/>
                    </a:p>
                  </a:txBody>
                  <a:tcPr>
                    <a:solidFill>
                      <a:schemeClr val="accent1">
                        <a:lumMod val="20000"/>
                        <a:lumOff val="80000"/>
                      </a:schemeClr>
                    </a:solidFill>
                  </a:tcPr>
                </a:tc>
              </a:tr>
            </a:tbl>
          </a:graphicData>
        </a:graphic>
      </p:graphicFrame>
      <p:sp>
        <p:nvSpPr>
          <p:cNvPr id="5" name="TextBox 4"/>
          <p:cNvSpPr txBox="1"/>
          <p:nvPr/>
        </p:nvSpPr>
        <p:spPr>
          <a:xfrm>
            <a:off x="755576" y="764704"/>
            <a:ext cx="7200800" cy="707886"/>
          </a:xfrm>
          <a:prstGeom prst="rect">
            <a:avLst/>
          </a:prstGeom>
          <a:noFill/>
        </p:spPr>
        <p:txBody>
          <a:bodyPr wrap="square" rtlCol="0">
            <a:spAutoFit/>
          </a:bodyPr>
          <a:lstStyle/>
          <a:p>
            <a:pPr lvl="0" algn="ctr">
              <a:spcBef>
                <a:spcPct val="20000"/>
              </a:spcBef>
            </a:pPr>
            <a:r>
              <a:rPr lang="ru-RU" sz="2000" b="1" kern="0" baseline="0" dirty="0" smtClean="0">
                <a:solidFill>
                  <a:srgbClr val="C00000"/>
                </a:solidFill>
                <a:latin typeface="Microsoft Sans Serif"/>
              </a:rPr>
              <a:t>Рекомендовано </a:t>
            </a:r>
            <a:r>
              <a:rPr lang="ru-RU" sz="2000" b="1" kern="0" baseline="0" dirty="0">
                <a:solidFill>
                  <a:srgbClr val="C00000"/>
                </a:solidFill>
                <a:latin typeface="Microsoft Sans Serif"/>
              </a:rPr>
              <a:t>учителям истории добавить типы оценок и их «вес» </a:t>
            </a:r>
            <a:r>
              <a:rPr lang="ru-RU" sz="2000" i="1" kern="0" baseline="0" dirty="0">
                <a:solidFill>
                  <a:srgbClr val="C00000"/>
                </a:solidFill>
                <a:latin typeface="Microsoft Sans Serif"/>
              </a:rPr>
              <a:t>(</a:t>
            </a:r>
            <a:r>
              <a:rPr lang="ru-RU" sz="2000" i="1" kern="0" baseline="0" dirty="0" smtClean="0">
                <a:solidFill>
                  <a:srgbClr val="C00000"/>
                </a:solidFill>
                <a:latin typeface="Microsoft Sans Serif"/>
              </a:rPr>
              <a:t>значимость) </a:t>
            </a:r>
            <a:r>
              <a:rPr lang="ru-RU" sz="2000" b="1" kern="0" baseline="0" dirty="0" smtClean="0">
                <a:solidFill>
                  <a:srgbClr val="C00000"/>
                </a:solidFill>
                <a:latin typeface="Microsoft Sans Serif"/>
              </a:rPr>
              <a:t>для </a:t>
            </a:r>
            <a:r>
              <a:rPr lang="ru-RU" sz="2000" b="1" kern="0" baseline="0" dirty="0">
                <a:solidFill>
                  <a:srgbClr val="C00000"/>
                </a:solidFill>
                <a:latin typeface="Microsoft Sans Serif"/>
              </a:rPr>
              <a:t>внесения в </a:t>
            </a:r>
            <a:r>
              <a:rPr lang="ru-RU" sz="2000" b="1" kern="0" baseline="0" dirty="0" err="1">
                <a:solidFill>
                  <a:srgbClr val="C00000"/>
                </a:solidFill>
                <a:latin typeface="Microsoft Sans Serif"/>
              </a:rPr>
              <a:t>ЭлЖур</a:t>
            </a:r>
            <a:r>
              <a:rPr lang="ru-RU" sz="2000" b="1" kern="0" baseline="0" dirty="0">
                <a:solidFill>
                  <a:srgbClr val="C00000"/>
                </a:solidFill>
                <a:latin typeface="Microsoft Sans Serif"/>
              </a:rPr>
              <a:t>:</a:t>
            </a:r>
            <a:endParaRPr lang="ru-RU" dirty="0">
              <a:solidFill>
                <a:srgbClr val="C00000"/>
              </a:solidFill>
            </a:endParaRPr>
          </a:p>
        </p:txBody>
      </p:sp>
    </p:spTree>
    <p:extLst>
      <p:ext uri="{BB962C8B-B14F-4D97-AF65-F5344CB8AC3E}">
        <p14:creationId xmlns="" xmlns:p14="http://schemas.microsoft.com/office/powerpoint/2010/main" val="391208182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2800" u="sng" dirty="0" smtClean="0">
                <a:solidFill>
                  <a:srgbClr val="002060"/>
                </a:solidFill>
                <a:effectLst>
                  <a:outerShdw blurRad="38100" dist="38100" dir="2700000" algn="tl">
                    <a:srgbClr val="000000">
                      <a:alpha val="43137"/>
                    </a:srgbClr>
                  </a:outerShdw>
                </a:effectLst>
              </a:rPr>
              <a:t>Итоговый контроль</a:t>
            </a:r>
            <a:endParaRPr lang="ru-RU" sz="2800" u="sng" dirty="0">
              <a:solidFill>
                <a:srgbClr val="002060"/>
              </a:solidFill>
              <a:effectLst>
                <a:outerShdw blurRad="38100" dist="38100" dir="2700000" algn="tl">
                  <a:srgbClr val="000000">
                    <a:alpha val="43137"/>
                  </a:srgbClr>
                </a:outerShdw>
              </a:effectLst>
            </a:endParaRPr>
          </a:p>
        </p:txBody>
      </p:sp>
      <p:sp>
        <p:nvSpPr>
          <p:cNvPr id="3" name="Объект 2"/>
          <p:cNvSpPr>
            <a:spLocks noGrp="1"/>
          </p:cNvSpPr>
          <p:nvPr>
            <p:ph idx="1"/>
          </p:nvPr>
        </p:nvSpPr>
        <p:spPr>
          <a:xfrm>
            <a:off x="395536" y="1268760"/>
            <a:ext cx="8229600" cy="4525963"/>
          </a:xfrm>
        </p:spPr>
        <p:txBody>
          <a:bodyPr/>
          <a:lstStyle/>
          <a:p>
            <a:pPr marL="0" indent="0">
              <a:buNone/>
            </a:pPr>
            <a:r>
              <a:rPr lang="ru-RU" sz="2400" dirty="0">
                <a:latin typeface="Times New Roman" panose="02020603050405020304" pitchFamily="18" charset="0"/>
                <a:cs typeface="Times New Roman" panose="02020603050405020304" pitchFamily="18" charset="0"/>
              </a:rPr>
              <a:t>Итоговый контроль (поэтапный, </a:t>
            </a:r>
            <a:r>
              <a:rPr lang="ru-RU" sz="2400" dirty="0" smtClean="0">
                <a:latin typeface="Times New Roman" panose="02020603050405020304" pitchFamily="18" charset="0"/>
                <a:cs typeface="Times New Roman" panose="02020603050405020304" pitchFamily="18" charset="0"/>
              </a:rPr>
              <a:t>рубежный</a:t>
            </a:r>
            <a:r>
              <a:rPr lang="ru-RU" sz="2400" dirty="0">
                <a:latin typeface="Times New Roman" panose="02020603050405020304" pitchFamily="18" charset="0"/>
                <a:cs typeface="Times New Roman" panose="02020603050405020304" pitchFamily="18" charset="0"/>
              </a:rPr>
              <a:t>, заключительный контроль) предназначен для оценки </a:t>
            </a:r>
            <a:r>
              <a:rPr lang="ru-RU" sz="2400" dirty="0" smtClean="0">
                <a:latin typeface="Times New Roman" panose="02020603050405020304" pitchFamily="18" charset="0"/>
                <a:cs typeface="Times New Roman" panose="02020603050405020304" pitchFamily="18" charset="0"/>
              </a:rPr>
              <a:t>образовательных результатов после </a:t>
            </a:r>
            <a:r>
              <a:rPr lang="ru-RU" sz="2400" dirty="0">
                <a:latin typeface="Times New Roman" panose="02020603050405020304" pitchFamily="18" charset="0"/>
                <a:cs typeface="Times New Roman" panose="02020603050405020304" pitchFamily="18" charset="0"/>
              </a:rPr>
              <a:t>завершения всего этапа начального </a:t>
            </a:r>
            <a:r>
              <a:rPr lang="ru-RU" sz="2400" dirty="0" smtClean="0">
                <a:latin typeface="Times New Roman" panose="02020603050405020304" pitchFamily="18" charset="0"/>
                <a:cs typeface="Times New Roman" panose="02020603050405020304" pitchFamily="18" charset="0"/>
              </a:rPr>
              <a:t>, основного, среднего образования</a:t>
            </a:r>
            <a:r>
              <a:rPr lang="ru-RU" sz="2400" dirty="0">
                <a:latin typeface="Times New Roman" panose="02020603050405020304" pitchFamily="18" charset="0"/>
                <a:cs typeface="Times New Roman" panose="02020603050405020304" pitchFamily="18" charset="0"/>
              </a:rPr>
              <a:t>, </a:t>
            </a:r>
            <a:r>
              <a:rPr lang="ru-RU" sz="2400" dirty="0" smtClean="0">
                <a:latin typeface="Times New Roman" panose="02020603050405020304" pitchFamily="18" charset="0"/>
                <a:cs typeface="Times New Roman" panose="02020603050405020304" pitchFamily="18" charset="0"/>
              </a:rPr>
              <a:t>изучения учебного </a:t>
            </a:r>
            <a:r>
              <a:rPr lang="ru-RU" sz="2400" dirty="0">
                <a:latin typeface="Times New Roman" panose="02020603050405020304" pitchFamily="18" charset="0"/>
                <a:cs typeface="Times New Roman" panose="02020603050405020304" pitchFamily="18" charset="0"/>
              </a:rPr>
              <a:t>курса. </a:t>
            </a:r>
            <a:r>
              <a:rPr lang="ru-RU" sz="2400" dirty="0" smtClean="0">
                <a:latin typeface="Times New Roman" panose="02020603050405020304" pitchFamily="18" charset="0"/>
                <a:cs typeface="Times New Roman" panose="02020603050405020304" pitchFamily="18" charset="0"/>
              </a:rPr>
              <a:t>В переводных классах обычно формой </a:t>
            </a:r>
            <a:r>
              <a:rPr lang="ru-RU" sz="2400" dirty="0">
                <a:latin typeface="Times New Roman" panose="02020603050405020304" pitchFamily="18" charset="0"/>
                <a:cs typeface="Times New Roman" panose="02020603050405020304" pitchFamily="18" charset="0"/>
              </a:rPr>
              <a:t>итоговой оценки </a:t>
            </a:r>
            <a:r>
              <a:rPr lang="ru-RU" sz="2400" dirty="0" smtClean="0">
                <a:latin typeface="Times New Roman" panose="02020603050405020304" pitchFamily="18" charset="0"/>
                <a:cs typeface="Times New Roman" panose="02020603050405020304" pitchFamily="18" charset="0"/>
              </a:rPr>
              <a:t>обучающихся </a:t>
            </a:r>
            <a:r>
              <a:rPr lang="ru-RU" sz="2400" dirty="0">
                <a:latin typeface="Times New Roman" panose="02020603050405020304" pitchFamily="18" charset="0"/>
                <a:cs typeface="Times New Roman" panose="02020603050405020304" pitchFamily="18" charset="0"/>
              </a:rPr>
              <a:t>является </a:t>
            </a:r>
            <a:r>
              <a:rPr lang="ru-RU" sz="2400" dirty="0" smtClean="0">
                <a:latin typeface="Times New Roman" panose="02020603050405020304" pitchFamily="18" charset="0"/>
                <a:cs typeface="Times New Roman" panose="02020603050405020304" pitchFamily="18" charset="0"/>
              </a:rPr>
              <a:t>отметка </a:t>
            </a:r>
            <a:r>
              <a:rPr lang="ru-RU" sz="2400" dirty="0">
                <a:latin typeface="Times New Roman" panose="02020603050405020304" pitchFamily="18" charset="0"/>
                <a:cs typeface="Times New Roman" panose="02020603050405020304" pitchFamily="18" charset="0"/>
              </a:rPr>
              <a:t>за проверочную </a:t>
            </a:r>
            <a:r>
              <a:rPr lang="ru-RU" sz="2400" dirty="0" smtClean="0">
                <a:latin typeface="Times New Roman" panose="02020603050405020304" pitchFamily="18" charset="0"/>
                <a:cs typeface="Times New Roman" panose="02020603050405020304" pitchFamily="18" charset="0"/>
              </a:rPr>
              <a:t>работу, результат </a:t>
            </a:r>
            <a:r>
              <a:rPr lang="ru-RU" sz="2400" dirty="0">
                <a:latin typeface="Times New Roman" panose="02020603050405020304" pitchFamily="18" charset="0"/>
                <a:cs typeface="Times New Roman" panose="02020603050405020304" pitchFamily="18" charset="0"/>
              </a:rPr>
              <a:t>выполнения </a:t>
            </a:r>
            <a:r>
              <a:rPr lang="ru-RU" sz="2400" dirty="0" smtClean="0">
                <a:latin typeface="Times New Roman" panose="02020603050405020304" pitchFamily="18" charset="0"/>
                <a:cs typeface="Times New Roman" panose="02020603050405020304" pitchFamily="18" charset="0"/>
              </a:rPr>
              <a:t>теста либо зачет.</a:t>
            </a:r>
            <a:endParaRPr lang="ru-RU" sz="2400" dirty="0">
              <a:latin typeface="Times New Roman" panose="02020603050405020304" pitchFamily="18" charset="0"/>
              <a:cs typeface="Times New Roman" panose="02020603050405020304" pitchFamily="18" charset="0"/>
            </a:endParaRPr>
          </a:p>
          <a:p>
            <a:endParaRPr lang="ru-RU" dirty="0"/>
          </a:p>
        </p:txBody>
      </p:sp>
    </p:spTree>
    <p:extLst>
      <p:ext uri="{BB962C8B-B14F-4D97-AF65-F5344CB8AC3E}">
        <p14:creationId xmlns="" xmlns:p14="http://schemas.microsoft.com/office/powerpoint/2010/main" val="209029583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4294967295"/>
          </p:nvPr>
        </p:nvSpPr>
        <p:spPr>
          <a:xfrm>
            <a:off x="251520" y="980728"/>
            <a:ext cx="8270421" cy="5649688"/>
          </a:xfrm>
        </p:spPr>
        <p:txBody>
          <a:bodyPr>
            <a:normAutofit fontScale="92500"/>
          </a:bodyPr>
          <a:lstStyle/>
          <a:p>
            <a:pPr algn="just">
              <a:lnSpc>
                <a:spcPct val="70000"/>
              </a:lnSpc>
              <a:spcAft>
                <a:spcPct val="20000"/>
              </a:spcAft>
              <a:buClr>
                <a:schemeClr val="tx1"/>
              </a:buClr>
              <a:buFont typeface="Wingdings" panose="05000000000000000000" pitchFamily="2" charset="2"/>
              <a:buChar char="§"/>
              <a:defRPr/>
            </a:pPr>
            <a:r>
              <a:rPr lang="ru-RU" sz="2400" dirty="0">
                <a:latin typeface="Times New Roman" pitchFamily="18" charset="0"/>
                <a:cs typeface="Times New Roman" pitchFamily="18" charset="0"/>
              </a:rPr>
              <a:t>содержательная и </a:t>
            </a:r>
            <a:r>
              <a:rPr lang="ru-RU" sz="2400" dirty="0" err="1">
                <a:latin typeface="Times New Roman" pitchFamily="18" charset="0"/>
                <a:cs typeface="Times New Roman" pitchFamily="18" charset="0"/>
              </a:rPr>
              <a:t>критериальная</a:t>
            </a:r>
            <a:r>
              <a:rPr lang="ru-RU" sz="2400" dirty="0">
                <a:latin typeface="Times New Roman" pitchFamily="18" charset="0"/>
                <a:cs typeface="Times New Roman" pitchFamily="18" charset="0"/>
              </a:rPr>
              <a:t> основа – планируемые результаты;</a:t>
            </a:r>
          </a:p>
          <a:p>
            <a:pPr algn="just">
              <a:lnSpc>
                <a:spcPct val="70000"/>
              </a:lnSpc>
              <a:spcAft>
                <a:spcPct val="20000"/>
              </a:spcAft>
              <a:buClr>
                <a:schemeClr val="tx1"/>
              </a:buClr>
              <a:buFont typeface="Wingdings" panose="05000000000000000000" pitchFamily="2" charset="2"/>
              <a:buChar char="§"/>
              <a:defRPr/>
            </a:pPr>
            <a:r>
              <a:rPr lang="ru-RU" sz="2400" dirty="0">
                <a:latin typeface="Times New Roman" pitchFamily="18" charset="0"/>
                <a:cs typeface="Times New Roman" pitchFamily="18" charset="0"/>
              </a:rPr>
              <a:t>оценка предметных, </a:t>
            </a:r>
            <a:r>
              <a:rPr lang="ru-RU" sz="2400" dirty="0" err="1">
                <a:latin typeface="Times New Roman" pitchFamily="18" charset="0"/>
                <a:cs typeface="Times New Roman" pitchFamily="18" charset="0"/>
              </a:rPr>
              <a:t>метапредметных</a:t>
            </a:r>
            <a:r>
              <a:rPr lang="ru-RU" sz="2400" dirty="0">
                <a:latin typeface="Times New Roman" pitchFamily="18" charset="0"/>
                <a:cs typeface="Times New Roman" pitchFamily="18" charset="0"/>
              </a:rPr>
              <a:t>, личностных результатов;</a:t>
            </a:r>
          </a:p>
          <a:p>
            <a:pPr algn="just">
              <a:lnSpc>
                <a:spcPct val="70000"/>
              </a:lnSpc>
              <a:spcAft>
                <a:spcPct val="20000"/>
              </a:spcAft>
              <a:buClr>
                <a:schemeClr val="tx1"/>
              </a:buClr>
              <a:buFont typeface="Wingdings" panose="05000000000000000000" pitchFamily="2" charset="2"/>
              <a:buChar char="§"/>
              <a:defRPr/>
            </a:pPr>
            <a:r>
              <a:rPr lang="ru-RU" sz="2400" dirty="0">
                <a:latin typeface="Times New Roman" pitchFamily="18" charset="0"/>
                <a:cs typeface="Times New Roman" pitchFamily="18" charset="0"/>
              </a:rPr>
              <a:t>ориентация на </a:t>
            </a:r>
            <a:r>
              <a:rPr lang="ru-RU" sz="2400" dirty="0" err="1">
                <a:latin typeface="Times New Roman" pitchFamily="18" charset="0"/>
                <a:cs typeface="Times New Roman" pitchFamily="18" charset="0"/>
              </a:rPr>
              <a:t>деятельностный</a:t>
            </a:r>
            <a:r>
              <a:rPr lang="ru-RU" sz="2400" dirty="0">
                <a:latin typeface="Times New Roman" pitchFamily="18" charset="0"/>
                <a:cs typeface="Times New Roman" pitchFamily="18" charset="0"/>
              </a:rPr>
              <a:t> подход: оценка способности решать учебно-познавательные и учебно-практические задачи;</a:t>
            </a:r>
          </a:p>
          <a:p>
            <a:pPr algn="just">
              <a:lnSpc>
                <a:spcPct val="70000"/>
              </a:lnSpc>
              <a:spcAft>
                <a:spcPct val="20000"/>
              </a:spcAft>
              <a:buClr>
                <a:schemeClr val="tx1"/>
              </a:buClr>
              <a:buFont typeface="Wingdings" panose="05000000000000000000" pitchFamily="2" charset="2"/>
              <a:buChar char="§"/>
              <a:defRPr/>
            </a:pPr>
            <a:r>
              <a:rPr lang="ru-RU" sz="2400" dirty="0">
                <a:latin typeface="Times New Roman" pitchFamily="18" charset="0"/>
                <a:cs typeface="Times New Roman" pitchFamily="18" charset="0"/>
              </a:rPr>
              <a:t>оценка динамики учебных достижений;</a:t>
            </a:r>
          </a:p>
          <a:p>
            <a:pPr algn="just">
              <a:lnSpc>
                <a:spcPct val="70000"/>
              </a:lnSpc>
              <a:spcAft>
                <a:spcPct val="20000"/>
              </a:spcAft>
              <a:buClr>
                <a:schemeClr val="tx1"/>
              </a:buClr>
              <a:buFont typeface="Wingdings" panose="05000000000000000000" pitchFamily="2" charset="2"/>
              <a:buChar char="§"/>
              <a:defRPr/>
            </a:pPr>
            <a:r>
              <a:rPr lang="ru-RU" sz="2400" dirty="0">
                <a:latin typeface="Times New Roman" pitchFamily="18" charset="0"/>
                <a:cs typeface="Times New Roman" pitchFamily="18" charset="0"/>
              </a:rPr>
              <a:t>использование  стандартизированных и </a:t>
            </a:r>
            <a:r>
              <a:rPr lang="ru-RU" sz="2400" dirty="0" err="1">
                <a:latin typeface="Times New Roman" pitchFamily="18" charset="0"/>
                <a:cs typeface="Times New Roman" pitchFamily="18" charset="0"/>
              </a:rPr>
              <a:t>нестандартизированных</a:t>
            </a:r>
            <a:r>
              <a:rPr lang="ru-RU" sz="2400" dirty="0">
                <a:latin typeface="Times New Roman" pitchFamily="18" charset="0"/>
                <a:cs typeface="Times New Roman" pitchFamily="18" charset="0"/>
              </a:rPr>
              <a:t> методов (устных и письменных, индивидуальных и групповых, самооценки и </a:t>
            </a:r>
            <a:r>
              <a:rPr lang="ru-RU" sz="2400" dirty="0" err="1">
                <a:latin typeface="Times New Roman" pitchFamily="18" charset="0"/>
                <a:cs typeface="Times New Roman" pitchFamily="18" charset="0"/>
              </a:rPr>
              <a:t>взаимооценки</a:t>
            </a:r>
            <a:r>
              <a:rPr lang="ru-RU" sz="2400" dirty="0">
                <a:latin typeface="Times New Roman" pitchFamily="18" charset="0"/>
                <a:cs typeface="Times New Roman" pitchFamily="18" charset="0"/>
              </a:rPr>
              <a:t> </a:t>
            </a:r>
            <a:r>
              <a:rPr lang="ru-RU" sz="2400" dirty="0" err="1">
                <a:latin typeface="Times New Roman" pitchFamily="18" charset="0"/>
                <a:cs typeface="Times New Roman" pitchFamily="18" charset="0"/>
              </a:rPr>
              <a:t>и</a:t>
            </a:r>
            <a:r>
              <a:rPr lang="ru-RU" sz="2400" dirty="0">
                <a:latin typeface="Times New Roman" pitchFamily="18" charset="0"/>
                <a:cs typeface="Times New Roman" pitchFamily="18" charset="0"/>
              </a:rPr>
              <a:t> др.)</a:t>
            </a:r>
          </a:p>
          <a:p>
            <a:pPr algn="just">
              <a:lnSpc>
                <a:spcPct val="70000"/>
              </a:lnSpc>
              <a:spcAft>
                <a:spcPct val="20000"/>
              </a:spcAft>
              <a:buClr>
                <a:schemeClr val="tx1"/>
              </a:buClr>
              <a:buFont typeface="Wingdings" panose="05000000000000000000" pitchFamily="2" charset="2"/>
              <a:buChar char="§"/>
              <a:defRPr/>
            </a:pPr>
            <a:r>
              <a:rPr lang="ru-RU" sz="2400" dirty="0">
                <a:latin typeface="Times New Roman" pitchFamily="18" charset="0"/>
                <a:cs typeface="Times New Roman" pitchFamily="18" charset="0"/>
              </a:rPr>
              <a:t>сочетание внутренней и внешней оценки;</a:t>
            </a:r>
          </a:p>
          <a:p>
            <a:pPr algn="just">
              <a:lnSpc>
                <a:spcPct val="70000"/>
              </a:lnSpc>
              <a:spcAft>
                <a:spcPct val="20000"/>
              </a:spcAft>
              <a:buClr>
                <a:schemeClr val="tx1"/>
              </a:buClr>
              <a:buFont typeface="Wingdings" panose="05000000000000000000" pitchFamily="2" charset="2"/>
              <a:buChar char="§"/>
              <a:defRPr/>
            </a:pPr>
            <a:r>
              <a:rPr lang="ru-RU" sz="2400" dirty="0">
                <a:latin typeface="Times New Roman" pitchFamily="18" charset="0"/>
                <a:cs typeface="Times New Roman" pitchFamily="18" charset="0"/>
              </a:rPr>
              <a:t>накопительная система оценки индивидуальных достижений;</a:t>
            </a:r>
          </a:p>
          <a:p>
            <a:pPr algn="just">
              <a:lnSpc>
                <a:spcPct val="70000"/>
              </a:lnSpc>
              <a:spcAft>
                <a:spcPct val="20000"/>
              </a:spcAft>
              <a:buClr>
                <a:schemeClr val="tx1"/>
              </a:buClr>
              <a:buFont typeface="Wingdings" panose="05000000000000000000" pitchFamily="2" charset="2"/>
              <a:buChar char="§"/>
              <a:defRPr/>
            </a:pPr>
            <a:r>
              <a:rPr lang="ru-RU" sz="2400" dirty="0">
                <a:latin typeface="Times New Roman" pitchFamily="18" charset="0"/>
                <a:cs typeface="Times New Roman" pitchFamily="18" charset="0"/>
              </a:rPr>
              <a:t>использование персонифицированной и </a:t>
            </a:r>
            <a:r>
              <a:rPr lang="ru-RU" sz="2400" dirty="0" err="1">
                <a:latin typeface="Times New Roman" pitchFamily="18" charset="0"/>
                <a:cs typeface="Times New Roman" pitchFamily="18" charset="0"/>
              </a:rPr>
              <a:t>неперсонифицированной</a:t>
            </a:r>
            <a:r>
              <a:rPr lang="ru-RU" sz="2400" dirty="0">
                <a:latin typeface="Times New Roman" pitchFamily="18" charset="0"/>
                <a:cs typeface="Times New Roman" pitchFamily="18" charset="0"/>
              </a:rPr>
              <a:t> информации;</a:t>
            </a:r>
          </a:p>
          <a:p>
            <a:pPr algn="just">
              <a:lnSpc>
                <a:spcPct val="70000"/>
              </a:lnSpc>
              <a:spcAft>
                <a:spcPct val="20000"/>
              </a:spcAft>
              <a:buClr>
                <a:schemeClr val="tx1"/>
              </a:buClr>
              <a:buFont typeface="Wingdings" panose="05000000000000000000" pitchFamily="2" charset="2"/>
              <a:buChar char="§"/>
              <a:defRPr/>
            </a:pPr>
            <a:r>
              <a:rPr lang="ru-RU" sz="2400" dirty="0">
                <a:latin typeface="Times New Roman" pitchFamily="18" charset="0"/>
                <a:cs typeface="Times New Roman" pitchFamily="18" charset="0"/>
              </a:rPr>
              <a:t>уровневый подход  в инструментарии, в представлении результатов; оценка методом «сложения»;</a:t>
            </a:r>
          </a:p>
          <a:p>
            <a:pPr algn="just">
              <a:lnSpc>
                <a:spcPct val="70000"/>
              </a:lnSpc>
              <a:spcAft>
                <a:spcPct val="20000"/>
              </a:spcAft>
              <a:buClr>
                <a:schemeClr val="tx1"/>
              </a:buClr>
              <a:buFont typeface="Wingdings" panose="05000000000000000000" pitchFamily="2" charset="2"/>
              <a:buChar char="§"/>
              <a:defRPr/>
            </a:pPr>
            <a:r>
              <a:rPr lang="ru-RU" sz="2400" dirty="0">
                <a:latin typeface="Times New Roman" pitchFamily="18" charset="0"/>
                <a:cs typeface="Times New Roman" pitchFamily="18" charset="0"/>
              </a:rPr>
              <a:t>интерпретация результатов на основе контекстной информации.</a:t>
            </a:r>
          </a:p>
        </p:txBody>
      </p:sp>
      <p:sp>
        <p:nvSpPr>
          <p:cNvPr id="4" name="Прямоугольник 3"/>
          <p:cNvSpPr/>
          <p:nvPr/>
        </p:nvSpPr>
        <p:spPr>
          <a:xfrm>
            <a:off x="251520" y="192507"/>
            <a:ext cx="8712968" cy="781752"/>
          </a:xfrm>
          <a:prstGeom prst="rect">
            <a:avLst/>
          </a:prstGeom>
        </p:spPr>
        <p:txBody>
          <a:bodyPr wrap="square">
            <a:spAutoFit/>
          </a:bodyPr>
          <a:lstStyle/>
          <a:p>
            <a:pPr lvl="0" algn="ctr">
              <a:lnSpc>
                <a:spcPct val="80000"/>
              </a:lnSpc>
              <a:defRPr/>
            </a:pPr>
            <a:r>
              <a:rPr lang="ru-RU" sz="2800" dirty="0">
                <a:effectLst>
                  <a:outerShdw blurRad="38100" dist="38100" dir="2700000" algn="tl">
                    <a:srgbClr val="000000">
                      <a:alpha val="43137"/>
                    </a:srgbClr>
                  </a:outerShdw>
                </a:effectLst>
                <a:latin typeface="Times New Roman" pitchFamily="18" charset="0"/>
                <a:ea typeface="Adobe Fangsong Std R" pitchFamily="18" charset="-128"/>
                <a:cs typeface="Times New Roman" pitchFamily="18" charset="0"/>
              </a:rPr>
              <a:t>Система оценки образовательных достижений </a:t>
            </a:r>
            <a:r>
              <a:rPr lang="ru-RU" sz="2800" dirty="0" smtClean="0">
                <a:effectLst>
                  <a:outerShdw blurRad="38100" dist="38100" dir="2700000" algn="tl">
                    <a:srgbClr val="000000">
                      <a:alpha val="43137"/>
                    </a:srgbClr>
                  </a:outerShdw>
                </a:effectLst>
                <a:latin typeface="Times New Roman" pitchFamily="18" charset="0"/>
                <a:ea typeface="Adobe Fangsong Std R" pitchFamily="18" charset="-128"/>
                <a:cs typeface="Times New Roman" pitchFamily="18" charset="0"/>
              </a:rPr>
              <a:t>(ФГОС): </a:t>
            </a:r>
            <a:r>
              <a:rPr lang="ru-RU" sz="2800" dirty="0">
                <a:effectLst>
                  <a:outerShdw blurRad="38100" dist="38100" dir="2700000" algn="tl">
                    <a:srgbClr val="000000">
                      <a:alpha val="43137"/>
                    </a:srgbClr>
                  </a:outerShdw>
                </a:effectLst>
                <a:latin typeface="Times New Roman" pitchFamily="18" charset="0"/>
                <a:ea typeface="Adobe Fangsong Std R" pitchFamily="18" charset="-128"/>
                <a:cs typeface="Times New Roman" pitchFamily="18" charset="0"/>
              </a:rPr>
              <a:t>основные особенности</a:t>
            </a:r>
          </a:p>
        </p:txBody>
      </p:sp>
    </p:spTree>
    <p:extLst>
      <p:ext uri="{BB962C8B-B14F-4D97-AF65-F5344CB8AC3E}">
        <p14:creationId xmlns="" xmlns:p14="http://schemas.microsoft.com/office/powerpoint/2010/main" val="1192461517"/>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Заголовок 1"/>
          <p:cNvSpPr>
            <a:spLocks noGrp="1"/>
          </p:cNvSpPr>
          <p:nvPr>
            <p:ph type="title"/>
          </p:nvPr>
        </p:nvSpPr>
        <p:spPr>
          <a:xfrm>
            <a:off x="22282" y="1628800"/>
            <a:ext cx="9144000" cy="1484313"/>
          </a:xfrm>
        </p:spPr>
        <p:txBody>
          <a:bodyPr>
            <a:normAutofit fontScale="90000"/>
          </a:bodyPr>
          <a:lstStyle/>
          <a:p>
            <a:r>
              <a:rPr lang="en-US" altLang="ru-RU" b="1" dirty="0" smtClean="0">
                <a:latin typeface="Monotype Corsiva" pitchFamily="66" charset="0"/>
              </a:rPr>
              <a:t/>
            </a:r>
            <a:br>
              <a:rPr lang="en-US" altLang="ru-RU" b="1" dirty="0" smtClean="0">
                <a:latin typeface="Monotype Corsiva" pitchFamily="66" charset="0"/>
              </a:rPr>
            </a:br>
            <a:r>
              <a:rPr lang="ru-RU" altLang="ru-RU" sz="3600" b="1" dirty="0">
                <a:solidFill>
                  <a:srgbClr val="002060"/>
                </a:solidFill>
                <a:latin typeface="Monotype Corsiva" pitchFamily="66" charset="0"/>
              </a:rPr>
              <a:t>Разработка инструментария (заданий и критериев) оценивания предметных и метапредметных образовательных результатов</a:t>
            </a:r>
            <a:endParaRPr lang="ru-RU" altLang="ru-RU" sz="3600" b="1" dirty="0" smtClean="0">
              <a:solidFill>
                <a:srgbClr val="002060"/>
              </a:solidFill>
              <a:latin typeface="Monotype Corsiva" pitchFamily="66" charset="0"/>
            </a:endParaRPr>
          </a:p>
        </p:txBody>
      </p:sp>
      <p:pic>
        <p:nvPicPr>
          <p:cNvPr id="6" name="Picture 3"/>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2977461" y="3717032"/>
            <a:ext cx="3212916" cy="260232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110462895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2400" dirty="0" err="1">
                <a:solidFill>
                  <a:srgbClr val="002060"/>
                </a:solidFill>
                <a:latin typeface="Times New Roman" panose="02020603050405020304" pitchFamily="18" charset="0"/>
                <a:cs typeface="Times New Roman" panose="02020603050405020304" pitchFamily="18" charset="0"/>
              </a:rPr>
              <a:t>Контрольно</a:t>
            </a:r>
            <a:r>
              <a:rPr lang="ru-RU" sz="2400" dirty="0">
                <a:solidFill>
                  <a:srgbClr val="002060"/>
                </a:solidFill>
                <a:latin typeface="Times New Roman" panose="02020603050405020304" pitchFamily="18" charset="0"/>
                <a:cs typeface="Times New Roman" panose="02020603050405020304" pitchFamily="18" charset="0"/>
              </a:rPr>
              <a:t> – оценочные средства включают контрольные материалы для проведения текущего </a:t>
            </a:r>
            <a:r>
              <a:rPr lang="ru-RU" sz="2400" dirty="0" smtClean="0">
                <a:solidFill>
                  <a:srgbClr val="002060"/>
                </a:solidFill>
                <a:latin typeface="Times New Roman" panose="02020603050405020304" pitchFamily="18" charset="0"/>
                <a:cs typeface="Times New Roman" panose="02020603050405020304" pitchFamily="18" charset="0"/>
              </a:rPr>
              <a:t>контроля</a:t>
            </a:r>
            <a:endParaRPr lang="ru-RU" sz="2400" dirty="0">
              <a:solidFill>
                <a:srgbClr val="002060"/>
              </a:solidFill>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251520" y="1600200"/>
            <a:ext cx="8712968" cy="4525963"/>
          </a:xfrm>
        </p:spPr>
        <p:txBody>
          <a:bodyPr>
            <a:normAutofit/>
          </a:bodyPr>
          <a:lstStyle/>
          <a:p>
            <a:pPr marL="0" indent="0" algn="ctr">
              <a:buNone/>
            </a:pPr>
            <a:r>
              <a:rPr lang="ru-RU" sz="2800" dirty="0" smtClean="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Контрольно-оценочные средства= задания+ критерии оценивания </a:t>
            </a:r>
            <a:r>
              <a:rPr lang="ru-RU" sz="2800" dirty="0"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t>
            </a:r>
            <a:r>
              <a:rPr lang="en-US" sz="2800" dirty="0"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min</a:t>
            </a:r>
            <a:r>
              <a:rPr lang="ru-RU" sz="2800" dirty="0"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t>
            </a:r>
          </a:p>
          <a:p>
            <a:pPr marL="0" indent="0" algn="ctr">
              <a:buNone/>
            </a:pPr>
            <a:r>
              <a:rPr lang="ru-RU" sz="2800" dirty="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Контрольно-оценочные средства= </a:t>
            </a:r>
            <a:r>
              <a:rPr lang="ru-RU" sz="2800" dirty="0" smtClean="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спецификация + задания + </a:t>
            </a:r>
            <a:r>
              <a:rPr lang="ru-RU" sz="2800" dirty="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критерии оценивания</a:t>
            </a:r>
            <a:endParaRPr lang="ru-RU" sz="2800" dirty="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Tree>
    <p:extLst>
      <p:ext uri="{BB962C8B-B14F-4D97-AF65-F5344CB8AC3E}">
        <p14:creationId xmlns="" xmlns:p14="http://schemas.microsoft.com/office/powerpoint/2010/main" val="374770370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6386" name="Заголовок 1"/>
          <p:cNvSpPr>
            <a:spLocks noGrp="1"/>
          </p:cNvSpPr>
          <p:nvPr>
            <p:ph type="ctrTitle"/>
          </p:nvPr>
        </p:nvSpPr>
        <p:spPr/>
        <p:txBody>
          <a:bodyPr/>
          <a:lstStyle/>
          <a:p>
            <a:endParaRPr lang="ru-RU" altLang="ru-RU" smtClean="0"/>
          </a:p>
        </p:txBody>
      </p:sp>
      <p:sp>
        <p:nvSpPr>
          <p:cNvPr id="3" name="Подзаголовок 2"/>
          <p:cNvSpPr>
            <a:spLocks noGrp="1"/>
          </p:cNvSpPr>
          <p:nvPr>
            <p:ph type="subTitle" idx="1"/>
          </p:nvPr>
        </p:nvSpPr>
        <p:spPr/>
        <p:txBody>
          <a:bodyPr rtlCol="0">
            <a:normAutofit/>
          </a:bodyPr>
          <a:lstStyle/>
          <a:p>
            <a:pPr fontAlgn="auto">
              <a:spcAft>
                <a:spcPts val="0"/>
              </a:spcAft>
              <a:defRPr/>
            </a:pPr>
            <a:endParaRPr lang="ru-RU" smtClean="0"/>
          </a:p>
        </p:txBody>
      </p:sp>
      <p:pic>
        <p:nvPicPr>
          <p:cNvPr id="16388" name="Picture 2"/>
          <p:cNvPicPr>
            <a:picLocks noChangeAspect="1" noChangeArrowheads="1"/>
          </p:cNvPicPr>
          <p:nvPr/>
        </p:nvPicPr>
        <p:blipFill>
          <a:blip r:embed="rId2">
            <a:extLst>
              <a:ext uri="{28A0092B-C50C-407E-A947-70E740481C1C}">
                <a14:useLocalDpi xmlns="" xmlns:a14="http://schemas.microsoft.com/office/drawing/2010/main" val="0"/>
              </a:ext>
            </a:extLst>
          </a:blip>
          <a:srcRect l="13554" t="25220" r="39957" b="26547"/>
          <a:stretch>
            <a:fillRect/>
          </a:stretch>
        </p:blipFill>
        <p:spPr bwMode="auto">
          <a:xfrm>
            <a:off x="0" y="549275"/>
            <a:ext cx="8856663" cy="54721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 xmlns:p14="http://schemas.microsoft.com/office/powerpoint/2010/main" val="1639751232"/>
      </p:ext>
    </p:extLst>
  </p:cSld>
  <p:clrMapOvr>
    <a:masterClrMapping/>
  </p:clrMapOvr>
  <p:transition spd="slow"/>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2800" dirty="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Инструментарий</a:t>
            </a:r>
          </a:p>
        </p:txBody>
      </p:sp>
      <p:sp>
        <p:nvSpPr>
          <p:cNvPr id="3" name="Объект 2"/>
          <p:cNvSpPr>
            <a:spLocks noGrp="1"/>
          </p:cNvSpPr>
          <p:nvPr>
            <p:ph idx="1"/>
          </p:nvPr>
        </p:nvSpPr>
        <p:spPr>
          <a:xfrm>
            <a:off x="179512" y="1600200"/>
            <a:ext cx="8784976" cy="4525963"/>
          </a:xfrm>
        </p:spPr>
        <p:txBody>
          <a:bodyPr>
            <a:normAutofit/>
          </a:bodyPr>
          <a:lstStyle/>
          <a:p>
            <a:pPr marL="0" indent="0" algn="just">
              <a:buNone/>
            </a:pPr>
            <a:r>
              <a:rPr lang="ru-RU" sz="2600" i="1" dirty="0" smtClean="0">
                <a:solidFill>
                  <a:srgbClr val="002060"/>
                </a:solidFill>
                <a:latin typeface="Times New Roman" panose="02020603050405020304" pitchFamily="18" charset="0"/>
                <a:cs typeface="Times New Roman" panose="02020603050405020304" pitchFamily="18" charset="0"/>
              </a:rPr>
              <a:t>Оценочные </a:t>
            </a:r>
            <a:r>
              <a:rPr lang="ru-RU" sz="2600" i="1" dirty="0">
                <a:solidFill>
                  <a:srgbClr val="002060"/>
                </a:solidFill>
                <a:latin typeface="Times New Roman" panose="02020603050405020304" pitchFamily="18" charset="0"/>
                <a:cs typeface="Times New Roman" panose="02020603050405020304" pitchFamily="18" charset="0"/>
              </a:rPr>
              <a:t>средства делятся на две группы: оценочные средства с низкой формализацией, формализованные оценочные </a:t>
            </a:r>
            <a:r>
              <a:rPr lang="ru-RU" sz="2600" i="1" dirty="0" smtClean="0">
                <a:solidFill>
                  <a:srgbClr val="002060"/>
                </a:solidFill>
                <a:latin typeface="Times New Roman" panose="02020603050405020304" pitchFamily="18" charset="0"/>
                <a:cs typeface="Times New Roman" panose="02020603050405020304" pitchFamily="18" charset="0"/>
              </a:rPr>
              <a:t>средства.</a:t>
            </a:r>
          </a:p>
          <a:p>
            <a:pPr marL="0" indent="0" algn="just">
              <a:buNone/>
            </a:pPr>
            <a:r>
              <a:rPr lang="ru-RU" sz="2600" dirty="0" smtClean="0">
                <a:latin typeface="Times New Roman" panose="02020603050405020304" pitchFamily="18" charset="0"/>
                <a:cs typeface="Times New Roman" panose="02020603050405020304" pitchFamily="18" charset="0"/>
              </a:rPr>
              <a:t>К формализованным оценочным средствам относятся</a:t>
            </a:r>
            <a:r>
              <a:rPr lang="ru-RU" sz="2600" dirty="0">
                <a:latin typeface="Times New Roman" panose="02020603050405020304" pitchFamily="18" charset="0"/>
                <a:cs typeface="Times New Roman" panose="02020603050405020304" pitchFamily="18" charset="0"/>
              </a:rPr>
              <a:t>:</a:t>
            </a:r>
          </a:p>
          <a:p>
            <a:pPr algn="just"/>
            <a:r>
              <a:rPr lang="ru-RU" sz="2600" dirty="0" smtClean="0">
                <a:latin typeface="Times New Roman" panose="02020603050405020304" pitchFamily="18" charset="0"/>
                <a:cs typeface="Times New Roman" panose="02020603050405020304" pitchFamily="18" charset="0"/>
              </a:rPr>
              <a:t>стандартизированные </a:t>
            </a:r>
            <a:r>
              <a:rPr lang="ru-RU" sz="2600" dirty="0">
                <a:latin typeface="Times New Roman" panose="02020603050405020304" pitchFamily="18" charset="0"/>
                <a:cs typeface="Times New Roman" panose="02020603050405020304" pitchFamily="18" charset="0"/>
              </a:rPr>
              <a:t>тесты;</a:t>
            </a:r>
          </a:p>
          <a:p>
            <a:pPr algn="just"/>
            <a:r>
              <a:rPr lang="ru-RU" sz="2600" dirty="0" smtClean="0">
                <a:latin typeface="Times New Roman" panose="02020603050405020304" pitchFamily="18" charset="0"/>
                <a:cs typeface="Times New Roman" panose="02020603050405020304" pitchFamily="18" charset="0"/>
              </a:rPr>
              <a:t>личностные </a:t>
            </a:r>
            <a:r>
              <a:rPr lang="ru-RU" sz="2600" dirty="0">
                <a:latin typeface="Times New Roman" panose="02020603050405020304" pitchFamily="18" charset="0"/>
                <a:cs typeface="Times New Roman" panose="02020603050405020304" pitchFamily="18" charset="0"/>
              </a:rPr>
              <a:t>опросники;</a:t>
            </a:r>
          </a:p>
          <a:p>
            <a:pPr algn="just"/>
            <a:r>
              <a:rPr lang="ru-RU" sz="2600" dirty="0" smtClean="0">
                <a:latin typeface="Times New Roman" panose="02020603050405020304" pitchFamily="18" charset="0"/>
                <a:cs typeface="Times New Roman" panose="02020603050405020304" pitchFamily="18" charset="0"/>
              </a:rPr>
              <a:t>кейс-измерители</a:t>
            </a:r>
            <a:r>
              <a:rPr lang="ru-RU" sz="2600" dirty="0">
                <a:latin typeface="Times New Roman" panose="02020603050405020304" pitchFamily="18" charset="0"/>
                <a:cs typeface="Times New Roman" panose="02020603050405020304" pitchFamily="18" charset="0"/>
              </a:rPr>
              <a:t>;</a:t>
            </a:r>
          </a:p>
          <a:p>
            <a:pPr algn="just"/>
            <a:r>
              <a:rPr lang="ru-RU" sz="2600" dirty="0" smtClean="0">
                <a:latin typeface="Times New Roman" panose="02020603050405020304" pitchFamily="18" charset="0"/>
                <a:cs typeface="Times New Roman" panose="02020603050405020304" pitchFamily="18" charset="0"/>
              </a:rPr>
              <a:t>портфолио </a:t>
            </a:r>
            <a:r>
              <a:rPr lang="ru-RU" sz="2600" dirty="0">
                <a:latin typeface="Times New Roman" panose="02020603050405020304" pitchFamily="18" charset="0"/>
                <a:cs typeface="Times New Roman" panose="02020603050405020304" pitchFamily="18" charset="0"/>
              </a:rPr>
              <a:t>и др.</a:t>
            </a:r>
          </a:p>
          <a:p>
            <a:endParaRPr lang="ru-RU" dirty="0"/>
          </a:p>
        </p:txBody>
      </p:sp>
    </p:spTree>
    <p:extLst>
      <p:ext uri="{BB962C8B-B14F-4D97-AF65-F5344CB8AC3E}">
        <p14:creationId xmlns="" xmlns:p14="http://schemas.microsoft.com/office/powerpoint/2010/main" val="258001507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Заголовок 1"/>
          <p:cNvSpPr>
            <a:spLocks noGrp="1"/>
          </p:cNvSpPr>
          <p:nvPr>
            <p:ph type="title"/>
          </p:nvPr>
        </p:nvSpPr>
        <p:spPr/>
        <p:txBody>
          <a:bodyPr>
            <a:normAutofit/>
          </a:bodyPr>
          <a:lstStyle/>
          <a:p>
            <a:r>
              <a:rPr lang="ru-RU" altLang="ru-RU" sz="2800"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Задания и критерии оценивания</a:t>
            </a:r>
          </a:p>
        </p:txBody>
      </p:sp>
      <p:sp>
        <p:nvSpPr>
          <p:cNvPr id="23555" name="Содержимое 2"/>
          <p:cNvSpPr>
            <a:spLocks noGrp="1"/>
          </p:cNvSpPr>
          <p:nvPr>
            <p:ph idx="1"/>
          </p:nvPr>
        </p:nvSpPr>
        <p:spPr/>
        <p:txBody>
          <a:bodyPr>
            <a:normAutofit/>
          </a:bodyPr>
          <a:lstStyle/>
          <a:p>
            <a:r>
              <a:rPr lang="ru-RU" altLang="ru-RU" sz="2400" dirty="0" smtClean="0">
                <a:latin typeface="Times New Roman" pitchFamily="18" charset="0"/>
                <a:cs typeface="Times New Roman" pitchFamily="18" charset="0"/>
              </a:rPr>
              <a:t>Устный ответ</a:t>
            </a:r>
          </a:p>
          <a:p>
            <a:r>
              <a:rPr lang="ru-RU" altLang="ru-RU" sz="2400" dirty="0" smtClean="0">
                <a:latin typeface="Times New Roman" pitchFamily="18" charset="0"/>
                <a:cs typeface="Times New Roman" pitchFamily="18" charset="0"/>
              </a:rPr>
              <a:t>Письменный ответ</a:t>
            </a:r>
          </a:p>
          <a:p>
            <a:pPr algn="just"/>
            <a:r>
              <a:rPr lang="ru-RU" altLang="ru-RU" sz="2400" dirty="0">
                <a:latin typeface="Times New Roman" pitchFamily="18" charset="0"/>
                <a:cs typeface="Times New Roman" pitchFamily="18" charset="0"/>
              </a:rPr>
              <a:t>Тест </a:t>
            </a:r>
            <a:r>
              <a:rPr lang="ru-RU" altLang="ru-RU" sz="2400" i="1" dirty="0" smtClean="0">
                <a:latin typeface="Times New Roman" pitchFamily="18" charset="0"/>
                <a:cs typeface="Times New Roman" pitchFamily="18" charset="0"/>
              </a:rPr>
              <a:t>(в </a:t>
            </a:r>
            <a:r>
              <a:rPr lang="ru-RU" altLang="ru-RU" sz="2400" i="1" dirty="0">
                <a:latin typeface="Times New Roman" pitchFamily="18" charset="0"/>
                <a:cs typeface="Times New Roman" pitchFamily="18" charset="0"/>
              </a:rPr>
              <a:t>зависимости от цели тестирования можно выделить такие виды тестов, </a:t>
            </a:r>
            <a:r>
              <a:rPr lang="ru-RU" altLang="ru-RU" sz="2400" i="1" dirty="0" smtClean="0">
                <a:latin typeface="Times New Roman" pitchFamily="18" charset="0"/>
                <a:cs typeface="Times New Roman" pitchFamily="18" charset="0"/>
              </a:rPr>
              <a:t>как: </a:t>
            </a:r>
            <a:r>
              <a:rPr lang="ru-RU" altLang="ru-RU" sz="2400" i="1" dirty="0">
                <a:latin typeface="Times New Roman" pitchFamily="18" charset="0"/>
                <a:cs typeface="Times New Roman" pitchFamily="18" charset="0"/>
              </a:rPr>
              <a:t>входные, формирующие, диагностические и </a:t>
            </a:r>
            <a:r>
              <a:rPr lang="ru-RU" altLang="ru-RU" sz="2400" i="1" dirty="0" smtClean="0">
                <a:latin typeface="Times New Roman" pitchFamily="18" charset="0"/>
                <a:cs typeface="Times New Roman" pitchFamily="18" charset="0"/>
              </a:rPr>
              <a:t>итоговые)</a:t>
            </a:r>
          </a:p>
          <a:p>
            <a:r>
              <a:rPr lang="ru-RU" altLang="ru-RU" sz="2400" dirty="0" smtClean="0">
                <a:latin typeface="Times New Roman" pitchFamily="18" charset="0"/>
                <a:cs typeface="Times New Roman" pitchFamily="18" charset="0"/>
              </a:rPr>
              <a:t>Практикум</a:t>
            </a:r>
          </a:p>
          <a:p>
            <a:r>
              <a:rPr lang="ru-RU" altLang="ru-RU" sz="2400" dirty="0" smtClean="0">
                <a:latin typeface="Times New Roman" pitchFamily="18" charset="0"/>
                <a:cs typeface="Times New Roman" pitchFamily="18" charset="0"/>
              </a:rPr>
              <a:t>Итоговая работа</a:t>
            </a:r>
          </a:p>
          <a:p>
            <a:endParaRPr lang="ru-RU" altLang="ru-RU" sz="2400" dirty="0" smtClean="0">
              <a:latin typeface="Times New Roman" pitchFamily="18" charset="0"/>
              <a:cs typeface="Times New Roman" pitchFamily="18" charset="0"/>
            </a:endParaRPr>
          </a:p>
        </p:txBody>
      </p:sp>
    </p:spTree>
    <p:extLst>
      <p:ext uri="{BB962C8B-B14F-4D97-AF65-F5344CB8AC3E}">
        <p14:creationId xmlns="" xmlns:p14="http://schemas.microsoft.com/office/powerpoint/2010/main" val="361533481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2800"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Методы и формы оценивания</a:t>
            </a:r>
            <a:endParaRPr lang="ru-RU" sz="2800" dirty="0">
              <a:solidFill>
                <a:srgbClr val="002060"/>
              </a:solidFill>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3" name="Объект 2"/>
          <p:cNvSpPr>
            <a:spLocks noGrp="1"/>
          </p:cNvSpPr>
          <p:nvPr>
            <p:ph idx="1"/>
          </p:nvPr>
        </p:nvSpPr>
        <p:spPr/>
        <p:txBody>
          <a:bodyPr>
            <a:normAutofit fontScale="85000" lnSpcReduction="20000"/>
          </a:bodyPr>
          <a:lstStyle/>
          <a:p>
            <a:pPr lvl="0"/>
            <a:r>
              <a:rPr lang="ru-RU" dirty="0"/>
              <a:t>стандартизированные письменные и устные работы (тесты);</a:t>
            </a:r>
          </a:p>
          <a:p>
            <a:pPr lvl="0"/>
            <a:r>
              <a:rPr lang="ru-RU" dirty="0"/>
              <a:t>интегрированные контрольные работы;</a:t>
            </a:r>
          </a:p>
          <a:p>
            <a:pPr lvl="0"/>
            <a:r>
              <a:rPr lang="ru-RU" dirty="0"/>
              <a:t>тематические проверочные (контрольные) работы; </a:t>
            </a:r>
          </a:p>
          <a:p>
            <a:pPr lvl="0"/>
            <a:r>
              <a:rPr lang="ru-RU" dirty="0"/>
              <a:t>исследовательские индивидуальные и групповые проекты;</a:t>
            </a:r>
          </a:p>
          <a:p>
            <a:pPr lvl="0"/>
            <a:r>
              <a:rPr lang="ru-RU" dirty="0"/>
              <a:t>практические работы;</a:t>
            </a:r>
          </a:p>
          <a:p>
            <a:pPr lvl="0"/>
            <a:r>
              <a:rPr lang="ru-RU" dirty="0"/>
              <a:t>творческие работы;</a:t>
            </a:r>
          </a:p>
          <a:p>
            <a:pPr lvl="0"/>
            <a:r>
              <a:rPr lang="ru-RU" dirty="0"/>
              <a:t>диагностические задания;</a:t>
            </a:r>
          </a:p>
          <a:p>
            <a:pPr lvl="0"/>
            <a:r>
              <a:rPr lang="ru-RU" dirty="0"/>
              <a:t>задания, предполагающие самоанализ и самооценку</a:t>
            </a:r>
            <a:r>
              <a:rPr lang="ru-RU" dirty="0" smtClean="0"/>
              <a:t>.</a:t>
            </a:r>
            <a:endParaRPr lang="ru-RU" dirty="0"/>
          </a:p>
        </p:txBody>
      </p:sp>
    </p:spTree>
    <p:extLst>
      <p:ext uri="{BB962C8B-B14F-4D97-AF65-F5344CB8AC3E}">
        <p14:creationId xmlns="" xmlns:p14="http://schemas.microsoft.com/office/powerpoint/2010/main" val="163285280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304800"/>
            <a:ext cx="7772400" cy="1470025"/>
          </a:xfrm>
        </p:spPr>
        <p:txBody>
          <a:bodyPr/>
          <a:lstStyle/>
          <a:p>
            <a:pPr>
              <a:defRPr/>
            </a:pPr>
            <a:r>
              <a:rPr lang="ru-RU" sz="2400" dirty="0">
                <a:solidFill>
                  <a:schemeClr val="accent6">
                    <a:lumMod val="50000"/>
                  </a:schemeClr>
                </a:solidFill>
              </a:rPr>
              <a:t>Критерии оценивания работы группы, ориентированные на продуктивные </a:t>
            </a:r>
            <a:r>
              <a:rPr lang="ru-RU" sz="2400" dirty="0" smtClean="0">
                <a:solidFill>
                  <a:schemeClr val="accent6">
                    <a:lumMod val="50000"/>
                  </a:schemeClr>
                </a:solidFill>
              </a:rPr>
              <a:t>знания</a:t>
            </a:r>
            <a:endParaRPr lang="ru-RU" sz="2400" dirty="0">
              <a:solidFill>
                <a:schemeClr val="accent6">
                  <a:lumMod val="50000"/>
                </a:schemeClr>
              </a:solidFill>
            </a:endParaRPr>
          </a:p>
        </p:txBody>
      </p:sp>
      <p:sp>
        <p:nvSpPr>
          <p:cNvPr id="7171" name="Подзаголовок 2"/>
          <p:cNvSpPr>
            <a:spLocks noGrp="1"/>
          </p:cNvSpPr>
          <p:nvPr>
            <p:ph type="subTitle" idx="1"/>
          </p:nvPr>
        </p:nvSpPr>
        <p:spPr>
          <a:xfrm>
            <a:off x="685800" y="1905000"/>
            <a:ext cx="6400800" cy="1752600"/>
          </a:xfrm>
        </p:spPr>
        <p:txBody>
          <a:bodyPr/>
          <a:lstStyle/>
          <a:p>
            <a:endParaRPr lang="ru-RU" altLang="ru-RU" smtClean="0"/>
          </a:p>
        </p:txBody>
      </p:sp>
      <p:sp>
        <p:nvSpPr>
          <p:cNvPr id="7172" name="Номер слайда 3"/>
          <p:cNvSpPr>
            <a:spLocks noGrp="1"/>
          </p:cNvSpPr>
          <p:nvPr>
            <p:ph type="sldNum" sz="quarter" idx="12"/>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A61A254F-0592-424C-AF17-9C326D408C67}" type="slidenum">
              <a:rPr lang="en-US" altLang="ru-RU" smtClean="0"/>
              <a:pPr eaLnBrk="1" hangingPunct="1"/>
              <a:t>23</a:t>
            </a:fld>
            <a:endParaRPr lang="en-US" altLang="ru-RU" smtClean="0"/>
          </a:p>
        </p:txBody>
      </p:sp>
      <p:graphicFrame>
        <p:nvGraphicFramePr>
          <p:cNvPr id="5" name="Таблица 4"/>
          <p:cNvGraphicFramePr>
            <a:graphicFrameLocks noGrp="1"/>
          </p:cNvGraphicFramePr>
          <p:nvPr/>
        </p:nvGraphicFramePr>
        <p:xfrm>
          <a:off x="457200" y="1752600"/>
          <a:ext cx="8458200" cy="3677077"/>
        </p:xfrm>
        <a:graphic>
          <a:graphicData uri="http://schemas.openxmlformats.org/drawingml/2006/table">
            <a:tbl>
              <a:tblPr firstRow="1" firstCol="1" bandRow="1"/>
              <a:tblGrid>
                <a:gridCol w="914400"/>
                <a:gridCol w="1371600"/>
                <a:gridCol w="1064874"/>
                <a:gridCol w="1068726"/>
                <a:gridCol w="1143000"/>
                <a:gridCol w="1524000"/>
                <a:gridCol w="533400"/>
                <a:gridCol w="457200"/>
                <a:gridCol w="381000"/>
              </a:tblGrid>
              <a:tr h="27304">
                <a:tc rowSpan="3">
                  <a:txBody>
                    <a:bodyPr/>
                    <a:lstStyle/>
                    <a:p>
                      <a:pPr algn="ctr">
                        <a:lnSpc>
                          <a:spcPct val="115000"/>
                        </a:lnSpc>
                        <a:spcAft>
                          <a:spcPts val="0"/>
                        </a:spcAft>
                      </a:pPr>
                      <a:r>
                        <a:rPr lang="ru-RU" sz="1800" b="1" dirty="0">
                          <a:effectLst/>
                          <a:latin typeface="Calibri"/>
                          <a:ea typeface="Calibri"/>
                          <a:cs typeface="Times New Roman"/>
                        </a:rPr>
                        <a:t>№ группы</a:t>
                      </a:r>
                    </a:p>
                  </a:txBody>
                  <a:tcPr marL="56901" marR="569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4">
                  <a:txBody>
                    <a:bodyPr/>
                    <a:lstStyle/>
                    <a:p>
                      <a:pPr algn="ctr">
                        <a:lnSpc>
                          <a:spcPct val="115000"/>
                        </a:lnSpc>
                        <a:spcAft>
                          <a:spcPts val="0"/>
                        </a:spcAft>
                      </a:pPr>
                      <a:r>
                        <a:rPr lang="ru-RU" sz="1800" b="1" dirty="0">
                          <a:effectLst/>
                          <a:latin typeface="Calibri"/>
                          <a:ea typeface="Calibri"/>
                          <a:cs typeface="Times New Roman"/>
                        </a:rPr>
                        <a:t>Глубина освещения вопроса</a:t>
                      </a:r>
                    </a:p>
                    <a:p>
                      <a:pPr algn="ctr">
                        <a:lnSpc>
                          <a:spcPct val="115000"/>
                        </a:lnSpc>
                        <a:spcAft>
                          <a:spcPts val="0"/>
                        </a:spcAft>
                      </a:pPr>
                      <a:r>
                        <a:rPr lang="ru-RU" sz="1800" b="1" dirty="0">
                          <a:effectLst/>
                          <a:latin typeface="Calibri"/>
                          <a:ea typeface="Calibri"/>
                          <a:cs typeface="Times New Roman"/>
                        </a:rPr>
                        <a:t> </a:t>
                      </a:r>
                    </a:p>
                  </a:txBody>
                  <a:tcPr marL="56901" marR="569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rowSpan="3">
                  <a:txBody>
                    <a:bodyPr/>
                    <a:lstStyle/>
                    <a:p>
                      <a:pPr algn="ctr">
                        <a:lnSpc>
                          <a:spcPct val="115000"/>
                        </a:lnSpc>
                        <a:spcAft>
                          <a:spcPts val="0"/>
                        </a:spcAft>
                      </a:pPr>
                      <a:r>
                        <a:rPr lang="ru-RU" sz="1800" b="1">
                          <a:effectLst/>
                          <a:latin typeface="Calibri"/>
                          <a:ea typeface="Calibri"/>
                          <a:cs typeface="Times New Roman"/>
                        </a:rPr>
                        <a:t>Творчество</a:t>
                      </a:r>
                    </a:p>
                    <a:p>
                      <a:pPr algn="ctr">
                        <a:lnSpc>
                          <a:spcPct val="115000"/>
                        </a:lnSpc>
                        <a:spcAft>
                          <a:spcPts val="0"/>
                        </a:spcAft>
                      </a:pPr>
                      <a:r>
                        <a:rPr lang="ru-RU" sz="1800" b="1">
                          <a:effectLst/>
                          <a:latin typeface="Calibri"/>
                          <a:ea typeface="Calibri"/>
                          <a:cs typeface="Times New Roman"/>
                        </a:rPr>
                        <a:t>(презентация, инсценированное действие, стихи, диаграммы, схемы и т.д.)</a:t>
                      </a:r>
                    </a:p>
                    <a:p>
                      <a:pPr algn="ctr">
                        <a:lnSpc>
                          <a:spcPct val="115000"/>
                        </a:lnSpc>
                        <a:spcAft>
                          <a:spcPts val="0"/>
                        </a:spcAft>
                      </a:pPr>
                      <a:r>
                        <a:rPr lang="ru-RU" sz="1800" b="1">
                          <a:effectLst/>
                          <a:latin typeface="Calibri"/>
                          <a:ea typeface="Calibri"/>
                          <a:cs typeface="Times New Roman"/>
                        </a:rPr>
                        <a:t>3 балла</a:t>
                      </a:r>
                    </a:p>
                  </a:txBody>
                  <a:tcPr marL="56901" marR="569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3">
                  <a:txBody>
                    <a:bodyPr/>
                    <a:lstStyle/>
                    <a:p>
                      <a:pPr marL="71755" marR="71755" algn="l">
                        <a:lnSpc>
                          <a:spcPct val="115000"/>
                        </a:lnSpc>
                        <a:spcAft>
                          <a:spcPts val="0"/>
                        </a:spcAft>
                      </a:pPr>
                      <a:r>
                        <a:rPr lang="ru-RU" sz="1800" b="1" dirty="0">
                          <a:effectLst/>
                          <a:latin typeface="Calibri"/>
                          <a:ea typeface="Calibri"/>
                          <a:cs typeface="Times New Roman"/>
                        </a:rPr>
                        <a:t>Ответы на вопросы </a:t>
                      </a:r>
                      <a:r>
                        <a:rPr lang="ru-RU" sz="1800" b="1" baseline="0" dirty="0" smtClean="0">
                          <a:effectLst/>
                          <a:latin typeface="Calibri"/>
                          <a:ea typeface="Calibri"/>
                          <a:cs typeface="Times New Roman"/>
                        </a:rPr>
                        <a:t> </a:t>
                      </a:r>
                      <a:r>
                        <a:rPr lang="ru-RU" sz="1800" b="1" dirty="0" smtClean="0">
                          <a:effectLst/>
                          <a:latin typeface="Calibri"/>
                          <a:ea typeface="Calibri"/>
                          <a:cs typeface="Times New Roman"/>
                        </a:rPr>
                        <a:t>2 </a:t>
                      </a:r>
                      <a:r>
                        <a:rPr lang="ru-RU" sz="1800" b="1" dirty="0">
                          <a:effectLst/>
                          <a:latin typeface="Calibri"/>
                          <a:ea typeface="Calibri"/>
                          <a:cs typeface="Times New Roman"/>
                        </a:rPr>
                        <a:t>балла</a:t>
                      </a:r>
                    </a:p>
                  </a:txBody>
                  <a:tcPr marL="56901" marR="56901"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3">
                  <a:txBody>
                    <a:bodyPr/>
                    <a:lstStyle/>
                    <a:p>
                      <a:pPr marL="71755" marR="71755" algn="ctr">
                        <a:lnSpc>
                          <a:spcPct val="115000"/>
                        </a:lnSpc>
                        <a:spcAft>
                          <a:spcPts val="0"/>
                        </a:spcAft>
                      </a:pPr>
                      <a:r>
                        <a:rPr lang="ru-RU" sz="1800" b="1" dirty="0">
                          <a:effectLst/>
                          <a:latin typeface="Calibri"/>
                          <a:ea typeface="Calibri"/>
                          <a:cs typeface="Times New Roman"/>
                        </a:rPr>
                        <a:t>Культура речи 1 балл</a:t>
                      </a:r>
                    </a:p>
                  </a:txBody>
                  <a:tcPr marL="56901" marR="56901"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3">
                  <a:txBody>
                    <a:bodyPr/>
                    <a:lstStyle/>
                    <a:p>
                      <a:pPr marL="71755" marR="71755" algn="ctr">
                        <a:lnSpc>
                          <a:spcPct val="115000"/>
                        </a:lnSpc>
                        <a:spcAft>
                          <a:spcPts val="0"/>
                        </a:spcAft>
                      </a:pPr>
                      <a:r>
                        <a:rPr lang="ru-RU" sz="1800" b="1">
                          <a:effectLst/>
                          <a:latin typeface="Calibri"/>
                          <a:ea typeface="Calibri"/>
                          <a:cs typeface="Times New Roman"/>
                        </a:rPr>
                        <a:t>ИТОГ</a:t>
                      </a:r>
                    </a:p>
                  </a:txBody>
                  <a:tcPr marL="56901" marR="56901"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10742">
                <a:tc vMerge="1">
                  <a:txBody>
                    <a:bodyPr/>
                    <a:lstStyle/>
                    <a:p>
                      <a:endParaRPr lang="ru-RU"/>
                    </a:p>
                  </a:txBody>
                  <a:tcPr/>
                </a:tc>
                <a:tc rowSpan="2">
                  <a:txBody>
                    <a:bodyPr/>
                    <a:lstStyle/>
                    <a:p>
                      <a:pPr algn="ctr">
                        <a:lnSpc>
                          <a:spcPct val="115000"/>
                        </a:lnSpc>
                        <a:spcAft>
                          <a:spcPts val="0"/>
                        </a:spcAft>
                      </a:pPr>
                      <a:r>
                        <a:rPr lang="ru-RU" sz="1800" b="1" dirty="0">
                          <a:effectLst/>
                          <a:latin typeface="Calibri"/>
                          <a:ea typeface="Calibri"/>
                          <a:cs typeface="Times New Roman"/>
                        </a:rPr>
                        <a:t>Умение сравнивать</a:t>
                      </a:r>
                    </a:p>
                    <a:p>
                      <a:pPr algn="ctr">
                        <a:lnSpc>
                          <a:spcPct val="115000"/>
                        </a:lnSpc>
                        <a:spcAft>
                          <a:spcPts val="0"/>
                        </a:spcAft>
                      </a:pPr>
                      <a:r>
                        <a:rPr lang="ru-RU" sz="1800" b="1" dirty="0">
                          <a:effectLst/>
                          <a:latin typeface="Calibri"/>
                          <a:ea typeface="Calibri"/>
                          <a:cs typeface="Times New Roman"/>
                        </a:rPr>
                        <a:t>2 балла</a:t>
                      </a:r>
                    </a:p>
                  </a:txBody>
                  <a:tcPr marL="56901" marR="569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lnSpc>
                          <a:spcPct val="115000"/>
                        </a:lnSpc>
                        <a:spcAft>
                          <a:spcPts val="0"/>
                        </a:spcAft>
                      </a:pPr>
                      <a:r>
                        <a:rPr lang="ru-RU" sz="1800" b="1" dirty="0">
                          <a:effectLst/>
                          <a:latin typeface="Calibri"/>
                          <a:ea typeface="Calibri"/>
                          <a:cs typeface="Times New Roman"/>
                        </a:rPr>
                        <a:t>Основное содержание</a:t>
                      </a:r>
                    </a:p>
                    <a:p>
                      <a:pPr algn="ctr">
                        <a:lnSpc>
                          <a:spcPct val="115000"/>
                        </a:lnSpc>
                        <a:spcAft>
                          <a:spcPts val="0"/>
                        </a:spcAft>
                      </a:pPr>
                      <a:r>
                        <a:rPr lang="ru-RU" sz="1800" b="1" dirty="0">
                          <a:effectLst/>
                          <a:latin typeface="Calibri"/>
                          <a:ea typeface="Calibri"/>
                          <a:cs typeface="Times New Roman"/>
                        </a:rPr>
                        <a:t>3 балла</a:t>
                      </a:r>
                    </a:p>
                    <a:p>
                      <a:pPr algn="ctr">
                        <a:lnSpc>
                          <a:spcPct val="115000"/>
                        </a:lnSpc>
                        <a:spcAft>
                          <a:spcPts val="0"/>
                        </a:spcAft>
                      </a:pPr>
                      <a:r>
                        <a:rPr lang="ru-RU" sz="1800" b="1" dirty="0">
                          <a:effectLst/>
                          <a:latin typeface="Calibri"/>
                          <a:ea typeface="Calibri"/>
                          <a:cs typeface="Times New Roman"/>
                        </a:rPr>
                        <a:t> </a:t>
                      </a:r>
                    </a:p>
                  </a:txBody>
                  <a:tcPr marL="56901" marR="569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ru-RU"/>
                    </a:p>
                  </a:txBody>
                  <a:tcPr/>
                </a:tc>
                <a:tc rowSpan="2">
                  <a:txBody>
                    <a:bodyPr/>
                    <a:lstStyle/>
                    <a:p>
                      <a:pPr algn="ctr">
                        <a:lnSpc>
                          <a:spcPct val="115000"/>
                        </a:lnSpc>
                        <a:spcAft>
                          <a:spcPts val="0"/>
                        </a:spcAft>
                      </a:pPr>
                      <a:r>
                        <a:rPr lang="ru-RU" sz="1800" b="1" dirty="0">
                          <a:effectLst/>
                          <a:latin typeface="Calibri"/>
                          <a:ea typeface="Calibri"/>
                          <a:cs typeface="Times New Roman"/>
                        </a:rPr>
                        <a:t>Умение делать обоснованные выводы</a:t>
                      </a:r>
                    </a:p>
                    <a:p>
                      <a:pPr algn="ctr">
                        <a:lnSpc>
                          <a:spcPct val="115000"/>
                        </a:lnSpc>
                        <a:spcAft>
                          <a:spcPts val="0"/>
                        </a:spcAft>
                      </a:pPr>
                      <a:r>
                        <a:rPr lang="ru-RU" sz="1800" b="1" dirty="0">
                          <a:effectLst/>
                          <a:latin typeface="Calibri"/>
                          <a:ea typeface="Calibri"/>
                          <a:cs typeface="Times New Roman"/>
                        </a:rPr>
                        <a:t>2 балла</a:t>
                      </a:r>
                    </a:p>
                  </a:txBody>
                  <a:tcPr marL="56901" marR="569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ru-RU"/>
                    </a:p>
                  </a:txBody>
                  <a:tcPr/>
                </a:tc>
                <a:tc vMerge="1">
                  <a:txBody>
                    <a:bodyPr/>
                    <a:lstStyle/>
                    <a:p>
                      <a:endParaRPr lang="ru-RU"/>
                    </a:p>
                  </a:txBody>
                  <a:tcPr/>
                </a:tc>
                <a:tc vMerge="1">
                  <a:txBody>
                    <a:bodyPr/>
                    <a:lstStyle/>
                    <a:p>
                      <a:endParaRPr lang="ru-RU"/>
                    </a:p>
                  </a:txBody>
                  <a:tcPr/>
                </a:tc>
                <a:tc vMerge="1">
                  <a:txBody>
                    <a:bodyPr/>
                    <a:lstStyle/>
                    <a:p>
                      <a:endParaRPr lang="ru-RU"/>
                    </a:p>
                  </a:txBody>
                  <a:tcPr/>
                </a:tc>
              </a:tr>
              <a:tr h="1155192">
                <a:tc vMerge="1">
                  <a:txBody>
                    <a:bodyPr/>
                    <a:lstStyle/>
                    <a:p>
                      <a:endParaRPr lang="ru-RU"/>
                    </a:p>
                  </a:txBody>
                  <a:tcPr/>
                </a:tc>
                <a:tc vMerge="1">
                  <a:txBody>
                    <a:bodyPr/>
                    <a:lstStyle/>
                    <a:p>
                      <a:endParaRPr lang="ru-RU"/>
                    </a:p>
                  </a:txBody>
                  <a:tcPr/>
                </a:tc>
                <a:tc>
                  <a:txBody>
                    <a:bodyPr/>
                    <a:lstStyle/>
                    <a:p>
                      <a:pPr algn="ctr">
                        <a:lnSpc>
                          <a:spcPct val="115000"/>
                        </a:lnSpc>
                        <a:spcAft>
                          <a:spcPts val="0"/>
                        </a:spcAft>
                      </a:pPr>
                      <a:r>
                        <a:rPr lang="ru-RU" sz="1800" b="1">
                          <a:effectLst/>
                          <a:latin typeface="Calibri"/>
                          <a:ea typeface="Calibri"/>
                          <a:cs typeface="Times New Roman"/>
                        </a:rPr>
                        <a:t>«+»</a:t>
                      </a:r>
                    </a:p>
                  </a:txBody>
                  <a:tcPr marL="56901" marR="569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800" b="1" dirty="0">
                          <a:effectLst/>
                          <a:latin typeface="Calibri"/>
                          <a:ea typeface="Calibri"/>
                          <a:cs typeface="Times New Roman"/>
                        </a:rPr>
                        <a:t>«-»</a:t>
                      </a:r>
                    </a:p>
                  </a:txBody>
                  <a:tcPr marL="56901" marR="569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ru-RU"/>
                    </a:p>
                  </a:txBody>
                  <a:tcPr/>
                </a:tc>
                <a:tc vMerge="1">
                  <a:txBody>
                    <a:bodyPr/>
                    <a:lstStyle/>
                    <a:p>
                      <a:endParaRPr lang="ru-RU"/>
                    </a:p>
                  </a:txBody>
                  <a:tcPr/>
                </a:tc>
                <a:tc vMerge="1">
                  <a:txBody>
                    <a:bodyPr/>
                    <a:lstStyle/>
                    <a:p>
                      <a:endParaRPr lang="ru-RU"/>
                    </a:p>
                  </a:txBody>
                  <a:tcPr/>
                </a:tc>
                <a:tc vMerge="1">
                  <a:txBody>
                    <a:bodyPr/>
                    <a:lstStyle/>
                    <a:p>
                      <a:endParaRPr lang="ru-RU"/>
                    </a:p>
                  </a:txBody>
                  <a:tcPr/>
                </a:tc>
                <a:tc vMerge="1">
                  <a:txBody>
                    <a:bodyPr/>
                    <a:lstStyle/>
                    <a:p>
                      <a:endParaRPr lang="ru-RU"/>
                    </a:p>
                  </a:txBody>
                  <a:tcPr/>
                </a:tc>
              </a:tr>
              <a:tr h="629077">
                <a:tc>
                  <a:txBody>
                    <a:bodyPr/>
                    <a:lstStyle/>
                    <a:p>
                      <a:pPr algn="ctr">
                        <a:lnSpc>
                          <a:spcPct val="115000"/>
                        </a:lnSpc>
                        <a:spcAft>
                          <a:spcPts val="0"/>
                        </a:spcAft>
                      </a:pPr>
                      <a:r>
                        <a:rPr lang="ru-RU" sz="1800" b="1">
                          <a:effectLst/>
                          <a:latin typeface="Calibri"/>
                          <a:ea typeface="Calibri"/>
                          <a:cs typeface="Times New Roman"/>
                        </a:rPr>
                        <a:t> </a:t>
                      </a:r>
                    </a:p>
                  </a:txBody>
                  <a:tcPr marL="56901" marR="569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800" b="1">
                          <a:effectLst/>
                          <a:latin typeface="Calibri"/>
                          <a:ea typeface="Calibri"/>
                          <a:cs typeface="Times New Roman"/>
                        </a:rPr>
                        <a:t> </a:t>
                      </a:r>
                    </a:p>
                  </a:txBody>
                  <a:tcPr marL="56901" marR="569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800" b="1" dirty="0">
                          <a:effectLst/>
                          <a:latin typeface="Calibri"/>
                          <a:ea typeface="Calibri"/>
                          <a:cs typeface="Times New Roman"/>
                        </a:rPr>
                        <a:t> </a:t>
                      </a:r>
                    </a:p>
                  </a:txBody>
                  <a:tcPr marL="56901" marR="569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800" b="1">
                          <a:effectLst/>
                          <a:latin typeface="Calibri"/>
                          <a:ea typeface="Calibri"/>
                          <a:cs typeface="Times New Roman"/>
                        </a:rPr>
                        <a:t> </a:t>
                      </a:r>
                    </a:p>
                  </a:txBody>
                  <a:tcPr marL="56901" marR="569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800" b="1">
                          <a:effectLst/>
                          <a:latin typeface="Calibri"/>
                          <a:ea typeface="Calibri"/>
                          <a:cs typeface="Times New Roman"/>
                        </a:rPr>
                        <a:t> </a:t>
                      </a:r>
                    </a:p>
                  </a:txBody>
                  <a:tcPr marL="56901" marR="569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800" b="1">
                          <a:effectLst/>
                          <a:latin typeface="Calibri"/>
                          <a:ea typeface="Calibri"/>
                          <a:cs typeface="Times New Roman"/>
                        </a:rPr>
                        <a:t> </a:t>
                      </a:r>
                    </a:p>
                  </a:txBody>
                  <a:tcPr marL="56901" marR="569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800" b="1" dirty="0">
                          <a:effectLst/>
                          <a:latin typeface="Calibri"/>
                          <a:ea typeface="Calibri"/>
                          <a:cs typeface="Times New Roman"/>
                        </a:rPr>
                        <a:t> </a:t>
                      </a:r>
                    </a:p>
                  </a:txBody>
                  <a:tcPr marL="56901" marR="569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800" b="1">
                          <a:effectLst/>
                          <a:latin typeface="Calibri"/>
                          <a:ea typeface="Calibri"/>
                          <a:cs typeface="Times New Roman"/>
                        </a:rPr>
                        <a:t> </a:t>
                      </a:r>
                    </a:p>
                  </a:txBody>
                  <a:tcPr marL="56901" marR="569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800" b="1" dirty="0">
                          <a:effectLst/>
                          <a:latin typeface="Calibri"/>
                          <a:ea typeface="Calibri"/>
                          <a:cs typeface="Times New Roman"/>
                        </a:rPr>
                        <a:t> </a:t>
                      </a:r>
                    </a:p>
                  </a:txBody>
                  <a:tcPr marL="56901" marR="569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7174" name="Прямоугольник 5"/>
          <p:cNvSpPr>
            <a:spLocks noChangeArrowheads="1"/>
          </p:cNvSpPr>
          <p:nvPr/>
        </p:nvSpPr>
        <p:spPr bwMode="auto">
          <a:xfrm>
            <a:off x="479425" y="5670550"/>
            <a:ext cx="7699375" cy="6477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ru-RU" altLang="ru-RU" b="1"/>
              <a:t>13 БАЛЛОВ: </a:t>
            </a:r>
          </a:p>
          <a:p>
            <a:pPr eaLnBrk="1" hangingPunct="1"/>
            <a:r>
              <a:rPr lang="ru-RU" altLang="ru-RU" b="1"/>
              <a:t>от 40% (5 б.) - «3»; от 70% (9 б.) - «4»; от 90% (11 б.) - «5»</a:t>
            </a:r>
          </a:p>
        </p:txBody>
      </p:sp>
      <p:pic>
        <p:nvPicPr>
          <p:cNvPr id="7175" name="Picture 1"/>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7315200" y="5537200"/>
            <a:ext cx="1066800" cy="10668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147698352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Заголовок 1"/>
          <p:cNvSpPr>
            <a:spLocks noGrp="1"/>
          </p:cNvSpPr>
          <p:nvPr>
            <p:ph type="ctrTitle"/>
          </p:nvPr>
        </p:nvSpPr>
        <p:spPr>
          <a:xfrm>
            <a:off x="685800" y="304800"/>
            <a:ext cx="7772400" cy="762000"/>
          </a:xfrm>
        </p:spPr>
        <p:txBody>
          <a:bodyPr/>
          <a:lstStyle/>
          <a:p>
            <a:pPr algn="ctr"/>
            <a:r>
              <a:rPr lang="ru-RU" altLang="ru-RU" sz="2800" smtClean="0">
                <a:solidFill>
                  <a:srgbClr val="002060"/>
                </a:solidFill>
              </a:rPr>
              <a:t>Рецензия УИР учащимися</a:t>
            </a:r>
          </a:p>
        </p:txBody>
      </p:sp>
      <p:sp>
        <p:nvSpPr>
          <p:cNvPr id="8195" name="Подзаголовок 2"/>
          <p:cNvSpPr>
            <a:spLocks noGrp="1"/>
          </p:cNvSpPr>
          <p:nvPr>
            <p:ph type="subTitle" idx="1"/>
          </p:nvPr>
        </p:nvSpPr>
        <p:spPr>
          <a:xfrm>
            <a:off x="762000" y="2209800"/>
            <a:ext cx="7848600" cy="3733800"/>
          </a:xfrm>
        </p:spPr>
        <p:txBody>
          <a:bodyPr/>
          <a:lstStyle/>
          <a:p>
            <a:endParaRPr lang="ru-RU" altLang="ru-RU" smtClean="0"/>
          </a:p>
        </p:txBody>
      </p:sp>
      <p:sp>
        <p:nvSpPr>
          <p:cNvPr id="8196" name="Номер слайда 3"/>
          <p:cNvSpPr>
            <a:spLocks noGrp="1"/>
          </p:cNvSpPr>
          <p:nvPr>
            <p:ph type="sldNum" sz="quarter" idx="12"/>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318776C1-4B91-49CF-9A6C-A6EFB430EA6C}" type="slidenum">
              <a:rPr lang="en-US" altLang="ru-RU" smtClean="0"/>
              <a:pPr eaLnBrk="1" hangingPunct="1"/>
              <a:t>24</a:t>
            </a:fld>
            <a:endParaRPr lang="en-US" altLang="ru-RU" smtClean="0"/>
          </a:p>
        </p:txBody>
      </p:sp>
      <p:graphicFrame>
        <p:nvGraphicFramePr>
          <p:cNvPr id="5" name="Таблица 4"/>
          <p:cNvGraphicFramePr>
            <a:graphicFrameLocks noGrp="1"/>
          </p:cNvGraphicFramePr>
          <p:nvPr/>
        </p:nvGraphicFramePr>
        <p:xfrm>
          <a:off x="228600" y="1179513"/>
          <a:ext cx="8610600" cy="5172501"/>
        </p:xfrm>
        <a:graphic>
          <a:graphicData uri="http://schemas.openxmlformats.org/drawingml/2006/table">
            <a:tbl>
              <a:tblPr firstRow="1" firstCol="1" bandRow="1"/>
              <a:tblGrid>
                <a:gridCol w="4724400"/>
                <a:gridCol w="914400"/>
                <a:gridCol w="1066800"/>
                <a:gridCol w="914400"/>
                <a:gridCol w="990600"/>
              </a:tblGrid>
              <a:tr h="649144">
                <a:tc>
                  <a:txBody>
                    <a:bodyPr/>
                    <a:lstStyle/>
                    <a:p>
                      <a:pPr algn="ctr">
                        <a:lnSpc>
                          <a:spcPct val="115000"/>
                        </a:lnSpc>
                        <a:spcAft>
                          <a:spcPts val="0"/>
                        </a:spcAft>
                      </a:pPr>
                      <a:r>
                        <a:rPr lang="ru-RU" sz="1800" b="1" dirty="0">
                          <a:solidFill>
                            <a:srgbClr val="002060"/>
                          </a:solidFill>
                          <a:effectLst/>
                          <a:latin typeface="Calibri"/>
                          <a:ea typeface="Calibri"/>
                          <a:cs typeface="Times New Roman"/>
                        </a:rPr>
                        <a:t>Критерии оценивания</a:t>
                      </a:r>
                    </a:p>
                  </a:txBody>
                  <a:tcPr marL="43621" marR="436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800" b="1" dirty="0">
                          <a:solidFill>
                            <a:srgbClr val="002060"/>
                          </a:solidFill>
                          <a:effectLst/>
                          <a:latin typeface="Calibri"/>
                          <a:ea typeface="Calibri"/>
                          <a:cs typeface="Times New Roman"/>
                        </a:rPr>
                        <a:t>Ф.И. ученика</a:t>
                      </a:r>
                    </a:p>
                  </a:txBody>
                  <a:tcPr marL="43621" marR="436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800" b="1">
                          <a:solidFill>
                            <a:srgbClr val="002060"/>
                          </a:solidFill>
                          <a:effectLst/>
                          <a:latin typeface="Calibri"/>
                          <a:ea typeface="Calibri"/>
                          <a:cs typeface="Times New Roman"/>
                        </a:rPr>
                        <a:t>Ф.И. ученика</a:t>
                      </a:r>
                    </a:p>
                  </a:txBody>
                  <a:tcPr marL="43621" marR="436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800" b="1">
                          <a:solidFill>
                            <a:srgbClr val="002060"/>
                          </a:solidFill>
                          <a:effectLst/>
                          <a:latin typeface="Calibri"/>
                          <a:ea typeface="Calibri"/>
                          <a:cs typeface="Times New Roman"/>
                        </a:rPr>
                        <a:t>Ф.И. ученика</a:t>
                      </a:r>
                    </a:p>
                  </a:txBody>
                  <a:tcPr marL="43621" marR="436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800" b="1">
                          <a:solidFill>
                            <a:srgbClr val="002060"/>
                          </a:solidFill>
                          <a:effectLst/>
                          <a:latin typeface="Calibri"/>
                          <a:ea typeface="Calibri"/>
                          <a:cs typeface="Times New Roman"/>
                        </a:rPr>
                        <a:t>Ф.И. ученика</a:t>
                      </a:r>
                    </a:p>
                  </a:txBody>
                  <a:tcPr marL="43621" marR="436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30859">
                <a:tc>
                  <a:txBody>
                    <a:bodyPr/>
                    <a:lstStyle/>
                    <a:p>
                      <a:pPr>
                        <a:lnSpc>
                          <a:spcPct val="115000"/>
                        </a:lnSpc>
                        <a:spcAft>
                          <a:spcPts val="0"/>
                        </a:spcAft>
                      </a:pPr>
                      <a:r>
                        <a:rPr lang="ru-RU" sz="1800" b="1" dirty="0">
                          <a:solidFill>
                            <a:srgbClr val="002060"/>
                          </a:solidFill>
                          <a:effectLst/>
                          <a:latin typeface="Calibri"/>
                          <a:ea typeface="Calibri"/>
                          <a:cs typeface="Times New Roman"/>
                        </a:rPr>
                        <a:t>Соответствие оформления работы требованиям</a:t>
                      </a:r>
                    </a:p>
                  </a:txBody>
                  <a:tcPr marL="43621" marR="436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800" b="1" dirty="0">
                          <a:solidFill>
                            <a:srgbClr val="002060"/>
                          </a:solidFill>
                          <a:effectLst/>
                          <a:latin typeface="Calibri"/>
                          <a:ea typeface="Calibri"/>
                          <a:cs typeface="Times New Roman"/>
                        </a:rPr>
                        <a:t> </a:t>
                      </a:r>
                    </a:p>
                  </a:txBody>
                  <a:tcPr marL="43621" marR="436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800" b="1" dirty="0">
                          <a:solidFill>
                            <a:srgbClr val="002060"/>
                          </a:solidFill>
                          <a:effectLst/>
                          <a:latin typeface="Calibri"/>
                          <a:ea typeface="Calibri"/>
                          <a:cs typeface="Times New Roman"/>
                        </a:rPr>
                        <a:t> </a:t>
                      </a:r>
                    </a:p>
                  </a:txBody>
                  <a:tcPr marL="43621" marR="436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800" b="1" dirty="0">
                          <a:solidFill>
                            <a:srgbClr val="002060"/>
                          </a:solidFill>
                          <a:effectLst/>
                          <a:latin typeface="Calibri"/>
                          <a:ea typeface="Calibri"/>
                          <a:cs typeface="Times New Roman"/>
                        </a:rPr>
                        <a:t> </a:t>
                      </a:r>
                    </a:p>
                  </a:txBody>
                  <a:tcPr marL="43621" marR="436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800" b="1" dirty="0">
                          <a:solidFill>
                            <a:srgbClr val="002060"/>
                          </a:solidFill>
                          <a:effectLst/>
                          <a:latin typeface="Calibri"/>
                          <a:ea typeface="Calibri"/>
                          <a:cs typeface="Times New Roman"/>
                        </a:rPr>
                        <a:t> </a:t>
                      </a:r>
                    </a:p>
                  </a:txBody>
                  <a:tcPr marL="43621" marR="436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30859">
                <a:tc>
                  <a:txBody>
                    <a:bodyPr/>
                    <a:lstStyle/>
                    <a:p>
                      <a:pPr>
                        <a:lnSpc>
                          <a:spcPct val="115000"/>
                        </a:lnSpc>
                        <a:spcAft>
                          <a:spcPts val="0"/>
                        </a:spcAft>
                      </a:pPr>
                      <a:r>
                        <a:rPr lang="ru-RU" sz="1800" b="1" dirty="0">
                          <a:solidFill>
                            <a:srgbClr val="002060"/>
                          </a:solidFill>
                          <a:effectLst/>
                          <a:latin typeface="Calibri"/>
                          <a:ea typeface="Calibri"/>
                          <a:cs typeface="Times New Roman"/>
                        </a:rPr>
                        <a:t>Доля самостоятельности при раскрытии темы, элемент исследования</a:t>
                      </a:r>
                    </a:p>
                  </a:txBody>
                  <a:tcPr marL="43621" marR="436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800" b="1" dirty="0">
                          <a:solidFill>
                            <a:srgbClr val="002060"/>
                          </a:solidFill>
                          <a:effectLst/>
                          <a:latin typeface="Calibri"/>
                          <a:ea typeface="Calibri"/>
                          <a:cs typeface="Times New Roman"/>
                        </a:rPr>
                        <a:t> </a:t>
                      </a:r>
                    </a:p>
                  </a:txBody>
                  <a:tcPr marL="43621" marR="436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800" b="1">
                          <a:solidFill>
                            <a:srgbClr val="002060"/>
                          </a:solidFill>
                          <a:effectLst/>
                          <a:latin typeface="Calibri"/>
                          <a:ea typeface="Calibri"/>
                          <a:cs typeface="Times New Roman"/>
                        </a:rPr>
                        <a:t> </a:t>
                      </a:r>
                    </a:p>
                  </a:txBody>
                  <a:tcPr marL="43621" marR="436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800" b="1">
                          <a:solidFill>
                            <a:srgbClr val="002060"/>
                          </a:solidFill>
                          <a:effectLst/>
                          <a:latin typeface="Calibri"/>
                          <a:ea typeface="Calibri"/>
                          <a:cs typeface="Times New Roman"/>
                        </a:rPr>
                        <a:t> </a:t>
                      </a:r>
                    </a:p>
                  </a:txBody>
                  <a:tcPr marL="43621" marR="436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800" b="1" dirty="0">
                          <a:solidFill>
                            <a:srgbClr val="002060"/>
                          </a:solidFill>
                          <a:effectLst/>
                          <a:latin typeface="Calibri"/>
                          <a:ea typeface="Calibri"/>
                          <a:cs typeface="Times New Roman"/>
                        </a:rPr>
                        <a:t> </a:t>
                      </a:r>
                    </a:p>
                  </a:txBody>
                  <a:tcPr marL="43621" marR="436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5429">
                <a:tc>
                  <a:txBody>
                    <a:bodyPr/>
                    <a:lstStyle/>
                    <a:p>
                      <a:pPr>
                        <a:lnSpc>
                          <a:spcPct val="115000"/>
                        </a:lnSpc>
                        <a:spcAft>
                          <a:spcPts val="0"/>
                        </a:spcAft>
                      </a:pPr>
                      <a:r>
                        <a:rPr lang="ru-RU" sz="1800" b="1" dirty="0">
                          <a:solidFill>
                            <a:srgbClr val="002060"/>
                          </a:solidFill>
                          <a:effectLst/>
                          <a:latin typeface="Calibri"/>
                          <a:ea typeface="Calibri"/>
                          <a:cs typeface="Times New Roman"/>
                        </a:rPr>
                        <a:t>Актуальность работы, её обоснование</a:t>
                      </a:r>
                    </a:p>
                  </a:txBody>
                  <a:tcPr marL="43621" marR="436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800" b="1">
                          <a:solidFill>
                            <a:srgbClr val="002060"/>
                          </a:solidFill>
                          <a:effectLst/>
                          <a:latin typeface="Calibri"/>
                          <a:ea typeface="Calibri"/>
                          <a:cs typeface="Times New Roman"/>
                        </a:rPr>
                        <a:t> </a:t>
                      </a:r>
                    </a:p>
                  </a:txBody>
                  <a:tcPr marL="43621" marR="436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800" b="1">
                          <a:solidFill>
                            <a:srgbClr val="002060"/>
                          </a:solidFill>
                          <a:effectLst/>
                          <a:latin typeface="Calibri"/>
                          <a:ea typeface="Calibri"/>
                          <a:cs typeface="Times New Roman"/>
                        </a:rPr>
                        <a:t> </a:t>
                      </a:r>
                    </a:p>
                  </a:txBody>
                  <a:tcPr marL="43621" marR="436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800" b="1">
                          <a:solidFill>
                            <a:srgbClr val="002060"/>
                          </a:solidFill>
                          <a:effectLst/>
                          <a:latin typeface="Calibri"/>
                          <a:ea typeface="Calibri"/>
                          <a:cs typeface="Times New Roman"/>
                        </a:rPr>
                        <a:t> </a:t>
                      </a:r>
                    </a:p>
                  </a:txBody>
                  <a:tcPr marL="43621" marR="436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800" b="1" dirty="0">
                          <a:solidFill>
                            <a:srgbClr val="002060"/>
                          </a:solidFill>
                          <a:effectLst/>
                          <a:latin typeface="Calibri"/>
                          <a:ea typeface="Calibri"/>
                          <a:cs typeface="Times New Roman"/>
                        </a:rPr>
                        <a:t> </a:t>
                      </a:r>
                    </a:p>
                  </a:txBody>
                  <a:tcPr marL="43621" marR="436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36255">
                <a:tc>
                  <a:txBody>
                    <a:bodyPr/>
                    <a:lstStyle/>
                    <a:p>
                      <a:pPr>
                        <a:lnSpc>
                          <a:spcPct val="115000"/>
                        </a:lnSpc>
                        <a:spcAft>
                          <a:spcPts val="0"/>
                        </a:spcAft>
                      </a:pPr>
                      <a:r>
                        <a:rPr lang="ru-RU" sz="1800" b="1">
                          <a:solidFill>
                            <a:srgbClr val="002060"/>
                          </a:solidFill>
                          <a:effectLst/>
                          <a:latin typeface="Calibri"/>
                          <a:ea typeface="Calibri"/>
                          <a:cs typeface="Times New Roman"/>
                        </a:rPr>
                        <a:t>Наличие цели и задач работы</a:t>
                      </a:r>
                    </a:p>
                  </a:txBody>
                  <a:tcPr marL="43621" marR="436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800" b="1">
                          <a:solidFill>
                            <a:srgbClr val="002060"/>
                          </a:solidFill>
                          <a:effectLst/>
                          <a:latin typeface="Calibri"/>
                          <a:ea typeface="Calibri"/>
                          <a:cs typeface="Times New Roman"/>
                        </a:rPr>
                        <a:t> </a:t>
                      </a:r>
                    </a:p>
                  </a:txBody>
                  <a:tcPr marL="43621" marR="436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800" b="1">
                          <a:solidFill>
                            <a:srgbClr val="002060"/>
                          </a:solidFill>
                          <a:effectLst/>
                          <a:latin typeface="Calibri"/>
                          <a:ea typeface="Calibri"/>
                          <a:cs typeface="Times New Roman"/>
                        </a:rPr>
                        <a:t> </a:t>
                      </a:r>
                    </a:p>
                  </a:txBody>
                  <a:tcPr marL="43621" marR="436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800" b="1">
                          <a:solidFill>
                            <a:srgbClr val="002060"/>
                          </a:solidFill>
                          <a:effectLst/>
                          <a:latin typeface="Calibri"/>
                          <a:ea typeface="Calibri"/>
                          <a:cs typeface="Times New Roman"/>
                        </a:rPr>
                        <a:t> </a:t>
                      </a:r>
                    </a:p>
                  </a:txBody>
                  <a:tcPr marL="43621" marR="436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800" b="1">
                          <a:solidFill>
                            <a:srgbClr val="002060"/>
                          </a:solidFill>
                          <a:effectLst/>
                          <a:latin typeface="Calibri"/>
                          <a:ea typeface="Calibri"/>
                          <a:cs typeface="Times New Roman"/>
                        </a:rPr>
                        <a:t> </a:t>
                      </a:r>
                    </a:p>
                  </a:txBody>
                  <a:tcPr marL="43621" marR="436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46288">
                <a:tc>
                  <a:txBody>
                    <a:bodyPr/>
                    <a:lstStyle/>
                    <a:p>
                      <a:pPr>
                        <a:lnSpc>
                          <a:spcPct val="115000"/>
                        </a:lnSpc>
                        <a:spcAft>
                          <a:spcPts val="0"/>
                        </a:spcAft>
                      </a:pPr>
                      <a:r>
                        <a:rPr lang="ru-RU" sz="1800" b="1" dirty="0">
                          <a:solidFill>
                            <a:srgbClr val="002060"/>
                          </a:solidFill>
                          <a:effectLst/>
                          <a:latin typeface="Calibri"/>
                          <a:ea typeface="Calibri"/>
                          <a:cs typeface="Times New Roman"/>
                        </a:rPr>
                        <a:t>Умение представить работу (свободное владение материалом, правильность речи, наличие презентации)</a:t>
                      </a:r>
                    </a:p>
                  </a:txBody>
                  <a:tcPr marL="43621" marR="436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800" b="1" dirty="0">
                          <a:solidFill>
                            <a:srgbClr val="002060"/>
                          </a:solidFill>
                          <a:effectLst/>
                          <a:latin typeface="Calibri"/>
                          <a:ea typeface="Calibri"/>
                          <a:cs typeface="Times New Roman"/>
                        </a:rPr>
                        <a:t> </a:t>
                      </a:r>
                    </a:p>
                  </a:txBody>
                  <a:tcPr marL="43621" marR="436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800" b="1">
                          <a:solidFill>
                            <a:srgbClr val="002060"/>
                          </a:solidFill>
                          <a:effectLst/>
                          <a:latin typeface="Calibri"/>
                          <a:ea typeface="Calibri"/>
                          <a:cs typeface="Times New Roman"/>
                        </a:rPr>
                        <a:t> </a:t>
                      </a:r>
                    </a:p>
                  </a:txBody>
                  <a:tcPr marL="43621" marR="436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800" b="1">
                          <a:solidFill>
                            <a:srgbClr val="002060"/>
                          </a:solidFill>
                          <a:effectLst/>
                          <a:latin typeface="Calibri"/>
                          <a:ea typeface="Calibri"/>
                          <a:cs typeface="Times New Roman"/>
                        </a:rPr>
                        <a:t> </a:t>
                      </a:r>
                    </a:p>
                  </a:txBody>
                  <a:tcPr marL="43621" marR="436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800" b="1">
                          <a:solidFill>
                            <a:srgbClr val="002060"/>
                          </a:solidFill>
                          <a:effectLst/>
                          <a:latin typeface="Calibri"/>
                          <a:ea typeface="Calibri"/>
                          <a:cs typeface="Times New Roman"/>
                        </a:rPr>
                        <a:t> </a:t>
                      </a:r>
                    </a:p>
                  </a:txBody>
                  <a:tcPr marL="43621" marR="436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36001">
                <a:tc>
                  <a:txBody>
                    <a:bodyPr/>
                    <a:lstStyle/>
                    <a:p>
                      <a:pPr>
                        <a:lnSpc>
                          <a:spcPct val="115000"/>
                        </a:lnSpc>
                        <a:spcAft>
                          <a:spcPts val="0"/>
                        </a:spcAft>
                      </a:pPr>
                      <a:r>
                        <a:rPr lang="ru-RU" sz="1800" b="1">
                          <a:solidFill>
                            <a:srgbClr val="002060"/>
                          </a:solidFill>
                          <a:effectLst/>
                          <a:latin typeface="Calibri"/>
                          <a:ea typeface="Calibri"/>
                          <a:cs typeface="Times New Roman"/>
                        </a:rPr>
                        <a:t>Четкость, логичность изложения</a:t>
                      </a:r>
                    </a:p>
                  </a:txBody>
                  <a:tcPr marL="43621" marR="436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800" b="1">
                          <a:solidFill>
                            <a:srgbClr val="002060"/>
                          </a:solidFill>
                          <a:effectLst/>
                          <a:latin typeface="Calibri"/>
                          <a:ea typeface="Calibri"/>
                          <a:cs typeface="Times New Roman"/>
                        </a:rPr>
                        <a:t> </a:t>
                      </a:r>
                    </a:p>
                  </a:txBody>
                  <a:tcPr marL="43621" marR="436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800" b="1" dirty="0">
                          <a:solidFill>
                            <a:srgbClr val="002060"/>
                          </a:solidFill>
                          <a:effectLst/>
                          <a:latin typeface="Calibri"/>
                          <a:ea typeface="Calibri"/>
                          <a:cs typeface="Times New Roman"/>
                        </a:rPr>
                        <a:t> </a:t>
                      </a:r>
                    </a:p>
                  </a:txBody>
                  <a:tcPr marL="43621" marR="436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800" b="1">
                          <a:solidFill>
                            <a:srgbClr val="002060"/>
                          </a:solidFill>
                          <a:effectLst/>
                          <a:latin typeface="Calibri"/>
                          <a:ea typeface="Calibri"/>
                          <a:cs typeface="Times New Roman"/>
                        </a:rPr>
                        <a:t> </a:t>
                      </a:r>
                    </a:p>
                  </a:txBody>
                  <a:tcPr marL="43621" marR="436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800" b="1">
                          <a:solidFill>
                            <a:srgbClr val="002060"/>
                          </a:solidFill>
                          <a:effectLst/>
                          <a:latin typeface="Calibri"/>
                          <a:ea typeface="Calibri"/>
                          <a:cs typeface="Times New Roman"/>
                        </a:rPr>
                        <a:t> </a:t>
                      </a:r>
                    </a:p>
                  </a:txBody>
                  <a:tcPr marL="43621" marR="436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5429">
                <a:tc>
                  <a:txBody>
                    <a:bodyPr/>
                    <a:lstStyle/>
                    <a:p>
                      <a:pPr>
                        <a:lnSpc>
                          <a:spcPct val="115000"/>
                        </a:lnSpc>
                        <a:spcAft>
                          <a:spcPts val="0"/>
                        </a:spcAft>
                      </a:pPr>
                      <a:r>
                        <a:rPr lang="ru-RU" sz="1800" b="1">
                          <a:solidFill>
                            <a:srgbClr val="002060"/>
                          </a:solidFill>
                          <a:effectLst/>
                          <a:latin typeface="Calibri"/>
                          <a:ea typeface="Calibri"/>
                          <a:cs typeface="Times New Roman"/>
                        </a:rPr>
                        <a:t>Соответствие выводов целям и задачам </a:t>
                      </a:r>
                    </a:p>
                  </a:txBody>
                  <a:tcPr marL="43621" marR="436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800" b="1">
                          <a:solidFill>
                            <a:srgbClr val="002060"/>
                          </a:solidFill>
                          <a:effectLst/>
                          <a:latin typeface="Calibri"/>
                          <a:ea typeface="Calibri"/>
                          <a:cs typeface="Times New Roman"/>
                        </a:rPr>
                        <a:t> </a:t>
                      </a:r>
                    </a:p>
                  </a:txBody>
                  <a:tcPr marL="43621" marR="436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800" b="1">
                          <a:solidFill>
                            <a:srgbClr val="002060"/>
                          </a:solidFill>
                          <a:effectLst/>
                          <a:latin typeface="Calibri"/>
                          <a:ea typeface="Calibri"/>
                          <a:cs typeface="Times New Roman"/>
                        </a:rPr>
                        <a:t> </a:t>
                      </a:r>
                    </a:p>
                  </a:txBody>
                  <a:tcPr marL="43621" marR="436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800" b="1">
                          <a:solidFill>
                            <a:srgbClr val="002060"/>
                          </a:solidFill>
                          <a:effectLst/>
                          <a:latin typeface="Calibri"/>
                          <a:ea typeface="Calibri"/>
                          <a:cs typeface="Times New Roman"/>
                        </a:rPr>
                        <a:t> </a:t>
                      </a:r>
                    </a:p>
                  </a:txBody>
                  <a:tcPr marL="43621" marR="436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800" b="1">
                          <a:solidFill>
                            <a:srgbClr val="002060"/>
                          </a:solidFill>
                          <a:effectLst/>
                          <a:latin typeface="Calibri"/>
                          <a:ea typeface="Calibri"/>
                          <a:cs typeface="Times New Roman"/>
                        </a:rPr>
                        <a:t> </a:t>
                      </a:r>
                    </a:p>
                  </a:txBody>
                  <a:tcPr marL="43621" marR="436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5429">
                <a:tc>
                  <a:txBody>
                    <a:bodyPr/>
                    <a:lstStyle/>
                    <a:p>
                      <a:pPr>
                        <a:lnSpc>
                          <a:spcPct val="115000"/>
                        </a:lnSpc>
                        <a:spcAft>
                          <a:spcPts val="0"/>
                        </a:spcAft>
                      </a:pPr>
                      <a:r>
                        <a:rPr lang="ru-RU" sz="1800" b="1" dirty="0">
                          <a:solidFill>
                            <a:srgbClr val="002060"/>
                          </a:solidFill>
                          <a:effectLst/>
                          <a:latin typeface="Calibri"/>
                          <a:ea typeface="Calibri"/>
                          <a:cs typeface="Times New Roman"/>
                        </a:rPr>
                        <a:t>Аргументированность выводов</a:t>
                      </a:r>
                    </a:p>
                  </a:txBody>
                  <a:tcPr marL="43621" marR="436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800" b="1">
                          <a:solidFill>
                            <a:srgbClr val="002060"/>
                          </a:solidFill>
                          <a:effectLst/>
                          <a:latin typeface="Calibri"/>
                          <a:ea typeface="Calibri"/>
                          <a:cs typeface="Times New Roman"/>
                        </a:rPr>
                        <a:t> </a:t>
                      </a:r>
                    </a:p>
                  </a:txBody>
                  <a:tcPr marL="43621" marR="436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800" b="1">
                          <a:solidFill>
                            <a:srgbClr val="002060"/>
                          </a:solidFill>
                          <a:effectLst/>
                          <a:latin typeface="Calibri"/>
                          <a:ea typeface="Calibri"/>
                          <a:cs typeface="Times New Roman"/>
                        </a:rPr>
                        <a:t> </a:t>
                      </a:r>
                    </a:p>
                  </a:txBody>
                  <a:tcPr marL="43621" marR="436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800" b="1">
                          <a:solidFill>
                            <a:srgbClr val="002060"/>
                          </a:solidFill>
                          <a:effectLst/>
                          <a:latin typeface="Calibri"/>
                          <a:ea typeface="Calibri"/>
                          <a:cs typeface="Times New Roman"/>
                        </a:rPr>
                        <a:t> </a:t>
                      </a:r>
                    </a:p>
                  </a:txBody>
                  <a:tcPr marL="43621" marR="436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800" b="1">
                          <a:solidFill>
                            <a:srgbClr val="002060"/>
                          </a:solidFill>
                          <a:effectLst/>
                          <a:latin typeface="Calibri"/>
                          <a:ea typeface="Calibri"/>
                          <a:cs typeface="Times New Roman"/>
                        </a:rPr>
                        <a:t> </a:t>
                      </a:r>
                    </a:p>
                  </a:txBody>
                  <a:tcPr marL="43621" marR="436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80953">
                <a:tc>
                  <a:txBody>
                    <a:bodyPr/>
                    <a:lstStyle/>
                    <a:p>
                      <a:pPr>
                        <a:lnSpc>
                          <a:spcPct val="115000"/>
                        </a:lnSpc>
                        <a:spcAft>
                          <a:spcPts val="0"/>
                        </a:spcAft>
                      </a:pPr>
                      <a:r>
                        <a:rPr lang="ru-RU" sz="1800" b="1" dirty="0">
                          <a:solidFill>
                            <a:srgbClr val="002060"/>
                          </a:solidFill>
                          <a:effectLst/>
                          <a:latin typeface="Calibri"/>
                          <a:ea typeface="Calibri"/>
                          <a:cs typeface="Times New Roman"/>
                        </a:rPr>
                        <a:t>Используемая литература</a:t>
                      </a:r>
                    </a:p>
                  </a:txBody>
                  <a:tcPr marL="43621" marR="436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800" b="1" dirty="0">
                          <a:solidFill>
                            <a:srgbClr val="002060"/>
                          </a:solidFill>
                          <a:effectLst/>
                          <a:latin typeface="Calibri"/>
                          <a:ea typeface="Calibri"/>
                          <a:cs typeface="Times New Roman"/>
                        </a:rPr>
                        <a:t> </a:t>
                      </a:r>
                    </a:p>
                  </a:txBody>
                  <a:tcPr marL="43621" marR="436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800" b="1">
                          <a:solidFill>
                            <a:srgbClr val="002060"/>
                          </a:solidFill>
                          <a:effectLst/>
                          <a:latin typeface="Calibri"/>
                          <a:ea typeface="Calibri"/>
                          <a:cs typeface="Times New Roman"/>
                        </a:rPr>
                        <a:t> </a:t>
                      </a:r>
                    </a:p>
                  </a:txBody>
                  <a:tcPr marL="43621" marR="436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800" b="1">
                          <a:solidFill>
                            <a:srgbClr val="002060"/>
                          </a:solidFill>
                          <a:effectLst/>
                          <a:latin typeface="Calibri"/>
                          <a:ea typeface="Calibri"/>
                          <a:cs typeface="Times New Roman"/>
                        </a:rPr>
                        <a:t> </a:t>
                      </a:r>
                    </a:p>
                  </a:txBody>
                  <a:tcPr marL="43621" marR="436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800" b="1">
                          <a:solidFill>
                            <a:srgbClr val="002060"/>
                          </a:solidFill>
                          <a:effectLst/>
                          <a:latin typeface="Calibri"/>
                          <a:ea typeface="Calibri"/>
                          <a:cs typeface="Times New Roman"/>
                        </a:rPr>
                        <a:t> </a:t>
                      </a:r>
                    </a:p>
                  </a:txBody>
                  <a:tcPr marL="43621" marR="436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5429">
                <a:tc>
                  <a:txBody>
                    <a:bodyPr/>
                    <a:lstStyle/>
                    <a:p>
                      <a:pPr>
                        <a:lnSpc>
                          <a:spcPct val="115000"/>
                        </a:lnSpc>
                        <a:spcAft>
                          <a:spcPts val="0"/>
                        </a:spcAft>
                      </a:pPr>
                      <a:r>
                        <a:rPr lang="ru-RU" sz="1800" b="1" dirty="0">
                          <a:solidFill>
                            <a:srgbClr val="002060"/>
                          </a:solidFill>
                          <a:effectLst/>
                          <a:latin typeface="Calibri"/>
                          <a:ea typeface="Calibri"/>
                          <a:cs typeface="Times New Roman"/>
                        </a:rPr>
                        <a:t>Допуск к защите</a:t>
                      </a:r>
                    </a:p>
                  </a:txBody>
                  <a:tcPr marL="43621" marR="436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800" b="1" dirty="0">
                          <a:solidFill>
                            <a:srgbClr val="002060"/>
                          </a:solidFill>
                          <a:effectLst/>
                          <a:latin typeface="Calibri"/>
                          <a:ea typeface="Calibri"/>
                          <a:cs typeface="Times New Roman"/>
                        </a:rPr>
                        <a:t> </a:t>
                      </a:r>
                    </a:p>
                  </a:txBody>
                  <a:tcPr marL="43621" marR="436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800" b="1">
                          <a:solidFill>
                            <a:srgbClr val="002060"/>
                          </a:solidFill>
                          <a:effectLst/>
                          <a:latin typeface="Calibri"/>
                          <a:ea typeface="Calibri"/>
                          <a:cs typeface="Times New Roman"/>
                        </a:rPr>
                        <a:t> </a:t>
                      </a:r>
                    </a:p>
                  </a:txBody>
                  <a:tcPr marL="43621" marR="436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800" b="1">
                          <a:solidFill>
                            <a:srgbClr val="002060"/>
                          </a:solidFill>
                          <a:effectLst/>
                          <a:latin typeface="Calibri"/>
                          <a:ea typeface="Calibri"/>
                          <a:cs typeface="Times New Roman"/>
                        </a:rPr>
                        <a:t> </a:t>
                      </a:r>
                    </a:p>
                  </a:txBody>
                  <a:tcPr marL="43621" marR="436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800" b="1" dirty="0">
                          <a:solidFill>
                            <a:srgbClr val="002060"/>
                          </a:solidFill>
                          <a:effectLst/>
                          <a:latin typeface="Calibri"/>
                          <a:ea typeface="Calibri"/>
                          <a:cs typeface="Times New Roman"/>
                        </a:rPr>
                        <a:t> </a:t>
                      </a:r>
                    </a:p>
                  </a:txBody>
                  <a:tcPr marL="43621" marR="436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8271" name="Прямоугольник 5"/>
          <p:cNvSpPr>
            <a:spLocks noChangeArrowheads="1"/>
          </p:cNvSpPr>
          <p:nvPr/>
        </p:nvSpPr>
        <p:spPr bwMode="auto">
          <a:xfrm>
            <a:off x="179512" y="6292850"/>
            <a:ext cx="8424936" cy="36933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ru-RU" altLang="ru-RU" b="1" dirty="0">
                <a:solidFill>
                  <a:srgbClr val="FF0000"/>
                </a:solidFill>
              </a:rPr>
              <a:t>++ - отлично;     + - хорошо;          - </a:t>
            </a:r>
            <a:r>
              <a:rPr lang="ru-RU" altLang="ru-RU" b="1" dirty="0" smtClean="0">
                <a:solidFill>
                  <a:srgbClr val="FF0000"/>
                </a:solidFill>
              </a:rPr>
              <a:t>частично;    </a:t>
            </a:r>
            <a:r>
              <a:rPr lang="ru-RU" altLang="ru-RU" b="1" dirty="0">
                <a:solidFill>
                  <a:srgbClr val="FF0000"/>
                </a:solidFill>
              </a:rPr>
              <a:t>0 - отсутствует</a:t>
            </a:r>
            <a:endParaRPr lang="ru-RU" altLang="ru-RU" dirty="0">
              <a:solidFill>
                <a:srgbClr val="FF0000"/>
              </a:solidFill>
            </a:endParaRPr>
          </a:p>
        </p:txBody>
      </p:sp>
      <p:sp>
        <p:nvSpPr>
          <p:cNvPr id="7" name="Равнобедренный треугольник 6"/>
          <p:cNvSpPr/>
          <p:nvPr/>
        </p:nvSpPr>
        <p:spPr>
          <a:xfrm>
            <a:off x="3667496" y="6401316"/>
            <a:ext cx="228600" cy="15240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solidFill>
                <a:srgbClr val="FF0000"/>
              </a:solidFill>
            </a:endParaRPr>
          </a:p>
        </p:txBody>
      </p:sp>
    </p:spTree>
    <p:extLst>
      <p:ext uri="{BB962C8B-B14F-4D97-AF65-F5344CB8AC3E}">
        <p14:creationId xmlns="" xmlns:p14="http://schemas.microsoft.com/office/powerpoint/2010/main" val="219874524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Picture 2" descr="C:\Documents and Settings\User\Мои документы\К презентациям\powerbacks_textures2\free_textures2\textures2\195p_3.jpg"/>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0" y="0"/>
            <a:ext cx="9177338" cy="68754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 name="Заголовок 1"/>
          <p:cNvSpPr>
            <a:spLocks noGrp="1"/>
          </p:cNvSpPr>
          <p:nvPr>
            <p:ph type="title"/>
          </p:nvPr>
        </p:nvSpPr>
        <p:spPr>
          <a:xfrm>
            <a:off x="457200" y="908050"/>
            <a:ext cx="8229600" cy="1225550"/>
          </a:xfrm>
        </p:spPr>
        <p:txBody>
          <a:bodyPr>
            <a:normAutofit fontScale="90000"/>
          </a:bodyPr>
          <a:lstStyle/>
          <a:p>
            <a:pPr>
              <a:defRPr/>
            </a:pPr>
            <a:r>
              <a:rPr lang="ru-RU" b="1" dirty="0" smtClean="0">
                <a:solidFill>
                  <a:srgbClr val="FF3300"/>
                </a:solidFill>
                <a:effectLst>
                  <a:outerShdw blurRad="38100" dist="38100" dir="2700000" algn="tl">
                    <a:srgbClr val="000000"/>
                  </a:outerShdw>
                </a:effectLst>
              </a:rPr>
              <a:t>Планируемые образовательные результаты</a:t>
            </a:r>
            <a:br>
              <a:rPr lang="ru-RU" b="1" dirty="0" smtClean="0">
                <a:solidFill>
                  <a:srgbClr val="FF3300"/>
                </a:solidFill>
                <a:effectLst>
                  <a:outerShdw blurRad="38100" dist="38100" dir="2700000" algn="tl">
                    <a:srgbClr val="000000"/>
                  </a:outerShdw>
                </a:effectLst>
              </a:rPr>
            </a:br>
            <a:r>
              <a:rPr lang="ru-RU" b="1" dirty="0" smtClean="0">
                <a:solidFill>
                  <a:srgbClr val="FF3300"/>
                </a:solidFill>
                <a:effectLst>
                  <a:outerShdw blurRad="38100" dist="38100" dir="2700000" algn="tl">
                    <a:srgbClr val="000000"/>
                  </a:outerShdw>
                </a:effectLst>
              </a:rPr>
              <a:t/>
            </a:r>
            <a:br>
              <a:rPr lang="ru-RU" b="1" dirty="0" smtClean="0">
                <a:solidFill>
                  <a:srgbClr val="FF3300"/>
                </a:solidFill>
                <a:effectLst>
                  <a:outerShdw blurRad="38100" dist="38100" dir="2700000" algn="tl">
                    <a:srgbClr val="000000"/>
                  </a:outerShdw>
                </a:effectLst>
              </a:rPr>
            </a:br>
            <a:endParaRPr lang="ru-RU" dirty="0"/>
          </a:p>
        </p:txBody>
      </p:sp>
      <p:sp>
        <p:nvSpPr>
          <p:cNvPr id="3" name="Номер слайда 2"/>
          <p:cNvSpPr>
            <a:spLocks noGrp="1"/>
          </p:cNvSpPr>
          <p:nvPr>
            <p:ph type="sldNum" sz="quarter" idx="12"/>
          </p:nvPr>
        </p:nvSpPr>
        <p:spPr/>
        <p:txBody>
          <a:bodyPr/>
          <a:lstStyle/>
          <a:p>
            <a:pPr>
              <a:defRPr/>
            </a:pPr>
            <a:fld id="{416C8296-7FFC-4F8A-BCA7-E912DFF65DDF}" type="slidenum">
              <a:rPr lang="en-US" altLang="ru-RU" smtClean="0"/>
              <a:pPr>
                <a:defRPr/>
              </a:pPr>
              <a:t>25</a:t>
            </a:fld>
            <a:endParaRPr lang="en-US" altLang="ru-RU"/>
          </a:p>
        </p:txBody>
      </p:sp>
      <p:sp>
        <p:nvSpPr>
          <p:cNvPr id="4" name="TextBox 3"/>
          <p:cNvSpPr txBox="1"/>
          <p:nvPr/>
        </p:nvSpPr>
        <p:spPr>
          <a:xfrm>
            <a:off x="2332038" y="1835150"/>
            <a:ext cx="4256087" cy="2770188"/>
          </a:xfrm>
          <a:prstGeom prst="rect">
            <a:avLst/>
          </a:prstGeom>
          <a:noFill/>
        </p:spPr>
        <p:txBody>
          <a:bodyPr>
            <a:spAutoFit/>
          </a:bodyPr>
          <a:lstStyle/>
          <a:p>
            <a:pPr algn="ctr">
              <a:defRPr/>
            </a:pPr>
            <a:r>
              <a:rPr lang="ru-RU" sz="3600" b="1" dirty="0">
                <a:solidFill>
                  <a:srgbClr val="D6ECFF">
                    <a:lumMod val="25000"/>
                  </a:srgbClr>
                </a:solidFill>
                <a:effectLst>
                  <a:outerShdw blurRad="38100" dist="38100" dir="2700000" algn="tl">
                    <a:srgbClr val="000000"/>
                  </a:outerShdw>
                </a:effectLst>
                <a:latin typeface="Calibri"/>
              </a:rPr>
              <a:t>предметные</a:t>
            </a:r>
            <a:br>
              <a:rPr lang="ru-RU" sz="3600" b="1" dirty="0">
                <a:solidFill>
                  <a:srgbClr val="D6ECFF">
                    <a:lumMod val="25000"/>
                  </a:srgbClr>
                </a:solidFill>
                <a:effectLst>
                  <a:outerShdw blurRad="38100" dist="38100" dir="2700000" algn="tl">
                    <a:srgbClr val="000000"/>
                  </a:outerShdw>
                </a:effectLst>
                <a:latin typeface="Calibri"/>
              </a:rPr>
            </a:br>
            <a:r>
              <a:rPr lang="ru-RU" sz="3600" b="1" dirty="0" err="1">
                <a:solidFill>
                  <a:srgbClr val="D6ECFF">
                    <a:lumMod val="25000"/>
                  </a:srgbClr>
                </a:solidFill>
                <a:effectLst>
                  <a:outerShdw blurRad="38100" dist="38100" dir="2700000" algn="tl">
                    <a:srgbClr val="000000"/>
                  </a:outerShdw>
                </a:effectLst>
                <a:latin typeface="Calibri"/>
              </a:rPr>
              <a:t>метапредметные</a:t>
            </a:r>
            <a:endParaRPr lang="ru-RU" sz="3600" b="1" dirty="0">
              <a:solidFill>
                <a:srgbClr val="D6ECFF">
                  <a:lumMod val="25000"/>
                </a:srgbClr>
              </a:solidFill>
              <a:effectLst>
                <a:outerShdw blurRad="38100" dist="38100" dir="2700000" algn="tl">
                  <a:srgbClr val="000000"/>
                </a:outerShdw>
              </a:effectLst>
              <a:latin typeface="Calibri"/>
            </a:endParaRPr>
          </a:p>
          <a:p>
            <a:pPr algn="ctr">
              <a:defRPr/>
            </a:pPr>
            <a:r>
              <a:rPr lang="ru-RU" sz="2400" b="1" dirty="0">
                <a:solidFill>
                  <a:srgbClr val="D6ECFF">
                    <a:lumMod val="25000"/>
                  </a:srgbClr>
                </a:solidFill>
                <a:latin typeface="Calibri"/>
              </a:rPr>
              <a:t>(межпредметные понятия и УУД)</a:t>
            </a:r>
            <a:r>
              <a:rPr lang="ru-RU" sz="3600" b="1" dirty="0">
                <a:solidFill>
                  <a:srgbClr val="D6ECFF">
                    <a:lumMod val="25000"/>
                  </a:srgbClr>
                </a:solidFill>
                <a:effectLst>
                  <a:outerShdw blurRad="38100" dist="38100" dir="2700000" algn="tl">
                    <a:srgbClr val="000000"/>
                  </a:outerShdw>
                </a:effectLst>
                <a:latin typeface="Calibri"/>
              </a:rPr>
              <a:t/>
            </a:r>
            <a:br>
              <a:rPr lang="ru-RU" sz="3600" b="1" dirty="0">
                <a:solidFill>
                  <a:srgbClr val="D6ECFF">
                    <a:lumMod val="25000"/>
                  </a:srgbClr>
                </a:solidFill>
                <a:effectLst>
                  <a:outerShdw blurRad="38100" dist="38100" dir="2700000" algn="tl">
                    <a:srgbClr val="000000"/>
                  </a:outerShdw>
                </a:effectLst>
                <a:latin typeface="Calibri"/>
              </a:rPr>
            </a:br>
            <a:endParaRPr lang="ru-RU" sz="3600" b="1" dirty="0">
              <a:solidFill>
                <a:srgbClr val="D6ECFF">
                  <a:lumMod val="25000"/>
                </a:srgbClr>
              </a:solidFill>
              <a:effectLst>
                <a:outerShdw blurRad="38100" dist="38100" dir="2700000" algn="tl">
                  <a:srgbClr val="000000"/>
                </a:outerShdw>
              </a:effectLst>
              <a:latin typeface="Calibri"/>
            </a:endParaRPr>
          </a:p>
          <a:p>
            <a:pPr algn="ctr">
              <a:defRPr/>
            </a:pPr>
            <a:endParaRPr lang="ru-RU" dirty="0">
              <a:latin typeface="+mj-lt"/>
            </a:endParaRPr>
          </a:p>
        </p:txBody>
      </p:sp>
      <p:pic>
        <p:nvPicPr>
          <p:cNvPr id="28678" name="Picture 3"/>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rot="2818031">
            <a:off x="3202782" y="3607593"/>
            <a:ext cx="412750" cy="110966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53882" dir="13500000" algn="ctr" rotWithShape="0">
                    <a:schemeClr val="bg2">
                      <a:alpha val="50000"/>
                    </a:schemeClr>
                  </a:outerShdw>
                </a:effectLst>
              </a14:hiddenEffects>
            </a:ext>
          </a:extLst>
        </p:spPr>
      </p:pic>
      <p:sp>
        <p:nvSpPr>
          <p:cNvPr id="28679" name="TextBox 6"/>
          <p:cNvSpPr txBox="1">
            <a:spLocks noChangeArrowheads="1"/>
          </p:cNvSpPr>
          <p:nvPr/>
        </p:nvSpPr>
        <p:spPr bwMode="auto">
          <a:xfrm>
            <a:off x="1293813" y="4645025"/>
            <a:ext cx="2089150" cy="4603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r>
              <a:rPr lang="ru-RU" altLang="ru-RU" sz="2400" b="1">
                <a:solidFill>
                  <a:srgbClr val="000066"/>
                </a:solidFill>
              </a:rPr>
              <a:t>регулятивные</a:t>
            </a:r>
            <a:endParaRPr lang="ru-RU" altLang="ru-RU" sz="2400">
              <a:solidFill>
                <a:srgbClr val="000066"/>
              </a:solidFill>
              <a:latin typeface="Arial" charset="0"/>
            </a:endParaRPr>
          </a:p>
        </p:txBody>
      </p:sp>
      <p:sp>
        <p:nvSpPr>
          <p:cNvPr id="9" name="TextBox 8"/>
          <p:cNvSpPr txBox="1"/>
          <p:nvPr/>
        </p:nvSpPr>
        <p:spPr>
          <a:xfrm>
            <a:off x="3382963" y="5013325"/>
            <a:ext cx="2413000" cy="461963"/>
          </a:xfrm>
          <a:prstGeom prst="rect">
            <a:avLst/>
          </a:prstGeom>
          <a:noFill/>
        </p:spPr>
        <p:txBody>
          <a:bodyPr>
            <a:spAutoFit/>
          </a:bodyPr>
          <a:lstStyle/>
          <a:p>
            <a:pPr>
              <a:defRPr/>
            </a:pPr>
            <a:r>
              <a:rPr lang="ru-RU" sz="2400" b="1" dirty="0">
                <a:solidFill>
                  <a:srgbClr val="000066"/>
                </a:solidFill>
                <a:latin typeface="+mj-lt"/>
              </a:rPr>
              <a:t>познавательные</a:t>
            </a:r>
          </a:p>
        </p:txBody>
      </p:sp>
      <p:sp>
        <p:nvSpPr>
          <p:cNvPr id="10" name="TextBox 9"/>
          <p:cNvSpPr txBox="1"/>
          <p:nvPr/>
        </p:nvSpPr>
        <p:spPr>
          <a:xfrm>
            <a:off x="6199188" y="4645025"/>
            <a:ext cx="2693987" cy="460375"/>
          </a:xfrm>
          <a:prstGeom prst="rect">
            <a:avLst/>
          </a:prstGeom>
          <a:noFill/>
        </p:spPr>
        <p:txBody>
          <a:bodyPr>
            <a:spAutoFit/>
          </a:bodyPr>
          <a:lstStyle/>
          <a:p>
            <a:pPr>
              <a:defRPr/>
            </a:pPr>
            <a:r>
              <a:rPr lang="ru-RU" sz="2400" b="1" dirty="0">
                <a:solidFill>
                  <a:srgbClr val="000066"/>
                </a:solidFill>
                <a:latin typeface="+mj-lt"/>
              </a:rPr>
              <a:t>коммуникативные</a:t>
            </a:r>
          </a:p>
        </p:txBody>
      </p:sp>
      <p:pic>
        <p:nvPicPr>
          <p:cNvPr id="28682" name="Picture 2"/>
          <p:cNvPicPr>
            <a:picLocks noChangeAspect="1" noChangeArrowheads="1"/>
          </p:cNvPicPr>
          <p:nvPr/>
        </p:nvPicPr>
        <p:blipFill>
          <a:blip r:embed="rId4">
            <a:extLst>
              <a:ext uri="{28A0092B-C50C-407E-A947-70E740481C1C}">
                <a14:useLocalDpi xmlns="" xmlns:a14="http://schemas.microsoft.com/office/drawing/2010/main" val="0"/>
              </a:ext>
            </a:extLst>
          </a:blip>
          <a:srcRect/>
          <a:stretch>
            <a:fillRect/>
          </a:stretch>
        </p:blipFill>
        <p:spPr bwMode="auto">
          <a:xfrm>
            <a:off x="4316413" y="3765550"/>
            <a:ext cx="428625" cy="110966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53882" dir="13500000" algn="ctr" rotWithShape="0">
                    <a:schemeClr val="bg2">
                      <a:alpha val="50000"/>
                    </a:schemeClr>
                  </a:outerShdw>
                </a:effectLst>
              </a14:hiddenEffects>
            </a:ext>
          </a:extLst>
        </p:spPr>
      </p:pic>
      <p:pic>
        <p:nvPicPr>
          <p:cNvPr id="28683" name="Picture 3"/>
          <p:cNvPicPr>
            <a:picLocks noChangeAspect="1" noChangeArrowheads="1"/>
          </p:cNvPicPr>
          <p:nvPr/>
        </p:nvPicPr>
        <p:blipFill>
          <a:blip r:embed="rId4">
            <a:extLst>
              <a:ext uri="{28A0092B-C50C-407E-A947-70E740481C1C}">
                <a14:useLocalDpi xmlns="" xmlns:a14="http://schemas.microsoft.com/office/drawing/2010/main" val="0"/>
              </a:ext>
            </a:extLst>
          </a:blip>
          <a:srcRect/>
          <a:stretch>
            <a:fillRect/>
          </a:stretch>
        </p:blipFill>
        <p:spPr bwMode="auto">
          <a:xfrm rot="-2468650">
            <a:off x="5437188" y="3600450"/>
            <a:ext cx="387350" cy="110966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53882" dir="13500000" algn="ctr" rotWithShape="0">
                    <a:schemeClr val="bg2">
                      <a:alpha val="50000"/>
                    </a:schemeClr>
                  </a:outerShdw>
                </a:effectLst>
              </a14:hiddenEffects>
            </a:ext>
          </a:extLst>
        </p:spPr>
      </p:pic>
      <p:sp>
        <p:nvSpPr>
          <p:cNvPr id="11" name="TextBox 10"/>
          <p:cNvSpPr txBox="1"/>
          <p:nvPr/>
        </p:nvSpPr>
        <p:spPr>
          <a:xfrm>
            <a:off x="2863850" y="5949950"/>
            <a:ext cx="3154363" cy="646113"/>
          </a:xfrm>
          <a:prstGeom prst="rect">
            <a:avLst/>
          </a:prstGeom>
          <a:noFill/>
        </p:spPr>
        <p:txBody>
          <a:bodyPr>
            <a:spAutoFit/>
          </a:bodyPr>
          <a:lstStyle/>
          <a:p>
            <a:pPr algn="ctr">
              <a:defRPr/>
            </a:pPr>
            <a:r>
              <a:rPr lang="ru-RU" sz="3600" b="1" dirty="0">
                <a:solidFill>
                  <a:srgbClr val="D6ECFF">
                    <a:lumMod val="25000"/>
                  </a:srgbClr>
                </a:solidFill>
                <a:effectLst>
                  <a:outerShdw blurRad="38100" dist="38100" dir="2700000" algn="tl">
                    <a:srgbClr val="000000"/>
                  </a:outerShdw>
                </a:effectLst>
                <a:latin typeface="Calibri"/>
              </a:rPr>
              <a:t>личностные</a:t>
            </a:r>
            <a:endParaRPr lang="ru-RU" dirty="0"/>
          </a:p>
        </p:txBody>
      </p:sp>
      <p:pic>
        <p:nvPicPr>
          <p:cNvPr id="28685" name="Picture 4"/>
          <p:cNvPicPr>
            <a:picLocks noChangeAspect="1" noChangeArrowheads="1"/>
          </p:cNvPicPr>
          <p:nvPr/>
        </p:nvPicPr>
        <p:blipFill>
          <a:blip r:embed="rId5">
            <a:extLst>
              <a:ext uri="{28A0092B-C50C-407E-A947-70E740481C1C}">
                <a14:useLocalDpi xmlns="" xmlns:a14="http://schemas.microsoft.com/office/drawing/2010/main" val="0"/>
              </a:ext>
            </a:extLst>
          </a:blip>
          <a:srcRect/>
          <a:stretch>
            <a:fillRect/>
          </a:stretch>
        </p:blipFill>
        <p:spPr bwMode="auto">
          <a:xfrm>
            <a:off x="7164388" y="5200650"/>
            <a:ext cx="1311275" cy="139541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53882" dir="13500000" algn="ctr" rotWithShape="0">
                    <a:schemeClr val="bg2">
                      <a:alpha val="50000"/>
                    </a:schemeClr>
                  </a:outerShdw>
                </a:effectLst>
              </a14:hiddenEffects>
            </a:ext>
          </a:extLst>
        </p:spPr>
      </p:pic>
    </p:spTree>
    <p:extLst>
      <p:ext uri="{BB962C8B-B14F-4D97-AF65-F5344CB8AC3E}">
        <p14:creationId xmlns="" xmlns:p14="http://schemas.microsoft.com/office/powerpoint/2010/main" val="357605416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2" name="Picture 2" descr="C:\Documents and Settings\User\Мои документы\К презентациям\powerbacks_textures2\free_textures2\textures2\195p_3.jpg"/>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0" y="0"/>
            <a:ext cx="9177338" cy="68754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31746" name="Rectangle 2"/>
          <p:cNvSpPr>
            <a:spLocks noGrp="1" noChangeArrowheads="1"/>
          </p:cNvSpPr>
          <p:nvPr>
            <p:ph type="title"/>
          </p:nvPr>
        </p:nvSpPr>
        <p:spPr>
          <a:xfrm>
            <a:off x="1143000" y="285750"/>
            <a:ext cx="7793038" cy="1104900"/>
          </a:xfrm>
        </p:spPr>
        <p:txBody>
          <a:bodyPr rtlCol="0">
            <a:normAutofit fontScale="90000"/>
          </a:bodyPr>
          <a:lstStyle/>
          <a:p>
            <a:pPr eaLnBrk="1" fontAlgn="auto" hangingPunct="1">
              <a:spcAft>
                <a:spcPts val="0"/>
              </a:spcAft>
              <a:defRPr/>
            </a:pPr>
            <a:r>
              <a:rPr lang="ru-RU" altLang="ru-RU" sz="3600" b="1" dirty="0" smtClean="0">
                <a:solidFill>
                  <a:srgbClr val="C00000"/>
                </a:solidFill>
                <a:effectLst>
                  <a:outerShdw blurRad="38100" dist="38100" dir="2700000" algn="tl">
                    <a:srgbClr val="000000">
                      <a:alpha val="43137"/>
                    </a:srgbClr>
                  </a:outerShdw>
                </a:effectLst>
              </a:rPr>
              <a:t>Прием «</a:t>
            </a:r>
            <a:r>
              <a:rPr lang="ru-RU" altLang="ru-RU" sz="3600" b="1" dirty="0" err="1" smtClean="0">
                <a:solidFill>
                  <a:srgbClr val="C00000"/>
                </a:solidFill>
                <a:effectLst>
                  <a:outerShdw blurRad="38100" dist="38100" dir="2700000" algn="tl">
                    <a:srgbClr val="000000">
                      <a:alpha val="43137"/>
                    </a:srgbClr>
                  </a:outerShdw>
                </a:effectLst>
              </a:rPr>
              <a:t>Фишбоун</a:t>
            </a:r>
            <a:r>
              <a:rPr lang="ru-RU" altLang="ru-RU" sz="3600" b="1" dirty="0" smtClean="0">
                <a:solidFill>
                  <a:srgbClr val="C00000"/>
                </a:solidFill>
                <a:effectLst>
                  <a:outerShdw blurRad="38100" dist="38100" dir="2700000" algn="tl">
                    <a:srgbClr val="000000">
                      <a:alpha val="43137"/>
                    </a:srgbClr>
                  </a:outerShdw>
                </a:effectLst>
              </a:rPr>
              <a:t>»</a:t>
            </a:r>
            <a:br>
              <a:rPr lang="ru-RU" altLang="ru-RU" sz="3600" b="1" dirty="0" smtClean="0">
                <a:solidFill>
                  <a:srgbClr val="C00000"/>
                </a:solidFill>
                <a:effectLst>
                  <a:outerShdw blurRad="38100" dist="38100" dir="2700000" algn="tl">
                    <a:srgbClr val="000000">
                      <a:alpha val="43137"/>
                    </a:srgbClr>
                  </a:outerShdw>
                </a:effectLst>
              </a:rPr>
            </a:br>
            <a:r>
              <a:rPr lang="ru-RU" altLang="ru-RU" sz="3600" b="1" dirty="0" smtClean="0">
                <a:solidFill>
                  <a:srgbClr val="C00000"/>
                </a:solidFill>
                <a:effectLst>
                  <a:outerShdw blurRad="38100" dist="38100" dir="2700000" algn="tl">
                    <a:srgbClr val="000000">
                      <a:alpha val="43137"/>
                    </a:srgbClr>
                  </a:outerShdw>
                </a:effectLst>
              </a:rPr>
              <a:t>(«Рыбная кость»)</a:t>
            </a:r>
          </a:p>
        </p:txBody>
      </p:sp>
      <p:sp>
        <p:nvSpPr>
          <p:cNvPr id="35844" name="AutoShape 3"/>
          <p:cNvSpPr>
            <a:spLocks noChangeArrowheads="1"/>
          </p:cNvSpPr>
          <p:nvPr/>
        </p:nvSpPr>
        <p:spPr bwMode="auto">
          <a:xfrm rot="2858416">
            <a:off x="738981" y="2785269"/>
            <a:ext cx="2352675" cy="2230438"/>
          </a:xfrm>
          <a:prstGeom prst="rtTriangle">
            <a:avLst/>
          </a:prstGeom>
          <a:solidFill>
            <a:schemeClr val="accent1"/>
          </a:solidFill>
          <a:ln w="9525">
            <a:solidFill>
              <a:schemeClr val="tx1"/>
            </a:solidFill>
            <a:miter lim="800000"/>
            <a:headEnd/>
            <a:tailEnd/>
          </a:ln>
        </p:spPr>
        <p:txBody>
          <a:bodyPr wrap="none" anchor="ct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ru-RU" altLang="ru-RU" sz="1800">
              <a:solidFill>
                <a:srgbClr val="000000"/>
              </a:solidFill>
              <a:latin typeface="Tahoma" pitchFamily="34" charset="0"/>
            </a:endParaRPr>
          </a:p>
        </p:txBody>
      </p:sp>
      <p:sp>
        <p:nvSpPr>
          <p:cNvPr id="35845" name="Text Box 4"/>
          <p:cNvSpPr txBox="1">
            <a:spLocks noChangeArrowheads="1"/>
          </p:cNvSpPr>
          <p:nvPr/>
        </p:nvSpPr>
        <p:spPr bwMode="auto">
          <a:xfrm>
            <a:off x="539750" y="3716338"/>
            <a:ext cx="1439863" cy="36671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50000"/>
              </a:spcBef>
              <a:buFontTx/>
              <a:buNone/>
            </a:pPr>
            <a:r>
              <a:rPr lang="ru-RU" altLang="ru-RU" sz="1800">
                <a:solidFill>
                  <a:srgbClr val="000000"/>
                </a:solidFill>
                <a:latin typeface="Tahoma" pitchFamily="34" charset="0"/>
              </a:rPr>
              <a:t>Проблема:</a:t>
            </a:r>
          </a:p>
        </p:txBody>
      </p:sp>
      <p:sp>
        <p:nvSpPr>
          <p:cNvPr id="35846" name="AutoShape 5"/>
          <p:cNvSpPr>
            <a:spLocks noChangeArrowheads="1"/>
          </p:cNvSpPr>
          <p:nvPr/>
        </p:nvSpPr>
        <p:spPr bwMode="auto">
          <a:xfrm rot="5195703">
            <a:off x="6642100" y="2870200"/>
            <a:ext cx="1871663" cy="1979613"/>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2147483647 h 21600"/>
              <a:gd name="T8" fmla="*/ 17694720 60000 65536"/>
              <a:gd name="T9" fmla="*/ 11796480 60000 65536"/>
              <a:gd name="T10" fmla="*/ 5898240 60000 65536"/>
              <a:gd name="T11" fmla="*/ 0 60000 65536"/>
              <a:gd name="T12" fmla="*/ 5037 w 21600"/>
              <a:gd name="T13" fmla="*/ 2277 h 21600"/>
              <a:gd name="T14" fmla="*/ 16557 w 21600"/>
              <a:gd name="T15" fmla="*/ 13677 h 21600"/>
            </a:gdLst>
            <a:ahLst/>
            <a:cxnLst>
              <a:cxn ang="T8">
                <a:pos x="T0" y="T1"/>
              </a:cxn>
              <a:cxn ang="T9">
                <a:pos x="T2" y="T3"/>
              </a:cxn>
              <a:cxn ang="T10">
                <a:pos x="T4" y="T5"/>
              </a:cxn>
              <a:cxn ang="T11">
                <a:pos x="T6" y="T7"/>
              </a:cxn>
            </a:cxnLst>
            <a:rect l="T12" t="T13" r="T14" b="T15"/>
            <a:pathLst>
              <a:path w="21600" h="21600">
                <a:moveTo>
                  <a:pt x="10860" y="2187"/>
                </a:moveTo>
                <a:cubicBezTo>
                  <a:pt x="10451" y="1746"/>
                  <a:pt x="9529" y="1018"/>
                  <a:pt x="9015" y="730"/>
                </a:cubicBezTo>
                <a:cubicBezTo>
                  <a:pt x="7865" y="152"/>
                  <a:pt x="6685" y="0"/>
                  <a:pt x="5415" y="0"/>
                </a:cubicBezTo>
                <a:cubicBezTo>
                  <a:pt x="4175" y="152"/>
                  <a:pt x="2995" y="575"/>
                  <a:pt x="1967" y="1305"/>
                </a:cubicBezTo>
                <a:cubicBezTo>
                  <a:pt x="1150" y="2187"/>
                  <a:pt x="575" y="3222"/>
                  <a:pt x="242" y="4220"/>
                </a:cubicBezTo>
                <a:cubicBezTo>
                  <a:pt x="0" y="5410"/>
                  <a:pt x="242" y="6560"/>
                  <a:pt x="575" y="7597"/>
                </a:cubicBezTo>
                <a:lnTo>
                  <a:pt x="10860" y="21600"/>
                </a:lnTo>
                <a:lnTo>
                  <a:pt x="20995" y="7597"/>
                </a:lnTo>
                <a:cubicBezTo>
                  <a:pt x="21480" y="6560"/>
                  <a:pt x="21600" y="5410"/>
                  <a:pt x="21480" y="4220"/>
                </a:cubicBezTo>
                <a:cubicBezTo>
                  <a:pt x="21115" y="3222"/>
                  <a:pt x="20420" y="2187"/>
                  <a:pt x="19632" y="1305"/>
                </a:cubicBezTo>
                <a:cubicBezTo>
                  <a:pt x="18575" y="575"/>
                  <a:pt x="17425" y="152"/>
                  <a:pt x="16275" y="0"/>
                </a:cubicBezTo>
                <a:cubicBezTo>
                  <a:pt x="15005" y="0"/>
                  <a:pt x="13735" y="152"/>
                  <a:pt x="12705" y="730"/>
                </a:cubicBezTo>
                <a:cubicBezTo>
                  <a:pt x="12176" y="1018"/>
                  <a:pt x="11254" y="1746"/>
                  <a:pt x="10860" y="2187"/>
                </a:cubicBezTo>
                <a:close/>
              </a:path>
            </a:pathLst>
          </a:custGeom>
          <a:solidFill>
            <a:schemeClr val="accent1"/>
          </a:solidFill>
          <a:ln w="9525">
            <a:solidFill>
              <a:schemeClr val="tx1"/>
            </a:solidFill>
            <a:miter lim="800000"/>
            <a:headEnd/>
            <a:tailEnd/>
          </a:ln>
        </p:spPr>
        <p:txBody>
          <a:bodyPr wrap="none" anchor="ctr"/>
          <a:lstStyle/>
          <a:p>
            <a:endParaRPr lang="ru-RU"/>
          </a:p>
        </p:txBody>
      </p:sp>
      <p:sp>
        <p:nvSpPr>
          <p:cNvPr id="35847" name="Text Box 6"/>
          <p:cNvSpPr txBox="1">
            <a:spLocks noChangeArrowheads="1"/>
          </p:cNvSpPr>
          <p:nvPr/>
        </p:nvSpPr>
        <p:spPr bwMode="auto">
          <a:xfrm>
            <a:off x="7092950" y="3716338"/>
            <a:ext cx="1295400" cy="36671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50000"/>
              </a:spcBef>
              <a:buFontTx/>
              <a:buNone/>
            </a:pPr>
            <a:r>
              <a:rPr lang="ru-RU" altLang="ru-RU" sz="1800">
                <a:solidFill>
                  <a:srgbClr val="000000"/>
                </a:solidFill>
                <a:latin typeface="Tahoma" pitchFamily="34" charset="0"/>
              </a:rPr>
              <a:t>Выводы:</a:t>
            </a:r>
          </a:p>
        </p:txBody>
      </p:sp>
      <p:sp>
        <p:nvSpPr>
          <p:cNvPr id="35848" name="Rectangle 7"/>
          <p:cNvSpPr>
            <a:spLocks noChangeArrowheads="1"/>
          </p:cNvSpPr>
          <p:nvPr/>
        </p:nvSpPr>
        <p:spPr bwMode="auto">
          <a:xfrm>
            <a:off x="1979613" y="3716338"/>
            <a:ext cx="4608512" cy="433387"/>
          </a:xfrm>
          <a:prstGeom prst="rect">
            <a:avLst/>
          </a:prstGeom>
          <a:solidFill>
            <a:schemeClr val="accent1"/>
          </a:solidFill>
          <a:ln w="9525">
            <a:solidFill>
              <a:schemeClr val="tx1"/>
            </a:solidFill>
            <a:miter lim="800000"/>
            <a:headEnd/>
            <a:tailEnd/>
          </a:ln>
        </p:spPr>
        <p:txBody>
          <a:bodyPr wrap="none" anchor="ct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ru-RU" altLang="ru-RU" sz="1800">
              <a:solidFill>
                <a:srgbClr val="000000"/>
              </a:solidFill>
              <a:latin typeface="Tahoma" pitchFamily="34" charset="0"/>
            </a:endParaRPr>
          </a:p>
        </p:txBody>
      </p:sp>
      <p:sp>
        <p:nvSpPr>
          <p:cNvPr id="35849" name="Text Box 9"/>
          <p:cNvSpPr txBox="1">
            <a:spLocks noChangeArrowheads="1"/>
          </p:cNvSpPr>
          <p:nvPr/>
        </p:nvSpPr>
        <p:spPr bwMode="auto">
          <a:xfrm>
            <a:off x="2484438" y="2205038"/>
            <a:ext cx="1295400" cy="36671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50000"/>
              </a:spcBef>
              <a:buFontTx/>
              <a:buNone/>
            </a:pPr>
            <a:r>
              <a:rPr lang="ru-RU" altLang="ru-RU" sz="1800">
                <a:solidFill>
                  <a:srgbClr val="000000"/>
                </a:solidFill>
                <a:latin typeface="Tahoma" pitchFamily="34" charset="0"/>
              </a:rPr>
              <a:t>Причина:</a:t>
            </a:r>
          </a:p>
        </p:txBody>
      </p:sp>
      <p:sp>
        <p:nvSpPr>
          <p:cNvPr id="35850" name="Text Box 10"/>
          <p:cNvSpPr txBox="1">
            <a:spLocks noChangeArrowheads="1"/>
          </p:cNvSpPr>
          <p:nvPr/>
        </p:nvSpPr>
        <p:spPr bwMode="auto">
          <a:xfrm>
            <a:off x="4643438" y="2205038"/>
            <a:ext cx="1295400" cy="36671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50000"/>
              </a:spcBef>
              <a:buFontTx/>
              <a:buNone/>
            </a:pPr>
            <a:r>
              <a:rPr lang="ru-RU" altLang="ru-RU" sz="1800">
                <a:solidFill>
                  <a:srgbClr val="000000"/>
                </a:solidFill>
                <a:latin typeface="Tahoma" pitchFamily="34" charset="0"/>
              </a:rPr>
              <a:t>Причина:</a:t>
            </a:r>
          </a:p>
        </p:txBody>
      </p:sp>
      <p:sp>
        <p:nvSpPr>
          <p:cNvPr id="35851" name="Text Box 11"/>
          <p:cNvSpPr txBox="1">
            <a:spLocks noChangeArrowheads="1"/>
          </p:cNvSpPr>
          <p:nvPr/>
        </p:nvSpPr>
        <p:spPr bwMode="auto">
          <a:xfrm>
            <a:off x="4716463" y="5157788"/>
            <a:ext cx="1295400" cy="36671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50000"/>
              </a:spcBef>
              <a:buFontTx/>
              <a:buNone/>
            </a:pPr>
            <a:r>
              <a:rPr lang="ru-RU" altLang="ru-RU" sz="1800">
                <a:solidFill>
                  <a:srgbClr val="000000"/>
                </a:solidFill>
                <a:latin typeface="Tahoma" pitchFamily="34" charset="0"/>
              </a:rPr>
              <a:t>факты:</a:t>
            </a:r>
          </a:p>
        </p:txBody>
      </p:sp>
      <p:sp>
        <p:nvSpPr>
          <p:cNvPr id="35852" name="Text Box 12"/>
          <p:cNvSpPr txBox="1">
            <a:spLocks noChangeArrowheads="1"/>
          </p:cNvSpPr>
          <p:nvPr/>
        </p:nvSpPr>
        <p:spPr bwMode="auto">
          <a:xfrm>
            <a:off x="2555875" y="5157788"/>
            <a:ext cx="1295400" cy="36671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50000"/>
              </a:spcBef>
              <a:buFontTx/>
              <a:buNone/>
            </a:pPr>
            <a:r>
              <a:rPr lang="ru-RU" altLang="ru-RU" sz="1800">
                <a:solidFill>
                  <a:srgbClr val="000000"/>
                </a:solidFill>
                <a:latin typeface="Tahoma" pitchFamily="34" charset="0"/>
              </a:rPr>
              <a:t>факты:</a:t>
            </a:r>
          </a:p>
        </p:txBody>
      </p:sp>
      <p:sp>
        <p:nvSpPr>
          <p:cNvPr id="35853" name="AutoShape 13"/>
          <p:cNvSpPr>
            <a:spLocks noChangeArrowheads="1"/>
          </p:cNvSpPr>
          <p:nvPr/>
        </p:nvSpPr>
        <p:spPr bwMode="auto">
          <a:xfrm rot="872067">
            <a:off x="2555875" y="2492375"/>
            <a:ext cx="431800" cy="1058863"/>
          </a:xfrm>
          <a:prstGeom prst="moon">
            <a:avLst>
              <a:gd name="adj" fmla="val 50000"/>
            </a:avLst>
          </a:prstGeom>
          <a:solidFill>
            <a:schemeClr val="accent1"/>
          </a:solidFill>
          <a:ln w="9525">
            <a:solidFill>
              <a:schemeClr val="tx1"/>
            </a:solidFill>
            <a:miter lim="800000"/>
            <a:headEnd/>
            <a:tailEnd/>
          </a:ln>
        </p:spPr>
        <p:txBody>
          <a:bodyPr wrap="none" anchor="ct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ru-RU" altLang="ru-RU" sz="1800">
              <a:solidFill>
                <a:srgbClr val="000000"/>
              </a:solidFill>
              <a:latin typeface="Tahoma" pitchFamily="34" charset="0"/>
            </a:endParaRPr>
          </a:p>
        </p:txBody>
      </p:sp>
      <p:sp>
        <p:nvSpPr>
          <p:cNvPr id="35854" name="AutoShape 14"/>
          <p:cNvSpPr>
            <a:spLocks noChangeArrowheads="1"/>
          </p:cNvSpPr>
          <p:nvPr/>
        </p:nvSpPr>
        <p:spPr bwMode="auto">
          <a:xfrm rot="-670868">
            <a:off x="4716463" y="4221163"/>
            <a:ext cx="433387" cy="1058862"/>
          </a:xfrm>
          <a:prstGeom prst="moon">
            <a:avLst>
              <a:gd name="adj" fmla="val 50000"/>
            </a:avLst>
          </a:prstGeom>
          <a:solidFill>
            <a:schemeClr val="accent1"/>
          </a:solidFill>
          <a:ln w="9525">
            <a:solidFill>
              <a:schemeClr val="tx1"/>
            </a:solidFill>
            <a:miter lim="800000"/>
            <a:headEnd/>
            <a:tailEnd/>
          </a:ln>
        </p:spPr>
        <p:txBody>
          <a:bodyPr wrap="none" anchor="ct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ru-RU" altLang="ru-RU" sz="1800">
              <a:solidFill>
                <a:srgbClr val="000000"/>
              </a:solidFill>
              <a:latin typeface="Tahoma" pitchFamily="34" charset="0"/>
            </a:endParaRPr>
          </a:p>
        </p:txBody>
      </p:sp>
      <p:sp>
        <p:nvSpPr>
          <p:cNvPr id="35855" name="AutoShape 15"/>
          <p:cNvSpPr>
            <a:spLocks noChangeArrowheads="1"/>
          </p:cNvSpPr>
          <p:nvPr/>
        </p:nvSpPr>
        <p:spPr bwMode="auto">
          <a:xfrm rot="-1080933">
            <a:off x="2627313" y="4221163"/>
            <a:ext cx="431800" cy="1058862"/>
          </a:xfrm>
          <a:prstGeom prst="moon">
            <a:avLst>
              <a:gd name="adj" fmla="val 50000"/>
            </a:avLst>
          </a:prstGeom>
          <a:solidFill>
            <a:schemeClr val="accent1"/>
          </a:solidFill>
          <a:ln w="9525">
            <a:solidFill>
              <a:schemeClr val="tx1"/>
            </a:solidFill>
            <a:miter lim="800000"/>
            <a:headEnd/>
            <a:tailEnd/>
          </a:ln>
        </p:spPr>
        <p:txBody>
          <a:bodyPr wrap="none" anchor="ct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ru-RU" altLang="ru-RU" sz="1800">
              <a:solidFill>
                <a:srgbClr val="000000"/>
              </a:solidFill>
              <a:latin typeface="Tahoma" pitchFamily="34" charset="0"/>
            </a:endParaRPr>
          </a:p>
        </p:txBody>
      </p:sp>
      <p:sp>
        <p:nvSpPr>
          <p:cNvPr id="35856" name="AutoShape 16"/>
          <p:cNvSpPr>
            <a:spLocks noChangeArrowheads="1"/>
          </p:cNvSpPr>
          <p:nvPr/>
        </p:nvSpPr>
        <p:spPr bwMode="auto">
          <a:xfrm rot="872067">
            <a:off x="4643438" y="2565400"/>
            <a:ext cx="431800" cy="1058863"/>
          </a:xfrm>
          <a:prstGeom prst="moon">
            <a:avLst>
              <a:gd name="adj" fmla="val 50000"/>
            </a:avLst>
          </a:prstGeom>
          <a:solidFill>
            <a:schemeClr val="accent1"/>
          </a:solidFill>
          <a:ln w="9525">
            <a:solidFill>
              <a:schemeClr val="tx1"/>
            </a:solidFill>
            <a:miter lim="800000"/>
            <a:headEnd/>
            <a:tailEnd/>
          </a:ln>
        </p:spPr>
        <p:txBody>
          <a:bodyPr wrap="none" anchor="ct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ru-RU" altLang="ru-RU" sz="1800">
              <a:solidFill>
                <a:srgbClr val="000000"/>
              </a:solidFill>
              <a:latin typeface="Tahoma" pitchFamily="34" charset="0"/>
            </a:endParaRPr>
          </a:p>
        </p:txBody>
      </p:sp>
    </p:spTree>
    <p:extLst>
      <p:ext uri="{BB962C8B-B14F-4D97-AF65-F5344CB8AC3E}">
        <p14:creationId xmlns="" xmlns:p14="http://schemas.microsoft.com/office/powerpoint/2010/main" val="3906704980"/>
      </p:ext>
    </p:extLst>
  </p:cSld>
  <p:clrMapOvr>
    <a:masterClrMapping/>
  </p:clrMapOvr>
  <p:transition spd="slow"/>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866" name="Picture 2" descr="C:\Documents and Settings\User\Мои документы\К презентациям\powerbacks_textures2\free_textures2\textures2\195p_3.jpg"/>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0" y="0"/>
            <a:ext cx="9177338" cy="68754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grpSp>
        <p:nvGrpSpPr>
          <p:cNvPr id="36867" name="Group 2"/>
          <p:cNvGrpSpPr>
            <a:grpSpLocks/>
          </p:cNvGrpSpPr>
          <p:nvPr/>
        </p:nvGrpSpPr>
        <p:grpSpPr bwMode="auto">
          <a:xfrm>
            <a:off x="1182688" y="1083310"/>
            <a:ext cx="6811962" cy="5027613"/>
            <a:chOff x="2601" y="9122"/>
            <a:chExt cx="7740" cy="5220"/>
          </a:xfrm>
        </p:grpSpPr>
        <p:sp>
          <p:nvSpPr>
            <p:cNvPr id="36869" name="Oval 3"/>
            <p:cNvSpPr>
              <a:spLocks noChangeArrowheads="1"/>
            </p:cNvSpPr>
            <p:nvPr/>
          </p:nvSpPr>
          <p:spPr bwMode="auto">
            <a:xfrm>
              <a:off x="5481" y="11225"/>
              <a:ext cx="1800" cy="900"/>
            </a:xfrm>
            <a:prstGeom prst="ellipse">
              <a:avLst/>
            </a:prstGeom>
            <a:solidFill>
              <a:srgbClr val="CCFFCC"/>
            </a:solidFill>
            <a:ln w="9525">
              <a:solidFill>
                <a:srgbClr val="000000"/>
              </a:solidFill>
              <a:round/>
              <a:headEnd/>
              <a:tailEnd/>
            </a:ln>
          </p:spPr>
          <p:txBody>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ru-RU" altLang="ru-RU" sz="1400" b="1">
                  <a:solidFill>
                    <a:srgbClr val="000000"/>
                  </a:solidFill>
                  <a:latin typeface="Arial" charset="0"/>
                </a:rPr>
                <a:t>Ключевое слово</a:t>
              </a:r>
            </a:p>
            <a:p>
              <a:pPr algn="ctr" eaLnBrk="1" hangingPunct="1">
                <a:spcBef>
                  <a:spcPct val="0"/>
                </a:spcBef>
                <a:buFontTx/>
                <a:buNone/>
              </a:pPr>
              <a:endParaRPr lang="ru-RU" altLang="ru-RU" sz="1400" b="1">
                <a:solidFill>
                  <a:srgbClr val="000000"/>
                </a:solidFill>
                <a:latin typeface="Arial" charset="0"/>
              </a:endParaRPr>
            </a:p>
          </p:txBody>
        </p:sp>
        <p:sp>
          <p:nvSpPr>
            <p:cNvPr id="36870" name="Oval 4"/>
            <p:cNvSpPr>
              <a:spLocks noChangeArrowheads="1"/>
            </p:cNvSpPr>
            <p:nvPr/>
          </p:nvSpPr>
          <p:spPr bwMode="auto">
            <a:xfrm>
              <a:off x="3141" y="9965"/>
              <a:ext cx="2160" cy="540"/>
            </a:xfrm>
            <a:prstGeom prst="ellipse">
              <a:avLst/>
            </a:prstGeom>
            <a:solidFill>
              <a:srgbClr val="CCFFFF"/>
            </a:solidFill>
            <a:ln w="9525">
              <a:solidFill>
                <a:srgbClr val="000000"/>
              </a:solidFill>
              <a:round/>
              <a:headEnd/>
              <a:tailEnd/>
            </a:ln>
          </p:spPr>
          <p:txBody>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ru-RU" altLang="ru-RU" sz="1400" b="1">
                  <a:solidFill>
                    <a:srgbClr val="000000"/>
                  </a:solidFill>
                  <a:latin typeface="Arial" charset="0"/>
                </a:rPr>
                <a:t>Категория 1</a:t>
              </a:r>
            </a:p>
          </p:txBody>
        </p:sp>
        <p:sp>
          <p:nvSpPr>
            <p:cNvPr id="36871" name="Oval 5"/>
            <p:cNvSpPr>
              <a:spLocks noChangeArrowheads="1"/>
            </p:cNvSpPr>
            <p:nvPr/>
          </p:nvSpPr>
          <p:spPr bwMode="auto">
            <a:xfrm>
              <a:off x="3141" y="12845"/>
              <a:ext cx="2160" cy="540"/>
            </a:xfrm>
            <a:prstGeom prst="ellipse">
              <a:avLst/>
            </a:prstGeom>
            <a:solidFill>
              <a:srgbClr val="CCFFFF"/>
            </a:solidFill>
            <a:ln w="9525">
              <a:solidFill>
                <a:srgbClr val="000000"/>
              </a:solidFill>
              <a:round/>
              <a:headEnd/>
              <a:tailEnd/>
            </a:ln>
          </p:spPr>
          <p:txBody>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ru-RU" altLang="ru-RU" sz="1400" b="1">
                  <a:solidFill>
                    <a:srgbClr val="000000"/>
                  </a:solidFill>
                  <a:latin typeface="Arial" charset="0"/>
                </a:rPr>
                <a:t>Категория 4</a:t>
              </a:r>
            </a:p>
          </p:txBody>
        </p:sp>
        <p:sp>
          <p:nvSpPr>
            <p:cNvPr id="36872" name="Oval 6"/>
            <p:cNvSpPr>
              <a:spLocks noChangeArrowheads="1"/>
            </p:cNvSpPr>
            <p:nvPr/>
          </p:nvSpPr>
          <p:spPr bwMode="auto">
            <a:xfrm>
              <a:off x="7461" y="12845"/>
              <a:ext cx="2160" cy="540"/>
            </a:xfrm>
            <a:prstGeom prst="ellipse">
              <a:avLst/>
            </a:prstGeom>
            <a:solidFill>
              <a:srgbClr val="CCFFFF"/>
            </a:solidFill>
            <a:ln w="9525">
              <a:solidFill>
                <a:srgbClr val="000000"/>
              </a:solidFill>
              <a:round/>
              <a:headEnd/>
              <a:tailEnd/>
            </a:ln>
          </p:spPr>
          <p:txBody>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ru-RU" altLang="ru-RU" sz="1400" b="1">
                  <a:solidFill>
                    <a:srgbClr val="000000"/>
                  </a:solidFill>
                  <a:latin typeface="Arial" charset="0"/>
                </a:rPr>
                <a:t>Категория 3</a:t>
              </a:r>
            </a:p>
          </p:txBody>
        </p:sp>
        <p:sp>
          <p:nvSpPr>
            <p:cNvPr id="36873" name="Oval 7"/>
            <p:cNvSpPr>
              <a:spLocks noChangeArrowheads="1"/>
            </p:cNvSpPr>
            <p:nvPr/>
          </p:nvSpPr>
          <p:spPr bwMode="auto">
            <a:xfrm>
              <a:off x="7101" y="9965"/>
              <a:ext cx="2160" cy="540"/>
            </a:xfrm>
            <a:prstGeom prst="ellipse">
              <a:avLst/>
            </a:prstGeom>
            <a:solidFill>
              <a:srgbClr val="CCFFFF"/>
            </a:solidFill>
            <a:ln w="9525">
              <a:solidFill>
                <a:srgbClr val="000000"/>
              </a:solidFill>
              <a:round/>
              <a:headEnd/>
              <a:tailEnd/>
            </a:ln>
          </p:spPr>
          <p:txBody>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ru-RU" altLang="ru-RU" sz="1400" b="1">
                  <a:solidFill>
                    <a:srgbClr val="000000"/>
                  </a:solidFill>
                  <a:latin typeface="Arial" charset="0"/>
                </a:rPr>
                <a:t>Категория 2</a:t>
              </a:r>
            </a:p>
          </p:txBody>
        </p:sp>
        <p:sp>
          <p:nvSpPr>
            <p:cNvPr id="36874" name="Oval 8"/>
            <p:cNvSpPr>
              <a:spLocks noChangeArrowheads="1"/>
            </p:cNvSpPr>
            <p:nvPr/>
          </p:nvSpPr>
          <p:spPr bwMode="auto">
            <a:xfrm>
              <a:off x="2961" y="10742"/>
              <a:ext cx="540" cy="540"/>
            </a:xfrm>
            <a:prstGeom prst="ellipse">
              <a:avLst/>
            </a:prstGeom>
            <a:solidFill>
              <a:srgbClr val="FFFF99"/>
            </a:solidFill>
            <a:ln w="9525">
              <a:solidFill>
                <a:srgbClr val="000000"/>
              </a:solidFill>
              <a:round/>
              <a:headEnd/>
              <a:tailEnd/>
            </a:ln>
          </p:spPr>
          <p:txBody>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ru-RU" altLang="ru-RU" sz="1800">
                <a:solidFill>
                  <a:srgbClr val="000000"/>
                </a:solidFill>
                <a:latin typeface="Tahoma" pitchFamily="34" charset="0"/>
              </a:endParaRPr>
            </a:p>
          </p:txBody>
        </p:sp>
        <p:sp>
          <p:nvSpPr>
            <p:cNvPr id="36875" name="Oval 9"/>
            <p:cNvSpPr>
              <a:spLocks noChangeArrowheads="1"/>
            </p:cNvSpPr>
            <p:nvPr/>
          </p:nvSpPr>
          <p:spPr bwMode="auto">
            <a:xfrm>
              <a:off x="2601" y="11462"/>
              <a:ext cx="540" cy="540"/>
            </a:xfrm>
            <a:prstGeom prst="ellipse">
              <a:avLst/>
            </a:prstGeom>
            <a:solidFill>
              <a:srgbClr val="FFFF99"/>
            </a:solidFill>
            <a:ln w="9525">
              <a:solidFill>
                <a:srgbClr val="000000"/>
              </a:solidFill>
              <a:round/>
              <a:headEnd/>
              <a:tailEnd/>
            </a:ln>
          </p:spPr>
          <p:txBody>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ru-RU" altLang="ru-RU" sz="1800">
                <a:solidFill>
                  <a:srgbClr val="000000"/>
                </a:solidFill>
                <a:latin typeface="Tahoma" pitchFamily="34" charset="0"/>
              </a:endParaRPr>
            </a:p>
          </p:txBody>
        </p:sp>
        <p:sp>
          <p:nvSpPr>
            <p:cNvPr id="36876" name="Oval 10"/>
            <p:cNvSpPr>
              <a:spLocks noChangeArrowheads="1"/>
            </p:cNvSpPr>
            <p:nvPr/>
          </p:nvSpPr>
          <p:spPr bwMode="auto">
            <a:xfrm>
              <a:off x="4746" y="13712"/>
              <a:ext cx="540" cy="540"/>
            </a:xfrm>
            <a:prstGeom prst="ellipse">
              <a:avLst/>
            </a:prstGeom>
            <a:solidFill>
              <a:srgbClr val="FFFF99"/>
            </a:solidFill>
            <a:ln w="9525">
              <a:solidFill>
                <a:srgbClr val="000000"/>
              </a:solidFill>
              <a:round/>
              <a:headEnd/>
              <a:tailEnd/>
            </a:ln>
          </p:spPr>
          <p:txBody>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ru-RU" altLang="ru-RU" sz="1800">
                <a:solidFill>
                  <a:srgbClr val="000000"/>
                </a:solidFill>
                <a:latin typeface="Tahoma" pitchFamily="34" charset="0"/>
              </a:endParaRPr>
            </a:p>
          </p:txBody>
        </p:sp>
        <p:sp>
          <p:nvSpPr>
            <p:cNvPr id="36877" name="Oval 11"/>
            <p:cNvSpPr>
              <a:spLocks noChangeArrowheads="1"/>
            </p:cNvSpPr>
            <p:nvPr/>
          </p:nvSpPr>
          <p:spPr bwMode="auto">
            <a:xfrm>
              <a:off x="3141" y="13622"/>
              <a:ext cx="540" cy="540"/>
            </a:xfrm>
            <a:prstGeom prst="ellipse">
              <a:avLst/>
            </a:prstGeom>
            <a:solidFill>
              <a:srgbClr val="FFFF99"/>
            </a:solidFill>
            <a:ln w="9525">
              <a:solidFill>
                <a:srgbClr val="000000"/>
              </a:solidFill>
              <a:round/>
              <a:headEnd/>
              <a:tailEnd/>
            </a:ln>
          </p:spPr>
          <p:txBody>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ru-RU" altLang="ru-RU" sz="1800">
                <a:solidFill>
                  <a:srgbClr val="000000"/>
                </a:solidFill>
                <a:latin typeface="Tahoma" pitchFamily="34" charset="0"/>
              </a:endParaRPr>
            </a:p>
          </p:txBody>
        </p:sp>
        <p:sp>
          <p:nvSpPr>
            <p:cNvPr id="36878" name="Oval 12"/>
            <p:cNvSpPr>
              <a:spLocks noChangeArrowheads="1"/>
            </p:cNvSpPr>
            <p:nvPr/>
          </p:nvSpPr>
          <p:spPr bwMode="auto">
            <a:xfrm>
              <a:off x="6381" y="13802"/>
              <a:ext cx="540" cy="540"/>
            </a:xfrm>
            <a:prstGeom prst="ellipse">
              <a:avLst/>
            </a:prstGeom>
            <a:solidFill>
              <a:srgbClr val="FFFF99"/>
            </a:solidFill>
            <a:ln w="9525">
              <a:solidFill>
                <a:srgbClr val="000000"/>
              </a:solidFill>
              <a:round/>
              <a:headEnd/>
              <a:tailEnd/>
            </a:ln>
          </p:spPr>
          <p:txBody>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ru-RU" altLang="ru-RU" sz="1800">
                <a:solidFill>
                  <a:srgbClr val="000000"/>
                </a:solidFill>
                <a:latin typeface="Tahoma" pitchFamily="34" charset="0"/>
              </a:endParaRPr>
            </a:p>
          </p:txBody>
        </p:sp>
        <p:sp>
          <p:nvSpPr>
            <p:cNvPr id="36879" name="Oval 13"/>
            <p:cNvSpPr>
              <a:spLocks noChangeArrowheads="1"/>
            </p:cNvSpPr>
            <p:nvPr/>
          </p:nvSpPr>
          <p:spPr bwMode="auto">
            <a:xfrm>
              <a:off x="6741" y="13082"/>
              <a:ext cx="540" cy="540"/>
            </a:xfrm>
            <a:prstGeom prst="ellipse">
              <a:avLst/>
            </a:prstGeom>
            <a:solidFill>
              <a:srgbClr val="FFFF99"/>
            </a:solidFill>
            <a:ln w="9525">
              <a:solidFill>
                <a:srgbClr val="000000"/>
              </a:solidFill>
              <a:round/>
              <a:headEnd/>
              <a:tailEnd/>
            </a:ln>
          </p:spPr>
          <p:txBody>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ru-RU" altLang="ru-RU" sz="1800">
                <a:solidFill>
                  <a:srgbClr val="000000"/>
                </a:solidFill>
                <a:latin typeface="Tahoma" pitchFamily="34" charset="0"/>
              </a:endParaRPr>
            </a:p>
          </p:txBody>
        </p:sp>
        <p:sp>
          <p:nvSpPr>
            <p:cNvPr id="36880" name="Oval 14"/>
            <p:cNvSpPr>
              <a:spLocks noChangeArrowheads="1"/>
            </p:cNvSpPr>
            <p:nvPr/>
          </p:nvSpPr>
          <p:spPr bwMode="auto">
            <a:xfrm>
              <a:off x="8541" y="13802"/>
              <a:ext cx="540" cy="540"/>
            </a:xfrm>
            <a:prstGeom prst="ellipse">
              <a:avLst/>
            </a:prstGeom>
            <a:solidFill>
              <a:srgbClr val="FFFF99"/>
            </a:solidFill>
            <a:ln w="9525">
              <a:solidFill>
                <a:srgbClr val="000000"/>
              </a:solidFill>
              <a:round/>
              <a:headEnd/>
              <a:tailEnd/>
            </a:ln>
          </p:spPr>
          <p:txBody>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ru-RU" altLang="ru-RU" sz="1800">
                <a:solidFill>
                  <a:srgbClr val="000000"/>
                </a:solidFill>
                <a:latin typeface="Tahoma" pitchFamily="34" charset="0"/>
              </a:endParaRPr>
            </a:p>
          </p:txBody>
        </p:sp>
        <p:sp>
          <p:nvSpPr>
            <p:cNvPr id="36881" name="Oval 15"/>
            <p:cNvSpPr>
              <a:spLocks noChangeArrowheads="1"/>
            </p:cNvSpPr>
            <p:nvPr/>
          </p:nvSpPr>
          <p:spPr bwMode="auto">
            <a:xfrm>
              <a:off x="9801" y="10382"/>
              <a:ext cx="540" cy="540"/>
            </a:xfrm>
            <a:prstGeom prst="ellipse">
              <a:avLst/>
            </a:prstGeom>
            <a:solidFill>
              <a:srgbClr val="FFFF99"/>
            </a:solidFill>
            <a:ln w="9525">
              <a:solidFill>
                <a:srgbClr val="000000"/>
              </a:solidFill>
              <a:round/>
              <a:headEnd/>
              <a:tailEnd/>
            </a:ln>
          </p:spPr>
          <p:txBody>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ru-RU" altLang="ru-RU" sz="1800">
                <a:solidFill>
                  <a:srgbClr val="000000"/>
                </a:solidFill>
                <a:latin typeface="Tahoma" pitchFamily="34" charset="0"/>
              </a:endParaRPr>
            </a:p>
          </p:txBody>
        </p:sp>
        <p:sp>
          <p:nvSpPr>
            <p:cNvPr id="36882" name="Oval 16"/>
            <p:cNvSpPr>
              <a:spLocks noChangeArrowheads="1"/>
            </p:cNvSpPr>
            <p:nvPr/>
          </p:nvSpPr>
          <p:spPr bwMode="auto">
            <a:xfrm>
              <a:off x="5841" y="10202"/>
              <a:ext cx="540" cy="540"/>
            </a:xfrm>
            <a:prstGeom prst="ellipse">
              <a:avLst/>
            </a:prstGeom>
            <a:solidFill>
              <a:srgbClr val="FFFF99"/>
            </a:solidFill>
            <a:ln w="9525">
              <a:solidFill>
                <a:srgbClr val="000000"/>
              </a:solidFill>
              <a:round/>
              <a:headEnd/>
              <a:tailEnd/>
            </a:ln>
          </p:spPr>
          <p:txBody>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ru-RU" altLang="ru-RU" sz="1800">
                <a:solidFill>
                  <a:srgbClr val="000000"/>
                </a:solidFill>
                <a:latin typeface="Tahoma" pitchFamily="34" charset="0"/>
              </a:endParaRPr>
            </a:p>
          </p:txBody>
        </p:sp>
        <p:sp>
          <p:nvSpPr>
            <p:cNvPr id="36883" name="Oval 17"/>
            <p:cNvSpPr>
              <a:spLocks noChangeArrowheads="1"/>
            </p:cNvSpPr>
            <p:nvPr/>
          </p:nvSpPr>
          <p:spPr bwMode="auto">
            <a:xfrm>
              <a:off x="6381" y="9482"/>
              <a:ext cx="540" cy="540"/>
            </a:xfrm>
            <a:prstGeom prst="ellipse">
              <a:avLst/>
            </a:prstGeom>
            <a:solidFill>
              <a:srgbClr val="FFFF99"/>
            </a:solidFill>
            <a:ln w="9525">
              <a:solidFill>
                <a:srgbClr val="000000"/>
              </a:solidFill>
              <a:round/>
              <a:headEnd/>
              <a:tailEnd/>
            </a:ln>
          </p:spPr>
          <p:txBody>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ru-RU" altLang="ru-RU" sz="1800">
                <a:solidFill>
                  <a:srgbClr val="000000"/>
                </a:solidFill>
                <a:latin typeface="Tahoma" pitchFamily="34" charset="0"/>
              </a:endParaRPr>
            </a:p>
          </p:txBody>
        </p:sp>
        <p:sp>
          <p:nvSpPr>
            <p:cNvPr id="36884" name="Oval 18"/>
            <p:cNvSpPr>
              <a:spLocks noChangeArrowheads="1"/>
            </p:cNvSpPr>
            <p:nvPr/>
          </p:nvSpPr>
          <p:spPr bwMode="auto">
            <a:xfrm>
              <a:off x="8901" y="9122"/>
              <a:ext cx="540" cy="540"/>
            </a:xfrm>
            <a:prstGeom prst="ellipse">
              <a:avLst/>
            </a:prstGeom>
            <a:solidFill>
              <a:srgbClr val="FFFF99"/>
            </a:solidFill>
            <a:ln w="9525">
              <a:solidFill>
                <a:srgbClr val="000000"/>
              </a:solidFill>
              <a:round/>
              <a:headEnd/>
              <a:tailEnd/>
            </a:ln>
          </p:spPr>
          <p:txBody>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ru-RU" altLang="ru-RU" sz="1800">
                <a:solidFill>
                  <a:srgbClr val="000000"/>
                </a:solidFill>
                <a:latin typeface="Tahoma" pitchFamily="34" charset="0"/>
              </a:endParaRPr>
            </a:p>
          </p:txBody>
        </p:sp>
        <p:sp>
          <p:nvSpPr>
            <p:cNvPr id="36885" name="Oval 19"/>
            <p:cNvSpPr>
              <a:spLocks noChangeArrowheads="1"/>
            </p:cNvSpPr>
            <p:nvPr/>
          </p:nvSpPr>
          <p:spPr bwMode="auto">
            <a:xfrm>
              <a:off x="5481" y="9662"/>
              <a:ext cx="540" cy="540"/>
            </a:xfrm>
            <a:prstGeom prst="ellipse">
              <a:avLst/>
            </a:prstGeom>
            <a:solidFill>
              <a:srgbClr val="FFFF99"/>
            </a:solidFill>
            <a:ln w="9525">
              <a:solidFill>
                <a:srgbClr val="000000"/>
              </a:solidFill>
              <a:round/>
              <a:headEnd/>
              <a:tailEnd/>
            </a:ln>
          </p:spPr>
          <p:txBody>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ru-RU" altLang="ru-RU" sz="1800">
                <a:solidFill>
                  <a:srgbClr val="FFFF99"/>
                </a:solidFill>
                <a:latin typeface="Arial" charset="0"/>
              </a:endParaRPr>
            </a:p>
          </p:txBody>
        </p:sp>
        <p:sp>
          <p:nvSpPr>
            <p:cNvPr id="36886" name="Line 20"/>
            <p:cNvSpPr>
              <a:spLocks noChangeShapeType="1"/>
            </p:cNvSpPr>
            <p:nvPr/>
          </p:nvSpPr>
          <p:spPr bwMode="auto">
            <a:xfrm>
              <a:off x="5121" y="10382"/>
              <a:ext cx="900" cy="900"/>
            </a:xfrm>
            <a:prstGeom prst="line">
              <a:avLst/>
            </a:prstGeom>
            <a:noFill/>
            <a:ln w="9525">
              <a:solidFill>
                <a:srgbClr val="000000"/>
              </a:solidFill>
              <a:round/>
              <a:headEnd/>
              <a:tailEnd/>
            </a:ln>
            <a:extLst>
              <a:ext uri="{909E8E84-426E-40DD-AFC4-6F175D3DCCD1}">
                <a14:hiddenFill xmlns="" xmlns:a14="http://schemas.microsoft.com/office/drawing/2010/main">
                  <a:noFill/>
                </a14:hiddenFill>
              </a:ext>
            </a:extLst>
          </p:spPr>
          <p:txBody>
            <a:bodyPr/>
            <a:lstStyle/>
            <a:p>
              <a:endParaRPr lang="ru-RU"/>
            </a:p>
          </p:txBody>
        </p:sp>
        <p:sp>
          <p:nvSpPr>
            <p:cNvPr id="36887" name="Line 21"/>
            <p:cNvSpPr>
              <a:spLocks noChangeShapeType="1"/>
            </p:cNvSpPr>
            <p:nvPr/>
          </p:nvSpPr>
          <p:spPr bwMode="auto">
            <a:xfrm flipH="1">
              <a:off x="6741" y="10382"/>
              <a:ext cx="540" cy="900"/>
            </a:xfrm>
            <a:prstGeom prst="line">
              <a:avLst/>
            </a:prstGeom>
            <a:noFill/>
            <a:ln w="9525">
              <a:solidFill>
                <a:srgbClr val="000000"/>
              </a:solidFill>
              <a:round/>
              <a:headEnd/>
              <a:tailEnd/>
            </a:ln>
            <a:extLst>
              <a:ext uri="{909E8E84-426E-40DD-AFC4-6F175D3DCCD1}">
                <a14:hiddenFill xmlns="" xmlns:a14="http://schemas.microsoft.com/office/drawing/2010/main">
                  <a:noFill/>
                </a14:hiddenFill>
              </a:ext>
            </a:extLst>
          </p:spPr>
          <p:txBody>
            <a:bodyPr/>
            <a:lstStyle/>
            <a:p>
              <a:endParaRPr lang="ru-RU"/>
            </a:p>
          </p:txBody>
        </p:sp>
        <p:sp>
          <p:nvSpPr>
            <p:cNvPr id="36888" name="Line 22"/>
            <p:cNvSpPr>
              <a:spLocks noChangeShapeType="1"/>
            </p:cNvSpPr>
            <p:nvPr/>
          </p:nvSpPr>
          <p:spPr bwMode="auto">
            <a:xfrm>
              <a:off x="7101" y="12002"/>
              <a:ext cx="1080" cy="900"/>
            </a:xfrm>
            <a:prstGeom prst="line">
              <a:avLst/>
            </a:prstGeom>
            <a:noFill/>
            <a:ln w="9525">
              <a:solidFill>
                <a:srgbClr val="000000"/>
              </a:solidFill>
              <a:round/>
              <a:headEnd/>
              <a:tailEnd/>
            </a:ln>
            <a:extLst>
              <a:ext uri="{909E8E84-426E-40DD-AFC4-6F175D3DCCD1}">
                <a14:hiddenFill xmlns="" xmlns:a14="http://schemas.microsoft.com/office/drawing/2010/main">
                  <a:noFill/>
                </a14:hiddenFill>
              </a:ext>
            </a:extLst>
          </p:spPr>
          <p:txBody>
            <a:bodyPr/>
            <a:lstStyle/>
            <a:p>
              <a:endParaRPr lang="ru-RU"/>
            </a:p>
          </p:txBody>
        </p:sp>
        <p:sp>
          <p:nvSpPr>
            <p:cNvPr id="36889" name="Line 23"/>
            <p:cNvSpPr>
              <a:spLocks noChangeShapeType="1"/>
            </p:cNvSpPr>
            <p:nvPr/>
          </p:nvSpPr>
          <p:spPr bwMode="auto">
            <a:xfrm flipH="1">
              <a:off x="4761" y="12002"/>
              <a:ext cx="1080" cy="900"/>
            </a:xfrm>
            <a:prstGeom prst="line">
              <a:avLst/>
            </a:prstGeom>
            <a:noFill/>
            <a:ln w="9525">
              <a:solidFill>
                <a:srgbClr val="000000"/>
              </a:solidFill>
              <a:round/>
              <a:headEnd/>
              <a:tailEnd/>
            </a:ln>
            <a:extLst>
              <a:ext uri="{909E8E84-426E-40DD-AFC4-6F175D3DCCD1}">
                <a14:hiddenFill xmlns="" xmlns:a14="http://schemas.microsoft.com/office/drawing/2010/main">
                  <a:noFill/>
                </a14:hiddenFill>
              </a:ext>
            </a:extLst>
          </p:spPr>
          <p:txBody>
            <a:bodyPr/>
            <a:lstStyle/>
            <a:p>
              <a:endParaRPr lang="ru-RU"/>
            </a:p>
          </p:txBody>
        </p:sp>
        <p:sp>
          <p:nvSpPr>
            <p:cNvPr id="36890" name="Line 24"/>
            <p:cNvSpPr>
              <a:spLocks noChangeShapeType="1"/>
            </p:cNvSpPr>
            <p:nvPr/>
          </p:nvSpPr>
          <p:spPr bwMode="auto">
            <a:xfrm flipH="1">
              <a:off x="3321" y="10382"/>
              <a:ext cx="180" cy="360"/>
            </a:xfrm>
            <a:prstGeom prst="line">
              <a:avLst/>
            </a:prstGeom>
            <a:noFill/>
            <a:ln w="9525">
              <a:solidFill>
                <a:srgbClr val="000000"/>
              </a:solidFill>
              <a:round/>
              <a:headEnd/>
              <a:tailEnd/>
            </a:ln>
            <a:extLst>
              <a:ext uri="{909E8E84-426E-40DD-AFC4-6F175D3DCCD1}">
                <a14:hiddenFill xmlns="" xmlns:a14="http://schemas.microsoft.com/office/drawing/2010/main">
                  <a:noFill/>
                </a14:hiddenFill>
              </a:ext>
            </a:extLst>
          </p:spPr>
          <p:txBody>
            <a:bodyPr/>
            <a:lstStyle/>
            <a:p>
              <a:endParaRPr lang="ru-RU"/>
            </a:p>
          </p:txBody>
        </p:sp>
        <p:sp>
          <p:nvSpPr>
            <p:cNvPr id="36891" name="Line 25"/>
            <p:cNvSpPr>
              <a:spLocks noChangeShapeType="1"/>
            </p:cNvSpPr>
            <p:nvPr/>
          </p:nvSpPr>
          <p:spPr bwMode="auto">
            <a:xfrm flipH="1">
              <a:off x="2961" y="11282"/>
              <a:ext cx="180" cy="180"/>
            </a:xfrm>
            <a:prstGeom prst="line">
              <a:avLst/>
            </a:prstGeom>
            <a:noFill/>
            <a:ln w="9525">
              <a:solidFill>
                <a:srgbClr val="000000"/>
              </a:solidFill>
              <a:round/>
              <a:headEnd/>
              <a:tailEnd/>
            </a:ln>
            <a:extLst>
              <a:ext uri="{909E8E84-426E-40DD-AFC4-6F175D3DCCD1}">
                <a14:hiddenFill xmlns="" xmlns:a14="http://schemas.microsoft.com/office/drawing/2010/main">
                  <a:noFill/>
                </a14:hiddenFill>
              </a:ext>
            </a:extLst>
          </p:spPr>
          <p:txBody>
            <a:bodyPr/>
            <a:lstStyle/>
            <a:p>
              <a:endParaRPr lang="ru-RU"/>
            </a:p>
          </p:txBody>
        </p:sp>
        <p:sp>
          <p:nvSpPr>
            <p:cNvPr id="36892" name="Line 26"/>
            <p:cNvSpPr>
              <a:spLocks noChangeShapeType="1"/>
            </p:cNvSpPr>
            <p:nvPr/>
          </p:nvSpPr>
          <p:spPr bwMode="auto">
            <a:xfrm flipV="1">
              <a:off x="5121" y="9842"/>
              <a:ext cx="360" cy="180"/>
            </a:xfrm>
            <a:prstGeom prst="line">
              <a:avLst/>
            </a:prstGeom>
            <a:noFill/>
            <a:ln w="9525">
              <a:solidFill>
                <a:srgbClr val="000000"/>
              </a:solidFill>
              <a:round/>
              <a:headEnd/>
              <a:tailEnd/>
            </a:ln>
            <a:extLst>
              <a:ext uri="{909E8E84-426E-40DD-AFC4-6F175D3DCCD1}">
                <a14:hiddenFill xmlns="" xmlns:a14="http://schemas.microsoft.com/office/drawing/2010/main">
                  <a:noFill/>
                </a14:hiddenFill>
              </a:ext>
            </a:extLst>
          </p:spPr>
          <p:txBody>
            <a:bodyPr/>
            <a:lstStyle/>
            <a:p>
              <a:endParaRPr lang="ru-RU"/>
            </a:p>
          </p:txBody>
        </p:sp>
        <p:sp>
          <p:nvSpPr>
            <p:cNvPr id="36893" name="Line 27"/>
            <p:cNvSpPr>
              <a:spLocks noChangeShapeType="1"/>
            </p:cNvSpPr>
            <p:nvPr/>
          </p:nvSpPr>
          <p:spPr bwMode="auto">
            <a:xfrm>
              <a:off x="5301" y="10202"/>
              <a:ext cx="540" cy="180"/>
            </a:xfrm>
            <a:prstGeom prst="line">
              <a:avLst/>
            </a:prstGeom>
            <a:noFill/>
            <a:ln w="9525">
              <a:solidFill>
                <a:srgbClr val="000000"/>
              </a:solidFill>
              <a:round/>
              <a:headEnd/>
              <a:tailEnd/>
            </a:ln>
            <a:extLst>
              <a:ext uri="{909E8E84-426E-40DD-AFC4-6F175D3DCCD1}">
                <a14:hiddenFill xmlns="" xmlns:a14="http://schemas.microsoft.com/office/drawing/2010/main">
                  <a:noFill/>
                </a14:hiddenFill>
              </a:ext>
            </a:extLst>
          </p:spPr>
          <p:txBody>
            <a:bodyPr/>
            <a:lstStyle/>
            <a:p>
              <a:endParaRPr lang="ru-RU"/>
            </a:p>
          </p:txBody>
        </p:sp>
        <p:sp>
          <p:nvSpPr>
            <p:cNvPr id="36894" name="Line 28"/>
            <p:cNvSpPr>
              <a:spLocks noChangeShapeType="1"/>
            </p:cNvSpPr>
            <p:nvPr/>
          </p:nvSpPr>
          <p:spPr bwMode="auto">
            <a:xfrm>
              <a:off x="6921" y="9842"/>
              <a:ext cx="360" cy="180"/>
            </a:xfrm>
            <a:prstGeom prst="line">
              <a:avLst/>
            </a:prstGeom>
            <a:noFill/>
            <a:ln w="9525">
              <a:solidFill>
                <a:srgbClr val="000000"/>
              </a:solidFill>
              <a:round/>
              <a:headEnd/>
              <a:tailEnd/>
            </a:ln>
            <a:extLst>
              <a:ext uri="{909E8E84-426E-40DD-AFC4-6F175D3DCCD1}">
                <a14:hiddenFill xmlns="" xmlns:a14="http://schemas.microsoft.com/office/drawing/2010/main">
                  <a:noFill/>
                </a14:hiddenFill>
              </a:ext>
            </a:extLst>
          </p:spPr>
          <p:txBody>
            <a:bodyPr/>
            <a:lstStyle/>
            <a:p>
              <a:endParaRPr lang="ru-RU"/>
            </a:p>
          </p:txBody>
        </p:sp>
        <p:sp>
          <p:nvSpPr>
            <p:cNvPr id="36895" name="Line 29"/>
            <p:cNvSpPr>
              <a:spLocks noChangeShapeType="1"/>
            </p:cNvSpPr>
            <p:nvPr/>
          </p:nvSpPr>
          <p:spPr bwMode="auto">
            <a:xfrm flipH="1">
              <a:off x="8901" y="9662"/>
              <a:ext cx="180" cy="360"/>
            </a:xfrm>
            <a:prstGeom prst="line">
              <a:avLst/>
            </a:prstGeom>
            <a:noFill/>
            <a:ln w="9525">
              <a:solidFill>
                <a:srgbClr val="000000"/>
              </a:solidFill>
              <a:round/>
              <a:headEnd/>
              <a:tailEnd/>
            </a:ln>
            <a:extLst>
              <a:ext uri="{909E8E84-426E-40DD-AFC4-6F175D3DCCD1}">
                <a14:hiddenFill xmlns="" xmlns:a14="http://schemas.microsoft.com/office/drawing/2010/main">
                  <a:noFill/>
                </a14:hiddenFill>
              </a:ext>
            </a:extLst>
          </p:spPr>
          <p:txBody>
            <a:bodyPr/>
            <a:lstStyle/>
            <a:p>
              <a:endParaRPr lang="ru-RU"/>
            </a:p>
          </p:txBody>
        </p:sp>
        <p:sp>
          <p:nvSpPr>
            <p:cNvPr id="36896" name="Line 30"/>
            <p:cNvSpPr>
              <a:spLocks noChangeShapeType="1"/>
            </p:cNvSpPr>
            <p:nvPr/>
          </p:nvSpPr>
          <p:spPr bwMode="auto">
            <a:xfrm flipH="1" flipV="1">
              <a:off x="9261" y="10382"/>
              <a:ext cx="540" cy="180"/>
            </a:xfrm>
            <a:prstGeom prst="line">
              <a:avLst/>
            </a:prstGeom>
            <a:noFill/>
            <a:ln w="9525">
              <a:solidFill>
                <a:srgbClr val="000000"/>
              </a:solidFill>
              <a:round/>
              <a:headEnd/>
              <a:tailEnd/>
            </a:ln>
            <a:extLst>
              <a:ext uri="{909E8E84-426E-40DD-AFC4-6F175D3DCCD1}">
                <a14:hiddenFill xmlns="" xmlns:a14="http://schemas.microsoft.com/office/drawing/2010/main">
                  <a:noFill/>
                </a14:hiddenFill>
              </a:ext>
            </a:extLst>
          </p:spPr>
          <p:txBody>
            <a:bodyPr/>
            <a:lstStyle/>
            <a:p>
              <a:endParaRPr lang="ru-RU"/>
            </a:p>
          </p:txBody>
        </p:sp>
        <p:sp>
          <p:nvSpPr>
            <p:cNvPr id="36897" name="Line 31"/>
            <p:cNvSpPr>
              <a:spLocks noChangeShapeType="1"/>
            </p:cNvSpPr>
            <p:nvPr/>
          </p:nvSpPr>
          <p:spPr bwMode="auto">
            <a:xfrm flipH="1">
              <a:off x="3291" y="13292"/>
              <a:ext cx="180" cy="360"/>
            </a:xfrm>
            <a:prstGeom prst="line">
              <a:avLst/>
            </a:prstGeom>
            <a:noFill/>
            <a:ln w="9525">
              <a:solidFill>
                <a:srgbClr val="000000"/>
              </a:solidFill>
              <a:round/>
              <a:headEnd/>
              <a:tailEnd/>
            </a:ln>
            <a:extLst>
              <a:ext uri="{909E8E84-426E-40DD-AFC4-6F175D3DCCD1}">
                <a14:hiddenFill xmlns="" xmlns:a14="http://schemas.microsoft.com/office/drawing/2010/main">
                  <a:noFill/>
                </a14:hiddenFill>
              </a:ext>
            </a:extLst>
          </p:spPr>
          <p:txBody>
            <a:bodyPr/>
            <a:lstStyle/>
            <a:p>
              <a:endParaRPr lang="ru-RU"/>
            </a:p>
          </p:txBody>
        </p:sp>
        <p:sp>
          <p:nvSpPr>
            <p:cNvPr id="36898" name="Line 32"/>
            <p:cNvSpPr>
              <a:spLocks noChangeShapeType="1"/>
            </p:cNvSpPr>
            <p:nvPr/>
          </p:nvSpPr>
          <p:spPr bwMode="auto">
            <a:xfrm flipV="1">
              <a:off x="7281" y="13082"/>
              <a:ext cx="180" cy="180"/>
            </a:xfrm>
            <a:prstGeom prst="line">
              <a:avLst/>
            </a:prstGeom>
            <a:noFill/>
            <a:ln w="9525">
              <a:solidFill>
                <a:srgbClr val="000000"/>
              </a:solidFill>
              <a:round/>
              <a:headEnd/>
              <a:tailEnd/>
            </a:ln>
            <a:extLst>
              <a:ext uri="{909E8E84-426E-40DD-AFC4-6F175D3DCCD1}">
                <a14:hiddenFill xmlns="" xmlns:a14="http://schemas.microsoft.com/office/drawing/2010/main">
                  <a:noFill/>
                </a14:hiddenFill>
              </a:ext>
            </a:extLst>
          </p:spPr>
          <p:txBody>
            <a:bodyPr/>
            <a:lstStyle/>
            <a:p>
              <a:endParaRPr lang="ru-RU"/>
            </a:p>
          </p:txBody>
        </p:sp>
        <p:sp>
          <p:nvSpPr>
            <p:cNvPr id="36899" name="Line 33"/>
            <p:cNvSpPr>
              <a:spLocks noChangeShapeType="1"/>
            </p:cNvSpPr>
            <p:nvPr/>
          </p:nvSpPr>
          <p:spPr bwMode="auto">
            <a:xfrm flipV="1">
              <a:off x="6741" y="13622"/>
              <a:ext cx="180" cy="180"/>
            </a:xfrm>
            <a:prstGeom prst="line">
              <a:avLst/>
            </a:prstGeom>
            <a:noFill/>
            <a:ln w="9525">
              <a:solidFill>
                <a:srgbClr val="000000"/>
              </a:solidFill>
              <a:round/>
              <a:headEnd/>
              <a:tailEnd/>
            </a:ln>
            <a:extLst>
              <a:ext uri="{909E8E84-426E-40DD-AFC4-6F175D3DCCD1}">
                <a14:hiddenFill xmlns="" xmlns:a14="http://schemas.microsoft.com/office/drawing/2010/main">
                  <a:noFill/>
                </a14:hiddenFill>
              </a:ext>
            </a:extLst>
          </p:spPr>
          <p:txBody>
            <a:bodyPr/>
            <a:lstStyle/>
            <a:p>
              <a:endParaRPr lang="ru-RU"/>
            </a:p>
          </p:txBody>
        </p:sp>
        <p:sp>
          <p:nvSpPr>
            <p:cNvPr id="36900" name="Line 34"/>
            <p:cNvSpPr>
              <a:spLocks noChangeShapeType="1"/>
            </p:cNvSpPr>
            <p:nvPr/>
          </p:nvSpPr>
          <p:spPr bwMode="auto">
            <a:xfrm>
              <a:off x="8811" y="13427"/>
              <a:ext cx="0" cy="360"/>
            </a:xfrm>
            <a:prstGeom prst="line">
              <a:avLst/>
            </a:prstGeom>
            <a:noFill/>
            <a:ln w="9525">
              <a:solidFill>
                <a:srgbClr val="000000"/>
              </a:solidFill>
              <a:round/>
              <a:headEnd/>
              <a:tailEnd/>
            </a:ln>
            <a:extLst>
              <a:ext uri="{909E8E84-426E-40DD-AFC4-6F175D3DCCD1}">
                <a14:hiddenFill xmlns="" xmlns:a14="http://schemas.microsoft.com/office/drawing/2010/main">
                  <a:noFill/>
                </a14:hiddenFill>
              </a:ext>
            </a:extLst>
          </p:spPr>
          <p:txBody>
            <a:bodyPr/>
            <a:lstStyle/>
            <a:p>
              <a:endParaRPr lang="ru-RU"/>
            </a:p>
          </p:txBody>
        </p:sp>
        <p:sp>
          <p:nvSpPr>
            <p:cNvPr id="36901" name="Line 35"/>
            <p:cNvSpPr>
              <a:spLocks noChangeShapeType="1"/>
            </p:cNvSpPr>
            <p:nvPr/>
          </p:nvSpPr>
          <p:spPr bwMode="auto">
            <a:xfrm>
              <a:off x="4761" y="13374"/>
              <a:ext cx="180" cy="360"/>
            </a:xfrm>
            <a:prstGeom prst="line">
              <a:avLst/>
            </a:prstGeom>
            <a:noFill/>
            <a:ln w="9525">
              <a:solidFill>
                <a:srgbClr val="000000"/>
              </a:solidFill>
              <a:round/>
              <a:headEnd/>
              <a:tailEnd/>
            </a:ln>
            <a:extLst>
              <a:ext uri="{909E8E84-426E-40DD-AFC4-6F175D3DCCD1}">
                <a14:hiddenFill xmlns="" xmlns:a14="http://schemas.microsoft.com/office/drawing/2010/main">
                  <a:noFill/>
                </a14:hiddenFill>
              </a:ext>
            </a:extLst>
          </p:spPr>
          <p:txBody>
            <a:bodyPr/>
            <a:lstStyle/>
            <a:p>
              <a:endParaRPr lang="ru-RU"/>
            </a:p>
          </p:txBody>
        </p:sp>
      </p:grpSp>
      <p:sp>
        <p:nvSpPr>
          <p:cNvPr id="32771" name="AutoShape 36"/>
          <p:cNvSpPr>
            <a:spLocks noGrp="1" noChangeArrowheads="1"/>
          </p:cNvSpPr>
          <p:nvPr>
            <p:ph type="title"/>
          </p:nvPr>
        </p:nvSpPr>
        <p:spPr>
          <a:prstGeom prst="roundRect">
            <a:avLst>
              <a:gd name="adj" fmla="val 21667"/>
            </a:avLst>
          </a:prstGeom>
        </p:spPr>
        <p:txBody>
          <a:bodyPr rtlCol="0">
            <a:normAutofit fontScale="90000"/>
          </a:bodyPr>
          <a:lstStyle/>
          <a:p>
            <a:pPr eaLnBrk="1" fontAlgn="auto" hangingPunct="1">
              <a:spcAft>
                <a:spcPts val="0"/>
              </a:spcAft>
              <a:defRPr/>
            </a:pPr>
            <a:r>
              <a:rPr lang="ru-RU" altLang="ru-RU" sz="3600" b="1" dirty="0" smtClean="0">
                <a:solidFill>
                  <a:srgbClr val="C00000"/>
                </a:solidFill>
                <a:effectLst>
                  <a:outerShdw blurRad="38100" dist="38100" dir="2700000" algn="tl">
                    <a:srgbClr val="000000">
                      <a:alpha val="43137"/>
                    </a:srgbClr>
                  </a:outerShdw>
                </a:effectLst>
              </a:rPr>
              <a:t>Графические организаторы: «Кластеры» </a:t>
            </a:r>
          </a:p>
        </p:txBody>
      </p:sp>
    </p:spTree>
    <p:extLst>
      <p:ext uri="{BB962C8B-B14F-4D97-AF65-F5344CB8AC3E}">
        <p14:creationId xmlns="" xmlns:p14="http://schemas.microsoft.com/office/powerpoint/2010/main" val="2150892420"/>
      </p:ext>
    </p:extLst>
  </p:cSld>
  <p:clrMapOvr>
    <a:masterClrMapping/>
  </p:clrMapOvr>
  <p:transition spd="slow"/>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7890" name="Group 2"/>
          <p:cNvGrpSpPr>
            <a:grpSpLocks/>
          </p:cNvGrpSpPr>
          <p:nvPr/>
        </p:nvGrpSpPr>
        <p:grpSpPr bwMode="auto">
          <a:xfrm>
            <a:off x="320675" y="800100"/>
            <a:ext cx="8220075" cy="5205413"/>
            <a:chOff x="1659" y="8712"/>
            <a:chExt cx="9340" cy="5404"/>
          </a:xfrm>
        </p:grpSpPr>
        <p:sp>
          <p:nvSpPr>
            <p:cNvPr id="37916" name="Oval 3"/>
            <p:cNvSpPr>
              <a:spLocks noChangeArrowheads="1"/>
            </p:cNvSpPr>
            <p:nvPr/>
          </p:nvSpPr>
          <p:spPr bwMode="auto">
            <a:xfrm>
              <a:off x="5481" y="11225"/>
              <a:ext cx="1800" cy="900"/>
            </a:xfrm>
            <a:prstGeom prst="ellipse">
              <a:avLst/>
            </a:prstGeom>
            <a:solidFill>
              <a:srgbClr val="CCFFCC"/>
            </a:solidFill>
            <a:ln w="9525">
              <a:solidFill>
                <a:srgbClr val="000000"/>
              </a:solidFill>
              <a:round/>
              <a:headEnd/>
              <a:tailEnd/>
            </a:ln>
          </p:spPr>
          <p:txBody>
            <a:bodyPr anchor="ct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endParaRPr lang="ru-RU" altLang="ru-RU" sz="1400" b="1">
                <a:solidFill>
                  <a:srgbClr val="000000"/>
                </a:solidFill>
                <a:latin typeface="Arial" charset="0"/>
              </a:endParaRPr>
            </a:p>
            <a:p>
              <a:pPr algn="ctr" eaLnBrk="1" hangingPunct="1">
                <a:spcBef>
                  <a:spcPct val="0"/>
                </a:spcBef>
                <a:buFontTx/>
                <a:buNone/>
              </a:pPr>
              <a:r>
                <a:rPr lang="ru-RU" altLang="ru-RU" sz="2000" b="1">
                  <a:solidFill>
                    <a:srgbClr val="000000"/>
                  </a:solidFill>
                  <a:latin typeface="Times New Roman" pitchFamily="18" charset="0"/>
                  <a:cs typeface="Times New Roman" pitchFamily="18" charset="0"/>
                </a:rPr>
                <a:t>Смута</a:t>
              </a:r>
            </a:p>
            <a:p>
              <a:pPr algn="ctr" eaLnBrk="1" hangingPunct="1">
                <a:spcBef>
                  <a:spcPct val="0"/>
                </a:spcBef>
                <a:buFontTx/>
                <a:buNone/>
              </a:pPr>
              <a:endParaRPr lang="ru-RU" altLang="ru-RU" sz="1400" b="1">
                <a:solidFill>
                  <a:srgbClr val="000000"/>
                </a:solidFill>
                <a:latin typeface="Arial" charset="0"/>
              </a:endParaRPr>
            </a:p>
          </p:txBody>
        </p:sp>
        <p:sp>
          <p:nvSpPr>
            <p:cNvPr id="37917" name="Oval 4"/>
            <p:cNvSpPr>
              <a:spLocks noChangeArrowheads="1"/>
            </p:cNvSpPr>
            <p:nvPr/>
          </p:nvSpPr>
          <p:spPr bwMode="auto">
            <a:xfrm>
              <a:off x="3108" y="9242"/>
              <a:ext cx="2160" cy="540"/>
            </a:xfrm>
            <a:prstGeom prst="ellipse">
              <a:avLst/>
            </a:prstGeom>
            <a:solidFill>
              <a:srgbClr val="CCFFFF"/>
            </a:solidFill>
            <a:ln w="9525">
              <a:solidFill>
                <a:srgbClr val="000000"/>
              </a:solidFill>
              <a:round/>
              <a:headEnd/>
              <a:tailEnd/>
            </a:ln>
          </p:spPr>
          <p:txBody>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endParaRPr lang="ru-RU" altLang="ru-RU" sz="1600" b="1">
                <a:solidFill>
                  <a:srgbClr val="000000"/>
                </a:solidFill>
                <a:latin typeface="Times New Roman" pitchFamily="18" charset="0"/>
                <a:cs typeface="Times New Roman" pitchFamily="18" charset="0"/>
              </a:endParaRPr>
            </a:p>
          </p:txBody>
        </p:sp>
        <p:sp>
          <p:nvSpPr>
            <p:cNvPr id="37918" name="Oval 5"/>
            <p:cNvSpPr>
              <a:spLocks noChangeArrowheads="1"/>
            </p:cNvSpPr>
            <p:nvPr/>
          </p:nvSpPr>
          <p:spPr bwMode="auto">
            <a:xfrm>
              <a:off x="1659" y="10371"/>
              <a:ext cx="3246" cy="675"/>
            </a:xfrm>
            <a:prstGeom prst="ellipse">
              <a:avLst/>
            </a:prstGeom>
            <a:solidFill>
              <a:srgbClr val="CCFFFF"/>
            </a:solidFill>
            <a:ln w="9525">
              <a:solidFill>
                <a:srgbClr val="000000"/>
              </a:solidFill>
              <a:round/>
              <a:headEnd/>
              <a:tailEnd/>
            </a:ln>
          </p:spPr>
          <p:txBody>
            <a:bodyPr anchor="ct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endParaRPr lang="ru-RU" altLang="ru-RU" sz="1600" b="1">
                <a:solidFill>
                  <a:srgbClr val="000000"/>
                </a:solidFill>
                <a:latin typeface="Times New Roman" pitchFamily="18" charset="0"/>
                <a:cs typeface="Times New Roman" pitchFamily="18" charset="0"/>
              </a:endParaRPr>
            </a:p>
          </p:txBody>
        </p:sp>
        <p:sp>
          <p:nvSpPr>
            <p:cNvPr id="37919" name="Oval 6"/>
            <p:cNvSpPr>
              <a:spLocks noChangeArrowheads="1"/>
            </p:cNvSpPr>
            <p:nvPr/>
          </p:nvSpPr>
          <p:spPr bwMode="auto">
            <a:xfrm>
              <a:off x="8310" y="11884"/>
              <a:ext cx="2229" cy="540"/>
            </a:xfrm>
            <a:prstGeom prst="ellipse">
              <a:avLst/>
            </a:prstGeom>
            <a:solidFill>
              <a:srgbClr val="CCFFFF"/>
            </a:solidFill>
            <a:ln w="9525">
              <a:solidFill>
                <a:srgbClr val="000000"/>
              </a:solidFill>
              <a:round/>
              <a:headEnd/>
              <a:tailEnd/>
            </a:ln>
          </p:spPr>
          <p:txBody>
            <a:bodyPr anchor="ct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endParaRPr lang="ru-RU" altLang="ru-RU" sz="1600" b="1">
                <a:solidFill>
                  <a:srgbClr val="000000"/>
                </a:solidFill>
                <a:latin typeface="Times New Roman" pitchFamily="18" charset="0"/>
                <a:cs typeface="Times New Roman" pitchFamily="18" charset="0"/>
              </a:endParaRPr>
            </a:p>
          </p:txBody>
        </p:sp>
        <p:sp>
          <p:nvSpPr>
            <p:cNvPr id="37920" name="Oval 7"/>
            <p:cNvSpPr>
              <a:spLocks noChangeArrowheads="1"/>
            </p:cNvSpPr>
            <p:nvPr/>
          </p:nvSpPr>
          <p:spPr bwMode="auto">
            <a:xfrm>
              <a:off x="7101" y="9965"/>
              <a:ext cx="2160" cy="540"/>
            </a:xfrm>
            <a:prstGeom prst="ellipse">
              <a:avLst/>
            </a:prstGeom>
            <a:solidFill>
              <a:srgbClr val="CCFFFF"/>
            </a:solidFill>
            <a:ln w="9525">
              <a:solidFill>
                <a:srgbClr val="000000"/>
              </a:solidFill>
              <a:round/>
              <a:headEnd/>
              <a:tailEnd/>
            </a:ln>
          </p:spPr>
          <p:txBody>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endParaRPr lang="ru-RU" altLang="ru-RU" sz="1600" b="1">
                <a:solidFill>
                  <a:srgbClr val="000000"/>
                </a:solidFill>
                <a:latin typeface="Times New Roman" pitchFamily="18" charset="0"/>
                <a:cs typeface="Times New Roman" pitchFamily="18" charset="0"/>
              </a:endParaRPr>
            </a:p>
          </p:txBody>
        </p:sp>
        <p:sp>
          <p:nvSpPr>
            <p:cNvPr id="37921" name="Oval 10"/>
            <p:cNvSpPr>
              <a:spLocks noChangeArrowheads="1"/>
            </p:cNvSpPr>
            <p:nvPr/>
          </p:nvSpPr>
          <p:spPr bwMode="auto">
            <a:xfrm>
              <a:off x="2744" y="11370"/>
              <a:ext cx="1093" cy="483"/>
            </a:xfrm>
            <a:prstGeom prst="ellipse">
              <a:avLst/>
            </a:prstGeom>
            <a:solidFill>
              <a:srgbClr val="FFFF99"/>
            </a:solidFill>
            <a:ln w="9525">
              <a:solidFill>
                <a:srgbClr val="000000"/>
              </a:solidFill>
              <a:round/>
              <a:headEnd/>
              <a:tailEnd/>
            </a:ln>
          </p:spPr>
          <p:txBody>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ru-RU" altLang="ru-RU" sz="1800">
                <a:solidFill>
                  <a:srgbClr val="000000"/>
                </a:solidFill>
                <a:latin typeface="Tahoma" pitchFamily="34" charset="0"/>
              </a:endParaRPr>
            </a:p>
          </p:txBody>
        </p:sp>
        <p:sp>
          <p:nvSpPr>
            <p:cNvPr id="37922" name="Oval 12"/>
            <p:cNvSpPr>
              <a:spLocks noChangeArrowheads="1"/>
            </p:cNvSpPr>
            <p:nvPr/>
          </p:nvSpPr>
          <p:spPr bwMode="auto">
            <a:xfrm>
              <a:off x="9920" y="13417"/>
              <a:ext cx="987" cy="540"/>
            </a:xfrm>
            <a:prstGeom prst="ellipse">
              <a:avLst/>
            </a:prstGeom>
            <a:solidFill>
              <a:srgbClr val="FFFF99"/>
            </a:solidFill>
            <a:ln w="9525">
              <a:solidFill>
                <a:srgbClr val="000000"/>
              </a:solidFill>
              <a:round/>
              <a:headEnd/>
              <a:tailEnd/>
            </a:ln>
          </p:spPr>
          <p:txBody>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ru-RU" altLang="ru-RU" sz="1800">
                <a:solidFill>
                  <a:srgbClr val="000000"/>
                </a:solidFill>
                <a:latin typeface="Tahoma" pitchFamily="34" charset="0"/>
              </a:endParaRPr>
            </a:p>
          </p:txBody>
        </p:sp>
        <p:sp>
          <p:nvSpPr>
            <p:cNvPr id="37923" name="Oval 13"/>
            <p:cNvSpPr>
              <a:spLocks noChangeArrowheads="1"/>
            </p:cNvSpPr>
            <p:nvPr/>
          </p:nvSpPr>
          <p:spPr bwMode="auto">
            <a:xfrm>
              <a:off x="8786" y="12903"/>
              <a:ext cx="1015" cy="579"/>
            </a:xfrm>
            <a:prstGeom prst="ellipse">
              <a:avLst/>
            </a:prstGeom>
            <a:solidFill>
              <a:srgbClr val="FFFF99"/>
            </a:solidFill>
            <a:ln w="9525">
              <a:solidFill>
                <a:srgbClr val="000000"/>
              </a:solidFill>
              <a:round/>
              <a:headEnd/>
              <a:tailEnd/>
            </a:ln>
          </p:spPr>
          <p:txBody>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ru-RU" altLang="ru-RU" sz="1800">
                <a:solidFill>
                  <a:srgbClr val="000000"/>
                </a:solidFill>
                <a:latin typeface="Tahoma" pitchFamily="34" charset="0"/>
              </a:endParaRPr>
            </a:p>
          </p:txBody>
        </p:sp>
        <p:sp>
          <p:nvSpPr>
            <p:cNvPr id="37924" name="Oval 14"/>
            <p:cNvSpPr>
              <a:spLocks noChangeArrowheads="1"/>
            </p:cNvSpPr>
            <p:nvPr/>
          </p:nvSpPr>
          <p:spPr bwMode="auto">
            <a:xfrm>
              <a:off x="10080" y="12565"/>
              <a:ext cx="919" cy="557"/>
            </a:xfrm>
            <a:prstGeom prst="ellipse">
              <a:avLst/>
            </a:prstGeom>
            <a:solidFill>
              <a:srgbClr val="FFFF99"/>
            </a:solidFill>
            <a:ln w="9525">
              <a:solidFill>
                <a:srgbClr val="000000"/>
              </a:solidFill>
              <a:round/>
              <a:headEnd/>
              <a:tailEnd/>
            </a:ln>
          </p:spPr>
          <p:txBody>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ru-RU" altLang="ru-RU" sz="1800">
                <a:solidFill>
                  <a:srgbClr val="000000"/>
                </a:solidFill>
                <a:latin typeface="Tahoma" pitchFamily="34" charset="0"/>
              </a:endParaRPr>
            </a:p>
          </p:txBody>
        </p:sp>
        <p:sp>
          <p:nvSpPr>
            <p:cNvPr id="37925" name="Oval 15"/>
            <p:cNvSpPr>
              <a:spLocks noChangeArrowheads="1"/>
            </p:cNvSpPr>
            <p:nvPr/>
          </p:nvSpPr>
          <p:spPr bwMode="auto">
            <a:xfrm>
              <a:off x="9801" y="10121"/>
              <a:ext cx="1198" cy="801"/>
            </a:xfrm>
            <a:prstGeom prst="ellipse">
              <a:avLst/>
            </a:prstGeom>
            <a:solidFill>
              <a:srgbClr val="FFFF99"/>
            </a:solidFill>
            <a:ln w="9525">
              <a:solidFill>
                <a:srgbClr val="000000"/>
              </a:solidFill>
              <a:round/>
              <a:headEnd/>
              <a:tailEnd/>
            </a:ln>
          </p:spPr>
          <p:txBody>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ru-RU" altLang="ru-RU" sz="1800">
                <a:solidFill>
                  <a:srgbClr val="000000"/>
                </a:solidFill>
                <a:latin typeface="Tahoma" pitchFamily="34" charset="0"/>
              </a:endParaRPr>
            </a:p>
          </p:txBody>
        </p:sp>
        <p:sp>
          <p:nvSpPr>
            <p:cNvPr id="37926" name="Oval 17"/>
            <p:cNvSpPr>
              <a:spLocks noChangeArrowheads="1"/>
            </p:cNvSpPr>
            <p:nvPr/>
          </p:nvSpPr>
          <p:spPr bwMode="auto">
            <a:xfrm>
              <a:off x="8901" y="10922"/>
              <a:ext cx="1238" cy="753"/>
            </a:xfrm>
            <a:prstGeom prst="ellipse">
              <a:avLst/>
            </a:prstGeom>
            <a:solidFill>
              <a:srgbClr val="FFFF99"/>
            </a:solidFill>
            <a:ln w="9525">
              <a:solidFill>
                <a:srgbClr val="000000"/>
              </a:solidFill>
              <a:round/>
              <a:headEnd/>
              <a:tailEnd/>
            </a:ln>
          </p:spPr>
          <p:txBody>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ru-RU" altLang="ru-RU" sz="1800">
                <a:solidFill>
                  <a:srgbClr val="000000"/>
                </a:solidFill>
                <a:latin typeface="Tahoma" pitchFamily="34" charset="0"/>
              </a:endParaRPr>
            </a:p>
          </p:txBody>
        </p:sp>
        <p:sp>
          <p:nvSpPr>
            <p:cNvPr id="37927" name="Oval 18"/>
            <p:cNvSpPr>
              <a:spLocks noChangeArrowheads="1"/>
            </p:cNvSpPr>
            <p:nvPr/>
          </p:nvSpPr>
          <p:spPr bwMode="auto">
            <a:xfrm>
              <a:off x="8901" y="8926"/>
              <a:ext cx="1238" cy="736"/>
            </a:xfrm>
            <a:prstGeom prst="ellipse">
              <a:avLst/>
            </a:prstGeom>
            <a:solidFill>
              <a:srgbClr val="FFFF99"/>
            </a:solidFill>
            <a:ln w="9525">
              <a:solidFill>
                <a:srgbClr val="000000"/>
              </a:solidFill>
              <a:round/>
              <a:headEnd/>
              <a:tailEnd/>
            </a:ln>
          </p:spPr>
          <p:txBody>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ru-RU" altLang="ru-RU" sz="1800">
                <a:solidFill>
                  <a:srgbClr val="000000"/>
                </a:solidFill>
                <a:latin typeface="Tahoma" pitchFamily="34" charset="0"/>
              </a:endParaRPr>
            </a:p>
          </p:txBody>
        </p:sp>
        <p:sp>
          <p:nvSpPr>
            <p:cNvPr id="37928" name="Line 20"/>
            <p:cNvSpPr>
              <a:spLocks noChangeShapeType="1"/>
            </p:cNvSpPr>
            <p:nvPr/>
          </p:nvSpPr>
          <p:spPr bwMode="auto">
            <a:xfrm>
              <a:off x="4371" y="9797"/>
              <a:ext cx="1650" cy="1485"/>
            </a:xfrm>
            <a:prstGeom prst="line">
              <a:avLst/>
            </a:prstGeom>
            <a:noFill/>
            <a:ln w="9525">
              <a:solidFill>
                <a:srgbClr val="000000"/>
              </a:solidFill>
              <a:round/>
              <a:headEnd/>
              <a:tailEnd/>
            </a:ln>
            <a:extLst>
              <a:ext uri="{909E8E84-426E-40DD-AFC4-6F175D3DCCD1}">
                <a14:hiddenFill xmlns="" xmlns:a14="http://schemas.microsoft.com/office/drawing/2010/main">
                  <a:noFill/>
                </a14:hiddenFill>
              </a:ext>
            </a:extLst>
          </p:spPr>
          <p:txBody>
            <a:bodyPr/>
            <a:lstStyle/>
            <a:p>
              <a:endParaRPr lang="ru-RU"/>
            </a:p>
          </p:txBody>
        </p:sp>
        <p:sp>
          <p:nvSpPr>
            <p:cNvPr id="37929" name="Line 21"/>
            <p:cNvSpPr>
              <a:spLocks noChangeShapeType="1"/>
            </p:cNvSpPr>
            <p:nvPr/>
          </p:nvSpPr>
          <p:spPr bwMode="auto">
            <a:xfrm flipH="1">
              <a:off x="6741" y="10382"/>
              <a:ext cx="540" cy="900"/>
            </a:xfrm>
            <a:prstGeom prst="line">
              <a:avLst/>
            </a:prstGeom>
            <a:noFill/>
            <a:ln w="9525">
              <a:solidFill>
                <a:srgbClr val="000000"/>
              </a:solidFill>
              <a:round/>
              <a:headEnd/>
              <a:tailEnd/>
            </a:ln>
            <a:extLst>
              <a:ext uri="{909E8E84-426E-40DD-AFC4-6F175D3DCCD1}">
                <a14:hiddenFill xmlns="" xmlns:a14="http://schemas.microsoft.com/office/drawing/2010/main">
                  <a:noFill/>
                </a14:hiddenFill>
              </a:ext>
            </a:extLst>
          </p:spPr>
          <p:txBody>
            <a:bodyPr/>
            <a:lstStyle/>
            <a:p>
              <a:endParaRPr lang="ru-RU"/>
            </a:p>
          </p:txBody>
        </p:sp>
        <p:sp>
          <p:nvSpPr>
            <p:cNvPr id="37930" name="Line 22"/>
            <p:cNvSpPr>
              <a:spLocks noChangeShapeType="1"/>
            </p:cNvSpPr>
            <p:nvPr/>
          </p:nvSpPr>
          <p:spPr bwMode="auto">
            <a:xfrm>
              <a:off x="7101" y="12002"/>
              <a:ext cx="1209" cy="123"/>
            </a:xfrm>
            <a:prstGeom prst="line">
              <a:avLst/>
            </a:prstGeom>
            <a:noFill/>
            <a:ln w="9525">
              <a:solidFill>
                <a:srgbClr val="000000"/>
              </a:solidFill>
              <a:round/>
              <a:headEnd/>
              <a:tailEnd/>
            </a:ln>
            <a:extLst>
              <a:ext uri="{909E8E84-426E-40DD-AFC4-6F175D3DCCD1}">
                <a14:hiddenFill xmlns="" xmlns:a14="http://schemas.microsoft.com/office/drawing/2010/main">
                  <a:noFill/>
                </a14:hiddenFill>
              </a:ext>
            </a:extLst>
          </p:spPr>
          <p:txBody>
            <a:bodyPr/>
            <a:lstStyle/>
            <a:p>
              <a:endParaRPr lang="ru-RU"/>
            </a:p>
          </p:txBody>
        </p:sp>
        <p:sp>
          <p:nvSpPr>
            <p:cNvPr id="37931" name="Line 23"/>
            <p:cNvSpPr>
              <a:spLocks noChangeShapeType="1"/>
            </p:cNvSpPr>
            <p:nvPr/>
          </p:nvSpPr>
          <p:spPr bwMode="auto">
            <a:xfrm flipH="1" flipV="1">
              <a:off x="4329" y="11046"/>
              <a:ext cx="1152" cy="478"/>
            </a:xfrm>
            <a:prstGeom prst="line">
              <a:avLst/>
            </a:prstGeom>
            <a:noFill/>
            <a:ln w="9525">
              <a:solidFill>
                <a:srgbClr val="000000"/>
              </a:solidFill>
              <a:round/>
              <a:headEnd/>
              <a:tailEnd/>
            </a:ln>
            <a:extLst>
              <a:ext uri="{909E8E84-426E-40DD-AFC4-6F175D3DCCD1}">
                <a14:hiddenFill xmlns="" xmlns:a14="http://schemas.microsoft.com/office/drawing/2010/main">
                  <a:noFill/>
                </a14:hiddenFill>
              </a:ext>
            </a:extLst>
          </p:spPr>
          <p:txBody>
            <a:bodyPr/>
            <a:lstStyle/>
            <a:p>
              <a:endParaRPr lang="ru-RU"/>
            </a:p>
          </p:txBody>
        </p:sp>
        <p:sp>
          <p:nvSpPr>
            <p:cNvPr id="37932" name="Line 24"/>
            <p:cNvSpPr>
              <a:spLocks noChangeShapeType="1"/>
            </p:cNvSpPr>
            <p:nvPr/>
          </p:nvSpPr>
          <p:spPr bwMode="auto">
            <a:xfrm flipH="1">
              <a:off x="2835" y="9616"/>
              <a:ext cx="341" cy="226"/>
            </a:xfrm>
            <a:prstGeom prst="line">
              <a:avLst/>
            </a:prstGeom>
            <a:noFill/>
            <a:ln w="9525">
              <a:solidFill>
                <a:srgbClr val="000000"/>
              </a:solidFill>
              <a:round/>
              <a:headEnd/>
              <a:tailEnd/>
            </a:ln>
            <a:extLst>
              <a:ext uri="{909E8E84-426E-40DD-AFC4-6F175D3DCCD1}">
                <a14:hiddenFill xmlns="" xmlns:a14="http://schemas.microsoft.com/office/drawing/2010/main">
                  <a:noFill/>
                </a14:hiddenFill>
              </a:ext>
            </a:extLst>
          </p:spPr>
          <p:txBody>
            <a:bodyPr/>
            <a:lstStyle/>
            <a:p>
              <a:endParaRPr lang="ru-RU"/>
            </a:p>
          </p:txBody>
        </p:sp>
        <p:sp>
          <p:nvSpPr>
            <p:cNvPr id="37933" name="Line 25"/>
            <p:cNvSpPr>
              <a:spLocks noChangeShapeType="1"/>
            </p:cNvSpPr>
            <p:nvPr/>
          </p:nvSpPr>
          <p:spPr bwMode="auto">
            <a:xfrm flipH="1" flipV="1">
              <a:off x="2858" y="8712"/>
              <a:ext cx="724" cy="530"/>
            </a:xfrm>
            <a:prstGeom prst="line">
              <a:avLst/>
            </a:prstGeom>
            <a:noFill/>
            <a:ln w="9525">
              <a:solidFill>
                <a:srgbClr val="000000"/>
              </a:solidFill>
              <a:round/>
              <a:headEnd/>
              <a:tailEnd/>
            </a:ln>
            <a:extLst>
              <a:ext uri="{909E8E84-426E-40DD-AFC4-6F175D3DCCD1}">
                <a14:hiddenFill xmlns="" xmlns:a14="http://schemas.microsoft.com/office/drawing/2010/main">
                  <a:noFill/>
                </a14:hiddenFill>
              </a:ext>
            </a:extLst>
          </p:spPr>
          <p:txBody>
            <a:bodyPr/>
            <a:lstStyle/>
            <a:p>
              <a:endParaRPr lang="ru-RU"/>
            </a:p>
          </p:txBody>
        </p:sp>
        <p:sp>
          <p:nvSpPr>
            <p:cNvPr id="37934" name="Line 26"/>
            <p:cNvSpPr>
              <a:spLocks noChangeShapeType="1"/>
            </p:cNvSpPr>
            <p:nvPr/>
          </p:nvSpPr>
          <p:spPr bwMode="auto">
            <a:xfrm flipV="1">
              <a:off x="4759" y="8977"/>
              <a:ext cx="486" cy="303"/>
            </a:xfrm>
            <a:prstGeom prst="line">
              <a:avLst/>
            </a:prstGeom>
            <a:noFill/>
            <a:ln w="9525">
              <a:solidFill>
                <a:srgbClr val="000000"/>
              </a:solidFill>
              <a:round/>
              <a:headEnd/>
              <a:tailEnd/>
            </a:ln>
            <a:extLst>
              <a:ext uri="{909E8E84-426E-40DD-AFC4-6F175D3DCCD1}">
                <a14:hiddenFill xmlns="" xmlns:a14="http://schemas.microsoft.com/office/drawing/2010/main">
                  <a:noFill/>
                </a14:hiddenFill>
              </a:ext>
            </a:extLst>
          </p:spPr>
          <p:txBody>
            <a:bodyPr/>
            <a:lstStyle/>
            <a:p>
              <a:endParaRPr lang="ru-RU"/>
            </a:p>
          </p:txBody>
        </p:sp>
        <p:sp>
          <p:nvSpPr>
            <p:cNvPr id="37935" name="Line 27"/>
            <p:cNvSpPr>
              <a:spLocks noChangeShapeType="1"/>
            </p:cNvSpPr>
            <p:nvPr/>
          </p:nvSpPr>
          <p:spPr bwMode="auto">
            <a:xfrm>
              <a:off x="4759" y="9752"/>
              <a:ext cx="666" cy="213"/>
            </a:xfrm>
            <a:prstGeom prst="line">
              <a:avLst/>
            </a:prstGeom>
            <a:noFill/>
            <a:ln w="9525">
              <a:solidFill>
                <a:srgbClr val="000000"/>
              </a:solidFill>
              <a:round/>
              <a:headEnd/>
              <a:tailEnd/>
            </a:ln>
            <a:extLst>
              <a:ext uri="{909E8E84-426E-40DD-AFC4-6F175D3DCCD1}">
                <a14:hiddenFill xmlns="" xmlns:a14="http://schemas.microsoft.com/office/drawing/2010/main">
                  <a:noFill/>
                </a14:hiddenFill>
              </a:ext>
            </a:extLst>
          </p:spPr>
          <p:txBody>
            <a:bodyPr/>
            <a:lstStyle/>
            <a:p>
              <a:endParaRPr lang="ru-RU"/>
            </a:p>
          </p:txBody>
        </p:sp>
        <p:sp>
          <p:nvSpPr>
            <p:cNvPr id="37936" name="Line 28"/>
            <p:cNvSpPr>
              <a:spLocks noChangeShapeType="1"/>
            </p:cNvSpPr>
            <p:nvPr/>
          </p:nvSpPr>
          <p:spPr bwMode="auto">
            <a:xfrm>
              <a:off x="8811" y="10517"/>
              <a:ext cx="450" cy="405"/>
            </a:xfrm>
            <a:prstGeom prst="line">
              <a:avLst/>
            </a:prstGeom>
            <a:noFill/>
            <a:ln w="9525">
              <a:solidFill>
                <a:srgbClr val="000000"/>
              </a:solidFill>
              <a:round/>
              <a:headEnd/>
              <a:tailEnd/>
            </a:ln>
            <a:extLst>
              <a:ext uri="{909E8E84-426E-40DD-AFC4-6F175D3DCCD1}">
                <a14:hiddenFill xmlns="" xmlns:a14="http://schemas.microsoft.com/office/drawing/2010/main">
                  <a:noFill/>
                </a14:hiddenFill>
              </a:ext>
            </a:extLst>
          </p:spPr>
          <p:txBody>
            <a:bodyPr/>
            <a:lstStyle/>
            <a:p>
              <a:endParaRPr lang="ru-RU"/>
            </a:p>
          </p:txBody>
        </p:sp>
        <p:sp>
          <p:nvSpPr>
            <p:cNvPr id="37937" name="Line 29"/>
            <p:cNvSpPr>
              <a:spLocks noChangeShapeType="1"/>
            </p:cNvSpPr>
            <p:nvPr/>
          </p:nvSpPr>
          <p:spPr bwMode="auto">
            <a:xfrm flipH="1">
              <a:off x="8901" y="9662"/>
              <a:ext cx="360" cy="360"/>
            </a:xfrm>
            <a:prstGeom prst="line">
              <a:avLst/>
            </a:prstGeom>
            <a:noFill/>
            <a:ln w="9525">
              <a:solidFill>
                <a:srgbClr val="000000"/>
              </a:solidFill>
              <a:round/>
              <a:headEnd/>
              <a:tailEnd/>
            </a:ln>
            <a:extLst>
              <a:ext uri="{909E8E84-426E-40DD-AFC4-6F175D3DCCD1}">
                <a14:hiddenFill xmlns="" xmlns:a14="http://schemas.microsoft.com/office/drawing/2010/main">
                  <a:noFill/>
                </a14:hiddenFill>
              </a:ext>
            </a:extLst>
          </p:spPr>
          <p:txBody>
            <a:bodyPr/>
            <a:lstStyle/>
            <a:p>
              <a:endParaRPr lang="ru-RU"/>
            </a:p>
          </p:txBody>
        </p:sp>
        <p:sp>
          <p:nvSpPr>
            <p:cNvPr id="37938" name="Line 30"/>
            <p:cNvSpPr>
              <a:spLocks noChangeShapeType="1"/>
            </p:cNvSpPr>
            <p:nvPr/>
          </p:nvSpPr>
          <p:spPr bwMode="auto">
            <a:xfrm flipH="1" flipV="1">
              <a:off x="9081" y="10382"/>
              <a:ext cx="720" cy="180"/>
            </a:xfrm>
            <a:prstGeom prst="line">
              <a:avLst/>
            </a:prstGeom>
            <a:noFill/>
            <a:ln w="9525">
              <a:solidFill>
                <a:srgbClr val="000000"/>
              </a:solidFill>
              <a:round/>
              <a:headEnd/>
              <a:tailEnd/>
            </a:ln>
            <a:extLst>
              <a:ext uri="{909E8E84-426E-40DD-AFC4-6F175D3DCCD1}">
                <a14:hiddenFill xmlns="" xmlns:a14="http://schemas.microsoft.com/office/drawing/2010/main">
                  <a:noFill/>
                </a14:hiddenFill>
              </a:ext>
            </a:extLst>
          </p:spPr>
          <p:txBody>
            <a:bodyPr/>
            <a:lstStyle/>
            <a:p>
              <a:endParaRPr lang="ru-RU"/>
            </a:p>
          </p:txBody>
        </p:sp>
        <p:sp>
          <p:nvSpPr>
            <p:cNvPr id="37939" name="Line 32"/>
            <p:cNvSpPr>
              <a:spLocks noChangeShapeType="1"/>
            </p:cNvSpPr>
            <p:nvPr/>
          </p:nvSpPr>
          <p:spPr bwMode="auto">
            <a:xfrm flipV="1">
              <a:off x="9293" y="12424"/>
              <a:ext cx="136" cy="479"/>
            </a:xfrm>
            <a:prstGeom prst="line">
              <a:avLst/>
            </a:prstGeom>
            <a:noFill/>
            <a:ln w="9525">
              <a:solidFill>
                <a:srgbClr val="000000"/>
              </a:solidFill>
              <a:round/>
              <a:headEnd/>
              <a:tailEnd/>
            </a:ln>
            <a:extLst>
              <a:ext uri="{909E8E84-426E-40DD-AFC4-6F175D3DCCD1}">
                <a14:hiddenFill xmlns="" xmlns:a14="http://schemas.microsoft.com/office/drawing/2010/main">
                  <a:noFill/>
                </a14:hiddenFill>
              </a:ext>
            </a:extLst>
          </p:spPr>
          <p:txBody>
            <a:bodyPr/>
            <a:lstStyle/>
            <a:p>
              <a:endParaRPr lang="ru-RU"/>
            </a:p>
          </p:txBody>
        </p:sp>
        <p:sp>
          <p:nvSpPr>
            <p:cNvPr id="37940" name="Line 33"/>
            <p:cNvSpPr>
              <a:spLocks noChangeShapeType="1"/>
            </p:cNvSpPr>
            <p:nvPr/>
          </p:nvSpPr>
          <p:spPr bwMode="auto">
            <a:xfrm flipV="1">
              <a:off x="10013" y="13936"/>
              <a:ext cx="180" cy="180"/>
            </a:xfrm>
            <a:prstGeom prst="line">
              <a:avLst/>
            </a:prstGeom>
            <a:noFill/>
            <a:ln w="9525">
              <a:solidFill>
                <a:srgbClr val="000000"/>
              </a:solidFill>
              <a:round/>
              <a:headEnd/>
              <a:tailEnd/>
            </a:ln>
            <a:extLst>
              <a:ext uri="{909E8E84-426E-40DD-AFC4-6F175D3DCCD1}">
                <a14:hiddenFill xmlns="" xmlns:a14="http://schemas.microsoft.com/office/drawing/2010/main">
                  <a:noFill/>
                </a14:hiddenFill>
              </a:ext>
            </a:extLst>
          </p:spPr>
          <p:txBody>
            <a:bodyPr/>
            <a:lstStyle/>
            <a:p>
              <a:endParaRPr lang="ru-RU"/>
            </a:p>
          </p:txBody>
        </p:sp>
        <p:sp>
          <p:nvSpPr>
            <p:cNvPr id="37941" name="Line 34"/>
            <p:cNvSpPr>
              <a:spLocks noChangeShapeType="1"/>
            </p:cNvSpPr>
            <p:nvPr/>
          </p:nvSpPr>
          <p:spPr bwMode="auto">
            <a:xfrm>
              <a:off x="10139" y="12323"/>
              <a:ext cx="331" cy="242"/>
            </a:xfrm>
            <a:prstGeom prst="line">
              <a:avLst/>
            </a:prstGeom>
            <a:noFill/>
            <a:ln w="9525">
              <a:solidFill>
                <a:srgbClr val="000000"/>
              </a:solidFill>
              <a:round/>
              <a:headEnd/>
              <a:tailEnd/>
            </a:ln>
            <a:extLst>
              <a:ext uri="{909E8E84-426E-40DD-AFC4-6F175D3DCCD1}">
                <a14:hiddenFill xmlns="" xmlns:a14="http://schemas.microsoft.com/office/drawing/2010/main">
                  <a:noFill/>
                </a14:hiddenFill>
              </a:ext>
            </a:extLst>
          </p:spPr>
          <p:txBody>
            <a:bodyPr/>
            <a:lstStyle/>
            <a:p>
              <a:endParaRPr lang="ru-RU"/>
            </a:p>
          </p:txBody>
        </p:sp>
        <p:sp>
          <p:nvSpPr>
            <p:cNvPr id="37942" name="Line 35"/>
            <p:cNvSpPr>
              <a:spLocks noChangeShapeType="1"/>
            </p:cNvSpPr>
            <p:nvPr/>
          </p:nvSpPr>
          <p:spPr bwMode="auto">
            <a:xfrm flipH="1">
              <a:off x="3291" y="11867"/>
              <a:ext cx="2" cy="258"/>
            </a:xfrm>
            <a:prstGeom prst="line">
              <a:avLst/>
            </a:prstGeom>
            <a:noFill/>
            <a:ln w="9525">
              <a:solidFill>
                <a:srgbClr val="000000"/>
              </a:solidFill>
              <a:round/>
              <a:headEnd/>
              <a:tailEnd/>
            </a:ln>
            <a:extLst>
              <a:ext uri="{909E8E84-426E-40DD-AFC4-6F175D3DCCD1}">
                <a14:hiddenFill xmlns="" xmlns:a14="http://schemas.microsoft.com/office/drawing/2010/main">
                  <a:noFill/>
                </a14:hiddenFill>
              </a:ext>
            </a:extLst>
          </p:spPr>
          <p:txBody>
            <a:bodyPr/>
            <a:lstStyle/>
            <a:p>
              <a:endParaRPr lang="ru-RU"/>
            </a:p>
          </p:txBody>
        </p:sp>
      </p:grpSp>
      <p:sp>
        <p:nvSpPr>
          <p:cNvPr id="37891" name="AutoShape 36"/>
          <p:cNvSpPr>
            <a:spLocks noGrp="1" noChangeArrowheads="1"/>
          </p:cNvSpPr>
          <p:nvPr>
            <p:ph type="title"/>
          </p:nvPr>
        </p:nvSpPr>
        <p:spPr>
          <a:xfrm>
            <a:off x="642938" y="196850"/>
            <a:ext cx="8229600" cy="603250"/>
          </a:xfrm>
          <a:prstGeom prst="roundRect">
            <a:avLst>
              <a:gd name="adj" fmla="val 21667"/>
            </a:avLst>
          </a:prstGeom>
        </p:spPr>
        <p:txBody>
          <a:bodyPr/>
          <a:lstStyle/>
          <a:p>
            <a:pPr eaLnBrk="1" hangingPunct="1"/>
            <a:r>
              <a:rPr lang="ru-RU" altLang="ru-RU" sz="2400" smtClean="0">
                <a:latin typeface="Times New Roman" pitchFamily="18" charset="0"/>
                <a:cs typeface="Times New Roman" pitchFamily="18" charset="0"/>
              </a:rPr>
              <a:t>Тема: «Смутное время»</a:t>
            </a:r>
          </a:p>
        </p:txBody>
      </p:sp>
      <p:sp>
        <p:nvSpPr>
          <p:cNvPr id="37892" name="Oval 18"/>
          <p:cNvSpPr>
            <a:spLocks noChangeArrowheads="1"/>
          </p:cNvSpPr>
          <p:nvPr/>
        </p:nvSpPr>
        <p:spPr bwMode="auto">
          <a:xfrm>
            <a:off x="5178425" y="927100"/>
            <a:ext cx="957263" cy="765175"/>
          </a:xfrm>
          <a:prstGeom prst="ellipse">
            <a:avLst/>
          </a:prstGeom>
          <a:solidFill>
            <a:srgbClr val="FFFF99"/>
          </a:solidFill>
          <a:ln w="9525">
            <a:solidFill>
              <a:srgbClr val="000000"/>
            </a:solidFill>
            <a:round/>
            <a:headEnd/>
            <a:tailEnd/>
          </a:ln>
        </p:spPr>
        <p:txBody>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ru-RU" altLang="ru-RU" sz="1800">
              <a:solidFill>
                <a:srgbClr val="000000"/>
              </a:solidFill>
              <a:latin typeface="Tahoma" pitchFamily="34" charset="0"/>
            </a:endParaRPr>
          </a:p>
        </p:txBody>
      </p:sp>
      <p:sp>
        <p:nvSpPr>
          <p:cNvPr id="37893" name="Line 29"/>
          <p:cNvSpPr>
            <a:spLocks noChangeShapeType="1"/>
          </p:cNvSpPr>
          <p:nvPr/>
        </p:nvSpPr>
        <p:spPr bwMode="auto">
          <a:xfrm>
            <a:off x="5732463" y="1692275"/>
            <a:ext cx="315912" cy="314325"/>
          </a:xfrm>
          <a:prstGeom prst="line">
            <a:avLst/>
          </a:prstGeom>
          <a:noFill/>
          <a:ln w="9525">
            <a:solidFill>
              <a:srgbClr val="000000"/>
            </a:solidFill>
            <a:round/>
            <a:headEnd/>
            <a:tailEnd/>
          </a:ln>
          <a:extLst>
            <a:ext uri="{909E8E84-426E-40DD-AFC4-6F175D3DCCD1}">
              <a14:hiddenFill xmlns="" xmlns:a14="http://schemas.microsoft.com/office/drawing/2010/main">
                <a:noFill/>
              </a14:hiddenFill>
            </a:ext>
          </a:extLst>
        </p:spPr>
        <p:txBody>
          <a:bodyPr/>
          <a:lstStyle/>
          <a:p>
            <a:endParaRPr lang="ru-RU"/>
          </a:p>
        </p:txBody>
      </p:sp>
      <p:sp>
        <p:nvSpPr>
          <p:cNvPr id="37894" name="Oval 10"/>
          <p:cNvSpPr>
            <a:spLocks noChangeArrowheads="1"/>
          </p:cNvSpPr>
          <p:nvPr/>
        </p:nvSpPr>
        <p:spPr bwMode="auto">
          <a:xfrm>
            <a:off x="1277938" y="4546600"/>
            <a:ext cx="962025" cy="465138"/>
          </a:xfrm>
          <a:prstGeom prst="ellipse">
            <a:avLst/>
          </a:prstGeom>
          <a:solidFill>
            <a:srgbClr val="FFFF99"/>
          </a:solidFill>
          <a:ln w="9525">
            <a:solidFill>
              <a:srgbClr val="000000"/>
            </a:solidFill>
            <a:round/>
            <a:headEnd/>
            <a:tailEnd/>
          </a:ln>
        </p:spPr>
        <p:txBody>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ru-RU" altLang="ru-RU" sz="1800">
              <a:solidFill>
                <a:srgbClr val="000000"/>
              </a:solidFill>
              <a:latin typeface="Tahoma" pitchFamily="34" charset="0"/>
            </a:endParaRPr>
          </a:p>
        </p:txBody>
      </p:sp>
      <p:sp>
        <p:nvSpPr>
          <p:cNvPr id="37895" name="Oval 10"/>
          <p:cNvSpPr>
            <a:spLocks noChangeArrowheads="1"/>
          </p:cNvSpPr>
          <p:nvPr/>
        </p:nvSpPr>
        <p:spPr bwMode="auto">
          <a:xfrm>
            <a:off x="1255713" y="5160963"/>
            <a:ext cx="962025" cy="465137"/>
          </a:xfrm>
          <a:prstGeom prst="ellipse">
            <a:avLst/>
          </a:prstGeom>
          <a:solidFill>
            <a:srgbClr val="FFFF99"/>
          </a:solidFill>
          <a:ln w="9525">
            <a:solidFill>
              <a:srgbClr val="000000"/>
            </a:solidFill>
            <a:round/>
            <a:headEnd/>
            <a:tailEnd/>
          </a:ln>
        </p:spPr>
        <p:txBody>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ru-RU" altLang="ru-RU" sz="1800">
              <a:solidFill>
                <a:srgbClr val="000000"/>
              </a:solidFill>
              <a:latin typeface="Tahoma" pitchFamily="34" charset="0"/>
            </a:endParaRPr>
          </a:p>
        </p:txBody>
      </p:sp>
      <p:sp>
        <p:nvSpPr>
          <p:cNvPr id="37896" name="Oval 10"/>
          <p:cNvSpPr>
            <a:spLocks noChangeArrowheads="1"/>
          </p:cNvSpPr>
          <p:nvPr/>
        </p:nvSpPr>
        <p:spPr bwMode="auto">
          <a:xfrm>
            <a:off x="1252538" y="5772150"/>
            <a:ext cx="962025" cy="465138"/>
          </a:xfrm>
          <a:prstGeom prst="ellipse">
            <a:avLst/>
          </a:prstGeom>
          <a:solidFill>
            <a:srgbClr val="FFFF99"/>
          </a:solidFill>
          <a:ln w="9525">
            <a:solidFill>
              <a:srgbClr val="000000"/>
            </a:solidFill>
            <a:round/>
            <a:headEnd/>
            <a:tailEnd/>
          </a:ln>
        </p:spPr>
        <p:txBody>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ru-RU" altLang="ru-RU" sz="1800">
              <a:solidFill>
                <a:srgbClr val="000000"/>
              </a:solidFill>
              <a:latin typeface="Tahoma" pitchFamily="34" charset="0"/>
            </a:endParaRPr>
          </a:p>
        </p:txBody>
      </p:sp>
      <p:sp>
        <p:nvSpPr>
          <p:cNvPr id="37897" name="Oval 10"/>
          <p:cNvSpPr>
            <a:spLocks noChangeArrowheads="1"/>
          </p:cNvSpPr>
          <p:nvPr/>
        </p:nvSpPr>
        <p:spPr bwMode="auto">
          <a:xfrm>
            <a:off x="1301750" y="3962400"/>
            <a:ext cx="962025" cy="465138"/>
          </a:xfrm>
          <a:prstGeom prst="ellipse">
            <a:avLst/>
          </a:prstGeom>
          <a:solidFill>
            <a:srgbClr val="FFFF99"/>
          </a:solidFill>
          <a:ln w="9525">
            <a:solidFill>
              <a:srgbClr val="000000"/>
            </a:solidFill>
            <a:round/>
            <a:headEnd/>
            <a:tailEnd/>
          </a:ln>
        </p:spPr>
        <p:txBody>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ru-RU" altLang="ru-RU" sz="1800">
              <a:solidFill>
                <a:srgbClr val="000000"/>
              </a:solidFill>
              <a:latin typeface="Tahoma" pitchFamily="34" charset="0"/>
            </a:endParaRPr>
          </a:p>
        </p:txBody>
      </p:sp>
      <p:sp>
        <p:nvSpPr>
          <p:cNvPr id="37898" name="Oval 10"/>
          <p:cNvSpPr>
            <a:spLocks noChangeArrowheads="1"/>
          </p:cNvSpPr>
          <p:nvPr/>
        </p:nvSpPr>
        <p:spPr bwMode="auto">
          <a:xfrm>
            <a:off x="2395538" y="5772150"/>
            <a:ext cx="962025" cy="465138"/>
          </a:xfrm>
          <a:prstGeom prst="ellipse">
            <a:avLst/>
          </a:prstGeom>
          <a:solidFill>
            <a:srgbClr val="FFFF99"/>
          </a:solidFill>
          <a:ln w="9525">
            <a:solidFill>
              <a:srgbClr val="000000"/>
            </a:solidFill>
            <a:round/>
            <a:headEnd/>
            <a:tailEnd/>
          </a:ln>
        </p:spPr>
        <p:txBody>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ru-RU" altLang="ru-RU" sz="1800">
              <a:solidFill>
                <a:srgbClr val="000000"/>
              </a:solidFill>
              <a:latin typeface="Tahoma" pitchFamily="34" charset="0"/>
            </a:endParaRPr>
          </a:p>
        </p:txBody>
      </p:sp>
      <p:sp>
        <p:nvSpPr>
          <p:cNvPr id="37899" name="Line 35"/>
          <p:cNvSpPr>
            <a:spLocks noChangeShapeType="1"/>
          </p:cNvSpPr>
          <p:nvPr/>
        </p:nvSpPr>
        <p:spPr bwMode="auto">
          <a:xfrm>
            <a:off x="1758950" y="4427538"/>
            <a:ext cx="0" cy="120650"/>
          </a:xfrm>
          <a:prstGeom prst="line">
            <a:avLst/>
          </a:prstGeom>
          <a:noFill/>
          <a:ln w="9525">
            <a:solidFill>
              <a:srgbClr val="000000"/>
            </a:solidFill>
            <a:round/>
            <a:headEnd/>
            <a:tailEnd/>
          </a:ln>
          <a:extLst>
            <a:ext uri="{909E8E84-426E-40DD-AFC4-6F175D3DCCD1}">
              <a14:hiddenFill xmlns="" xmlns:a14="http://schemas.microsoft.com/office/drawing/2010/main">
                <a:noFill/>
              </a14:hiddenFill>
            </a:ext>
          </a:extLst>
        </p:spPr>
        <p:txBody>
          <a:bodyPr/>
          <a:lstStyle/>
          <a:p>
            <a:endParaRPr lang="ru-RU"/>
          </a:p>
        </p:txBody>
      </p:sp>
      <p:sp>
        <p:nvSpPr>
          <p:cNvPr id="37900" name="Line 35"/>
          <p:cNvSpPr>
            <a:spLocks noChangeShapeType="1"/>
          </p:cNvSpPr>
          <p:nvPr/>
        </p:nvSpPr>
        <p:spPr bwMode="auto">
          <a:xfrm>
            <a:off x="2217738" y="6005513"/>
            <a:ext cx="177800" cy="0"/>
          </a:xfrm>
          <a:prstGeom prst="line">
            <a:avLst/>
          </a:prstGeom>
          <a:noFill/>
          <a:ln w="9525">
            <a:solidFill>
              <a:srgbClr val="000000"/>
            </a:solidFill>
            <a:round/>
            <a:headEnd/>
            <a:tailEnd/>
          </a:ln>
          <a:extLst>
            <a:ext uri="{909E8E84-426E-40DD-AFC4-6F175D3DCCD1}">
              <a14:hiddenFill xmlns="" xmlns:a14="http://schemas.microsoft.com/office/drawing/2010/main">
                <a:noFill/>
              </a14:hiddenFill>
            </a:ext>
          </a:extLst>
        </p:spPr>
        <p:txBody>
          <a:bodyPr/>
          <a:lstStyle/>
          <a:p>
            <a:endParaRPr lang="ru-RU"/>
          </a:p>
        </p:txBody>
      </p:sp>
      <p:sp>
        <p:nvSpPr>
          <p:cNvPr id="37901" name="Line 35"/>
          <p:cNvSpPr>
            <a:spLocks noChangeShapeType="1"/>
          </p:cNvSpPr>
          <p:nvPr/>
        </p:nvSpPr>
        <p:spPr bwMode="auto">
          <a:xfrm>
            <a:off x="1758950" y="5626100"/>
            <a:ext cx="0" cy="146050"/>
          </a:xfrm>
          <a:prstGeom prst="line">
            <a:avLst/>
          </a:prstGeom>
          <a:noFill/>
          <a:ln w="9525">
            <a:solidFill>
              <a:srgbClr val="000000"/>
            </a:solidFill>
            <a:round/>
            <a:headEnd/>
            <a:tailEnd/>
          </a:ln>
          <a:extLst>
            <a:ext uri="{909E8E84-426E-40DD-AFC4-6F175D3DCCD1}">
              <a14:hiddenFill xmlns="" xmlns:a14="http://schemas.microsoft.com/office/drawing/2010/main">
                <a:noFill/>
              </a14:hiddenFill>
            </a:ext>
          </a:extLst>
        </p:spPr>
        <p:txBody>
          <a:bodyPr/>
          <a:lstStyle/>
          <a:p>
            <a:endParaRPr lang="ru-RU"/>
          </a:p>
        </p:txBody>
      </p:sp>
      <p:sp>
        <p:nvSpPr>
          <p:cNvPr id="37902" name="Line 35"/>
          <p:cNvSpPr>
            <a:spLocks noChangeShapeType="1"/>
          </p:cNvSpPr>
          <p:nvPr/>
        </p:nvSpPr>
        <p:spPr bwMode="auto">
          <a:xfrm>
            <a:off x="1757363" y="3111500"/>
            <a:ext cx="1587" cy="249238"/>
          </a:xfrm>
          <a:prstGeom prst="line">
            <a:avLst/>
          </a:prstGeom>
          <a:noFill/>
          <a:ln w="9525">
            <a:solidFill>
              <a:srgbClr val="000000"/>
            </a:solidFill>
            <a:round/>
            <a:headEnd/>
            <a:tailEnd/>
          </a:ln>
          <a:extLst>
            <a:ext uri="{909E8E84-426E-40DD-AFC4-6F175D3DCCD1}">
              <a14:hiddenFill xmlns="" xmlns:a14="http://schemas.microsoft.com/office/drawing/2010/main">
                <a:noFill/>
              </a14:hiddenFill>
            </a:ext>
          </a:extLst>
        </p:spPr>
        <p:txBody>
          <a:bodyPr/>
          <a:lstStyle/>
          <a:p>
            <a:endParaRPr lang="ru-RU"/>
          </a:p>
        </p:txBody>
      </p:sp>
      <p:sp>
        <p:nvSpPr>
          <p:cNvPr id="37903" name="Oval 12"/>
          <p:cNvSpPr>
            <a:spLocks noChangeArrowheads="1"/>
          </p:cNvSpPr>
          <p:nvPr/>
        </p:nvSpPr>
        <p:spPr bwMode="auto">
          <a:xfrm>
            <a:off x="6805613" y="5861050"/>
            <a:ext cx="868362" cy="520700"/>
          </a:xfrm>
          <a:prstGeom prst="ellipse">
            <a:avLst/>
          </a:prstGeom>
          <a:solidFill>
            <a:srgbClr val="FFFF99"/>
          </a:solidFill>
          <a:ln w="9525">
            <a:solidFill>
              <a:srgbClr val="000000"/>
            </a:solidFill>
            <a:round/>
            <a:headEnd/>
            <a:tailEnd/>
          </a:ln>
        </p:spPr>
        <p:txBody>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ru-RU" altLang="ru-RU" sz="1800">
              <a:solidFill>
                <a:srgbClr val="000000"/>
              </a:solidFill>
              <a:latin typeface="Tahoma" pitchFamily="34" charset="0"/>
            </a:endParaRPr>
          </a:p>
        </p:txBody>
      </p:sp>
      <p:sp>
        <p:nvSpPr>
          <p:cNvPr id="37904" name="Line 33"/>
          <p:cNvSpPr>
            <a:spLocks noChangeShapeType="1"/>
          </p:cNvSpPr>
          <p:nvPr/>
        </p:nvSpPr>
        <p:spPr bwMode="auto">
          <a:xfrm flipH="1" flipV="1">
            <a:off x="7486650" y="4344988"/>
            <a:ext cx="298450" cy="1031875"/>
          </a:xfrm>
          <a:prstGeom prst="line">
            <a:avLst/>
          </a:prstGeom>
          <a:noFill/>
          <a:ln w="9525">
            <a:solidFill>
              <a:srgbClr val="000000"/>
            </a:solidFill>
            <a:round/>
            <a:headEnd/>
            <a:tailEnd/>
          </a:ln>
          <a:extLst>
            <a:ext uri="{909E8E84-426E-40DD-AFC4-6F175D3DCCD1}">
              <a14:hiddenFill xmlns="" xmlns:a14="http://schemas.microsoft.com/office/drawing/2010/main">
                <a:noFill/>
              </a14:hiddenFill>
            </a:ext>
          </a:extLst>
        </p:spPr>
        <p:txBody>
          <a:bodyPr/>
          <a:lstStyle/>
          <a:p>
            <a:endParaRPr lang="ru-RU"/>
          </a:p>
        </p:txBody>
      </p:sp>
      <p:sp>
        <p:nvSpPr>
          <p:cNvPr id="37905" name="Oval 13"/>
          <p:cNvSpPr>
            <a:spLocks noChangeArrowheads="1"/>
          </p:cNvSpPr>
          <p:nvPr/>
        </p:nvSpPr>
        <p:spPr bwMode="auto">
          <a:xfrm>
            <a:off x="5157788" y="5638800"/>
            <a:ext cx="893762" cy="557213"/>
          </a:xfrm>
          <a:prstGeom prst="ellipse">
            <a:avLst/>
          </a:prstGeom>
          <a:solidFill>
            <a:srgbClr val="FFFF99"/>
          </a:solidFill>
          <a:ln w="9525">
            <a:solidFill>
              <a:srgbClr val="000000"/>
            </a:solidFill>
            <a:round/>
            <a:headEnd/>
            <a:tailEnd/>
          </a:ln>
        </p:spPr>
        <p:txBody>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ru-RU" altLang="ru-RU" sz="1800">
              <a:solidFill>
                <a:srgbClr val="000000"/>
              </a:solidFill>
              <a:latin typeface="Tahoma" pitchFamily="34" charset="0"/>
            </a:endParaRPr>
          </a:p>
        </p:txBody>
      </p:sp>
      <p:sp>
        <p:nvSpPr>
          <p:cNvPr id="37906" name="Oval 13"/>
          <p:cNvSpPr>
            <a:spLocks noChangeArrowheads="1"/>
          </p:cNvSpPr>
          <p:nvPr/>
        </p:nvSpPr>
        <p:spPr bwMode="auto">
          <a:xfrm>
            <a:off x="4030663" y="5638800"/>
            <a:ext cx="892175" cy="558800"/>
          </a:xfrm>
          <a:prstGeom prst="ellipse">
            <a:avLst/>
          </a:prstGeom>
          <a:solidFill>
            <a:srgbClr val="FFFF99"/>
          </a:solidFill>
          <a:ln w="9525">
            <a:solidFill>
              <a:srgbClr val="000000"/>
            </a:solidFill>
            <a:round/>
            <a:headEnd/>
            <a:tailEnd/>
          </a:ln>
        </p:spPr>
        <p:txBody>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ru-RU" altLang="ru-RU" sz="1800">
              <a:solidFill>
                <a:srgbClr val="000000"/>
              </a:solidFill>
              <a:latin typeface="Tahoma" pitchFamily="34" charset="0"/>
            </a:endParaRPr>
          </a:p>
        </p:txBody>
      </p:sp>
      <p:sp>
        <p:nvSpPr>
          <p:cNvPr id="37907" name="Oval 6"/>
          <p:cNvSpPr>
            <a:spLocks noChangeArrowheads="1"/>
          </p:cNvSpPr>
          <p:nvPr/>
        </p:nvSpPr>
        <p:spPr bwMode="auto">
          <a:xfrm>
            <a:off x="3305175" y="4484688"/>
            <a:ext cx="1946275" cy="588962"/>
          </a:xfrm>
          <a:prstGeom prst="ellipse">
            <a:avLst/>
          </a:prstGeom>
          <a:solidFill>
            <a:srgbClr val="CCFFFF"/>
          </a:solidFill>
          <a:ln w="9525">
            <a:solidFill>
              <a:srgbClr val="000000"/>
            </a:solidFill>
            <a:round/>
            <a:headEnd/>
            <a:tailEnd/>
          </a:ln>
        </p:spPr>
        <p:txBody>
          <a:bodyPr anchor="ct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endParaRPr lang="ru-RU" altLang="ru-RU" sz="1600" b="1">
              <a:solidFill>
                <a:srgbClr val="000000"/>
              </a:solidFill>
              <a:latin typeface="Times New Roman" pitchFamily="18" charset="0"/>
              <a:cs typeface="Times New Roman" pitchFamily="18" charset="0"/>
            </a:endParaRPr>
          </a:p>
        </p:txBody>
      </p:sp>
      <p:sp>
        <p:nvSpPr>
          <p:cNvPr id="37908" name="Line 22"/>
          <p:cNvSpPr>
            <a:spLocks noChangeShapeType="1"/>
          </p:cNvSpPr>
          <p:nvPr/>
        </p:nvSpPr>
        <p:spPr bwMode="auto">
          <a:xfrm>
            <a:off x="4443413" y="5089525"/>
            <a:ext cx="33337" cy="549275"/>
          </a:xfrm>
          <a:prstGeom prst="line">
            <a:avLst/>
          </a:prstGeom>
          <a:noFill/>
          <a:ln w="9525">
            <a:solidFill>
              <a:srgbClr val="000000"/>
            </a:solidFill>
            <a:round/>
            <a:headEnd/>
            <a:tailEnd/>
          </a:ln>
          <a:extLst>
            <a:ext uri="{909E8E84-426E-40DD-AFC4-6F175D3DCCD1}">
              <a14:hiddenFill xmlns="" xmlns:a14="http://schemas.microsoft.com/office/drawing/2010/main">
                <a:noFill/>
              </a14:hiddenFill>
            </a:ext>
          </a:extLst>
        </p:spPr>
        <p:txBody>
          <a:bodyPr/>
          <a:lstStyle/>
          <a:p>
            <a:endParaRPr lang="ru-RU"/>
          </a:p>
        </p:txBody>
      </p:sp>
      <p:sp>
        <p:nvSpPr>
          <p:cNvPr id="37909" name="Line 22"/>
          <p:cNvSpPr>
            <a:spLocks noChangeShapeType="1"/>
          </p:cNvSpPr>
          <p:nvPr/>
        </p:nvSpPr>
        <p:spPr bwMode="auto">
          <a:xfrm>
            <a:off x="4794250" y="5048250"/>
            <a:ext cx="714375" cy="590550"/>
          </a:xfrm>
          <a:prstGeom prst="line">
            <a:avLst/>
          </a:prstGeom>
          <a:noFill/>
          <a:ln w="9525">
            <a:solidFill>
              <a:srgbClr val="000000"/>
            </a:solidFill>
            <a:round/>
            <a:headEnd/>
            <a:tailEnd/>
          </a:ln>
          <a:extLst>
            <a:ext uri="{909E8E84-426E-40DD-AFC4-6F175D3DCCD1}">
              <a14:hiddenFill xmlns="" xmlns:a14="http://schemas.microsoft.com/office/drawing/2010/main">
                <a:noFill/>
              </a14:hiddenFill>
            </a:ext>
          </a:extLst>
        </p:spPr>
        <p:txBody>
          <a:bodyPr/>
          <a:lstStyle/>
          <a:p>
            <a:endParaRPr lang="ru-RU"/>
          </a:p>
        </p:txBody>
      </p:sp>
      <p:sp>
        <p:nvSpPr>
          <p:cNvPr id="37910" name="Line 22"/>
          <p:cNvSpPr>
            <a:spLocks noChangeShapeType="1"/>
          </p:cNvSpPr>
          <p:nvPr/>
        </p:nvSpPr>
        <p:spPr bwMode="auto">
          <a:xfrm flipH="1">
            <a:off x="4278313" y="4094163"/>
            <a:ext cx="198437" cy="390525"/>
          </a:xfrm>
          <a:prstGeom prst="line">
            <a:avLst/>
          </a:prstGeom>
          <a:noFill/>
          <a:ln w="9525">
            <a:solidFill>
              <a:srgbClr val="000000"/>
            </a:solidFill>
            <a:round/>
            <a:headEnd/>
            <a:tailEnd/>
          </a:ln>
          <a:extLst>
            <a:ext uri="{909E8E84-426E-40DD-AFC4-6F175D3DCCD1}">
              <a14:hiddenFill xmlns="" xmlns:a14="http://schemas.microsoft.com/office/drawing/2010/main">
                <a:noFill/>
              </a14:hiddenFill>
            </a:ext>
          </a:extLst>
        </p:spPr>
        <p:txBody>
          <a:bodyPr/>
          <a:lstStyle/>
          <a:p>
            <a:endParaRPr lang="ru-RU"/>
          </a:p>
        </p:txBody>
      </p:sp>
      <p:sp>
        <p:nvSpPr>
          <p:cNvPr id="37911" name="Line 22"/>
          <p:cNvSpPr>
            <a:spLocks noChangeShapeType="1"/>
          </p:cNvSpPr>
          <p:nvPr/>
        </p:nvSpPr>
        <p:spPr bwMode="auto">
          <a:xfrm>
            <a:off x="1755775" y="5016500"/>
            <a:ext cx="0" cy="144463"/>
          </a:xfrm>
          <a:prstGeom prst="line">
            <a:avLst/>
          </a:prstGeom>
          <a:noFill/>
          <a:ln w="9525">
            <a:solidFill>
              <a:srgbClr val="000000"/>
            </a:solidFill>
            <a:round/>
            <a:headEnd/>
            <a:tailEnd/>
          </a:ln>
          <a:extLst>
            <a:ext uri="{909E8E84-426E-40DD-AFC4-6F175D3DCCD1}">
              <a14:hiddenFill xmlns="" xmlns:a14="http://schemas.microsoft.com/office/drawing/2010/main">
                <a:noFill/>
              </a14:hiddenFill>
            </a:ext>
          </a:extLst>
        </p:spPr>
        <p:txBody>
          <a:bodyPr/>
          <a:lstStyle/>
          <a:p>
            <a:endParaRPr lang="ru-RU"/>
          </a:p>
        </p:txBody>
      </p:sp>
      <p:sp>
        <p:nvSpPr>
          <p:cNvPr id="37912" name="Oval 13"/>
          <p:cNvSpPr>
            <a:spLocks noChangeArrowheads="1"/>
          </p:cNvSpPr>
          <p:nvPr/>
        </p:nvSpPr>
        <p:spPr bwMode="auto">
          <a:xfrm>
            <a:off x="3635375" y="1728788"/>
            <a:ext cx="893763" cy="557212"/>
          </a:xfrm>
          <a:prstGeom prst="ellipse">
            <a:avLst/>
          </a:prstGeom>
          <a:solidFill>
            <a:srgbClr val="FFFF99"/>
          </a:solidFill>
          <a:ln w="9525">
            <a:solidFill>
              <a:srgbClr val="000000"/>
            </a:solidFill>
            <a:round/>
            <a:headEnd/>
            <a:tailEnd/>
          </a:ln>
        </p:spPr>
        <p:txBody>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ru-RU" altLang="ru-RU" sz="1800">
              <a:solidFill>
                <a:srgbClr val="000000"/>
              </a:solidFill>
              <a:latin typeface="Tahoma" pitchFamily="34" charset="0"/>
            </a:endParaRPr>
          </a:p>
        </p:txBody>
      </p:sp>
      <p:sp>
        <p:nvSpPr>
          <p:cNvPr id="37913" name="Oval 13"/>
          <p:cNvSpPr>
            <a:spLocks noChangeArrowheads="1"/>
          </p:cNvSpPr>
          <p:nvPr/>
        </p:nvSpPr>
        <p:spPr bwMode="auto">
          <a:xfrm>
            <a:off x="3476625" y="776288"/>
            <a:ext cx="893763" cy="557212"/>
          </a:xfrm>
          <a:prstGeom prst="ellipse">
            <a:avLst/>
          </a:prstGeom>
          <a:solidFill>
            <a:srgbClr val="FFFF99"/>
          </a:solidFill>
          <a:ln w="9525">
            <a:solidFill>
              <a:srgbClr val="000000"/>
            </a:solidFill>
            <a:round/>
            <a:headEnd/>
            <a:tailEnd/>
          </a:ln>
        </p:spPr>
        <p:txBody>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ru-RU" altLang="ru-RU" sz="1800">
              <a:solidFill>
                <a:srgbClr val="000000"/>
              </a:solidFill>
              <a:latin typeface="Tahoma" pitchFamily="34" charset="0"/>
            </a:endParaRPr>
          </a:p>
        </p:txBody>
      </p:sp>
      <p:sp>
        <p:nvSpPr>
          <p:cNvPr id="37914" name="Oval 13"/>
          <p:cNvSpPr>
            <a:spLocks noChangeArrowheads="1"/>
          </p:cNvSpPr>
          <p:nvPr/>
        </p:nvSpPr>
        <p:spPr bwMode="auto">
          <a:xfrm>
            <a:off x="469900" y="1571625"/>
            <a:ext cx="892175" cy="557213"/>
          </a:xfrm>
          <a:prstGeom prst="ellipse">
            <a:avLst/>
          </a:prstGeom>
          <a:solidFill>
            <a:srgbClr val="FFFF99"/>
          </a:solidFill>
          <a:ln w="9525">
            <a:solidFill>
              <a:srgbClr val="000000"/>
            </a:solidFill>
            <a:round/>
            <a:headEnd/>
            <a:tailEnd/>
          </a:ln>
        </p:spPr>
        <p:txBody>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ru-RU" altLang="ru-RU" sz="1800">
              <a:solidFill>
                <a:srgbClr val="000000"/>
              </a:solidFill>
              <a:latin typeface="Tahoma" pitchFamily="34" charset="0"/>
            </a:endParaRPr>
          </a:p>
        </p:txBody>
      </p:sp>
      <p:sp>
        <p:nvSpPr>
          <p:cNvPr id="37915" name="Oval 13"/>
          <p:cNvSpPr>
            <a:spLocks noChangeArrowheads="1"/>
          </p:cNvSpPr>
          <p:nvPr/>
        </p:nvSpPr>
        <p:spPr bwMode="auto">
          <a:xfrm>
            <a:off x="482600" y="447675"/>
            <a:ext cx="893763" cy="557213"/>
          </a:xfrm>
          <a:prstGeom prst="ellipse">
            <a:avLst/>
          </a:prstGeom>
          <a:solidFill>
            <a:srgbClr val="FFFF99"/>
          </a:solidFill>
          <a:ln w="9525">
            <a:solidFill>
              <a:srgbClr val="000000"/>
            </a:solidFill>
            <a:round/>
            <a:headEnd/>
            <a:tailEnd/>
          </a:ln>
        </p:spPr>
        <p:txBody>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ru-RU" altLang="ru-RU" sz="1800">
              <a:solidFill>
                <a:srgbClr val="000000"/>
              </a:solidFill>
              <a:latin typeface="Tahoma" pitchFamily="34" charset="0"/>
            </a:endParaRPr>
          </a:p>
        </p:txBody>
      </p:sp>
    </p:spTree>
    <p:extLst>
      <p:ext uri="{BB962C8B-B14F-4D97-AF65-F5344CB8AC3E}">
        <p14:creationId xmlns="" xmlns:p14="http://schemas.microsoft.com/office/powerpoint/2010/main" val="1012727312"/>
      </p:ext>
    </p:extLst>
  </p:cSld>
  <p:clrMapOvr>
    <a:masterClrMapping/>
  </p:clrMapOvr>
  <p:transition spd="slow"/>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8914" name="Group 2"/>
          <p:cNvGrpSpPr>
            <a:grpSpLocks/>
          </p:cNvGrpSpPr>
          <p:nvPr/>
        </p:nvGrpSpPr>
        <p:grpSpPr bwMode="auto">
          <a:xfrm>
            <a:off x="320675" y="800100"/>
            <a:ext cx="8220075" cy="5205413"/>
            <a:chOff x="1659" y="8712"/>
            <a:chExt cx="9340" cy="5404"/>
          </a:xfrm>
        </p:grpSpPr>
        <p:sp>
          <p:nvSpPr>
            <p:cNvPr id="38940" name="Oval 3"/>
            <p:cNvSpPr>
              <a:spLocks noChangeArrowheads="1"/>
            </p:cNvSpPr>
            <p:nvPr/>
          </p:nvSpPr>
          <p:spPr bwMode="auto">
            <a:xfrm>
              <a:off x="5481" y="11225"/>
              <a:ext cx="1800" cy="900"/>
            </a:xfrm>
            <a:prstGeom prst="ellipse">
              <a:avLst/>
            </a:prstGeom>
            <a:solidFill>
              <a:srgbClr val="CCFFCC"/>
            </a:solidFill>
            <a:ln w="9525">
              <a:solidFill>
                <a:srgbClr val="000000"/>
              </a:solidFill>
              <a:round/>
              <a:headEnd/>
              <a:tailEnd/>
            </a:ln>
          </p:spPr>
          <p:txBody>
            <a:bodyPr anchor="ct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endParaRPr lang="ru-RU" altLang="ru-RU" sz="1400" b="1">
                <a:solidFill>
                  <a:srgbClr val="000000"/>
                </a:solidFill>
                <a:latin typeface="Arial" charset="0"/>
              </a:endParaRPr>
            </a:p>
            <a:p>
              <a:pPr algn="ctr" eaLnBrk="1" hangingPunct="1">
                <a:spcBef>
                  <a:spcPct val="0"/>
                </a:spcBef>
                <a:buFontTx/>
                <a:buNone/>
              </a:pPr>
              <a:r>
                <a:rPr lang="ru-RU" altLang="ru-RU" sz="2000" b="1">
                  <a:solidFill>
                    <a:srgbClr val="000000"/>
                  </a:solidFill>
                  <a:latin typeface="Times New Roman" pitchFamily="18" charset="0"/>
                  <a:cs typeface="Times New Roman" pitchFamily="18" charset="0"/>
                </a:rPr>
                <a:t>Смута</a:t>
              </a:r>
            </a:p>
            <a:p>
              <a:pPr algn="ctr" eaLnBrk="1" hangingPunct="1">
                <a:spcBef>
                  <a:spcPct val="0"/>
                </a:spcBef>
                <a:buFontTx/>
                <a:buNone/>
              </a:pPr>
              <a:endParaRPr lang="ru-RU" altLang="ru-RU" sz="1400" b="1">
                <a:solidFill>
                  <a:srgbClr val="000000"/>
                </a:solidFill>
                <a:latin typeface="Arial" charset="0"/>
              </a:endParaRPr>
            </a:p>
          </p:txBody>
        </p:sp>
        <p:sp>
          <p:nvSpPr>
            <p:cNvPr id="38941" name="Oval 4"/>
            <p:cNvSpPr>
              <a:spLocks noChangeArrowheads="1"/>
            </p:cNvSpPr>
            <p:nvPr/>
          </p:nvSpPr>
          <p:spPr bwMode="auto">
            <a:xfrm>
              <a:off x="3108" y="9242"/>
              <a:ext cx="2160" cy="540"/>
            </a:xfrm>
            <a:prstGeom prst="ellipse">
              <a:avLst/>
            </a:prstGeom>
            <a:solidFill>
              <a:srgbClr val="CCFFFF"/>
            </a:solidFill>
            <a:ln w="9525">
              <a:solidFill>
                <a:srgbClr val="000000"/>
              </a:solidFill>
              <a:round/>
              <a:headEnd/>
              <a:tailEnd/>
            </a:ln>
          </p:spPr>
          <p:txBody>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ru-RU" altLang="ru-RU" sz="1600" b="1">
                  <a:solidFill>
                    <a:srgbClr val="000000"/>
                  </a:solidFill>
                  <a:latin typeface="Times New Roman" pitchFamily="18" charset="0"/>
                  <a:cs typeface="Times New Roman" pitchFamily="18" charset="0"/>
                </a:rPr>
                <a:t>Причины</a:t>
              </a:r>
            </a:p>
          </p:txBody>
        </p:sp>
        <p:sp>
          <p:nvSpPr>
            <p:cNvPr id="38942" name="Oval 5"/>
            <p:cNvSpPr>
              <a:spLocks noChangeArrowheads="1"/>
            </p:cNvSpPr>
            <p:nvPr/>
          </p:nvSpPr>
          <p:spPr bwMode="auto">
            <a:xfrm>
              <a:off x="1659" y="10371"/>
              <a:ext cx="3343" cy="675"/>
            </a:xfrm>
            <a:prstGeom prst="ellipse">
              <a:avLst/>
            </a:prstGeom>
            <a:solidFill>
              <a:srgbClr val="CCFFFF"/>
            </a:solidFill>
            <a:ln w="9525">
              <a:solidFill>
                <a:srgbClr val="000000"/>
              </a:solidFill>
              <a:round/>
              <a:headEnd/>
              <a:tailEnd/>
            </a:ln>
          </p:spPr>
          <p:txBody>
            <a:bodyPr anchor="ct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ru-RU" altLang="ru-RU" sz="1600" b="1">
                  <a:solidFill>
                    <a:srgbClr val="000000"/>
                  </a:solidFill>
                  <a:latin typeface="Times New Roman" pitchFamily="18" charset="0"/>
                  <a:cs typeface="Times New Roman" pitchFamily="18" charset="0"/>
                </a:rPr>
                <a:t>Последовательность смены власти</a:t>
              </a:r>
            </a:p>
          </p:txBody>
        </p:sp>
        <p:sp>
          <p:nvSpPr>
            <p:cNvPr id="38943" name="Oval 6"/>
            <p:cNvSpPr>
              <a:spLocks noChangeArrowheads="1"/>
            </p:cNvSpPr>
            <p:nvPr/>
          </p:nvSpPr>
          <p:spPr bwMode="auto">
            <a:xfrm>
              <a:off x="8310" y="11884"/>
              <a:ext cx="2229" cy="540"/>
            </a:xfrm>
            <a:prstGeom prst="ellipse">
              <a:avLst/>
            </a:prstGeom>
            <a:solidFill>
              <a:srgbClr val="CCFFFF"/>
            </a:solidFill>
            <a:ln w="9525">
              <a:solidFill>
                <a:srgbClr val="000000"/>
              </a:solidFill>
              <a:round/>
              <a:headEnd/>
              <a:tailEnd/>
            </a:ln>
          </p:spPr>
          <p:txBody>
            <a:bodyPr anchor="ct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ru-RU" altLang="ru-RU" sz="1600" b="1">
                  <a:solidFill>
                    <a:srgbClr val="000000"/>
                  </a:solidFill>
                  <a:latin typeface="Times New Roman" pitchFamily="18" charset="0"/>
                  <a:cs typeface="Times New Roman" pitchFamily="18" charset="0"/>
                </a:rPr>
                <a:t>Последствия</a:t>
              </a:r>
            </a:p>
          </p:txBody>
        </p:sp>
        <p:sp>
          <p:nvSpPr>
            <p:cNvPr id="38944" name="Oval 7"/>
            <p:cNvSpPr>
              <a:spLocks noChangeArrowheads="1"/>
            </p:cNvSpPr>
            <p:nvPr/>
          </p:nvSpPr>
          <p:spPr bwMode="auto">
            <a:xfrm>
              <a:off x="7101" y="9965"/>
              <a:ext cx="2160" cy="540"/>
            </a:xfrm>
            <a:prstGeom prst="ellipse">
              <a:avLst/>
            </a:prstGeom>
            <a:solidFill>
              <a:srgbClr val="CCFFFF"/>
            </a:solidFill>
            <a:ln w="9525">
              <a:solidFill>
                <a:srgbClr val="000000"/>
              </a:solidFill>
              <a:round/>
              <a:headEnd/>
              <a:tailEnd/>
            </a:ln>
          </p:spPr>
          <p:txBody>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ru-RU" altLang="ru-RU" sz="1600" b="1">
                  <a:solidFill>
                    <a:srgbClr val="000000"/>
                  </a:solidFill>
                  <a:latin typeface="Times New Roman" pitchFamily="18" charset="0"/>
                  <a:cs typeface="Times New Roman" pitchFamily="18" charset="0"/>
                </a:rPr>
                <a:t>Проявления</a:t>
              </a:r>
            </a:p>
          </p:txBody>
        </p:sp>
        <p:sp>
          <p:nvSpPr>
            <p:cNvPr id="38945" name="Oval 10"/>
            <p:cNvSpPr>
              <a:spLocks noChangeArrowheads="1"/>
            </p:cNvSpPr>
            <p:nvPr/>
          </p:nvSpPr>
          <p:spPr bwMode="auto">
            <a:xfrm>
              <a:off x="2744" y="11370"/>
              <a:ext cx="1093" cy="483"/>
            </a:xfrm>
            <a:prstGeom prst="ellipse">
              <a:avLst/>
            </a:prstGeom>
            <a:solidFill>
              <a:srgbClr val="FFFF99"/>
            </a:solidFill>
            <a:ln w="9525">
              <a:solidFill>
                <a:srgbClr val="000000"/>
              </a:solidFill>
              <a:round/>
              <a:headEnd/>
              <a:tailEnd/>
            </a:ln>
          </p:spPr>
          <p:txBody>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ru-RU" altLang="ru-RU" sz="1800">
                <a:solidFill>
                  <a:srgbClr val="000000"/>
                </a:solidFill>
                <a:latin typeface="Tahoma" pitchFamily="34" charset="0"/>
              </a:endParaRPr>
            </a:p>
          </p:txBody>
        </p:sp>
        <p:sp>
          <p:nvSpPr>
            <p:cNvPr id="38946" name="Oval 12"/>
            <p:cNvSpPr>
              <a:spLocks noChangeArrowheads="1"/>
            </p:cNvSpPr>
            <p:nvPr/>
          </p:nvSpPr>
          <p:spPr bwMode="auto">
            <a:xfrm>
              <a:off x="9920" y="13417"/>
              <a:ext cx="987" cy="540"/>
            </a:xfrm>
            <a:prstGeom prst="ellipse">
              <a:avLst/>
            </a:prstGeom>
            <a:solidFill>
              <a:srgbClr val="FFFF99"/>
            </a:solidFill>
            <a:ln w="9525">
              <a:solidFill>
                <a:srgbClr val="000000"/>
              </a:solidFill>
              <a:round/>
              <a:headEnd/>
              <a:tailEnd/>
            </a:ln>
          </p:spPr>
          <p:txBody>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ru-RU" altLang="ru-RU" sz="1800">
                <a:solidFill>
                  <a:srgbClr val="000000"/>
                </a:solidFill>
                <a:latin typeface="Tahoma" pitchFamily="34" charset="0"/>
              </a:endParaRPr>
            </a:p>
          </p:txBody>
        </p:sp>
        <p:sp>
          <p:nvSpPr>
            <p:cNvPr id="38947" name="Oval 13"/>
            <p:cNvSpPr>
              <a:spLocks noChangeArrowheads="1"/>
            </p:cNvSpPr>
            <p:nvPr/>
          </p:nvSpPr>
          <p:spPr bwMode="auto">
            <a:xfrm>
              <a:off x="8786" y="12903"/>
              <a:ext cx="1015" cy="579"/>
            </a:xfrm>
            <a:prstGeom prst="ellipse">
              <a:avLst/>
            </a:prstGeom>
            <a:solidFill>
              <a:srgbClr val="FFFF99"/>
            </a:solidFill>
            <a:ln w="9525">
              <a:solidFill>
                <a:srgbClr val="000000"/>
              </a:solidFill>
              <a:round/>
              <a:headEnd/>
              <a:tailEnd/>
            </a:ln>
          </p:spPr>
          <p:txBody>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ru-RU" altLang="ru-RU" sz="1800">
                <a:solidFill>
                  <a:srgbClr val="000000"/>
                </a:solidFill>
                <a:latin typeface="Tahoma" pitchFamily="34" charset="0"/>
              </a:endParaRPr>
            </a:p>
          </p:txBody>
        </p:sp>
        <p:sp>
          <p:nvSpPr>
            <p:cNvPr id="38948" name="Oval 14"/>
            <p:cNvSpPr>
              <a:spLocks noChangeArrowheads="1"/>
            </p:cNvSpPr>
            <p:nvPr/>
          </p:nvSpPr>
          <p:spPr bwMode="auto">
            <a:xfrm>
              <a:off x="10080" y="12565"/>
              <a:ext cx="919" cy="557"/>
            </a:xfrm>
            <a:prstGeom prst="ellipse">
              <a:avLst/>
            </a:prstGeom>
            <a:solidFill>
              <a:srgbClr val="FFFF99"/>
            </a:solidFill>
            <a:ln w="9525">
              <a:solidFill>
                <a:srgbClr val="000000"/>
              </a:solidFill>
              <a:round/>
              <a:headEnd/>
              <a:tailEnd/>
            </a:ln>
          </p:spPr>
          <p:txBody>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ru-RU" altLang="ru-RU" sz="1800">
                <a:solidFill>
                  <a:srgbClr val="000000"/>
                </a:solidFill>
                <a:latin typeface="Tahoma" pitchFamily="34" charset="0"/>
              </a:endParaRPr>
            </a:p>
          </p:txBody>
        </p:sp>
        <p:sp>
          <p:nvSpPr>
            <p:cNvPr id="38949" name="Oval 15"/>
            <p:cNvSpPr>
              <a:spLocks noChangeArrowheads="1"/>
            </p:cNvSpPr>
            <p:nvPr/>
          </p:nvSpPr>
          <p:spPr bwMode="auto">
            <a:xfrm>
              <a:off x="9801" y="10121"/>
              <a:ext cx="1198" cy="801"/>
            </a:xfrm>
            <a:prstGeom prst="ellipse">
              <a:avLst/>
            </a:prstGeom>
            <a:solidFill>
              <a:srgbClr val="FFFF99"/>
            </a:solidFill>
            <a:ln w="9525">
              <a:solidFill>
                <a:srgbClr val="000000"/>
              </a:solidFill>
              <a:round/>
              <a:headEnd/>
              <a:tailEnd/>
            </a:ln>
          </p:spPr>
          <p:txBody>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ru-RU" altLang="ru-RU" sz="1800">
                <a:solidFill>
                  <a:srgbClr val="000000"/>
                </a:solidFill>
                <a:latin typeface="Tahoma" pitchFamily="34" charset="0"/>
              </a:endParaRPr>
            </a:p>
          </p:txBody>
        </p:sp>
        <p:sp>
          <p:nvSpPr>
            <p:cNvPr id="38950" name="Oval 17"/>
            <p:cNvSpPr>
              <a:spLocks noChangeArrowheads="1"/>
            </p:cNvSpPr>
            <p:nvPr/>
          </p:nvSpPr>
          <p:spPr bwMode="auto">
            <a:xfrm>
              <a:off x="8901" y="10922"/>
              <a:ext cx="1238" cy="753"/>
            </a:xfrm>
            <a:prstGeom prst="ellipse">
              <a:avLst/>
            </a:prstGeom>
            <a:solidFill>
              <a:srgbClr val="FFFF99"/>
            </a:solidFill>
            <a:ln w="9525">
              <a:solidFill>
                <a:srgbClr val="000000"/>
              </a:solidFill>
              <a:round/>
              <a:headEnd/>
              <a:tailEnd/>
            </a:ln>
          </p:spPr>
          <p:txBody>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ru-RU" altLang="ru-RU" sz="1800">
                <a:solidFill>
                  <a:srgbClr val="000000"/>
                </a:solidFill>
                <a:latin typeface="Tahoma" pitchFamily="34" charset="0"/>
              </a:endParaRPr>
            </a:p>
          </p:txBody>
        </p:sp>
        <p:sp>
          <p:nvSpPr>
            <p:cNvPr id="38951" name="Oval 18"/>
            <p:cNvSpPr>
              <a:spLocks noChangeArrowheads="1"/>
            </p:cNvSpPr>
            <p:nvPr/>
          </p:nvSpPr>
          <p:spPr bwMode="auto">
            <a:xfrm>
              <a:off x="8901" y="8926"/>
              <a:ext cx="1238" cy="736"/>
            </a:xfrm>
            <a:prstGeom prst="ellipse">
              <a:avLst/>
            </a:prstGeom>
            <a:solidFill>
              <a:srgbClr val="FFFF99"/>
            </a:solidFill>
            <a:ln w="9525">
              <a:solidFill>
                <a:srgbClr val="000000"/>
              </a:solidFill>
              <a:round/>
              <a:headEnd/>
              <a:tailEnd/>
            </a:ln>
          </p:spPr>
          <p:txBody>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ru-RU" altLang="ru-RU" sz="1800">
                <a:solidFill>
                  <a:srgbClr val="000000"/>
                </a:solidFill>
                <a:latin typeface="Tahoma" pitchFamily="34" charset="0"/>
              </a:endParaRPr>
            </a:p>
          </p:txBody>
        </p:sp>
        <p:sp>
          <p:nvSpPr>
            <p:cNvPr id="38952" name="Line 20"/>
            <p:cNvSpPr>
              <a:spLocks noChangeShapeType="1"/>
            </p:cNvSpPr>
            <p:nvPr/>
          </p:nvSpPr>
          <p:spPr bwMode="auto">
            <a:xfrm>
              <a:off x="4371" y="9797"/>
              <a:ext cx="1650" cy="1485"/>
            </a:xfrm>
            <a:prstGeom prst="line">
              <a:avLst/>
            </a:prstGeom>
            <a:noFill/>
            <a:ln w="9525">
              <a:solidFill>
                <a:srgbClr val="000000"/>
              </a:solidFill>
              <a:round/>
              <a:headEnd/>
              <a:tailEnd/>
            </a:ln>
            <a:extLst>
              <a:ext uri="{909E8E84-426E-40DD-AFC4-6F175D3DCCD1}">
                <a14:hiddenFill xmlns="" xmlns:a14="http://schemas.microsoft.com/office/drawing/2010/main">
                  <a:noFill/>
                </a14:hiddenFill>
              </a:ext>
            </a:extLst>
          </p:spPr>
          <p:txBody>
            <a:bodyPr/>
            <a:lstStyle/>
            <a:p>
              <a:endParaRPr lang="ru-RU"/>
            </a:p>
          </p:txBody>
        </p:sp>
        <p:sp>
          <p:nvSpPr>
            <p:cNvPr id="38953" name="Line 21"/>
            <p:cNvSpPr>
              <a:spLocks noChangeShapeType="1"/>
            </p:cNvSpPr>
            <p:nvPr/>
          </p:nvSpPr>
          <p:spPr bwMode="auto">
            <a:xfrm flipH="1">
              <a:off x="6741" y="10382"/>
              <a:ext cx="540" cy="900"/>
            </a:xfrm>
            <a:prstGeom prst="line">
              <a:avLst/>
            </a:prstGeom>
            <a:noFill/>
            <a:ln w="9525">
              <a:solidFill>
                <a:srgbClr val="000000"/>
              </a:solidFill>
              <a:round/>
              <a:headEnd/>
              <a:tailEnd/>
            </a:ln>
            <a:extLst>
              <a:ext uri="{909E8E84-426E-40DD-AFC4-6F175D3DCCD1}">
                <a14:hiddenFill xmlns="" xmlns:a14="http://schemas.microsoft.com/office/drawing/2010/main">
                  <a:noFill/>
                </a14:hiddenFill>
              </a:ext>
            </a:extLst>
          </p:spPr>
          <p:txBody>
            <a:bodyPr/>
            <a:lstStyle/>
            <a:p>
              <a:endParaRPr lang="ru-RU"/>
            </a:p>
          </p:txBody>
        </p:sp>
        <p:sp>
          <p:nvSpPr>
            <p:cNvPr id="38954" name="Line 22"/>
            <p:cNvSpPr>
              <a:spLocks noChangeShapeType="1"/>
            </p:cNvSpPr>
            <p:nvPr/>
          </p:nvSpPr>
          <p:spPr bwMode="auto">
            <a:xfrm>
              <a:off x="7101" y="12002"/>
              <a:ext cx="1209" cy="123"/>
            </a:xfrm>
            <a:prstGeom prst="line">
              <a:avLst/>
            </a:prstGeom>
            <a:noFill/>
            <a:ln w="9525">
              <a:solidFill>
                <a:srgbClr val="000000"/>
              </a:solidFill>
              <a:round/>
              <a:headEnd/>
              <a:tailEnd/>
            </a:ln>
            <a:extLst>
              <a:ext uri="{909E8E84-426E-40DD-AFC4-6F175D3DCCD1}">
                <a14:hiddenFill xmlns="" xmlns:a14="http://schemas.microsoft.com/office/drawing/2010/main">
                  <a:noFill/>
                </a14:hiddenFill>
              </a:ext>
            </a:extLst>
          </p:spPr>
          <p:txBody>
            <a:bodyPr/>
            <a:lstStyle/>
            <a:p>
              <a:endParaRPr lang="ru-RU"/>
            </a:p>
          </p:txBody>
        </p:sp>
        <p:sp>
          <p:nvSpPr>
            <p:cNvPr id="38955" name="Line 23"/>
            <p:cNvSpPr>
              <a:spLocks noChangeShapeType="1"/>
            </p:cNvSpPr>
            <p:nvPr/>
          </p:nvSpPr>
          <p:spPr bwMode="auto">
            <a:xfrm flipH="1" flipV="1">
              <a:off x="4329" y="11046"/>
              <a:ext cx="1152" cy="478"/>
            </a:xfrm>
            <a:prstGeom prst="line">
              <a:avLst/>
            </a:prstGeom>
            <a:noFill/>
            <a:ln w="9525">
              <a:solidFill>
                <a:srgbClr val="000000"/>
              </a:solidFill>
              <a:round/>
              <a:headEnd/>
              <a:tailEnd/>
            </a:ln>
            <a:extLst>
              <a:ext uri="{909E8E84-426E-40DD-AFC4-6F175D3DCCD1}">
                <a14:hiddenFill xmlns="" xmlns:a14="http://schemas.microsoft.com/office/drawing/2010/main">
                  <a:noFill/>
                </a14:hiddenFill>
              </a:ext>
            </a:extLst>
          </p:spPr>
          <p:txBody>
            <a:bodyPr/>
            <a:lstStyle/>
            <a:p>
              <a:endParaRPr lang="ru-RU"/>
            </a:p>
          </p:txBody>
        </p:sp>
        <p:sp>
          <p:nvSpPr>
            <p:cNvPr id="38956" name="Line 24"/>
            <p:cNvSpPr>
              <a:spLocks noChangeShapeType="1"/>
            </p:cNvSpPr>
            <p:nvPr/>
          </p:nvSpPr>
          <p:spPr bwMode="auto">
            <a:xfrm flipH="1">
              <a:off x="2835" y="9616"/>
              <a:ext cx="341" cy="226"/>
            </a:xfrm>
            <a:prstGeom prst="line">
              <a:avLst/>
            </a:prstGeom>
            <a:noFill/>
            <a:ln w="9525">
              <a:solidFill>
                <a:srgbClr val="000000"/>
              </a:solidFill>
              <a:round/>
              <a:headEnd/>
              <a:tailEnd/>
            </a:ln>
            <a:extLst>
              <a:ext uri="{909E8E84-426E-40DD-AFC4-6F175D3DCCD1}">
                <a14:hiddenFill xmlns="" xmlns:a14="http://schemas.microsoft.com/office/drawing/2010/main">
                  <a:noFill/>
                </a14:hiddenFill>
              </a:ext>
            </a:extLst>
          </p:spPr>
          <p:txBody>
            <a:bodyPr/>
            <a:lstStyle/>
            <a:p>
              <a:endParaRPr lang="ru-RU"/>
            </a:p>
          </p:txBody>
        </p:sp>
        <p:sp>
          <p:nvSpPr>
            <p:cNvPr id="38957" name="Line 25"/>
            <p:cNvSpPr>
              <a:spLocks noChangeShapeType="1"/>
            </p:cNvSpPr>
            <p:nvPr/>
          </p:nvSpPr>
          <p:spPr bwMode="auto">
            <a:xfrm flipH="1" flipV="1">
              <a:off x="2858" y="8712"/>
              <a:ext cx="724" cy="530"/>
            </a:xfrm>
            <a:prstGeom prst="line">
              <a:avLst/>
            </a:prstGeom>
            <a:noFill/>
            <a:ln w="9525">
              <a:solidFill>
                <a:srgbClr val="000000"/>
              </a:solidFill>
              <a:round/>
              <a:headEnd/>
              <a:tailEnd/>
            </a:ln>
            <a:extLst>
              <a:ext uri="{909E8E84-426E-40DD-AFC4-6F175D3DCCD1}">
                <a14:hiddenFill xmlns="" xmlns:a14="http://schemas.microsoft.com/office/drawing/2010/main">
                  <a:noFill/>
                </a14:hiddenFill>
              </a:ext>
            </a:extLst>
          </p:spPr>
          <p:txBody>
            <a:bodyPr/>
            <a:lstStyle/>
            <a:p>
              <a:endParaRPr lang="ru-RU"/>
            </a:p>
          </p:txBody>
        </p:sp>
        <p:sp>
          <p:nvSpPr>
            <p:cNvPr id="38958" name="Line 26"/>
            <p:cNvSpPr>
              <a:spLocks noChangeShapeType="1"/>
            </p:cNvSpPr>
            <p:nvPr/>
          </p:nvSpPr>
          <p:spPr bwMode="auto">
            <a:xfrm flipV="1">
              <a:off x="4759" y="8977"/>
              <a:ext cx="486" cy="303"/>
            </a:xfrm>
            <a:prstGeom prst="line">
              <a:avLst/>
            </a:prstGeom>
            <a:noFill/>
            <a:ln w="9525">
              <a:solidFill>
                <a:srgbClr val="000000"/>
              </a:solidFill>
              <a:round/>
              <a:headEnd/>
              <a:tailEnd/>
            </a:ln>
            <a:extLst>
              <a:ext uri="{909E8E84-426E-40DD-AFC4-6F175D3DCCD1}">
                <a14:hiddenFill xmlns="" xmlns:a14="http://schemas.microsoft.com/office/drawing/2010/main">
                  <a:noFill/>
                </a14:hiddenFill>
              </a:ext>
            </a:extLst>
          </p:spPr>
          <p:txBody>
            <a:bodyPr/>
            <a:lstStyle/>
            <a:p>
              <a:endParaRPr lang="ru-RU"/>
            </a:p>
          </p:txBody>
        </p:sp>
        <p:sp>
          <p:nvSpPr>
            <p:cNvPr id="38959" name="Line 27"/>
            <p:cNvSpPr>
              <a:spLocks noChangeShapeType="1"/>
            </p:cNvSpPr>
            <p:nvPr/>
          </p:nvSpPr>
          <p:spPr bwMode="auto">
            <a:xfrm>
              <a:off x="4759" y="9752"/>
              <a:ext cx="666" cy="213"/>
            </a:xfrm>
            <a:prstGeom prst="line">
              <a:avLst/>
            </a:prstGeom>
            <a:noFill/>
            <a:ln w="9525">
              <a:solidFill>
                <a:srgbClr val="000000"/>
              </a:solidFill>
              <a:round/>
              <a:headEnd/>
              <a:tailEnd/>
            </a:ln>
            <a:extLst>
              <a:ext uri="{909E8E84-426E-40DD-AFC4-6F175D3DCCD1}">
                <a14:hiddenFill xmlns="" xmlns:a14="http://schemas.microsoft.com/office/drawing/2010/main">
                  <a:noFill/>
                </a14:hiddenFill>
              </a:ext>
            </a:extLst>
          </p:spPr>
          <p:txBody>
            <a:bodyPr/>
            <a:lstStyle/>
            <a:p>
              <a:endParaRPr lang="ru-RU"/>
            </a:p>
          </p:txBody>
        </p:sp>
        <p:sp>
          <p:nvSpPr>
            <p:cNvPr id="38960" name="Line 28"/>
            <p:cNvSpPr>
              <a:spLocks noChangeShapeType="1"/>
            </p:cNvSpPr>
            <p:nvPr/>
          </p:nvSpPr>
          <p:spPr bwMode="auto">
            <a:xfrm>
              <a:off x="8811" y="10517"/>
              <a:ext cx="450" cy="405"/>
            </a:xfrm>
            <a:prstGeom prst="line">
              <a:avLst/>
            </a:prstGeom>
            <a:noFill/>
            <a:ln w="9525">
              <a:solidFill>
                <a:srgbClr val="000000"/>
              </a:solidFill>
              <a:round/>
              <a:headEnd/>
              <a:tailEnd/>
            </a:ln>
            <a:extLst>
              <a:ext uri="{909E8E84-426E-40DD-AFC4-6F175D3DCCD1}">
                <a14:hiddenFill xmlns="" xmlns:a14="http://schemas.microsoft.com/office/drawing/2010/main">
                  <a:noFill/>
                </a14:hiddenFill>
              </a:ext>
            </a:extLst>
          </p:spPr>
          <p:txBody>
            <a:bodyPr/>
            <a:lstStyle/>
            <a:p>
              <a:endParaRPr lang="ru-RU"/>
            </a:p>
          </p:txBody>
        </p:sp>
        <p:sp>
          <p:nvSpPr>
            <p:cNvPr id="38961" name="Line 29"/>
            <p:cNvSpPr>
              <a:spLocks noChangeShapeType="1"/>
            </p:cNvSpPr>
            <p:nvPr/>
          </p:nvSpPr>
          <p:spPr bwMode="auto">
            <a:xfrm flipH="1">
              <a:off x="8901" y="9662"/>
              <a:ext cx="360" cy="360"/>
            </a:xfrm>
            <a:prstGeom prst="line">
              <a:avLst/>
            </a:prstGeom>
            <a:noFill/>
            <a:ln w="9525">
              <a:solidFill>
                <a:srgbClr val="000000"/>
              </a:solidFill>
              <a:round/>
              <a:headEnd/>
              <a:tailEnd/>
            </a:ln>
            <a:extLst>
              <a:ext uri="{909E8E84-426E-40DD-AFC4-6F175D3DCCD1}">
                <a14:hiddenFill xmlns="" xmlns:a14="http://schemas.microsoft.com/office/drawing/2010/main">
                  <a:noFill/>
                </a14:hiddenFill>
              </a:ext>
            </a:extLst>
          </p:spPr>
          <p:txBody>
            <a:bodyPr/>
            <a:lstStyle/>
            <a:p>
              <a:endParaRPr lang="ru-RU"/>
            </a:p>
          </p:txBody>
        </p:sp>
        <p:sp>
          <p:nvSpPr>
            <p:cNvPr id="38962" name="Line 30"/>
            <p:cNvSpPr>
              <a:spLocks noChangeShapeType="1"/>
            </p:cNvSpPr>
            <p:nvPr/>
          </p:nvSpPr>
          <p:spPr bwMode="auto">
            <a:xfrm flipH="1" flipV="1">
              <a:off x="9081" y="10382"/>
              <a:ext cx="720" cy="180"/>
            </a:xfrm>
            <a:prstGeom prst="line">
              <a:avLst/>
            </a:prstGeom>
            <a:noFill/>
            <a:ln w="9525">
              <a:solidFill>
                <a:srgbClr val="000000"/>
              </a:solidFill>
              <a:round/>
              <a:headEnd/>
              <a:tailEnd/>
            </a:ln>
            <a:extLst>
              <a:ext uri="{909E8E84-426E-40DD-AFC4-6F175D3DCCD1}">
                <a14:hiddenFill xmlns="" xmlns:a14="http://schemas.microsoft.com/office/drawing/2010/main">
                  <a:noFill/>
                </a14:hiddenFill>
              </a:ext>
            </a:extLst>
          </p:spPr>
          <p:txBody>
            <a:bodyPr/>
            <a:lstStyle/>
            <a:p>
              <a:endParaRPr lang="ru-RU"/>
            </a:p>
          </p:txBody>
        </p:sp>
        <p:sp>
          <p:nvSpPr>
            <p:cNvPr id="38963" name="Line 32"/>
            <p:cNvSpPr>
              <a:spLocks noChangeShapeType="1"/>
            </p:cNvSpPr>
            <p:nvPr/>
          </p:nvSpPr>
          <p:spPr bwMode="auto">
            <a:xfrm flipV="1">
              <a:off x="9293" y="12424"/>
              <a:ext cx="136" cy="479"/>
            </a:xfrm>
            <a:prstGeom prst="line">
              <a:avLst/>
            </a:prstGeom>
            <a:noFill/>
            <a:ln w="9525">
              <a:solidFill>
                <a:srgbClr val="000000"/>
              </a:solidFill>
              <a:round/>
              <a:headEnd/>
              <a:tailEnd/>
            </a:ln>
            <a:extLst>
              <a:ext uri="{909E8E84-426E-40DD-AFC4-6F175D3DCCD1}">
                <a14:hiddenFill xmlns="" xmlns:a14="http://schemas.microsoft.com/office/drawing/2010/main">
                  <a:noFill/>
                </a14:hiddenFill>
              </a:ext>
            </a:extLst>
          </p:spPr>
          <p:txBody>
            <a:bodyPr/>
            <a:lstStyle/>
            <a:p>
              <a:endParaRPr lang="ru-RU"/>
            </a:p>
          </p:txBody>
        </p:sp>
        <p:sp>
          <p:nvSpPr>
            <p:cNvPr id="38964" name="Line 33"/>
            <p:cNvSpPr>
              <a:spLocks noChangeShapeType="1"/>
            </p:cNvSpPr>
            <p:nvPr/>
          </p:nvSpPr>
          <p:spPr bwMode="auto">
            <a:xfrm flipV="1">
              <a:off x="10013" y="13936"/>
              <a:ext cx="180" cy="180"/>
            </a:xfrm>
            <a:prstGeom prst="line">
              <a:avLst/>
            </a:prstGeom>
            <a:noFill/>
            <a:ln w="9525">
              <a:solidFill>
                <a:srgbClr val="000000"/>
              </a:solidFill>
              <a:round/>
              <a:headEnd/>
              <a:tailEnd/>
            </a:ln>
            <a:extLst>
              <a:ext uri="{909E8E84-426E-40DD-AFC4-6F175D3DCCD1}">
                <a14:hiddenFill xmlns="" xmlns:a14="http://schemas.microsoft.com/office/drawing/2010/main">
                  <a:noFill/>
                </a14:hiddenFill>
              </a:ext>
            </a:extLst>
          </p:spPr>
          <p:txBody>
            <a:bodyPr/>
            <a:lstStyle/>
            <a:p>
              <a:endParaRPr lang="ru-RU"/>
            </a:p>
          </p:txBody>
        </p:sp>
        <p:sp>
          <p:nvSpPr>
            <p:cNvPr id="38965" name="Line 34"/>
            <p:cNvSpPr>
              <a:spLocks noChangeShapeType="1"/>
            </p:cNvSpPr>
            <p:nvPr/>
          </p:nvSpPr>
          <p:spPr bwMode="auto">
            <a:xfrm>
              <a:off x="10139" y="12323"/>
              <a:ext cx="331" cy="242"/>
            </a:xfrm>
            <a:prstGeom prst="line">
              <a:avLst/>
            </a:prstGeom>
            <a:noFill/>
            <a:ln w="9525">
              <a:solidFill>
                <a:srgbClr val="000000"/>
              </a:solidFill>
              <a:round/>
              <a:headEnd/>
              <a:tailEnd/>
            </a:ln>
            <a:extLst>
              <a:ext uri="{909E8E84-426E-40DD-AFC4-6F175D3DCCD1}">
                <a14:hiddenFill xmlns="" xmlns:a14="http://schemas.microsoft.com/office/drawing/2010/main">
                  <a:noFill/>
                </a14:hiddenFill>
              </a:ext>
            </a:extLst>
          </p:spPr>
          <p:txBody>
            <a:bodyPr/>
            <a:lstStyle/>
            <a:p>
              <a:endParaRPr lang="ru-RU"/>
            </a:p>
          </p:txBody>
        </p:sp>
        <p:sp>
          <p:nvSpPr>
            <p:cNvPr id="38966" name="Line 35"/>
            <p:cNvSpPr>
              <a:spLocks noChangeShapeType="1"/>
            </p:cNvSpPr>
            <p:nvPr/>
          </p:nvSpPr>
          <p:spPr bwMode="auto">
            <a:xfrm flipH="1">
              <a:off x="3291" y="11867"/>
              <a:ext cx="2" cy="258"/>
            </a:xfrm>
            <a:prstGeom prst="line">
              <a:avLst/>
            </a:prstGeom>
            <a:noFill/>
            <a:ln w="9525">
              <a:solidFill>
                <a:srgbClr val="000000"/>
              </a:solidFill>
              <a:round/>
              <a:headEnd/>
              <a:tailEnd/>
            </a:ln>
            <a:extLst>
              <a:ext uri="{909E8E84-426E-40DD-AFC4-6F175D3DCCD1}">
                <a14:hiddenFill xmlns="" xmlns:a14="http://schemas.microsoft.com/office/drawing/2010/main">
                  <a:noFill/>
                </a14:hiddenFill>
              </a:ext>
            </a:extLst>
          </p:spPr>
          <p:txBody>
            <a:bodyPr/>
            <a:lstStyle/>
            <a:p>
              <a:endParaRPr lang="ru-RU"/>
            </a:p>
          </p:txBody>
        </p:sp>
      </p:grpSp>
      <p:sp>
        <p:nvSpPr>
          <p:cNvPr id="38915" name="AutoShape 36"/>
          <p:cNvSpPr>
            <a:spLocks noGrp="1" noChangeArrowheads="1"/>
          </p:cNvSpPr>
          <p:nvPr>
            <p:ph type="title"/>
          </p:nvPr>
        </p:nvSpPr>
        <p:spPr>
          <a:xfrm>
            <a:off x="642938" y="196850"/>
            <a:ext cx="8229600" cy="603250"/>
          </a:xfrm>
          <a:prstGeom prst="roundRect">
            <a:avLst>
              <a:gd name="adj" fmla="val 21667"/>
            </a:avLst>
          </a:prstGeom>
        </p:spPr>
        <p:txBody>
          <a:bodyPr/>
          <a:lstStyle/>
          <a:p>
            <a:pPr eaLnBrk="1" hangingPunct="1"/>
            <a:r>
              <a:rPr lang="ru-RU" altLang="ru-RU" sz="2400" smtClean="0">
                <a:latin typeface="Times New Roman" pitchFamily="18" charset="0"/>
                <a:cs typeface="Times New Roman" pitchFamily="18" charset="0"/>
              </a:rPr>
              <a:t>Тема: «Смутное время»</a:t>
            </a:r>
          </a:p>
        </p:txBody>
      </p:sp>
      <p:sp>
        <p:nvSpPr>
          <p:cNvPr id="38916" name="Oval 18"/>
          <p:cNvSpPr>
            <a:spLocks noChangeArrowheads="1"/>
          </p:cNvSpPr>
          <p:nvPr/>
        </p:nvSpPr>
        <p:spPr bwMode="auto">
          <a:xfrm>
            <a:off x="5178425" y="927100"/>
            <a:ext cx="957263" cy="765175"/>
          </a:xfrm>
          <a:prstGeom prst="ellipse">
            <a:avLst/>
          </a:prstGeom>
          <a:solidFill>
            <a:srgbClr val="FFFF99"/>
          </a:solidFill>
          <a:ln w="9525">
            <a:solidFill>
              <a:srgbClr val="000000"/>
            </a:solidFill>
            <a:round/>
            <a:headEnd/>
            <a:tailEnd/>
          </a:ln>
        </p:spPr>
        <p:txBody>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ru-RU" altLang="ru-RU" sz="1800">
              <a:solidFill>
                <a:srgbClr val="000000"/>
              </a:solidFill>
              <a:latin typeface="Tahoma" pitchFamily="34" charset="0"/>
            </a:endParaRPr>
          </a:p>
        </p:txBody>
      </p:sp>
      <p:sp>
        <p:nvSpPr>
          <p:cNvPr id="38917" name="Line 29"/>
          <p:cNvSpPr>
            <a:spLocks noChangeShapeType="1"/>
          </p:cNvSpPr>
          <p:nvPr/>
        </p:nvSpPr>
        <p:spPr bwMode="auto">
          <a:xfrm>
            <a:off x="5732463" y="1692275"/>
            <a:ext cx="315912" cy="314325"/>
          </a:xfrm>
          <a:prstGeom prst="line">
            <a:avLst/>
          </a:prstGeom>
          <a:noFill/>
          <a:ln w="9525">
            <a:solidFill>
              <a:srgbClr val="000000"/>
            </a:solidFill>
            <a:round/>
            <a:headEnd/>
            <a:tailEnd/>
          </a:ln>
          <a:extLst>
            <a:ext uri="{909E8E84-426E-40DD-AFC4-6F175D3DCCD1}">
              <a14:hiddenFill xmlns="" xmlns:a14="http://schemas.microsoft.com/office/drawing/2010/main">
                <a:noFill/>
              </a14:hiddenFill>
            </a:ext>
          </a:extLst>
        </p:spPr>
        <p:txBody>
          <a:bodyPr/>
          <a:lstStyle/>
          <a:p>
            <a:endParaRPr lang="ru-RU"/>
          </a:p>
        </p:txBody>
      </p:sp>
      <p:sp>
        <p:nvSpPr>
          <p:cNvPr id="38918" name="Oval 10"/>
          <p:cNvSpPr>
            <a:spLocks noChangeArrowheads="1"/>
          </p:cNvSpPr>
          <p:nvPr/>
        </p:nvSpPr>
        <p:spPr bwMode="auto">
          <a:xfrm>
            <a:off x="1277938" y="4546600"/>
            <a:ext cx="962025" cy="465138"/>
          </a:xfrm>
          <a:prstGeom prst="ellipse">
            <a:avLst/>
          </a:prstGeom>
          <a:solidFill>
            <a:srgbClr val="FFFF99"/>
          </a:solidFill>
          <a:ln w="9525">
            <a:solidFill>
              <a:srgbClr val="000000"/>
            </a:solidFill>
            <a:round/>
            <a:headEnd/>
            <a:tailEnd/>
          </a:ln>
        </p:spPr>
        <p:txBody>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ru-RU" altLang="ru-RU" sz="1800">
              <a:solidFill>
                <a:srgbClr val="000000"/>
              </a:solidFill>
              <a:latin typeface="Tahoma" pitchFamily="34" charset="0"/>
            </a:endParaRPr>
          </a:p>
        </p:txBody>
      </p:sp>
      <p:sp>
        <p:nvSpPr>
          <p:cNvPr id="38919" name="Oval 10"/>
          <p:cNvSpPr>
            <a:spLocks noChangeArrowheads="1"/>
          </p:cNvSpPr>
          <p:nvPr/>
        </p:nvSpPr>
        <p:spPr bwMode="auto">
          <a:xfrm>
            <a:off x="1255713" y="5160963"/>
            <a:ext cx="962025" cy="465137"/>
          </a:xfrm>
          <a:prstGeom prst="ellipse">
            <a:avLst/>
          </a:prstGeom>
          <a:solidFill>
            <a:srgbClr val="FFFF99"/>
          </a:solidFill>
          <a:ln w="9525">
            <a:solidFill>
              <a:srgbClr val="000000"/>
            </a:solidFill>
            <a:round/>
            <a:headEnd/>
            <a:tailEnd/>
          </a:ln>
        </p:spPr>
        <p:txBody>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ru-RU" altLang="ru-RU" sz="1800">
              <a:solidFill>
                <a:srgbClr val="000000"/>
              </a:solidFill>
              <a:latin typeface="Tahoma" pitchFamily="34" charset="0"/>
            </a:endParaRPr>
          </a:p>
        </p:txBody>
      </p:sp>
      <p:sp>
        <p:nvSpPr>
          <p:cNvPr id="38920" name="Oval 10"/>
          <p:cNvSpPr>
            <a:spLocks noChangeArrowheads="1"/>
          </p:cNvSpPr>
          <p:nvPr/>
        </p:nvSpPr>
        <p:spPr bwMode="auto">
          <a:xfrm>
            <a:off x="1252538" y="5772150"/>
            <a:ext cx="962025" cy="465138"/>
          </a:xfrm>
          <a:prstGeom prst="ellipse">
            <a:avLst/>
          </a:prstGeom>
          <a:solidFill>
            <a:srgbClr val="FFFF99"/>
          </a:solidFill>
          <a:ln w="9525">
            <a:solidFill>
              <a:srgbClr val="000000"/>
            </a:solidFill>
            <a:round/>
            <a:headEnd/>
            <a:tailEnd/>
          </a:ln>
        </p:spPr>
        <p:txBody>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ru-RU" altLang="ru-RU" sz="1800">
              <a:solidFill>
                <a:srgbClr val="000000"/>
              </a:solidFill>
              <a:latin typeface="Tahoma" pitchFamily="34" charset="0"/>
            </a:endParaRPr>
          </a:p>
        </p:txBody>
      </p:sp>
      <p:sp>
        <p:nvSpPr>
          <p:cNvPr id="38921" name="Oval 10"/>
          <p:cNvSpPr>
            <a:spLocks noChangeArrowheads="1"/>
          </p:cNvSpPr>
          <p:nvPr/>
        </p:nvSpPr>
        <p:spPr bwMode="auto">
          <a:xfrm>
            <a:off x="1301750" y="3962400"/>
            <a:ext cx="962025" cy="465138"/>
          </a:xfrm>
          <a:prstGeom prst="ellipse">
            <a:avLst/>
          </a:prstGeom>
          <a:solidFill>
            <a:srgbClr val="FFFF99"/>
          </a:solidFill>
          <a:ln w="9525">
            <a:solidFill>
              <a:srgbClr val="000000"/>
            </a:solidFill>
            <a:round/>
            <a:headEnd/>
            <a:tailEnd/>
          </a:ln>
        </p:spPr>
        <p:txBody>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ru-RU" altLang="ru-RU" sz="1800">
              <a:solidFill>
                <a:srgbClr val="000000"/>
              </a:solidFill>
              <a:latin typeface="Tahoma" pitchFamily="34" charset="0"/>
            </a:endParaRPr>
          </a:p>
        </p:txBody>
      </p:sp>
      <p:sp>
        <p:nvSpPr>
          <p:cNvPr id="38922" name="Oval 10"/>
          <p:cNvSpPr>
            <a:spLocks noChangeArrowheads="1"/>
          </p:cNvSpPr>
          <p:nvPr/>
        </p:nvSpPr>
        <p:spPr bwMode="auto">
          <a:xfrm>
            <a:off x="2395538" y="5772150"/>
            <a:ext cx="962025" cy="465138"/>
          </a:xfrm>
          <a:prstGeom prst="ellipse">
            <a:avLst/>
          </a:prstGeom>
          <a:solidFill>
            <a:srgbClr val="FFFF99"/>
          </a:solidFill>
          <a:ln w="9525">
            <a:solidFill>
              <a:srgbClr val="000000"/>
            </a:solidFill>
            <a:round/>
            <a:headEnd/>
            <a:tailEnd/>
          </a:ln>
        </p:spPr>
        <p:txBody>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ru-RU" altLang="ru-RU" sz="1800">
              <a:solidFill>
                <a:srgbClr val="000000"/>
              </a:solidFill>
              <a:latin typeface="Tahoma" pitchFamily="34" charset="0"/>
            </a:endParaRPr>
          </a:p>
        </p:txBody>
      </p:sp>
      <p:sp>
        <p:nvSpPr>
          <p:cNvPr id="38923" name="Line 35"/>
          <p:cNvSpPr>
            <a:spLocks noChangeShapeType="1"/>
          </p:cNvSpPr>
          <p:nvPr/>
        </p:nvSpPr>
        <p:spPr bwMode="auto">
          <a:xfrm>
            <a:off x="1758950" y="4427538"/>
            <a:ext cx="0" cy="120650"/>
          </a:xfrm>
          <a:prstGeom prst="line">
            <a:avLst/>
          </a:prstGeom>
          <a:noFill/>
          <a:ln w="9525">
            <a:solidFill>
              <a:srgbClr val="000000"/>
            </a:solidFill>
            <a:round/>
            <a:headEnd/>
            <a:tailEnd/>
          </a:ln>
          <a:extLst>
            <a:ext uri="{909E8E84-426E-40DD-AFC4-6F175D3DCCD1}">
              <a14:hiddenFill xmlns="" xmlns:a14="http://schemas.microsoft.com/office/drawing/2010/main">
                <a:noFill/>
              </a14:hiddenFill>
            </a:ext>
          </a:extLst>
        </p:spPr>
        <p:txBody>
          <a:bodyPr/>
          <a:lstStyle/>
          <a:p>
            <a:endParaRPr lang="ru-RU"/>
          </a:p>
        </p:txBody>
      </p:sp>
      <p:sp>
        <p:nvSpPr>
          <p:cNvPr id="38924" name="Line 35"/>
          <p:cNvSpPr>
            <a:spLocks noChangeShapeType="1"/>
          </p:cNvSpPr>
          <p:nvPr/>
        </p:nvSpPr>
        <p:spPr bwMode="auto">
          <a:xfrm>
            <a:off x="2217738" y="6005513"/>
            <a:ext cx="177800" cy="0"/>
          </a:xfrm>
          <a:prstGeom prst="line">
            <a:avLst/>
          </a:prstGeom>
          <a:noFill/>
          <a:ln w="9525">
            <a:solidFill>
              <a:srgbClr val="000000"/>
            </a:solidFill>
            <a:round/>
            <a:headEnd/>
            <a:tailEnd/>
          </a:ln>
          <a:extLst>
            <a:ext uri="{909E8E84-426E-40DD-AFC4-6F175D3DCCD1}">
              <a14:hiddenFill xmlns="" xmlns:a14="http://schemas.microsoft.com/office/drawing/2010/main">
                <a:noFill/>
              </a14:hiddenFill>
            </a:ext>
          </a:extLst>
        </p:spPr>
        <p:txBody>
          <a:bodyPr/>
          <a:lstStyle/>
          <a:p>
            <a:endParaRPr lang="ru-RU"/>
          </a:p>
        </p:txBody>
      </p:sp>
      <p:sp>
        <p:nvSpPr>
          <p:cNvPr id="38925" name="Line 35"/>
          <p:cNvSpPr>
            <a:spLocks noChangeShapeType="1"/>
          </p:cNvSpPr>
          <p:nvPr/>
        </p:nvSpPr>
        <p:spPr bwMode="auto">
          <a:xfrm>
            <a:off x="1758950" y="5626100"/>
            <a:ext cx="0" cy="146050"/>
          </a:xfrm>
          <a:prstGeom prst="line">
            <a:avLst/>
          </a:prstGeom>
          <a:noFill/>
          <a:ln w="9525">
            <a:solidFill>
              <a:srgbClr val="000000"/>
            </a:solidFill>
            <a:round/>
            <a:headEnd/>
            <a:tailEnd/>
          </a:ln>
          <a:extLst>
            <a:ext uri="{909E8E84-426E-40DD-AFC4-6F175D3DCCD1}">
              <a14:hiddenFill xmlns="" xmlns:a14="http://schemas.microsoft.com/office/drawing/2010/main">
                <a:noFill/>
              </a14:hiddenFill>
            </a:ext>
          </a:extLst>
        </p:spPr>
        <p:txBody>
          <a:bodyPr/>
          <a:lstStyle/>
          <a:p>
            <a:endParaRPr lang="ru-RU"/>
          </a:p>
        </p:txBody>
      </p:sp>
      <p:sp>
        <p:nvSpPr>
          <p:cNvPr id="38926" name="Line 35"/>
          <p:cNvSpPr>
            <a:spLocks noChangeShapeType="1"/>
          </p:cNvSpPr>
          <p:nvPr/>
        </p:nvSpPr>
        <p:spPr bwMode="auto">
          <a:xfrm>
            <a:off x="1757363" y="3111500"/>
            <a:ext cx="1587" cy="249238"/>
          </a:xfrm>
          <a:prstGeom prst="line">
            <a:avLst/>
          </a:prstGeom>
          <a:noFill/>
          <a:ln w="9525">
            <a:solidFill>
              <a:srgbClr val="000000"/>
            </a:solidFill>
            <a:round/>
            <a:headEnd/>
            <a:tailEnd/>
          </a:ln>
          <a:extLst>
            <a:ext uri="{909E8E84-426E-40DD-AFC4-6F175D3DCCD1}">
              <a14:hiddenFill xmlns="" xmlns:a14="http://schemas.microsoft.com/office/drawing/2010/main">
                <a:noFill/>
              </a14:hiddenFill>
            </a:ext>
          </a:extLst>
        </p:spPr>
        <p:txBody>
          <a:bodyPr/>
          <a:lstStyle/>
          <a:p>
            <a:endParaRPr lang="ru-RU"/>
          </a:p>
        </p:txBody>
      </p:sp>
      <p:sp>
        <p:nvSpPr>
          <p:cNvPr id="38927" name="Oval 12"/>
          <p:cNvSpPr>
            <a:spLocks noChangeArrowheads="1"/>
          </p:cNvSpPr>
          <p:nvPr/>
        </p:nvSpPr>
        <p:spPr bwMode="auto">
          <a:xfrm>
            <a:off x="6805613" y="5861050"/>
            <a:ext cx="868362" cy="520700"/>
          </a:xfrm>
          <a:prstGeom prst="ellipse">
            <a:avLst/>
          </a:prstGeom>
          <a:solidFill>
            <a:srgbClr val="FFFF99"/>
          </a:solidFill>
          <a:ln w="9525">
            <a:solidFill>
              <a:srgbClr val="000000"/>
            </a:solidFill>
            <a:round/>
            <a:headEnd/>
            <a:tailEnd/>
          </a:ln>
        </p:spPr>
        <p:txBody>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ru-RU" altLang="ru-RU" sz="1800">
              <a:solidFill>
                <a:srgbClr val="000000"/>
              </a:solidFill>
              <a:latin typeface="Tahoma" pitchFamily="34" charset="0"/>
            </a:endParaRPr>
          </a:p>
        </p:txBody>
      </p:sp>
      <p:sp>
        <p:nvSpPr>
          <p:cNvPr id="38928" name="Line 33"/>
          <p:cNvSpPr>
            <a:spLocks noChangeShapeType="1"/>
          </p:cNvSpPr>
          <p:nvPr/>
        </p:nvSpPr>
        <p:spPr bwMode="auto">
          <a:xfrm flipH="1" flipV="1">
            <a:off x="7486650" y="4344988"/>
            <a:ext cx="298450" cy="1031875"/>
          </a:xfrm>
          <a:prstGeom prst="line">
            <a:avLst/>
          </a:prstGeom>
          <a:noFill/>
          <a:ln w="9525">
            <a:solidFill>
              <a:srgbClr val="000000"/>
            </a:solidFill>
            <a:round/>
            <a:headEnd/>
            <a:tailEnd/>
          </a:ln>
          <a:extLst>
            <a:ext uri="{909E8E84-426E-40DD-AFC4-6F175D3DCCD1}">
              <a14:hiddenFill xmlns="" xmlns:a14="http://schemas.microsoft.com/office/drawing/2010/main">
                <a:noFill/>
              </a14:hiddenFill>
            </a:ext>
          </a:extLst>
        </p:spPr>
        <p:txBody>
          <a:bodyPr/>
          <a:lstStyle/>
          <a:p>
            <a:endParaRPr lang="ru-RU"/>
          </a:p>
        </p:txBody>
      </p:sp>
      <p:sp>
        <p:nvSpPr>
          <p:cNvPr id="38929" name="Oval 13"/>
          <p:cNvSpPr>
            <a:spLocks noChangeArrowheads="1"/>
          </p:cNvSpPr>
          <p:nvPr/>
        </p:nvSpPr>
        <p:spPr bwMode="auto">
          <a:xfrm>
            <a:off x="5157788" y="5638800"/>
            <a:ext cx="893762" cy="557213"/>
          </a:xfrm>
          <a:prstGeom prst="ellipse">
            <a:avLst/>
          </a:prstGeom>
          <a:solidFill>
            <a:srgbClr val="FFFF99"/>
          </a:solidFill>
          <a:ln w="9525">
            <a:solidFill>
              <a:srgbClr val="000000"/>
            </a:solidFill>
            <a:round/>
            <a:headEnd/>
            <a:tailEnd/>
          </a:ln>
        </p:spPr>
        <p:txBody>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ru-RU" altLang="ru-RU" sz="1800">
              <a:solidFill>
                <a:srgbClr val="000000"/>
              </a:solidFill>
              <a:latin typeface="Tahoma" pitchFamily="34" charset="0"/>
            </a:endParaRPr>
          </a:p>
        </p:txBody>
      </p:sp>
      <p:sp>
        <p:nvSpPr>
          <p:cNvPr id="38930" name="Oval 13"/>
          <p:cNvSpPr>
            <a:spLocks noChangeArrowheads="1"/>
          </p:cNvSpPr>
          <p:nvPr/>
        </p:nvSpPr>
        <p:spPr bwMode="auto">
          <a:xfrm>
            <a:off x="4030663" y="5638800"/>
            <a:ext cx="892175" cy="558800"/>
          </a:xfrm>
          <a:prstGeom prst="ellipse">
            <a:avLst/>
          </a:prstGeom>
          <a:solidFill>
            <a:srgbClr val="FFFF99"/>
          </a:solidFill>
          <a:ln w="9525">
            <a:solidFill>
              <a:srgbClr val="000000"/>
            </a:solidFill>
            <a:round/>
            <a:headEnd/>
            <a:tailEnd/>
          </a:ln>
        </p:spPr>
        <p:txBody>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ru-RU" altLang="ru-RU" sz="1800">
              <a:solidFill>
                <a:srgbClr val="000000"/>
              </a:solidFill>
              <a:latin typeface="Tahoma" pitchFamily="34" charset="0"/>
            </a:endParaRPr>
          </a:p>
        </p:txBody>
      </p:sp>
      <p:sp>
        <p:nvSpPr>
          <p:cNvPr id="38931" name="Oval 6"/>
          <p:cNvSpPr>
            <a:spLocks noChangeArrowheads="1"/>
          </p:cNvSpPr>
          <p:nvPr/>
        </p:nvSpPr>
        <p:spPr bwMode="auto">
          <a:xfrm>
            <a:off x="3305175" y="4484688"/>
            <a:ext cx="1946275" cy="588962"/>
          </a:xfrm>
          <a:prstGeom prst="ellipse">
            <a:avLst/>
          </a:prstGeom>
          <a:solidFill>
            <a:srgbClr val="CCFFFF"/>
          </a:solidFill>
          <a:ln w="9525">
            <a:solidFill>
              <a:srgbClr val="000000"/>
            </a:solidFill>
            <a:round/>
            <a:headEnd/>
            <a:tailEnd/>
          </a:ln>
        </p:spPr>
        <p:txBody>
          <a:bodyPr anchor="ct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ru-RU" altLang="ru-RU" sz="1600" b="1">
                <a:solidFill>
                  <a:srgbClr val="000000"/>
                </a:solidFill>
                <a:latin typeface="Times New Roman" pitchFamily="18" charset="0"/>
                <a:cs typeface="Times New Roman" pitchFamily="18" charset="0"/>
              </a:rPr>
              <a:t>Народные ополчения</a:t>
            </a:r>
          </a:p>
        </p:txBody>
      </p:sp>
      <p:sp>
        <p:nvSpPr>
          <p:cNvPr id="38932" name="Line 22"/>
          <p:cNvSpPr>
            <a:spLocks noChangeShapeType="1"/>
          </p:cNvSpPr>
          <p:nvPr/>
        </p:nvSpPr>
        <p:spPr bwMode="auto">
          <a:xfrm>
            <a:off x="4443413" y="5089525"/>
            <a:ext cx="33337" cy="549275"/>
          </a:xfrm>
          <a:prstGeom prst="line">
            <a:avLst/>
          </a:prstGeom>
          <a:noFill/>
          <a:ln w="9525">
            <a:solidFill>
              <a:srgbClr val="000000"/>
            </a:solidFill>
            <a:round/>
            <a:headEnd/>
            <a:tailEnd/>
          </a:ln>
          <a:extLst>
            <a:ext uri="{909E8E84-426E-40DD-AFC4-6F175D3DCCD1}">
              <a14:hiddenFill xmlns="" xmlns:a14="http://schemas.microsoft.com/office/drawing/2010/main">
                <a:noFill/>
              </a14:hiddenFill>
            </a:ext>
          </a:extLst>
        </p:spPr>
        <p:txBody>
          <a:bodyPr/>
          <a:lstStyle/>
          <a:p>
            <a:endParaRPr lang="ru-RU"/>
          </a:p>
        </p:txBody>
      </p:sp>
      <p:sp>
        <p:nvSpPr>
          <p:cNvPr id="38933" name="Line 22"/>
          <p:cNvSpPr>
            <a:spLocks noChangeShapeType="1"/>
          </p:cNvSpPr>
          <p:nvPr/>
        </p:nvSpPr>
        <p:spPr bwMode="auto">
          <a:xfrm>
            <a:off x="4794250" y="5048250"/>
            <a:ext cx="714375" cy="590550"/>
          </a:xfrm>
          <a:prstGeom prst="line">
            <a:avLst/>
          </a:prstGeom>
          <a:noFill/>
          <a:ln w="9525">
            <a:solidFill>
              <a:srgbClr val="000000"/>
            </a:solidFill>
            <a:round/>
            <a:headEnd/>
            <a:tailEnd/>
          </a:ln>
          <a:extLst>
            <a:ext uri="{909E8E84-426E-40DD-AFC4-6F175D3DCCD1}">
              <a14:hiddenFill xmlns="" xmlns:a14="http://schemas.microsoft.com/office/drawing/2010/main">
                <a:noFill/>
              </a14:hiddenFill>
            </a:ext>
          </a:extLst>
        </p:spPr>
        <p:txBody>
          <a:bodyPr/>
          <a:lstStyle/>
          <a:p>
            <a:endParaRPr lang="ru-RU"/>
          </a:p>
        </p:txBody>
      </p:sp>
      <p:sp>
        <p:nvSpPr>
          <p:cNvPr id="38934" name="Line 22"/>
          <p:cNvSpPr>
            <a:spLocks noChangeShapeType="1"/>
          </p:cNvSpPr>
          <p:nvPr/>
        </p:nvSpPr>
        <p:spPr bwMode="auto">
          <a:xfrm flipH="1">
            <a:off x="4278313" y="4094163"/>
            <a:ext cx="198437" cy="390525"/>
          </a:xfrm>
          <a:prstGeom prst="line">
            <a:avLst/>
          </a:prstGeom>
          <a:noFill/>
          <a:ln w="9525">
            <a:solidFill>
              <a:srgbClr val="000000"/>
            </a:solidFill>
            <a:round/>
            <a:headEnd/>
            <a:tailEnd/>
          </a:ln>
          <a:extLst>
            <a:ext uri="{909E8E84-426E-40DD-AFC4-6F175D3DCCD1}">
              <a14:hiddenFill xmlns="" xmlns:a14="http://schemas.microsoft.com/office/drawing/2010/main">
                <a:noFill/>
              </a14:hiddenFill>
            </a:ext>
          </a:extLst>
        </p:spPr>
        <p:txBody>
          <a:bodyPr/>
          <a:lstStyle/>
          <a:p>
            <a:endParaRPr lang="ru-RU"/>
          </a:p>
        </p:txBody>
      </p:sp>
      <p:sp>
        <p:nvSpPr>
          <p:cNvPr id="38935" name="Line 22"/>
          <p:cNvSpPr>
            <a:spLocks noChangeShapeType="1"/>
          </p:cNvSpPr>
          <p:nvPr/>
        </p:nvSpPr>
        <p:spPr bwMode="auto">
          <a:xfrm>
            <a:off x="1755775" y="5016500"/>
            <a:ext cx="0" cy="144463"/>
          </a:xfrm>
          <a:prstGeom prst="line">
            <a:avLst/>
          </a:prstGeom>
          <a:noFill/>
          <a:ln w="9525">
            <a:solidFill>
              <a:srgbClr val="000000"/>
            </a:solidFill>
            <a:round/>
            <a:headEnd/>
            <a:tailEnd/>
          </a:ln>
          <a:extLst>
            <a:ext uri="{909E8E84-426E-40DD-AFC4-6F175D3DCCD1}">
              <a14:hiddenFill xmlns="" xmlns:a14="http://schemas.microsoft.com/office/drawing/2010/main">
                <a:noFill/>
              </a14:hiddenFill>
            </a:ext>
          </a:extLst>
        </p:spPr>
        <p:txBody>
          <a:bodyPr/>
          <a:lstStyle/>
          <a:p>
            <a:endParaRPr lang="ru-RU"/>
          </a:p>
        </p:txBody>
      </p:sp>
      <p:sp>
        <p:nvSpPr>
          <p:cNvPr id="38936" name="Oval 13"/>
          <p:cNvSpPr>
            <a:spLocks noChangeArrowheads="1"/>
          </p:cNvSpPr>
          <p:nvPr/>
        </p:nvSpPr>
        <p:spPr bwMode="auto">
          <a:xfrm>
            <a:off x="3635375" y="1728788"/>
            <a:ext cx="893763" cy="557212"/>
          </a:xfrm>
          <a:prstGeom prst="ellipse">
            <a:avLst/>
          </a:prstGeom>
          <a:solidFill>
            <a:srgbClr val="FFFF99"/>
          </a:solidFill>
          <a:ln w="9525">
            <a:solidFill>
              <a:srgbClr val="000000"/>
            </a:solidFill>
            <a:round/>
            <a:headEnd/>
            <a:tailEnd/>
          </a:ln>
        </p:spPr>
        <p:txBody>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ru-RU" altLang="ru-RU" sz="1800">
              <a:solidFill>
                <a:srgbClr val="000000"/>
              </a:solidFill>
              <a:latin typeface="Tahoma" pitchFamily="34" charset="0"/>
            </a:endParaRPr>
          </a:p>
        </p:txBody>
      </p:sp>
      <p:sp>
        <p:nvSpPr>
          <p:cNvPr id="38937" name="Oval 13"/>
          <p:cNvSpPr>
            <a:spLocks noChangeArrowheads="1"/>
          </p:cNvSpPr>
          <p:nvPr/>
        </p:nvSpPr>
        <p:spPr bwMode="auto">
          <a:xfrm>
            <a:off x="3476625" y="776288"/>
            <a:ext cx="893763" cy="557212"/>
          </a:xfrm>
          <a:prstGeom prst="ellipse">
            <a:avLst/>
          </a:prstGeom>
          <a:solidFill>
            <a:srgbClr val="FFFF99"/>
          </a:solidFill>
          <a:ln w="9525">
            <a:solidFill>
              <a:srgbClr val="000000"/>
            </a:solidFill>
            <a:round/>
            <a:headEnd/>
            <a:tailEnd/>
          </a:ln>
        </p:spPr>
        <p:txBody>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ru-RU" altLang="ru-RU" sz="1800">
              <a:solidFill>
                <a:srgbClr val="000000"/>
              </a:solidFill>
              <a:latin typeface="Tahoma" pitchFamily="34" charset="0"/>
            </a:endParaRPr>
          </a:p>
        </p:txBody>
      </p:sp>
      <p:sp>
        <p:nvSpPr>
          <p:cNvPr id="38938" name="Oval 13"/>
          <p:cNvSpPr>
            <a:spLocks noChangeArrowheads="1"/>
          </p:cNvSpPr>
          <p:nvPr/>
        </p:nvSpPr>
        <p:spPr bwMode="auto">
          <a:xfrm>
            <a:off x="469900" y="1571625"/>
            <a:ext cx="892175" cy="557213"/>
          </a:xfrm>
          <a:prstGeom prst="ellipse">
            <a:avLst/>
          </a:prstGeom>
          <a:solidFill>
            <a:srgbClr val="FFFF99"/>
          </a:solidFill>
          <a:ln w="9525">
            <a:solidFill>
              <a:srgbClr val="000000"/>
            </a:solidFill>
            <a:round/>
            <a:headEnd/>
            <a:tailEnd/>
          </a:ln>
        </p:spPr>
        <p:txBody>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ru-RU" altLang="ru-RU" sz="1800">
              <a:solidFill>
                <a:srgbClr val="000000"/>
              </a:solidFill>
              <a:latin typeface="Tahoma" pitchFamily="34" charset="0"/>
            </a:endParaRPr>
          </a:p>
        </p:txBody>
      </p:sp>
      <p:sp>
        <p:nvSpPr>
          <p:cNvPr id="38939" name="Oval 13"/>
          <p:cNvSpPr>
            <a:spLocks noChangeArrowheads="1"/>
          </p:cNvSpPr>
          <p:nvPr/>
        </p:nvSpPr>
        <p:spPr bwMode="auto">
          <a:xfrm>
            <a:off x="482600" y="447675"/>
            <a:ext cx="893763" cy="557213"/>
          </a:xfrm>
          <a:prstGeom prst="ellipse">
            <a:avLst/>
          </a:prstGeom>
          <a:solidFill>
            <a:srgbClr val="FFFF99"/>
          </a:solidFill>
          <a:ln w="9525">
            <a:solidFill>
              <a:srgbClr val="000000"/>
            </a:solidFill>
            <a:round/>
            <a:headEnd/>
            <a:tailEnd/>
          </a:ln>
        </p:spPr>
        <p:txBody>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ru-RU" altLang="ru-RU" sz="1800">
              <a:solidFill>
                <a:srgbClr val="000000"/>
              </a:solidFill>
              <a:latin typeface="Tahoma" pitchFamily="34" charset="0"/>
            </a:endParaRPr>
          </a:p>
        </p:txBody>
      </p:sp>
    </p:spTree>
    <p:extLst>
      <p:ext uri="{BB962C8B-B14F-4D97-AF65-F5344CB8AC3E}">
        <p14:creationId xmlns="" xmlns:p14="http://schemas.microsoft.com/office/powerpoint/2010/main" val="3630980322"/>
      </p:ext>
    </p:extLst>
  </p:cSld>
  <p:clrMapOvr>
    <a:masterClrMapping/>
  </p:clrMapOvr>
  <p:transition spd="slow"/>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Содержимое 2"/>
          <p:cNvSpPr txBox="1">
            <a:spLocks/>
          </p:cNvSpPr>
          <p:nvPr/>
        </p:nvSpPr>
        <p:spPr>
          <a:xfrm>
            <a:off x="827584" y="1196752"/>
            <a:ext cx="7777162" cy="5013325"/>
          </a:xfrm>
          <a:prstGeom prst="rect">
            <a:avLst/>
          </a:prstGeom>
          <a:noFill/>
        </p:spPr>
        <p:txBody>
          <a:bodyPr/>
          <a:lstStyle/>
          <a:p>
            <a:pPr marL="342900" indent="-342900" algn="just">
              <a:spcBef>
                <a:spcPct val="20000"/>
              </a:spcBef>
              <a:defRPr/>
            </a:pPr>
            <a:r>
              <a:rPr lang="ru-RU" sz="2000" b="1" kern="0" dirty="0">
                <a:solidFill>
                  <a:schemeClr val="tx2">
                    <a:lumMod val="75000"/>
                  </a:schemeClr>
                </a:solidFill>
                <a:latin typeface="Times New Roman" panose="02020603050405020304" pitchFamily="18" charset="0"/>
                <a:cs typeface="Times New Roman" panose="02020603050405020304" pitchFamily="18" charset="0"/>
              </a:rPr>
              <a:t>Статья 28 «Компетенция, права, обязанности и ответственность образовательной организации»</a:t>
            </a:r>
            <a:r>
              <a:rPr lang="ru-RU" sz="2000" kern="0" dirty="0">
                <a:solidFill>
                  <a:schemeClr val="tx2">
                    <a:lumMod val="75000"/>
                  </a:schemeClr>
                </a:solidFill>
                <a:latin typeface="Times New Roman" panose="02020603050405020304" pitchFamily="18" charset="0"/>
                <a:cs typeface="Times New Roman" panose="02020603050405020304" pitchFamily="18" charset="0"/>
              </a:rPr>
              <a:t> </a:t>
            </a:r>
            <a:endParaRPr lang="ru-RU" sz="2000" kern="0" dirty="0" smtClean="0">
              <a:solidFill>
                <a:schemeClr val="tx2">
                  <a:lumMod val="75000"/>
                </a:schemeClr>
              </a:solidFill>
              <a:latin typeface="Times New Roman" panose="02020603050405020304" pitchFamily="18" charset="0"/>
              <a:cs typeface="Times New Roman" panose="02020603050405020304" pitchFamily="18" charset="0"/>
            </a:endParaRPr>
          </a:p>
          <a:p>
            <a:pPr marL="342900" indent="-342900" algn="just">
              <a:spcBef>
                <a:spcPct val="20000"/>
              </a:spcBef>
              <a:defRPr/>
            </a:pPr>
            <a:r>
              <a:rPr lang="ru-RU" sz="2000" kern="0" dirty="0" smtClean="0">
                <a:latin typeface="Times New Roman" panose="02020603050405020304" pitchFamily="18" charset="0"/>
                <a:cs typeface="Times New Roman" panose="02020603050405020304" pitchFamily="18" charset="0"/>
              </a:rPr>
              <a:t>«… к компетенции </a:t>
            </a:r>
            <a:r>
              <a:rPr lang="ru-RU" sz="2000" kern="0" dirty="0">
                <a:latin typeface="Times New Roman" panose="02020603050405020304" pitchFamily="18" charset="0"/>
                <a:cs typeface="Times New Roman" panose="02020603050405020304" pitchFamily="18" charset="0"/>
              </a:rPr>
              <a:t>образовательной организации в том числе относятся:</a:t>
            </a:r>
          </a:p>
          <a:p>
            <a:pPr algn="just">
              <a:spcBef>
                <a:spcPct val="20000"/>
              </a:spcBef>
              <a:defRPr/>
            </a:pPr>
            <a:r>
              <a:rPr lang="ru-RU" sz="2000" kern="0" dirty="0">
                <a:latin typeface="Times New Roman" panose="02020603050405020304" pitchFamily="18" charset="0"/>
                <a:cs typeface="Times New Roman" panose="02020603050405020304" pitchFamily="18" charset="0"/>
              </a:rPr>
              <a:t>10) </a:t>
            </a:r>
            <a:r>
              <a:rPr lang="ru-RU" sz="2000" i="1" kern="0" dirty="0">
                <a:solidFill>
                  <a:srgbClr val="FF0000"/>
                </a:solidFill>
                <a:latin typeface="Times New Roman" panose="02020603050405020304" pitchFamily="18" charset="0"/>
                <a:cs typeface="Times New Roman" panose="02020603050405020304" pitchFamily="18" charset="0"/>
              </a:rPr>
              <a:t>осуществление текущего контроля успеваемости и промежуточной аттестации обучающихся, установление их форм, периодичности и порядка проведения</a:t>
            </a:r>
            <a:r>
              <a:rPr lang="ru-RU" sz="2000" kern="0" dirty="0">
                <a:solidFill>
                  <a:srgbClr val="FF0000"/>
                </a:solidFill>
                <a:latin typeface="Times New Roman" panose="02020603050405020304" pitchFamily="18" charset="0"/>
                <a:cs typeface="Times New Roman" panose="02020603050405020304" pitchFamily="18" charset="0"/>
              </a:rPr>
              <a:t>;</a:t>
            </a:r>
          </a:p>
          <a:p>
            <a:pPr algn="just">
              <a:spcBef>
                <a:spcPct val="20000"/>
              </a:spcBef>
              <a:defRPr/>
            </a:pPr>
            <a:r>
              <a:rPr lang="ru-RU" sz="2000" kern="0" dirty="0">
                <a:latin typeface="Times New Roman" panose="02020603050405020304" pitchFamily="18" charset="0"/>
                <a:cs typeface="Times New Roman" panose="02020603050405020304" pitchFamily="18" charset="0"/>
              </a:rPr>
              <a:t>11) индивидуальный учет результатов освоения обучающимися образовательных программ, а также хранение в архивах информации об этих результатах на бумажных и (или) электронных носителях;</a:t>
            </a:r>
          </a:p>
          <a:p>
            <a:pPr algn="just">
              <a:spcBef>
                <a:spcPct val="20000"/>
              </a:spcBef>
              <a:defRPr/>
            </a:pPr>
            <a:r>
              <a:rPr lang="ru-RU" sz="2000" kern="0" dirty="0">
                <a:latin typeface="Times New Roman" panose="02020603050405020304" pitchFamily="18" charset="0"/>
                <a:cs typeface="Times New Roman" panose="02020603050405020304" pitchFamily="18" charset="0"/>
              </a:rPr>
              <a:t>12) </a:t>
            </a:r>
            <a:r>
              <a:rPr lang="ru-RU" sz="2000" i="1" kern="0" dirty="0">
                <a:solidFill>
                  <a:srgbClr val="FF0000"/>
                </a:solidFill>
                <a:latin typeface="Times New Roman" panose="02020603050405020304" pitchFamily="18" charset="0"/>
                <a:cs typeface="Times New Roman" panose="02020603050405020304" pitchFamily="18" charset="0"/>
              </a:rPr>
              <a:t>проведение </a:t>
            </a:r>
            <a:r>
              <a:rPr lang="ru-RU" sz="2000" i="1" kern="0" dirty="0" err="1">
                <a:solidFill>
                  <a:srgbClr val="FF0000"/>
                </a:solidFill>
                <a:latin typeface="Times New Roman" panose="02020603050405020304" pitchFamily="18" charset="0"/>
                <a:cs typeface="Times New Roman" panose="02020603050405020304" pitchFamily="18" charset="0"/>
              </a:rPr>
              <a:t>самообследования</a:t>
            </a:r>
            <a:r>
              <a:rPr lang="ru-RU" sz="2000" i="1" kern="0" dirty="0">
                <a:solidFill>
                  <a:srgbClr val="FF0000"/>
                </a:solidFill>
                <a:latin typeface="Times New Roman" panose="02020603050405020304" pitchFamily="18" charset="0"/>
                <a:cs typeface="Times New Roman" panose="02020603050405020304" pitchFamily="18" charset="0"/>
              </a:rPr>
              <a:t>, обеспечение функционирования внутренней системы оценки качества образования</a:t>
            </a:r>
            <a:r>
              <a:rPr lang="ru-RU" sz="2000" i="1" kern="0" dirty="0" smtClean="0">
                <a:solidFill>
                  <a:srgbClr val="FF0000"/>
                </a:solidFill>
                <a:latin typeface="Times New Roman" panose="02020603050405020304" pitchFamily="18" charset="0"/>
                <a:cs typeface="Times New Roman" panose="02020603050405020304" pitchFamily="18" charset="0"/>
              </a:rPr>
              <a:t>»</a:t>
            </a:r>
            <a:endParaRPr lang="ru-RU" sz="2400" kern="0" dirty="0">
              <a:solidFill>
                <a:srgbClr val="FF0000"/>
              </a:solidFill>
              <a:latin typeface="Times New Roman" panose="02020603050405020304" pitchFamily="18" charset="0"/>
              <a:cs typeface="Times New Roman" panose="02020603050405020304" pitchFamily="18" charset="0"/>
            </a:endParaRPr>
          </a:p>
          <a:p>
            <a:pPr marL="342900" indent="-342900" algn="just">
              <a:spcBef>
                <a:spcPct val="20000"/>
              </a:spcBef>
              <a:buFontTx/>
              <a:buChar char="•"/>
              <a:defRPr/>
            </a:pPr>
            <a:endParaRPr lang="ru-RU" sz="3200" kern="0" dirty="0">
              <a:latin typeface="Times New Roman" panose="02020603050405020304" pitchFamily="18" charset="0"/>
              <a:cs typeface="Times New Roman" panose="02020603050405020304" pitchFamily="18" charset="0"/>
            </a:endParaRPr>
          </a:p>
        </p:txBody>
      </p:sp>
      <p:sp>
        <p:nvSpPr>
          <p:cNvPr id="3" name="Прямоугольник 2"/>
          <p:cNvSpPr/>
          <p:nvPr/>
        </p:nvSpPr>
        <p:spPr>
          <a:xfrm>
            <a:off x="971600" y="372413"/>
            <a:ext cx="7777163" cy="693738"/>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kern="0" dirty="0">
              <a:solidFill>
                <a:srgbClr val="FFFF00"/>
              </a:solidFill>
              <a:latin typeface="Arial" pitchFamily="34" charset="0"/>
              <a:cs typeface="Arial" pitchFamily="34" charset="0"/>
            </a:endParaRPr>
          </a:p>
          <a:p>
            <a:pPr algn="ctr" eaLnBrk="1" hangingPunct="1">
              <a:defRPr/>
            </a:pPr>
            <a:r>
              <a:rPr lang="ru-RU" kern="0" dirty="0">
                <a:solidFill>
                  <a:schemeClr val="tx1"/>
                </a:solidFill>
                <a:latin typeface="Times New Roman" panose="02020603050405020304" pitchFamily="18" charset="0"/>
                <a:cs typeface="Times New Roman" panose="02020603050405020304" pitchFamily="18" charset="0"/>
              </a:rPr>
              <a:t>ФЕДЕРАЛЬНЫЙ ЗАКОН «ОБ ОБРАЗОВАНИИ В РОССИЙСКОЙ ФЕДЕРАЦИИ» ОТ 29 ДЕКАБРЯ 2012 ГОДА № 273-ФЗ. </a:t>
            </a:r>
          </a:p>
          <a:p>
            <a:pPr algn="ctr" eaLnBrk="1" hangingPunct="1">
              <a:defRPr/>
            </a:pPr>
            <a:endParaRPr lang="ru-RU" dirty="0">
              <a:latin typeface="Times New Roman" panose="02020603050405020304" pitchFamily="18" charset="0"/>
              <a:cs typeface="Times New Roman" panose="02020603050405020304" pitchFamily="18" charset="0"/>
            </a:endParaRPr>
          </a:p>
        </p:txBody>
      </p:sp>
    </p:spTree>
    <p:extLst>
      <p:ext uri="{BB962C8B-B14F-4D97-AF65-F5344CB8AC3E}">
        <p14:creationId xmlns="" xmlns:p14="http://schemas.microsoft.com/office/powerpoint/2010/main" val="3818552414"/>
      </p:ext>
    </p:extLst>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986" name="Picture 2" descr="C:\Documents and Settings\User\Мои документы\К презентациям\powerbacks_textures2\free_textures2\textures2\195p_3.jpg"/>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0" y="0"/>
            <a:ext cx="9177338" cy="68754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7170" name="Rectangle 2"/>
          <p:cNvSpPr>
            <a:spLocks noGrp="1" noChangeArrowheads="1"/>
          </p:cNvSpPr>
          <p:nvPr>
            <p:ph type="title"/>
          </p:nvPr>
        </p:nvSpPr>
        <p:spPr>
          <a:xfrm>
            <a:off x="406400" y="0"/>
            <a:ext cx="8229600" cy="1143000"/>
          </a:xfrm>
        </p:spPr>
        <p:txBody>
          <a:bodyPr/>
          <a:lstStyle/>
          <a:p>
            <a:pPr eaLnBrk="1" hangingPunct="1">
              <a:defRPr/>
            </a:pPr>
            <a:r>
              <a:rPr lang="ru-RU" altLang="ru-RU" sz="3600" b="1" dirty="0" smtClean="0">
                <a:solidFill>
                  <a:srgbClr val="C00000"/>
                </a:solidFill>
                <a:effectLst>
                  <a:outerShdw blurRad="38100" dist="38100" dir="2700000" algn="tl">
                    <a:srgbClr val="000000">
                      <a:alpha val="43137"/>
                    </a:srgbClr>
                  </a:outerShdw>
                </a:effectLst>
                <a:latin typeface="+mn-lt"/>
              </a:rPr>
              <a:t>Работа в различных знаковых системах</a:t>
            </a:r>
          </a:p>
        </p:txBody>
      </p:sp>
      <p:sp>
        <p:nvSpPr>
          <p:cNvPr id="41988" name="Rectangle 3"/>
          <p:cNvSpPr>
            <a:spLocks noGrp="1" noChangeArrowheads="1"/>
          </p:cNvSpPr>
          <p:nvPr>
            <p:ph type="body" idx="1"/>
          </p:nvPr>
        </p:nvSpPr>
        <p:spPr>
          <a:xfrm>
            <a:off x="0" y="765175"/>
            <a:ext cx="9144000" cy="5102225"/>
          </a:xfrm>
        </p:spPr>
        <p:txBody>
          <a:bodyPr/>
          <a:lstStyle/>
          <a:p>
            <a:pPr eaLnBrk="1" hangingPunct="1"/>
            <a:endParaRPr lang="ru-RU" altLang="ru-RU" sz="2800" smtClean="0"/>
          </a:p>
        </p:txBody>
      </p:sp>
      <p:pic>
        <p:nvPicPr>
          <p:cNvPr id="41989" name="Picture 4"/>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539750" y="1589088"/>
            <a:ext cx="7964488" cy="195262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53882" dir="13500000" algn="ctr" rotWithShape="0">
                    <a:schemeClr val="bg2">
                      <a:alpha val="50000"/>
                    </a:schemeClr>
                  </a:outerShdw>
                </a:effectLst>
              </a14:hiddenEffects>
            </a:ext>
          </a:extLst>
        </p:spPr>
      </p:pic>
      <p:pic>
        <p:nvPicPr>
          <p:cNvPr id="41990" name="Рисунок 5"/>
          <p:cNvPicPr>
            <a:picLocks noChangeAspect="1" noChangeArrowheads="1"/>
          </p:cNvPicPr>
          <p:nvPr/>
        </p:nvPicPr>
        <p:blipFill>
          <a:blip r:embed="rId4">
            <a:extLst>
              <a:ext uri="{28A0092B-C50C-407E-A947-70E740481C1C}">
                <a14:useLocalDpi xmlns="" xmlns:a14="http://schemas.microsoft.com/office/drawing/2010/main" val="0"/>
              </a:ext>
            </a:extLst>
          </a:blip>
          <a:srcRect/>
          <a:stretch>
            <a:fillRect/>
          </a:stretch>
        </p:blipFill>
        <p:spPr bwMode="auto">
          <a:xfrm>
            <a:off x="2555875" y="3541713"/>
            <a:ext cx="4103688" cy="31273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 xmlns:p14="http://schemas.microsoft.com/office/powerpoint/2010/main" val="1191359849"/>
      </p:ext>
    </p:extLst>
  </p:cSld>
  <p:clrMapOvr>
    <a:masterClrMapping/>
  </p:clrMapOvr>
  <p:transition spd="slow">
    <p:wipe dir="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010" name="Picture 2" descr="C:\Documents and Settings\User\Мои документы\К презентациям\powerbacks_textures2\free_textures2\textures2\195p_3.jpg"/>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0" y="0"/>
            <a:ext cx="9177338" cy="68754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7170" name="Rectangle 2"/>
          <p:cNvSpPr>
            <a:spLocks noGrp="1" noChangeArrowheads="1"/>
          </p:cNvSpPr>
          <p:nvPr>
            <p:ph type="title"/>
          </p:nvPr>
        </p:nvSpPr>
        <p:spPr>
          <a:xfrm>
            <a:off x="406400" y="0"/>
            <a:ext cx="8229600" cy="1143000"/>
          </a:xfrm>
        </p:spPr>
        <p:txBody>
          <a:bodyPr/>
          <a:lstStyle/>
          <a:p>
            <a:pPr eaLnBrk="1" hangingPunct="1">
              <a:defRPr/>
            </a:pPr>
            <a:r>
              <a:rPr lang="ru-RU" altLang="ru-RU" sz="3600" b="1" dirty="0" smtClean="0">
                <a:solidFill>
                  <a:srgbClr val="C00000"/>
                </a:solidFill>
                <a:effectLst>
                  <a:outerShdw blurRad="38100" dist="38100" dir="2700000" algn="tl">
                    <a:srgbClr val="000000">
                      <a:alpha val="43137"/>
                    </a:srgbClr>
                  </a:outerShdw>
                </a:effectLst>
                <a:latin typeface="+mn-lt"/>
              </a:rPr>
              <a:t>Работа с картой</a:t>
            </a:r>
          </a:p>
        </p:txBody>
      </p:sp>
      <p:sp>
        <p:nvSpPr>
          <p:cNvPr id="43012" name="Rectangle 3"/>
          <p:cNvSpPr>
            <a:spLocks noGrp="1" noChangeArrowheads="1"/>
          </p:cNvSpPr>
          <p:nvPr>
            <p:ph type="body" idx="1"/>
          </p:nvPr>
        </p:nvSpPr>
        <p:spPr>
          <a:xfrm>
            <a:off x="0" y="765175"/>
            <a:ext cx="9144000" cy="5102225"/>
          </a:xfrm>
        </p:spPr>
        <p:txBody>
          <a:bodyPr/>
          <a:lstStyle/>
          <a:p>
            <a:pPr eaLnBrk="1" hangingPunct="1"/>
            <a:endParaRPr lang="ru-RU" altLang="ru-RU" sz="2800" smtClean="0"/>
          </a:p>
        </p:txBody>
      </p:sp>
      <p:pic>
        <p:nvPicPr>
          <p:cNvPr id="43013" name="Рисунок 7"/>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1230313" y="915988"/>
            <a:ext cx="6716712" cy="53165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 xmlns:p14="http://schemas.microsoft.com/office/powerpoint/2010/main" val="2979705045"/>
      </p:ext>
    </p:extLst>
  </p:cSld>
  <p:clrMapOvr>
    <a:masterClrMapping/>
  </p:clrMapOvr>
  <p:transition spd="slow">
    <p:wipe dir="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2800" dirty="0" err="1" smtClean="0">
                <a:solidFill>
                  <a:srgbClr val="002060"/>
                </a:solidFill>
                <a:effectLst>
                  <a:outerShdw blurRad="38100" dist="38100" dir="2700000" algn="tl">
                    <a:srgbClr val="000000">
                      <a:alpha val="43137"/>
                    </a:srgbClr>
                  </a:outerShdw>
                </a:effectLst>
              </a:rPr>
              <a:t>Безотметочное</a:t>
            </a:r>
            <a:r>
              <a:rPr lang="ru-RU" sz="2800" dirty="0" smtClean="0">
                <a:solidFill>
                  <a:srgbClr val="002060"/>
                </a:solidFill>
                <a:effectLst>
                  <a:outerShdw blurRad="38100" dist="38100" dir="2700000" algn="tl">
                    <a:srgbClr val="000000">
                      <a:alpha val="43137"/>
                    </a:srgbClr>
                  </a:outerShdw>
                </a:effectLst>
              </a:rPr>
              <a:t> обучение</a:t>
            </a:r>
            <a:endParaRPr lang="ru-RU" sz="2800" dirty="0">
              <a:solidFill>
                <a:srgbClr val="002060"/>
              </a:solidFill>
              <a:effectLst>
                <a:outerShdw blurRad="38100" dist="38100" dir="2700000" algn="tl">
                  <a:srgbClr val="000000">
                    <a:alpha val="43137"/>
                  </a:srgbClr>
                </a:outerShdw>
              </a:effectLst>
            </a:endParaRPr>
          </a:p>
        </p:txBody>
      </p:sp>
      <p:sp>
        <p:nvSpPr>
          <p:cNvPr id="3" name="Объект 2"/>
          <p:cNvSpPr>
            <a:spLocks noGrp="1"/>
          </p:cNvSpPr>
          <p:nvPr>
            <p:ph idx="1"/>
          </p:nvPr>
        </p:nvSpPr>
        <p:spPr>
          <a:xfrm>
            <a:off x="323528" y="1124744"/>
            <a:ext cx="8363272" cy="5001419"/>
          </a:xfrm>
        </p:spPr>
        <p:txBody>
          <a:bodyPr>
            <a:noAutofit/>
          </a:bodyPr>
          <a:lstStyle/>
          <a:p>
            <a:pPr marL="0" indent="0" algn="just">
              <a:buNone/>
            </a:pPr>
            <a:r>
              <a:rPr lang="ru-RU" sz="2400" dirty="0">
                <a:latin typeface="Times New Roman" pitchFamily="18" charset="0"/>
                <a:cs typeface="Times New Roman" pitchFamily="18" charset="0"/>
              </a:rPr>
              <a:t>При </a:t>
            </a:r>
            <a:r>
              <a:rPr lang="ru-RU" sz="2400" dirty="0" err="1">
                <a:latin typeface="Times New Roman" pitchFamily="18" charset="0"/>
                <a:cs typeface="Times New Roman" pitchFamily="18" charset="0"/>
              </a:rPr>
              <a:t>безотметочном</a:t>
            </a:r>
            <a:r>
              <a:rPr lang="ru-RU" sz="2400" dirty="0">
                <a:latin typeface="Times New Roman" pitchFamily="18" charset="0"/>
                <a:cs typeface="Times New Roman" pitchFamily="18" charset="0"/>
              </a:rPr>
              <a:t> обучении используются такие средства оценивания, которые, с одной стороны, позволяют зафиксировать индивидуальное продвижение каждого ребенка, с другой стороны, не провоцируют учителя на сравнение детей между собой, ранжирование учеников по их успеваемости. Это  могут быть условные шкалы, на которых фиксируется результат  выполненной работы по определенному критерию, различные формы графиков, таблиц,  «Листов индивидуальных достижений», в которых отмечаются уровни учебных достижений ребенка по множеству </a:t>
            </a:r>
            <a:r>
              <a:rPr lang="ru-RU" sz="2400" dirty="0" smtClean="0">
                <a:latin typeface="Times New Roman" pitchFamily="18" charset="0"/>
                <a:cs typeface="Times New Roman" pitchFamily="18" charset="0"/>
              </a:rPr>
              <a:t>параметров. </a:t>
            </a:r>
            <a:endParaRPr lang="ru-RU" sz="2400" dirty="0">
              <a:latin typeface="Times New Roman" pitchFamily="18" charset="0"/>
              <a:cs typeface="Times New Roman" pitchFamily="18" charset="0"/>
            </a:endParaRPr>
          </a:p>
        </p:txBody>
      </p:sp>
    </p:spTree>
    <p:extLst>
      <p:ext uri="{BB962C8B-B14F-4D97-AF65-F5344CB8AC3E}">
        <p14:creationId xmlns="" xmlns:p14="http://schemas.microsoft.com/office/powerpoint/2010/main" val="263120299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38914" name="Rectangle 2"/>
          <p:cNvSpPr>
            <a:spLocks noGrp="1"/>
          </p:cNvSpPr>
          <p:nvPr>
            <p:ph type="title" idx="4294967295"/>
          </p:nvPr>
        </p:nvSpPr>
        <p:spPr>
          <a:xfrm>
            <a:off x="1214438" y="0"/>
            <a:ext cx="7499350" cy="417513"/>
          </a:xfrm>
        </p:spPr>
        <p:txBody>
          <a:bodyPr>
            <a:normAutofit fontScale="90000"/>
          </a:bodyPr>
          <a:lstStyle/>
          <a:p>
            <a:pPr eaLnBrk="1" hangingPunct="1">
              <a:spcBef>
                <a:spcPct val="100000"/>
              </a:spcBef>
            </a:pPr>
            <a:r>
              <a:rPr lang="ru-RU" altLang="ru-RU" sz="2400" b="1" smtClean="0">
                <a:solidFill>
                  <a:schemeClr val="bg1"/>
                </a:solidFill>
                <a:latin typeface="Times New Roman" pitchFamily="18" charset="0"/>
                <a:cs typeface="Times New Roman" pitchFamily="18" charset="0"/>
              </a:rPr>
              <a:t>Формы</a:t>
            </a:r>
            <a:endParaRPr lang="ru-RU" altLang="ru-RU" sz="2400" b="1" smtClean="0">
              <a:solidFill>
                <a:schemeClr val="bg1"/>
              </a:solidFill>
              <a:latin typeface="Arial" pitchFamily="34" charset="0"/>
            </a:endParaRPr>
          </a:p>
        </p:txBody>
      </p:sp>
      <p:sp>
        <p:nvSpPr>
          <p:cNvPr id="38915" name="Rectangle 3"/>
          <p:cNvSpPr>
            <a:spLocks noGrp="1"/>
          </p:cNvSpPr>
          <p:nvPr>
            <p:ph type="body" idx="4294967295"/>
          </p:nvPr>
        </p:nvSpPr>
        <p:spPr>
          <a:xfrm>
            <a:off x="857250" y="857250"/>
            <a:ext cx="8286750" cy="6000750"/>
          </a:xfrm>
        </p:spPr>
        <p:txBody>
          <a:bodyPr/>
          <a:lstStyle/>
          <a:p>
            <a:pPr>
              <a:lnSpc>
                <a:spcPct val="80000"/>
              </a:lnSpc>
              <a:buFont typeface="Arial" pitchFamily="34" charset="0"/>
              <a:buNone/>
            </a:pPr>
            <a:r>
              <a:rPr lang="ru-RU" altLang="ru-RU" sz="500" b="1" dirty="0" smtClean="0">
                <a:solidFill>
                  <a:srgbClr val="FC182E"/>
                </a:solidFill>
                <a:latin typeface="Arial" pitchFamily="34" charset="0"/>
              </a:rPr>
              <a:t>      </a:t>
            </a:r>
            <a:endParaRPr lang="ru-RU" altLang="ru-RU" sz="3600" i="1" dirty="0" smtClean="0">
              <a:latin typeface="Arial" pitchFamily="34" charset="0"/>
            </a:endParaRPr>
          </a:p>
          <a:p>
            <a:pPr>
              <a:lnSpc>
                <a:spcPct val="80000"/>
              </a:lnSpc>
              <a:spcBef>
                <a:spcPct val="50000"/>
              </a:spcBef>
            </a:pPr>
            <a:endParaRPr lang="ru-RU" altLang="ru-RU" sz="2800" dirty="0" smtClean="0">
              <a:latin typeface="Arial" pitchFamily="34" charset="0"/>
            </a:endParaRPr>
          </a:p>
          <a:p>
            <a:pPr>
              <a:lnSpc>
                <a:spcPct val="80000"/>
              </a:lnSpc>
              <a:buFont typeface="Arial" pitchFamily="34" charset="0"/>
              <a:buNone/>
            </a:pPr>
            <a:endParaRPr lang="ru-RU" altLang="ru-RU" sz="2800" dirty="0" smtClean="0">
              <a:latin typeface="Arial" pitchFamily="34" charset="0"/>
            </a:endParaRPr>
          </a:p>
        </p:txBody>
      </p:sp>
      <p:pic>
        <p:nvPicPr>
          <p:cNvPr id="38916" name="Рисунок 5"/>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3429000" y="1071563"/>
            <a:ext cx="1500188" cy="21431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38917" name="Рисунок 6"/>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4786313" y="1928813"/>
            <a:ext cx="1357312" cy="20716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38918" name="Рисунок 7"/>
          <p:cNvPicPr>
            <a:picLocks noChangeAspect="1" noChangeArrowheads="1"/>
          </p:cNvPicPr>
          <p:nvPr/>
        </p:nvPicPr>
        <p:blipFill>
          <a:blip r:embed="rId4">
            <a:lum contrast="-40000"/>
            <a:extLst>
              <a:ext uri="{28A0092B-C50C-407E-A947-70E740481C1C}">
                <a14:useLocalDpi xmlns="" xmlns:a14="http://schemas.microsoft.com/office/drawing/2010/main" val="0"/>
              </a:ext>
            </a:extLst>
          </a:blip>
          <a:srcRect/>
          <a:stretch>
            <a:fillRect/>
          </a:stretch>
        </p:blipFill>
        <p:spPr bwMode="auto">
          <a:xfrm>
            <a:off x="6215063" y="1000125"/>
            <a:ext cx="2286000" cy="14287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38919" name="Рисунок 8"/>
          <p:cNvPicPr>
            <a:picLocks noChangeAspect="1" noChangeArrowheads="1"/>
          </p:cNvPicPr>
          <p:nvPr/>
        </p:nvPicPr>
        <p:blipFill>
          <a:blip r:embed="rId5">
            <a:lum contrast="-40000"/>
            <a:extLst>
              <a:ext uri="{28A0092B-C50C-407E-A947-70E740481C1C}">
                <a14:useLocalDpi xmlns="" xmlns:a14="http://schemas.microsoft.com/office/drawing/2010/main" val="0"/>
              </a:ext>
            </a:extLst>
          </a:blip>
          <a:srcRect/>
          <a:stretch>
            <a:fillRect/>
          </a:stretch>
        </p:blipFill>
        <p:spPr bwMode="auto">
          <a:xfrm>
            <a:off x="7143750" y="2214563"/>
            <a:ext cx="2000250" cy="12144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38920" name="Oval 3"/>
          <p:cNvSpPr>
            <a:spLocks noChangeArrowheads="1"/>
          </p:cNvSpPr>
          <p:nvPr/>
        </p:nvSpPr>
        <p:spPr bwMode="auto">
          <a:xfrm>
            <a:off x="1071563" y="4214813"/>
            <a:ext cx="714375" cy="714375"/>
          </a:xfrm>
          <a:prstGeom prst="ellipse">
            <a:avLst/>
          </a:prstGeom>
          <a:solidFill>
            <a:srgbClr val="FF0000"/>
          </a:solidFill>
          <a:ln w="9525">
            <a:solidFill>
              <a:srgbClr val="000000"/>
            </a:solidFill>
            <a:round/>
            <a:headEnd/>
            <a:tailEnd/>
          </a:ln>
        </p:spPr>
        <p:txBody>
          <a:bodyPr/>
          <a:lstStyle/>
          <a:p>
            <a:pPr eaLnBrk="1" hangingPunct="1"/>
            <a:r>
              <a:rPr lang="ru-RU" altLang="ru-RU" sz="1100">
                <a:latin typeface="Times New Roman" pitchFamily="18" charset="0"/>
              </a:rPr>
              <a:t>К</a:t>
            </a:r>
            <a:endParaRPr lang="ru-RU" altLang="ru-RU"/>
          </a:p>
        </p:txBody>
      </p:sp>
      <p:sp>
        <p:nvSpPr>
          <p:cNvPr id="38921" name="Oval 5"/>
          <p:cNvSpPr>
            <a:spLocks noChangeArrowheads="1"/>
          </p:cNvSpPr>
          <p:nvPr/>
        </p:nvSpPr>
        <p:spPr bwMode="auto">
          <a:xfrm>
            <a:off x="1071563" y="5072063"/>
            <a:ext cx="714375" cy="714375"/>
          </a:xfrm>
          <a:prstGeom prst="ellipse">
            <a:avLst/>
          </a:prstGeom>
          <a:solidFill>
            <a:srgbClr val="FFFF00"/>
          </a:solidFill>
          <a:ln w="9525">
            <a:solidFill>
              <a:srgbClr val="000000"/>
            </a:solidFill>
            <a:round/>
            <a:headEnd/>
            <a:tailEnd/>
          </a:ln>
        </p:spPr>
        <p:txBody>
          <a:bodyPr/>
          <a:lstStyle/>
          <a:p>
            <a:pPr eaLnBrk="1" hangingPunct="1"/>
            <a:r>
              <a:rPr lang="ru-RU" altLang="ru-RU" sz="1100">
                <a:latin typeface="Times New Roman" pitchFamily="18" charset="0"/>
              </a:rPr>
              <a:t>Ж</a:t>
            </a:r>
            <a:endParaRPr lang="ru-RU" altLang="ru-RU"/>
          </a:p>
        </p:txBody>
      </p:sp>
      <p:sp>
        <p:nvSpPr>
          <p:cNvPr id="38922" name="Oval 6"/>
          <p:cNvSpPr>
            <a:spLocks noChangeArrowheads="1"/>
          </p:cNvSpPr>
          <p:nvPr/>
        </p:nvSpPr>
        <p:spPr bwMode="auto">
          <a:xfrm>
            <a:off x="1000125" y="6000750"/>
            <a:ext cx="785813" cy="714375"/>
          </a:xfrm>
          <a:prstGeom prst="ellipse">
            <a:avLst/>
          </a:prstGeom>
          <a:solidFill>
            <a:srgbClr val="99CC00"/>
          </a:solidFill>
          <a:ln w="9525">
            <a:solidFill>
              <a:srgbClr val="000000"/>
            </a:solidFill>
            <a:round/>
            <a:headEnd/>
            <a:tailEnd/>
          </a:ln>
        </p:spPr>
        <p:txBody>
          <a:bodyPr/>
          <a:lstStyle/>
          <a:p>
            <a:pPr eaLnBrk="1" hangingPunct="1"/>
            <a:r>
              <a:rPr lang="ru-RU" altLang="ru-RU" sz="1200">
                <a:latin typeface="Times New Roman" pitchFamily="18" charset="0"/>
              </a:rPr>
              <a:t>З</a:t>
            </a:r>
            <a:endParaRPr lang="ru-RU" altLang="ru-RU"/>
          </a:p>
        </p:txBody>
      </p:sp>
      <p:sp>
        <p:nvSpPr>
          <p:cNvPr id="38923" name="Oval 8"/>
          <p:cNvSpPr>
            <a:spLocks noChangeArrowheads="1"/>
          </p:cNvSpPr>
          <p:nvPr/>
        </p:nvSpPr>
        <p:spPr bwMode="auto">
          <a:xfrm>
            <a:off x="2214563" y="5000625"/>
            <a:ext cx="1143000" cy="1143000"/>
          </a:xfrm>
          <a:prstGeom prst="ellipse">
            <a:avLst/>
          </a:prstGeom>
          <a:solidFill>
            <a:srgbClr val="FFFFFF"/>
          </a:solidFill>
          <a:ln w="9525">
            <a:solidFill>
              <a:srgbClr val="000000"/>
            </a:solidFill>
            <a:round/>
            <a:headEnd/>
            <a:tailEnd/>
          </a:ln>
        </p:spPr>
        <p:txBody>
          <a:bodyPr/>
          <a:lstStyle/>
          <a:p>
            <a:pPr eaLnBrk="1" hangingPunct="1"/>
            <a:endParaRPr lang="ru-RU" altLang="ru-RU" sz="4000"/>
          </a:p>
        </p:txBody>
      </p:sp>
      <p:cxnSp>
        <p:nvCxnSpPr>
          <p:cNvPr id="15" name="Прямая соединительная линия 14"/>
          <p:cNvCxnSpPr/>
          <p:nvPr/>
        </p:nvCxnSpPr>
        <p:spPr>
          <a:xfrm rot="10800000" flipH="1">
            <a:off x="2214563" y="5572125"/>
            <a:ext cx="1143000" cy="1588"/>
          </a:xfrm>
          <a:prstGeom prst="line">
            <a:avLst/>
          </a:prstGeom>
        </p:spPr>
        <p:style>
          <a:lnRef idx="1">
            <a:schemeClr val="accent1"/>
          </a:lnRef>
          <a:fillRef idx="0">
            <a:schemeClr val="accent1"/>
          </a:fillRef>
          <a:effectRef idx="0">
            <a:schemeClr val="accent1"/>
          </a:effectRef>
          <a:fontRef idx="minor">
            <a:schemeClr val="tx1"/>
          </a:fontRef>
        </p:style>
      </p:cxnSp>
      <p:sp>
        <p:nvSpPr>
          <p:cNvPr id="38925" name="Rectangle 7"/>
          <p:cNvSpPr>
            <a:spLocks noChangeArrowheads="1"/>
          </p:cNvSpPr>
          <p:nvPr/>
        </p:nvSpPr>
        <p:spPr bwMode="auto">
          <a:xfrm>
            <a:off x="3571875" y="4857750"/>
            <a:ext cx="428625" cy="1357313"/>
          </a:xfrm>
          <a:prstGeom prst="rect">
            <a:avLst/>
          </a:prstGeom>
          <a:solidFill>
            <a:srgbClr val="FFFFFF"/>
          </a:solidFill>
          <a:ln w="9525">
            <a:solidFill>
              <a:srgbClr val="003366"/>
            </a:solidFill>
            <a:miter lim="800000"/>
            <a:headEnd/>
            <a:tailEnd/>
          </a:ln>
        </p:spPr>
        <p:txBody>
          <a:bodyPr/>
          <a:lstStyle/>
          <a:p>
            <a:pPr eaLnBrk="1" hangingPunct="1"/>
            <a:endParaRPr lang="ru-RU" altLang="ru-RU"/>
          </a:p>
        </p:txBody>
      </p:sp>
      <p:cxnSp>
        <p:nvCxnSpPr>
          <p:cNvPr id="17" name="Прямая соединительная линия 16"/>
          <p:cNvCxnSpPr/>
          <p:nvPr/>
        </p:nvCxnSpPr>
        <p:spPr>
          <a:xfrm>
            <a:off x="3571875" y="5143500"/>
            <a:ext cx="428625" cy="1588"/>
          </a:xfrm>
          <a:prstGeom prst="line">
            <a:avLst/>
          </a:prstGeom>
        </p:spPr>
        <p:style>
          <a:lnRef idx="1">
            <a:schemeClr val="accent1"/>
          </a:lnRef>
          <a:fillRef idx="0">
            <a:schemeClr val="accent1"/>
          </a:fillRef>
          <a:effectRef idx="0">
            <a:schemeClr val="accent1"/>
          </a:effectRef>
          <a:fontRef idx="minor">
            <a:schemeClr val="tx1"/>
          </a:fontRef>
        </p:style>
      </p:cxnSp>
      <p:grpSp>
        <p:nvGrpSpPr>
          <p:cNvPr id="38927" name="Группа 36"/>
          <p:cNvGrpSpPr>
            <a:grpSpLocks/>
          </p:cNvGrpSpPr>
          <p:nvPr/>
        </p:nvGrpSpPr>
        <p:grpSpPr bwMode="auto">
          <a:xfrm>
            <a:off x="4211638" y="5157788"/>
            <a:ext cx="1506537" cy="877887"/>
            <a:chOff x="3857625" y="5214938"/>
            <a:chExt cx="1428750" cy="1358900"/>
          </a:xfrm>
        </p:grpSpPr>
        <p:cxnSp>
          <p:nvCxnSpPr>
            <p:cNvPr id="20" name="Прямая соединительная линия 19"/>
            <p:cNvCxnSpPr/>
            <p:nvPr/>
          </p:nvCxnSpPr>
          <p:spPr>
            <a:xfrm>
              <a:off x="4786538" y="5642513"/>
              <a:ext cx="499837" cy="2457"/>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21" name="Прямая соединительная линия 20"/>
            <p:cNvCxnSpPr/>
            <p:nvPr/>
          </p:nvCxnSpPr>
          <p:spPr>
            <a:xfrm rot="5400000" flipH="1" flipV="1">
              <a:off x="4536644" y="5892407"/>
              <a:ext cx="501294" cy="1506"/>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22" name="Прямая соединительная линия 21"/>
            <p:cNvCxnSpPr/>
            <p:nvPr/>
          </p:nvCxnSpPr>
          <p:spPr>
            <a:xfrm>
              <a:off x="4357462" y="6143807"/>
              <a:ext cx="429076" cy="2457"/>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23" name="Прямая соединительная линия 22"/>
            <p:cNvCxnSpPr/>
            <p:nvPr/>
          </p:nvCxnSpPr>
          <p:spPr>
            <a:xfrm rot="5400000" flipH="1" flipV="1">
              <a:off x="4144427" y="6356842"/>
              <a:ext cx="427575" cy="1505"/>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24" name="Прямая соединительная линия 23"/>
            <p:cNvCxnSpPr/>
            <p:nvPr/>
          </p:nvCxnSpPr>
          <p:spPr>
            <a:xfrm>
              <a:off x="3857625" y="6571381"/>
              <a:ext cx="499837" cy="2457"/>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sp>
          <p:nvSpPr>
            <p:cNvPr id="25" name="Равнобедренный треугольник 24"/>
            <p:cNvSpPr/>
            <p:nvPr/>
          </p:nvSpPr>
          <p:spPr>
            <a:xfrm>
              <a:off x="4857299" y="5214938"/>
              <a:ext cx="358317" cy="344026"/>
            </a:xfrm>
            <a:prstGeom prst="triangle">
              <a:avLst/>
            </a:prstGeom>
            <a:solidFill>
              <a:srgbClr val="FFFF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eaLnBrk="1" hangingPunct="1">
                <a:defRPr/>
              </a:pPr>
              <a:endParaRPr lang="ru-RU"/>
            </a:p>
          </p:txBody>
        </p:sp>
      </p:grpSp>
      <p:pic>
        <p:nvPicPr>
          <p:cNvPr id="38928" name="Содержимое 3" descr="C:\Documents and Settings\Ирина Владимировна\Рабочий стол\DSC07016.JPG"/>
          <p:cNvPicPr>
            <a:picLocks/>
          </p:cNvPicPr>
          <p:nvPr/>
        </p:nvPicPr>
        <p:blipFill>
          <a:blip r:embed="rId6">
            <a:extLst>
              <a:ext uri="{28A0092B-C50C-407E-A947-70E740481C1C}">
                <a14:useLocalDpi xmlns="" xmlns:a14="http://schemas.microsoft.com/office/drawing/2010/main" val="0"/>
              </a:ext>
            </a:extLst>
          </a:blip>
          <a:srcRect/>
          <a:stretch>
            <a:fillRect/>
          </a:stretch>
        </p:blipFill>
        <p:spPr bwMode="auto">
          <a:xfrm>
            <a:off x="6215063" y="4786313"/>
            <a:ext cx="2714625" cy="183991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38929" name="Прямоугольник 26"/>
          <p:cNvSpPr>
            <a:spLocks noChangeArrowheads="1"/>
          </p:cNvSpPr>
          <p:nvPr/>
        </p:nvSpPr>
        <p:spPr bwMode="auto">
          <a:xfrm>
            <a:off x="5724525" y="476250"/>
            <a:ext cx="1076325" cy="4000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pPr eaLnBrk="1" hangingPunct="1"/>
            <a:r>
              <a:rPr lang="ru-RU" altLang="ru-RU" sz="2000" dirty="0">
                <a:latin typeface="Times New Roman" pitchFamily="18" charset="0"/>
                <a:cs typeface="Times New Roman" pitchFamily="18" charset="0"/>
              </a:rPr>
              <a:t>Шкалы</a:t>
            </a:r>
            <a:endParaRPr lang="ru-RU" altLang="ru-RU" sz="2000" dirty="0"/>
          </a:p>
        </p:txBody>
      </p:sp>
      <p:sp>
        <p:nvSpPr>
          <p:cNvPr id="38930" name="Прямоугольник 27"/>
          <p:cNvSpPr>
            <a:spLocks noChangeArrowheads="1"/>
          </p:cNvSpPr>
          <p:nvPr/>
        </p:nvSpPr>
        <p:spPr bwMode="auto">
          <a:xfrm>
            <a:off x="2484438" y="4365625"/>
            <a:ext cx="1455737" cy="4000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p>
            <a:pPr eaLnBrk="1" hangingPunct="1"/>
            <a:r>
              <a:rPr lang="ru-RU" altLang="ru-RU" sz="2000">
                <a:solidFill>
                  <a:schemeClr val="bg1"/>
                </a:solidFill>
                <a:latin typeface="Times New Roman" pitchFamily="18" charset="0"/>
                <a:cs typeface="Times New Roman" pitchFamily="18" charset="0"/>
              </a:rPr>
              <a:t>Диаграммы</a:t>
            </a:r>
          </a:p>
        </p:txBody>
      </p:sp>
      <p:sp>
        <p:nvSpPr>
          <p:cNvPr id="38931" name="Прямоугольник 28"/>
          <p:cNvSpPr>
            <a:spLocks noChangeArrowheads="1"/>
          </p:cNvSpPr>
          <p:nvPr/>
        </p:nvSpPr>
        <p:spPr bwMode="auto">
          <a:xfrm>
            <a:off x="4572000" y="4437063"/>
            <a:ext cx="1216025" cy="4000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pPr eaLnBrk="1" hangingPunct="1"/>
            <a:r>
              <a:rPr lang="ru-RU" altLang="ru-RU" sz="2000">
                <a:solidFill>
                  <a:schemeClr val="bg1"/>
                </a:solidFill>
                <a:latin typeface="Times New Roman" pitchFamily="18" charset="0"/>
                <a:cs typeface="Times New Roman" pitchFamily="18" charset="0"/>
              </a:rPr>
              <a:t>Лесенки</a:t>
            </a:r>
          </a:p>
        </p:txBody>
      </p:sp>
      <p:sp>
        <p:nvSpPr>
          <p:cNvPr id="38932" name="Прямоугольник 29"/>
          <p:cNvSpPr>
            <a:spLocks noChangeArrowheads="1"/>
          </p:cNvSpPr>
          <p:nvPr/>
        </p:nvSpPr>
        <p:spPr bwMode="auto">
          <a:xfrm>
            <a:off x="6643688" y="4071938"/>
            <a:ext cx="2214562" cy="4000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pPr eaLnBrk="1" hangingPunct="1"/>
            <a:r>
              <a:rPr lang="ru-RU" altLang="ru-RU" sz="2000" dirty="0">
                <a:latin typeface="Times New Roman" pitchFamily="18" charset="0"/>
                <a:cs typeface="Times New Roman" pitchFamily="18" charset="0"/>
              </a:rPr>
              <a:t>Портфолио</a:t>
            </a:r>
            <a:endParaRPr lang="ru-RU" altLang="ru-RU" sz="2000" dirty="0"/>
          </a:p>
        </p:txBody>
      </p:sp>
      <p:grpSp>
        <p:nvGrpSpPr>
          <p:cNvPr id="38933" name="Группа 32"/>
          <p:cNvGrpSpPr>
            <a:grpSpLocks/>
          </p:cNvGrpSpPr>
          <p:nvPr/>
        </p:nvGrpSpPr>
        <p:grpSpPr bwMode="auto">
          <a:xfrm>
            <a:off x="827088" y="1844675"/>
            <a:ext cx="2449512" cy="504825"/>
            <a:chOff x="6084168" y="2348880"/>
            <a:chExt cx="2304192" cy="504056"/>
          </a:xfrm>
        </p:grpSpPr>
        <p:pic>
          <p:nvPicPr>
            <p:cNvPr id="38936" name="Рисунок 28"/>
            <p:cNvPicPr>
              <a:picLocks noChangeAspect="1" noChangeArrowheads="1"/>
            </p:cNvPicPr>
            <p:nvPr/>
          </p:nvPicPr>
          <p:blipFill>
            <a:blip r:embed="rId7" cstate="print">
              <a:clrChange>
                <a:clrFrom>
                  <a:srgbClr val="FFFFFF"/>
                </a:clrFrom>
                <a:clrTo>
                  <a:srgbClr val="FFFFFF">
                    <a:alpha val="0"/>
                  </a:srgbClr>
                </a:clrTo>
              </a:clrChange>
              <a:duotone>
                <a:schemeClr val="accent6">
                  <a:shade val="45000"/>
                  <a:satMod val="135000"/>
                </a:schemeClr>
                <a:prstClr val="white"/>
              </a:duotone>
              <a:extLst>
                <a:ext uri="{28A0092B-C50C-407E-A947-70E740481C1C}">
                  <a14:useLocalDpi xmlns="" xmlns:a14="http://schemas.microsoft.com/office/drawing/2010/main" val="0"/>
                </a:ext>
              </a:extLst>
            </a:blip>
            <a:srcRect/>
            <a:stretch>
              <a:fillRect/>
            </a:stretch>
          </p:blipFill>
          <p:spPr bwMode="auto">
            <a:xfrm>
              <a:off x="6084168" y="2348880"/>
              <a:ext cx="576064" cy="50405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38937" name="Рисунок 30"/>
            <p:cNvPicPr>
              <a:picLocks noChangeAspect="1" noChangeArrowheads="1"/>
            </p:cNvPicPr>
            <p:nvPr/>
          </p:nvPicPr>
          <p:blipFill>
            <a:blip r:embed="rId8" cstate="print">
              <a:clrChange>
                <a:clrFrom>
                  <a:srgbClr val="FFFFFF"/>
                </a:clrFrom>
                <a:clrTo>
                  <a:srgbClr val="FFFFFF">
                    <a:alpha val="0"/>
                  </a:srgbClr>
                </a:clrTo>
              </a:clrChange>
              <a:duotone>
                <a:prstClr val="black"/>
                <a:schemeClr val="accent5">
                  <a:tint val="45000"/>
                  <a:satMod val="400000"/>
                </a:schemeClr>
              </a:duotone>
              <a:extLst>
                <a:ext uri="{28A0092B-C50C-407E-A947-70E740481C1C}">
                  <a14:useLocalDpi xmlns="" xmlns:a14="http://schemas.microsoft.com/office/drawing/2010/main" val="0"/>
                </a:ext>
              </a:extLst>
            </a:blip>
            <a:srcRect/>
            <a:stretch>
              <a:fillRect/>
            </a:stretch>
          </p:blipFill>
          <p:spPr bwMode="auto">
            <a:xfrm>
              <a:off x="6876256" y="2348936"/>
              <a:ext cx="576000" cy="504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38938" name="Рисунок 31"/>
            <p:cNvPicPr>
              <a:picLocks noChangeAspect="1" noChangeArrowheads="1"/>
            </p:cNvPicPr>
            <p:nvPr/>
          </p:nvPicPr>
          <p:blipFill>
            <a:blip r:embed="rId9" cstate="print">
              <a:clrChange>
                <a:clrFrom>
                  <a:srgbClr val="FFFFFF"/>
                </a:clrFrom>
                <a:clrTo>
                  <a:srgbClr val="FFFFFF">
                    <a:alpha val="0"/>
                  </a:srgbClr>
                </a:clrTo>
              </a:clrChange>
              <a:duotone>
                <a:prstClr val="black"/>
                <a:schemeClr val="accent6">
                  <a:tint val="45000"/>
                  <a:satMod val="400000"/>
                </a:schemeClr>
              </a:duotone>
              <a:extLst>
                <a:ext uri="{28A0092B-C50C-407E-A947-70E740481C1C}">
                  <a14:useLocalDpi xmlns="" xmlns:a14="http://schemas.microsoft.com/office/drawing/2010/main" val="0"/>
                </a:ext>
              </a:extLst>
            </a:blip>
            <a:srcRect/>
            <a:stretch>
              <a:fillRect/>
            </a:stretch>
          </p:blipFill>
          <p:spPr bwMode="auto">
            <a:xfrm>
              <a:off x="7812360" y="2348880"/>
              <a:ext cx="576000" cy="504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grpSp>
      <p:sp>
        <p:nvSpPr>
          <p:cNvPr id="38934" name="Прямоугольник 26"/>
          <p:cNvSpPr>
            <a:spLocks noChangeArrowheads="1"/>
          </p:cNvSpPr>
          <p:nvPr/>
        </p:nvSpPr>
        <p:spPr bwMode="auto">
          <a:xfrm>
            <a:off x="428596" y="3143248"/>
            <a:ext cx="2592388" cy="64611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pPr eaLnBrk="1" hangingPunct="1"/>
            <a:r>
              <a:rPr lang="ru-RU" altLang="ru-RU" dirty="0">
                <a:latin typeface="Times New Roman" pitchFamily="18" charset="0"/>
                <a:cs typeface="Times New Roman" pitchFamily="18" charset="0"/>
              </a:rPr>
              <a:t>Символические предметы</a:t>
            </a:r>
          </a:p>
        </p:txBody>
      </p:sp>
      <p:sp>
        <p:nvSpPr>
          <p:cNvPr id="38935" name="Прямоугольник 27"/>
          <p:cNvSpPr>
            <a:spLocks noChangeArrowheads="1"/>
          </p:cNvSpPr>
          <p:nvPr/>
        </p:nvSpPr>
        <p:spPr bwMode="auto">
          <a:xfrm>
            <a:off x="857224" y="3643314"/>
            <a:ext cx="1971675" cy="4000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p>
            <a:pPr eaLnBrk="1" hangingPunct="1"/>
            <a:r>
              <a:rPr lang="ru-RU" altLang="ru-RU" sz="2000">
                <a:solidFill>
                  <a:schemeClr val="bg1"/>
                </a:solidFill>
                <a:latin typeface="Times New Roman" pitchFamily="18" charset="0"/>
                <a:cs typeface="Times New Roman" pitchFamily="18" charset="0"/>
              </a:rPr>
              <a:t>Цветные фишки</a:t>
            </a:r>
          </a:p>
        </p:txBody>
      </p:sp>
    </p:spTree>
    <p:extLst>
      <p:ext uri="{BB962C8B-B14F-4D97-AF65-F5344CB8AC3E}">
        <p14:creationId xmlns="" xmlns:p14="http://schemas.microsoft.com/office/powerpoint/2010/main" val="2946635229"/>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3528" y="274638"/>
            <a:ext cx="8363272" cy="706090"/>
          </a:xfrm>
        </p:spPr>
        <p:txBody>
          <a:bodyPr>
            <a:normAutofit/>
          </a:bodyPr>
          <a:lstStyle/>
          <a:p>
            <a:r>
              <a:rPr lang="ru-RU" sz="3100"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Принципы безотметочного обучения</a:t>
            </a:r>
            <a:endParaRPr lang="ru-RU" sz="3100" dirty="0">
              <a:solidFill>
                <a:srgbClr val="002060"/>
              </a:solidFill>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3" name="Объект 2"/>
          <p:cNvSpPr>
            <a:spLocks noGrp="1"/>
          </p:cNvSpPr>
          <p:nvPr>
            <p:ph idx="1"/>
          </p:nvPr>
        </p:nvSpPr>
        <p:spPr>
          <a:xfrm>
            <a:off x="179512" y="908720"/>
            <a:ext cx="8507288" cy="5217443"/>
          </a:xfrm>
        </p:spPr>
        <p:txBody>
          <a:bodyPr>
            <a:normAutofit fontScale="62500" lnSpcReduction="20000"/>
          </a:bodyPr>
          <a:lstStyle/>
          <a:p>
            <a:pPr marL="0" indent="0">
              <a:buNone/>
            </a:pPr>
            <a:r>
              <a:rPr lang="ru-RU" dirty="0">
                <a:latin typeface="Times New Roman" pitchFamily="18" charset="0"/>
                <a:cs typeface="Times New Roman" pitchFamily="18" charset="0"/>
              </a:rPr>
              <a:t>1. Самооценка ученика должна предшествовать учительской оценке (объективный однозначный критерий).</a:t>
            </a:r>
          </a:p>
          <a:p>
            <a:pPr marL="0" indent="0">
              <a:buNone/>
            </a:pPr>
            <a:r>
              <a:rPr lang="ru-RU" dirty="0">
                <a:latin typeface="Times New Roman" pitchFamily="18" charset="0"/>
                <a:cs typeface="Times New Roman" pitchFamily="18" charset="0"/>
              </a:rPr>
              <a:t>2. Самооценка учащихся должна постепенно дифференцироваться (т.е.  складываться из оценок своей работы по целому  ряду  критериев).</a:t>
            </a:r>
          </a:p>
          <a:p>
            <a:pPr marL="0" indent="0">
              <a:buNone/>
            </a:pPr>
            <a:r>
              <a:rPr lang="ru-RU" dirty="0">
                <a:latin typeface="Times New Roman" pitchFamily="18" charset="0"/>
                <a:cs typeface="Times New Roman" pitchFamily="18" charset="0"/>
              </a:rPr>
              <a:t>3. Оцениваться должны только достижения учащихся, предъявленные самими детьми для оценки.</a:t>
            </a:r>
          </a:p>
          <a:p>
            <a:pPr marL="0" indent="0">
              <a:buNone/>
            </a:pPr>
            <a:r>
              <a:rPr lang="ru-RU" dirty="0">
                <a:latin typeface="Times New Roman" pitchFamily="18" charset="0"/>
                <a:cs typeface="Times New Roman" pitchFamily="18" charset="0"/>
              </a:rPr>
              <a:t>4. Содержательное (</a:t>
            </a:r>
            <a:r>
              <a:rPr lang="ru-RU" dirty="0" smtClean="0">
                <a:latin typeface="Times New Roman" pitchFamily="18" charset="0"/>
                <a:cs typeface="Times New Roman" pitchFamily="18" charset="0"/>
              </a:rPr>
              <a:t>само-) </a:t>
            </a:r>
            <a:r>
              <a:rPr lang="ru-RU" dirty="0">
                <a:latin typeface="Times New Roman" pitchFamily="18" charset="0"/>
                <a:cs typeface="Times New Roman" pitchFamily="18" charset="0"/>
              </a:rPr>
              <a:t>оценивание должно быть неотрывно от умения себя контролировать.</a:t>
            </a:r>
          </a:p>
          <a:p>
            <a:pPr marL="0" indent="0">
              <a:buNone/>
            </a:pPr>
            <a:r>
              <a:rPr lang="ru-RU" dirty="0">
                <a:latin typeface="Times New Roman" pitchFamily="18" charset="0"/>
                <a:cs typeface="Times New Roman" pitchFamily="18" charset="0"/>
              </a:rPr>
              <a:t>5. Учащиеся должны иметь право на самостоятельный выбор сложности контролируемых заданий, сложности и объема домашних заданий.</a:t>
            </a:r>
          </a:p>
          <a:p>
            <a:pPr marL="0" indent="0">
              <a:buNone/>
            </a:pPr>
            <a:r>
              <a:rPr lang="ru-RU" dirty="0">
                <a:latin typeface="Times New Roman" pitchFamily="18" charset="0"/>
                <a:cs typeface="Times New Roman" pitchFamily="18" charset="0"/>
              </a:rPr>
              <a:t>6. Оцениваться должна, прежде всего, динамика учебной успешности учащихся относительно их самих.</a:t>
            </a:r>
          </a:p>
          <a:p>
            <a:pPr marL="0" indent="0">
              <a:buNone/>
            </a:pPr>
            <a:r>
              <a:rPr lang="ru-RU" dirty="0">
                <a:latin typeface="Times New Roman" pitchFamily="18" charset="0"/>
                <a:cs typeface="Times New Roman" pitchFamily="18" charset="0"/>
              </a:rPr>
              <a:t>7. Учащиеся должны иметь право на сомнение и незнание, которые оформляются в классе и дома особым образом (знаки, система заданий).</a:t>
            </a:r>
          </a:p>
          <a:p>
            <a:pPr marL="0" indent="0">
              <a:buNone/>
            </a:pPr>
            <a:r>
              <a:rPr lang="ru-RU" dirty="0">
                <a:latin typeface="Times New Roman" pitchFamily="18" charset="0"/>
                <a:cs typeface="Times New Roman" pitchFamily="18" charset="0"/>
              </a:rPr>
              <a:t>8. Для итоговой аттестации учащихся должна использоваться накопительная система оценок.</a:t>
            </a:r>
          </a:p>
          <a:p>
            <a:pPr marL="0" indent="0">
              <a:buNone/>
            </a:pPr>
            <a:endParaRPr lang="ru-RU" dirty="0"/>
          </a:p>
        </p:txBody>
      </p:sp>
    </p:spTree>
    <p:extLst>
      <p:ext uri="{BB962C8B-B14F-4D97-AF65-F5344CB8AC3E}">
        <p14:creationId xmlns="" xmlns:p14="http://schemas.microsoft.com/office/powerpoint/2010/main" val="3066214073"/>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83568" y="1412775"/>
            <a:ext cx="7848872" cy="4524315"/>
          </a:xfrm>
          <a:prstGeom prst="rect">
            <a:avLst/>
          </a:prstGeom>
        </p:spPr>
        <p:txBody>
          <a:bodyPr wrap="square">
            <a:spAutoFit/>
          </a:bodyPr>
          <a:lstStyle/>
          <a:p>
            <a:r>
              <a:rPr lang="ru-RU" sz="2400" dirty="0">
                <a:latin typeface="Times New Roman" pitchFamily="18" charset="0"/>
                <a:cs typeface="Times New Roman" pitchFamily="18" charset="0"/>
              </a:rPr>
              <a:t>В современной практике обучения </a:t>
            </a:r>
            <a:r>
              <a:rPr lang="ru-RU" sz="2400" dirty="0" smtClean="0">
                <a:latin typeface="Times New Roman" pitchFamily="18" charset="0"/>
                <a:cs typeface="Times New Roman" pitchFamily="18" charset="0"/>
              </a:rPr>
              <a:t> развивается </a:t>
            </a:r>
            <a:r>
              <a:rPr lang="ru-RU" sz="2400" dirty="0">
                <a:latin typeface="Times New Roman" pitchFamily="18" charset="0"/>
                <a:cs typeface="Times New Roman" pitchFamily="18" charset="0"/>
              </a:rPr>
              <a:t>в практике </a:t>
            </a:r>
            <a:r>
              <a:rPr lang="ru-RU" sz="2400" b="1" dirty="0" smtClean="0">
                <a:solidFill>
                  <a:srgbClr val="002060"/>
                </a:solidFill>
                <a:latin typeface="Times New Roman" pitchFamily="18" charset="0"/>
                <a:cs typeface="Times New Roman" pitchFamily="18" charset="0"/>
              </a:rPr>
              <a:t>формирующее оценивание</a:t>
            </a:r>
            <a:r>
              <a:rPr lang="ru-RU" sz="2400" dirty="0" smtClean="0">
                <a:latin typeface="Times New Roman" pitchFamily="18" charset="0"/>
                <a:cs typeface="Times New Roman" pitchFamily="18" charset="0"/>
              </a:rPr>
              <a:t>. </a:t>
            </a:r>
            <a:r>
              <a:rPr lang="ru-RU" sz="2400" dirty="0">
                <a:latin typeface="Times New Roman" pitchFamily="18" charset="0"/>
                <a:cs typeface="Times New Roman" pitchFamily="18" charset="0"/>
              </a:rPr>
              <a:t>Формирующее (внутреннее) оценивание нацелено на определение индивидуальных достижений каждого учащегося и не предполагает как сравнения результатов, продемонстрированных разными учащимися, так и административных выводов по результатам обучения. Формирующим данный вид оценивания называется потому, что оценка ориентирована на конкретного ученика, призвана выявить пробелы в освоении учащимся элемента содержания образования с тем, чтобы восполнить их с максимальной эффективностью. </a:t>
            </a:r>
          </a:p>
        </p:txBody>
      </p:sp>
    </p:spTree>
    <p:extLst>
      <p:ext uri="{BB962C8B-B14F-4D97-AF65-F5344CB8AC3E}">
        <p14:creationId xmlns="" xmlns:p14="http://schemas.microsoft.com/office/powerpoint/2010/main" val="2731166172"/>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2400"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Анкета (оценочный лист)</a:t>
            </a:r>
            <a:endParaRPr lang="ru-RU" sz="2400" dirty="0">
              <a:solidFill>
                <a:srgbClr val="002060"/>
              </a:solidFill>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3" name="Объект 2"/>
          <p:cNvSpPr>
            <a:spLocks noGrp="1"/>
          </p:cNvSpPr>
          <p:nvPr>
            <p:ph idx="1"/>
          </p:nvPr>
        </p:nvSpPr>
        <p:spPr>
          <a:xfrm>
            <a:off x="428596" y="1428736"/>
            <a:ext cx="8229600" cy="5001419"/>
          </a:xfrm>
        </p:spPr>
        <p:txBody>
          <a:bodyPr>
            <a:normAutofit/>
          </a:bodyPr>
          <a:lstStyle/>
          <a:p>
            <a:r>
              <a:rPr lang="ru-RU" sz="2400" dirty="0" smtClean="0">
                <a:solidFill>
                  <a:srgbClr val="002060"/>
                </a:solidFill>
                <a:latin typeface="Times New Roman" pitchFamily="18" charset="0"/>
                <a:cs typeface="Times New Roman" pitchFamily="18" charset="0"/>
              </a:rPr>
              <a:t>Я понимаю, чем отличается оценка от отметки.</a:t>
            </a:r>
          </a:p>
          <a:p>
            <a:r>
              <a:rPr lang="ru-RU" sz="2400" dirty="0" smtClean="0">
                <a:solidFill>
                  <a:srgbClr val="002060"/>
                </a:solidFill>
                <a:latin typeface="Times New Roman" pitchFamily="18" charset="0"/>
                <a:cs typeface="Times New Roman" pitchFamily="18" charset="0"/>
              </a:rPr>
              <a:t>Я могу привести примеры использования на уроке истории различных оценочных средств. </a:t>
            </a:r>
          </a:p>
          <a:p>
            <a:r>
              <a:rPr lang="ru-RU" sz="2400" dirty="0" smtClean="0">
                <a:solidFill>
                  <a:srgbClr val="002060"/>
                </a:solidFill>
                <a:latin typeface="Times New Roman" pitchFamily="18" charset="0"/>
                <a:cs typeface="Times New Roman" pitchFamily="18" charset="0"/>
              </a:rPr>
              <a:t>Я могу привести примеры стартового, текущего, итогового контроля.</a:t>
            </a:r>
          </a:p>
        </p:txBody>
      </p:sp>
      <p:pic>
        <p:nvPicPr>
          <p:cNvPr id="4" name="Рисунок 3" descr="2f7c2dce27cae79f4fbd135c93ba8c71.jpg"/>
          <p:cNvPicPr>
            <a:picLocks noChangeAspect="1"/>
          </p:cNvPicPr>
          <p:nvPr/>
        </p:nvPicPr>
        <p:blipFill>
          <a:blip r:embed="rId2"/>
          <a:stretch>
            <a:fillRect/>
          </a:stretch>
        </p:blipFill>
        <p:spPr>
          <a:xfrm>
            <a:off x="3143240" y="3571876"/>
            <a:ext cx="2286016" cy="2286016"/>
          </a:xfrm>
          <a:prstGeom prst="rect">
            <a:avLst/>
          </a:prstGeom>
        </p:spPr>
      </p:pic>
    </p:spTree>
    <p:extLst>
      <p:ext uri="{BB962C8B-B14F-4D97-AF65-F5344CB8AC3E}">
        <p14:creationId xmlns="" xmlns:p14="http://schemas.microsoft.com/office/powerpoint/2010/main" val="1184826078"/>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283968" y="764704"/>
            <a:ext cx="4572000" cy="1200329"/>
          </a:xfrm>
          <a:prstGeom prst="rect">
            <a:avLst/>
          </a:prstGeom>
        </p:spPr>
        <p:txBody>
          <a:bodyPr>
            <a:spAutoFit/>
          </a:bodyPr>
          <a:lstStyle/>
          <a:p>
            <a:r>
              <a:rPr lang="ru-RU" dirty="0" smtClean="0">
                <a:latin typeface="Times New Roman" pitchFamily="18" charset="0"/>
                <a:cs typeface="Times New Roman" pitchFamily="18" charset="0"/>
              </a:rPr>
              <a:t>В презентации использованы материалы: </a:t>
            </a:r>
          </a:p>
          <a:p>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Бойкина</a:t>
            </a:r>
            <a:r>
              <a:rPr lang="ru-RU" dirty="0" smtClean="0">
                <a:latin typeface="Times New Roman" pitchFamily="18" charset="0"/>
                <a:cs typeface="Times New Roman" pitchFamily="18" charset="0"/>
              </a:rPr>
              <a:t> М.В., </a:t>
            </a:r>
            <a:r>
              <a:rPr lang="ru-RU" dirty="0">
                <a:latin typeface="Times New Roman" pitchFamily="18" charset="0"/>
                <a:cs typeface="Times New Roman" pitchFamily="18" charset="0"/>
              </a:rPr>
              <a:t>старший преподаватель кафедры начального образования, СПб АППО</a:t>
            </a:r>
          </a:p>
        </p:txBody>
      </p:sp>
      <p:pic>
        <p:nvPicPr>
          <p:cNvPr id="3074" name="Picture 2"/>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30555" y="980728"/>
            <a:ext cx="5400675" cy="56769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53882" dir="13500000" algn="ctr" rotWithShape="0">
                    <a:schemeClr val="bg2">
                      <a:alpha val="50000"/>
                    </a:schemeClr>
                  </a:outerShdw>
                </a:effectLst>
              </a14:hiddenEffects>
            </a:ext>
          </a:extLst>
        </p:spPr>
      </p:pic>
    </p:spTree>
    <p:extLst>
      <p:ext uri="{BB962C8B-B14F-4D97-AF65-F5344CB8AC3E}">
        <p14:creationId xmlns="" xmlns:p14="http://schemas.microsoft.com/office/powerpoint/2010/main" val="22257302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Содержимое 2"/>
          <p:cNvSpPr txBox="1">
            <a:spLocks/>
          </p:cNvSpPr>
          <p:nvPr/>
        </p:nvSpPr>
        <p:spPr>
          <a:xfrm>
            <a:off x="683569" y="1256149"/>
            <a:ext cx="7777162" cy="5013325"/>
          </a:xfrm>
          <a:prstGeom prst="rect">
            <a:avLst/>
          </a:prstGeom>
          <a:solidFill>
            <a:schemeClr val="bg1"/>
          </a:solidFill>
        </p:spPr>
        <p:txBody>
          <a:bodyPr/>
          <a:lstStyle/>
          <a:p>
            <a:pPr marL="342900" indent="-342900" algn="just">
              <a:spcBef>
                <a:spcPct val="20000"/>
              </a:spcBef>
              <a:defRPr/>
            </a:pPr>
            <a:r>
              <a:rPr lang="ru-RU" sz="2000" b="1" kern="0" dirty="0">
                <a:solidFill>
                  <a:schemeClr val="tx2">
                    <a:lumMod val="75000"/>
                  </a:schemeClr>
                </a:solidFill>
                <a:latin typeface="Times New Roman" panose="02020603050405020304" pitchFamily="18" charset="0"/>
                <a:cs typeface="Times New Roman" panose="02020603050405020304" pitchFamily="18" charset="0"/>
              </a:rPr>
              <a:t>Статья </a:t>
            </a:r>
            <a:r>
              <a:rPr lang="en-US" sz="2000" b="1" kern="0" dirty="0">
                <a:solidFill>
                  <a:schemeClr val="tx2">
                    <a:lumMod val="75000"/>
                  </a:schemeClr>
                </a:solidFill>
                <a:latin typeface="Times New Roman" panose="02020603050405020304" pitchFamily="18" charset="0"/>
                <a:cs typeface="Times New Roman" panose="02020603050405020304" pitchFamily="18" charset="0"/>
              </a:rPr>
              <a:t>30</a:t>
            </a:r>
            <a:r>
              <a:rPr lang="ru-RU" sz="2000" b="1" kern="0" dirty="0">
                <a:solidFill>
                  <a:schemeClr val="tx2">
                    <a:lumMod val="75000"/>
                  </a:schemeClr>
                </a:solidFill>
                <a:latin typeface="Times New Roman" panose="02020603050405020304" pitchFamily="18" charset="0"/>
                <a:cs typeface="Times New Roman" panose="02020603050405020304" pitchFamily="18" charset="0"/>
              </a:rPr>
              <a:t> «</a:t>
            </a:r>
            <a:r>
              <a:rPr lang="ru-RU" sz="2000" b="1" dirty="0">
                <a:solidFill>
                  <a:schemeClr val="tx2">
                    <a:lumMod val="75000"/>
                  </a:schemeClr>
                </a:solidFill>
                <a:latin typeface="Times New Roman" panose="02020603050405020304" pitchFamily="18" charset="0"/>
                <a:cs typeface="Times New Roman" panose="02020603050405020304" pitchFamily="18" charset="0"/>
              </a:rPr>
              <a:t>Локальные нормативные акты, содержащие</a:t>
            </a:r>
            <a:r>
              <a:rPr lang="en-US" sz="2000" b="1" dirty="0">
                <a:solidFill>
                  <a:schemeClr val="tx2">
                    <a:lumMod val="75000"/>
                  </a:schemeClr>
                </a:solidFill>
                <a:latin typeface="Times New Roman" panose="02020603050405020304" pitchFamily="18" charset="0"/>
                <a:cs typeface="Times New Roman" panose="02020603050405020304" pitchFamily="18" charset="0"/>
              </a:rPr>
              <a:t> </a:t>
            </a:r>
            <a:r>
              <a:rPr lang="ru-RU" sz="2000" b="1" dirty="0">
                <a:solidFill>
                  <a:schemeClr val="tx2">
                    <a:lumMod val="75000"/>
                  </a:schemeClr>
                </a:solidFill>
                <a:latin typeface="Times New Roman" panose="02020603050405020304" pitchFamily="18" charset="0"/>
                <a:cs typeface="Times New Roman" panose="02020603050405020304" pitchFamily="18" charset="0"/>
              </a:rPr>
              <a:t>нормы, регулирующие образовательные</a:t>
            </a:r>
            <a:r>
              <a:rPr lang="en-US" sz="2000" b="1" dirty="0">
                <a:solidFill>
                  <a:schemeClr val="tx2">
                    <a:lumMod val="75000"/>
                  </a:schemeClr>
                </a:solidFill>
                <a:latin typeface="Times New Roman" panose="02020603050405020304" pitchFamily="18" charset="0"/>
                <a:cs typeface="Times New Roman" panose="02020603050405020304" pitchFamily="18" charset="0"/>
              </a:rPr>
              <a:t> </a:t>
            </a:r>
            <a:r>
              <a:rPr lang="ru-RU" sz="2000" b="1" dirty="0">
                <a:solidFill>
                  <a:schemeClr val="tx2">
                    <a:lumMod val="75000"/>
                  </a:schemeClr>
                </a:solidFill>
                <a:latin typeface="Times New Roman" panose="02020603050405020304" pitchFamily="18" charset="0"/>
                <a:cs typeface="Times New Roman" panose="02020603050405020304" pitchFamily="18" charset="0"/>
              </a:rPr>
              <a:t>отношения</a:t>
            </a:r>
            <a:r>
              <a:rPr lang="ru-RU" sz="2000" b="1" kern="0" dirty="0">
                <a:solidFill>
                  <a:schemeClr val="tx2">
                    <a:lumMod val="75000"/>
                  </a:schemeClr>
                </a:solidFill>
                <a:latin typeface="Times New Roman" panose="02020603050405020304" pitchFamily="18" charset="0"/>
                <a:cs typeface="Times New Roman" panose="02020603050405020304" pitchFamily="18" charset="0"/>
              </a:rPr>
              <a:t>»</a:t>
            </a:r>
            <a:endParaRPr lang="en-US" sz="2000" b="1" kern="0" dirty="0">
              <a:solidFill>
                <a:schemeClr val="tx2">
                  <a:lumMod val="75000"/>
                </a:schemeClr>
              </a:solidFill>
              <a:latin typeface="Times New Roman" panose="02020603050405020304" pitchFamily="18" charset="0"/>
              <a:cs typeface="Times New Roman" panose="02020603050405020304" pitchFamily="18" charset="0"/>
            </a:endParaRPr>
          </a:p>
          <a:p>
            <a:pPr marL="342900" indent="-342900" algn="just">
              <a:spcBef>
                <a:spcPct val="20000"/>
              </a:spcBef>
              <a:defRPr/>
            </a:pPr>
            <a:r>
              <a:rPr lang="ru-RU" sz="2000" b="1" kern="0" dirty="0">
                <a:solidFill>
                  <a:schemeClr val="tx2">
                    <a:lumMod val="75000"/>
                  </a:schemeClr>
                </a:solidFill>
                <a:latin typeface="Times New Roman" panose="02020603050405020304" pitchFamily="18" charset="0"/>
                <a:cs typeface="Times New Roman" panose="02020603050405020304" pitchFamily="18" charset="0"/>
              </a:rPr>
              <a:t>П.</a:t>
            </a:r>
            <a:r>
              <a:rPr lang="en-US" sz="2000" b="1" kern="0" dirty="0">
                <a:solidFill>
                  <a:schemeClr val="tx2">
                    <a:lumMod val="75000"/>
                  </a:schemeClr>
                </a:solidFill>
                <a:latin typeface="Times New Roman" panose="02020603050405020304" pitchFamily="18" charset="0"/>
                <a:cs typeface="Times New Roman" panose="02020603050405020304" pitchFamily="18" charset="0"/>
              </a:rPr>
              <a:t> 2</a:t>
            </a:r>
            <a:endParaRPr lang="ru-RU" sz="2000" b="1" kern="0" dirty="0">
              <a:solidFill>
                <a:schemeClr val="tx2">
                  <a:lumMod val="75000"/>
                </a:schemeClr>
              </a:solidFill>
              <a:latin typeface="Times New Roman" panose="02020603050405020304" pitchFamily="18" charset="0"/>
              <a:cs typeface="Times New Roman" panose="02020603050405020304" pitchFamily="18" charset="0"/>
            </a:endParaRPr>
          </a:p>
          <a:p>
            <a:pPr marL="342900" indent="-342900" algn="just">
              <a:spcBef>
                <a:spcPct val="20000"/>
              </a:spcBef>
              <a:buFontTx/>
              <a:buChar char="•"/>
              <a:defRPr/>
            </a:pPr>
            <a:r>
              <a:rPr lang="ru-RU" dirty="0">
                <a:latin typeface="Times New Roman" panose="02020603050405020304" pitchFamily="18" charset="0"/>
                <a:cs typeface="Times New Roman" panose="02020603050405020304" pitchFamily="18" charset="0"/>
              </a:rPr>
              <a:t>Образовательная организация принимает локальные нормативные</a:t>
            </a:r>
            <a:r>
              <a:rPr lang="en-US" dirty="0">
                <a:latin typeface="Times New Roman" panose="02020603050405020304" pitchFamily="18" charset="0"/>
                <a:cs typeface="Times New Roman" panose="02020603050405020304" pitchFamily="18" charset="0"/>
              </a:rPr>
              <a:t> </a:t>
            </a:r>
            <a:r>
              <a:rPr lang="ru-RU" dirty="0">
                <a:latin typeface="Times New Roman" panose="02020603050405020304" pitchFamily="18" charset="0"/>
                <a:cs typeface="Times New Roman" panose="02020603050405020304" pitchFamily="18" charset="0"/>
              </a:rPr>
              <a:t>акты по основным вопросам организации и осуществления</a:t>
            </a:r>
            <a:r>
              <a:rPr lang="en-US" dirty="0">
                <a:latin typeface="Times New Roman" panose="02020603050405020304" pitchFamily="18" charset="0"/>
                <a:cs typeface="Times New Roman" panose="02020603050405020304" pitchFamily="18" charset="0"/>
              </a:rPr>
              <a:t> </a:t>
            </a:r>
            <a:r>
              <a:rPr lang="ru-RU" dirty="0">
                <a:latin typeface="Times New Roman" panose="02020603050405020304" pitchFamily="18" charset="0"/>
                <a:cs typeface="Times New Roman" panose="02020603050405020304" pitchFamily="18" charset="0"/>
              </a:rPr>
              <a:t>образовательной деятельности, в том числе регламентирующие правила</a:t>
            </a:r>
            <a:r>
              <a:rPr lang="en-US" dirty="0">
                <a:latin typeface="Times New Roman" panose="02020603050405020304" pitchFamily="18" charset="0"/>
                <a:cs typeface="Times New Roman" panose="02020603050405020304" pitchFamily="18" charset="0"/>
              </a:rPr>
              <a:t> </a:t>
            </a:r>
            <a:r>
              <a:rPr lang="ru-RU" dirty="0">
                <a:latin typeface="Times New Roman" panose="02020603050405020304" pitchFamily="18" charset="0"/>
                <a:cs typeface="Times New Roman" panose="02020603050405020304" pitchFamily="18" charset="0"/>
              </a:rPr>
              <a:t>приема обучающихся, режим занятий обучающихся, формы,</a:t>
            </a:r>
            <a:r>
              <a:rPr lang="en-US" dirty="0">
                <a:latin typeface="Times New Roman" panose="02020603050405020304" pitchFamily="18" charset="0"/>
                <a:cs typeface="Times New Roman" panose="02020603050405020304" pitchFamily="18" charset="0"/>
              </a:rPr>
              <a:t> </a:t>
            </a:r>
            <a:r>
              <a:rPr lang="ru-RU" i="1" dirty="0">
                <a:solidFill>
                  <a:srgbClr val="FF0000"/>
                </a:solidFill>
                <a:latin typeface="Times New Roman" panose="02020603050405020304" pitchFamily="18" charset="0"/>
                <a:cs typeface="Times New Roman" panose="02020603050405020304" pitchFamily="18" charset="0"/>
              </a:rPr>
              <a:t>периодичность и порядок текущего контроля успеваемости </a:t>
            </a:r>
            <a:r>
              <a:rPr lang="ru-RU" dirty="0">
                <a:latin typeface="Times New Roman" panose="02020603050405020304" pitchFamily="18" charset="0"/>
                <a:cs typeface="Times New Roman" panose="02020603050405020304" pitchFamily="18" charset="0"/>
              </a:rPr>
              <a:t>и</a:t>
            </a:r>
            <a:r>
              <a:rPr lang="en-US" dirty="0">
                <a:latin typeface="Times New Roman" panose="02020603050405020304" pitchFamily="18" charset="0"/>
                <a:cs typeface="Times New Roman" panose="02020603050405020304" pitchFamily="18" charset="0"/>
              </a:rPr>
              <a:t> </a:t>
            </a:r>
            <a:r>
              <a:rPr lang="ru-RU" dirty="0">
                <a:latin typeface="Times New Roman" panose="02020603050405020304" pitchFamily="18" charset="0"/>
                <a:cs typeface="Times New Roman" panose="02020603050405020304" pitchFamily="18" charset="0"/>
              </a:rPr>
              <a:t>промежуточной аттестации обучающихся, порядок и основания перевода,</a:t>
            </a:r>
            <a:r>
              <a:rPr lang="en-US" dirty="0">
                <a:latin typeface="Times New Roman" panose="02020603050405020304" pitchFamily="18" charset="0"/>
                <a:cs typeface="Times New Roman" panose="02020603050405020304" pitchFamily="18" charset="0"/>
              </a:rPr>
              <a:t> </a:t>
            </a:r>
            <a:r>
              <a:rPr lang="ru-RU" dirty="0">
                <a:latin typeface="Times New Roman" panose="02020603050405020304" pitchFamily="18" charset="0"/>
                <a:cs typeface="Times New Roman" panose="02020603050405020304" pitchFamily="18" charset="0"/>
              </a:rPr>
              <a:t>отчисления и восстановления обучающихся, порядок оформления</a:t>
            </a:r>
            <a:r>
              <a:rPr lang="en-US" dirty="0">
                <a:latin typeface="Times New Roman" panose="02020603050405020304" pitchFamily="18" charset="0"/>
                <a:cs typeface="Times New Roman" panose="02020603050405020304" pitchFamily="18" charset="0"/>
              </a:rPr>
              <a:t> </a:t>
            </a:r>
            <a:r>
              <a:rPr lang="ru-RU" dirty="0">
                <a:latin typeface="Times New Roman" panose="02020603050405020304" pitchFamily="18" charset="0"/>
                <a:cs typeface="Times New Roman" panose="02020603050405020304" pitchFamily="18" charset="0"/>
              </a:rPr>
              <a:t>возникновения, приостановления и прекращения отношений между</a:t>
            </a:r>
            <a:r>
              <a:rPr lang="en-US" dirty="0">
                <a:latin typeface="Times New Roman" panose="02020603050405020304" pitchFamily="18" charset="0"/>
                <a:cs typeface="Times New Roman" panose="02020603050405020304" pitchFamily="18" charset="0"/>
              </a:rPr>
              <a:t> </a:t>
            </a:r>
            <a:r>
              <a:rPr lang="ru-RU" dirty="0">
                <a:latin typeface="Times New Roman" panose="02020603050405020304" pitchFamily="18" charset="0"/>
                <a:cs typeface="Times New Roman" panose="02020603050405020304" pitchFamily="18" charset="0"/>
              </a:rPr>
              <a:t>образовательной организацией и обучающимися и (или) родителями</a:t>
            </a:r>
            <a:r>
              <a:rPr lang="en-US" dirty="0">
                <a:latin typeface="Times New Roman" panose="02020603050405020304" pitchFamily="18" charset="0"/>
                <a:cs typeface="Times New Roman" panose="02020603050405020304" pitchFamily="18" charset="0"/>
              </a:rPr>
              <a:t> </a:t>
            </a:r>
            <a:r>
              <a:rPr lang="ru-RU" dirty="0">
                <a:latin typeface="Times New Roman" panose="02020603050405020304" pitchFamily="18" charset="0"/>
                <a:cs typeface="Times New Roman" panose="02020603050405020304" pitchFamily="18" charset="0"/>
              </a:rPr>
              <a:t>(законными представителями) несовершеннолетних обучающихся.</a:t>
            </a:r>
          </a:p>
          <a:p>
            <a:pPr marL="342900" indent="-342900">
              <a:spcBef>
                <a:spcPct val="20000"/>
              </a:spcBef>
              <a:buFontTx/>
              <a:buChar char="•"/>
              <a:defRPr/>
            </a:pPr>
            <a:endParaRPr lang="ru-RU" sz="3200" kern="0" dirty="0">
              <a:latin typeface="+mn-lt"/>
              <a:cs typeface="+mn-cs"/>
            </a:endParaRPr>
          </a:p>
        </p:txBody>
      </p:sp>
      <p:sp>
        <p:nvSpPr>
          <p:cNvPr id="3" name="Прямоугольник 2"/>
          <p:cNvSpPr/>
          <p:nvPr/>
        </p:nvSpPr>
        <p:spPr>
          <a:xfrm>
            <a:off x="694780" y="566338"/>
            <a:ext cx="7777163" cy="69373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kern="0" dirty="0">
              <a:solidFill>
                <a:srgbClr val="FFFF00"/>
              </a:solidFill>
              <a:latin typeface="Arial" pitchFamily="34" charset="0"/>
              <a:cs typeface="Arial" pitchFamily="34" charset="0"/>
            </a:endParaRPr>
          </a:p>
          <a:p>
            <a:pPr algn="ctr" eaLnBrk="1" hangingPunct="1">
              <a:defRPr/>
            </a:pPr>
            <a:r>
              <a:rPr lang="ru-RU" kern="0" dirty="0">
                <a:solidFill>
                  <a:schemeClr val="tx1"/>
                </a:solidFill>
                <a:latin typeface="Times New Roman" panose="02020603050405020304" pitchFamily="18" charset="0"/>
                <a:cs typeface="Times New Roman" panose="02020603050405020304" pitchFamily="18" charset="0"/>
              </a:rPr>
              <a:t>ФЕДЕРАЛЬНЫЙ ЗАКОН «ОБ ОБРАЗОВАНИИ В РОССИЙСКОЙ ФЕДЕРАЦИИ» ОТ 29 ДЕКАБРЯ 2012 ГОДА № 273-ФЗ. </a:t>
            </a:r>
          </a:p>
          <a:p>
            <a:pPr algn="ctr" eaLnBrk="1" hangingPunct="1">
              <a:defRPr/>
            </a:pPr>
            <a:endParaRPr lang="ru-RU" dirty="0">
              <a:latin typeface="Times New Roman" panose="02020603050405020304" pitchFamily="18" charset="0"/>
              <a:cs typeface="Times New Roman" panose="02020603050405020304" pitchFamily="18" charset="0"/>
            </a:endParaRPr>
          </a:p>
        </p:txBody>
      </p:sp>
    </p:spTree>
    <p:extLst>
      <p:ext uri="{BB962C8B-B14F-4D97-AF65-F5344CB8AC3E}">
        <p14:creationId xmlns="" xmlns:p14="http://schemas.microsoft.com/office/powerpoint/2010/main" val="1755471903"/>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611560" y="-16265"/>
            <a:ext cx="7793037" cy="852487"/>
          </a:xfrm>
        </p:spPr>
        <p:txBody>
          <a:bodyPr>
            <a:normAutofit/>
          </a:bodyPr>
          <a:lstStyle/>
          <a:p>
            <a:pPr eaLnBrk="1" hangingPunct="1"/>
            <a:r>
              <a:rPr lang="ru-RU" sz="2800" dirty="0"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Понятийный аппарат:</a:t>
            </a:r>
          </a:p>
        </p:txBody>
      </p:sp>
      <p:sp>
        <p:nvSpPr>
          <p:cNvPr id="8195" name="Rectangle 3"/>
          <p:cNvSpPr>
            <a:spLocks noGrp="1" noChangeArrowheads="1"/>
          </p:cNvSpPr>
          <p:nvPr>
            <p:ph type="body" idx="1"/>
          </p:nvPr>
        </p:nvSpPr>
        <p:spPr>
          <a:xfrm>
            <a:off x="395536" y="764704"/>
            <a:ext cx="8568952" cy="5864696"/>
          </a:xfrm>
        </p:spPr>
        <p:txBody>
          <a:bodyPr>
            <a:noAutofit/>
          </a:bodyPr>
          <a:lstStyle/>
          <a:p>
            <a:r>
              <a:rPr lang="ru-RU" sz="1900" b="1" i="1" dirty="0" smtClean="0">
                <a:latin typeface="Times New Roman" pitchFamily="18" charset="0"/>
                <a:cs typeface="Times New Roman" pitchFamily="18" charset="0"/>
              </a:rPr>
              <a:t>Оценка</a:t>
            </a:r>
            <a:r>
              <a:rPr lang="ru-RU" sz="1900" dirty="0" smtClean="0">
                <a:latin typeface="Times New Roman" pitchFamily="18" charset="0"/>
                <a:cs typeface="Times New Roman" pitchFamily="18" charset="0"/>
              </a:rPr>
              <a:t> - это процесс оценивания соотношения реальных результатов с планируемыми целями, выражающийся в развернутом оценочном  суждении</a:t>
            </a:r>
          </a:p>
          <a:p>
            <a:r>
              <a:rPr lang="ru-RU" sz="1900" b="1" i="1" dirty="0" smtClean="0">
                <a:latin typeface="Times New Roman" pitchFamily="18" charset="0"/>
                <a:cs typeface="Times New Roman" pitchFamily="18" charset="0"/>
              </a:rPr>
              <a:t>Отметка</a:t>
            </a:r>
            <a:r>
              <a:rPr lang="ru-RU" sz="1900" dirty="0" smtClean="0">
                <a:latin typeface="Times New Roman" pitchFamily="18" charset="0"/>
                <a:cs typeface="Times New Roman" pitchFamily="18" charset="0"/>
              </a:rPr>
              <a:t> - выраженное в числе/графически мнение учителя  об уровне образовательных результатов ученика (качестве его работы)</a:t>
            </a:r>
          </a:p>
          <a:p>
            <a:r>
              <a:rPr lang="ru-RU" sz="1900" b="1" i="1" dirty="0" smtClean="0">
                <a:latin typeface="Times New Roman" pitchFamily="18" charset="0"/>
                <a:cs typeface="Times New Roman" pitchFamily="18" charset="0"/>
              </a:rPr>
              <a:t>Оценивание</a:t>
            </a:r>
            <a:r>
              <a:rPr lang="ru-RU" sz="1900" dirty="0" smtClean="0">
                <a:latin typeface="Times New Roman" pitchFamily="18" charset="0"/>
                <a:cs typeface="Times New Roman" pitchFamily="18" charset="0"/>
              </a:rPr>
              <a:t> - это процесс наблюдения за учебной и познавательной деятельностью обучающихся, а также процесс описания, сбора, регистрации и интерпретации информации об ученике с целью улучшения качества образования</a:t>
            </a:r>
          </a:p>
          <a:p>
            <a:r>
              <a:rPr lang="ru-RU" sz="1900" b="1" i="1" dirty="0" smtClean="0">
                <a:latin typeface="Times New Roman" pitchFamily="18" charset="0"/>
                <a:cs typeface="Times New Roman" pitchFamily="18" charset="0"/>
              </a:rPr>
              <a:t>Педагогический контроль</a:t>
            </a:r>
            <a:r>
              <a:rPr lang="ru-RU" sz="1900" dirty="0" smtClean="0">
                <a:latin typeface="Times New Roman" pitchFamily="18" charset="0"/>
                <a:cs typeface="Times New Roman" pitchFamily="18" charset="0"/>
              </a:rPr>
              <a:t>  - это  дидактическая система проверочной деятельности, которая протекает при руководящей и организующей роли педагога, носит совместный характер, объединяя учителя и обучающихся,  направленная на оценку результатов учебного процесса</a:t>
            </a:r>
          </a:p>
          <a:p>
            <a:r>
              <a:rPr lang="ru-RU" sz="1900" b="1" i="1" dirty="0" smtClean="0">
                <a:latin typeface="Times New Roman" pitchFamily="18" charset="0"/>
                <a:cs typeface="Times New Roman" pitchFamily="18" charset="0"/>
              </a:rPr>
              <a:t>Фонд </a:t>
            </a:r>
            <a:r>
              <a:rPr lang="ru-RU" sz="1900" b="1" i="1" dirty="0">
                <a:latin typeface="Times New Roman" pitchFamily="18" charset="0"/>
                <a:cs typeface="Times New Roman" pitchFamily="18" charset="0"/>
              </a:rPr>
              <a:t>оценочных средств </a:t>
            </a:r>
            <a:r>
              <a:rPr lang="ru-RU" sz="1900" dirty="0" smtClean="0">
                <a:latin typeface="Times New Roman" pitchFamily="18" charset="0"/>
                <a:cs typeface="Times New Roman" pitchFamily="18" charset="0"/>
              </a:rPr>
              <a:t>- это </a:t>
            </a:r>
            <a:r>
              <a:rPr lang="ru-RU" sz="1900" dirty="0">
                <a:latin typeface="Times New Roman" pitchFamily="18" charset="0"/>
                <a:cs typeface="Times New Roman" pitchFamily="18" charset="0"/>
              </a:rPr>
              <a:t>комплект методических и контрольных измерительных материалов, предназначенных для определения уровня </a:t>
            </a:r>
            <a:r>
              <a:rPr lang="ru-RU" sz="1900" dirty="0" err="1">
                <a:latin typeface="Times New Roman" pitchFamily="18" charset="0"/>
                <a:cs typeface="Times New Roman" pitchFamily="18" charset="0"/>
              </a:rPr>
              <a:t>сформированности</a:t>
            </a:r>
            <a:r>
              <a:rPr lang="ru-RU" sz="1900" dirty="0">
                <a:latin typeface="Times New Roman" pitchFamily="18" charset="0"/>
                <a:cs typeface="Times New Roman" pitchFamily="18" charset="0"/>
              </a:rPr>
              <a:t> компетенций, оценивания </a:t>
            </a:r>
            <a:r>
              <a:rPr lang="ru-RU" sz="1900" dirty="0" smtClean="0">
                <a:latin typeface="Times New Roman" pitchFamily="18" charset="0"/>
                <a:cs typeface="Times New Roman" pitchFamily="18" charset="0"/>
              </a:rPr>
              <a:t>образовательных результатов обучающихся </a:t>
            </a:r>
            <a:r>
              <a:rPr lang="ru-RU" sz="1900" dirty="0">
                <a:latin typeface="Times New Roman" pitchFamily="18" charset="0"/>
                <a:cs typeface="Times New Roman" pitchFamily="18" charset="0"/>
              </a:rPr>
              <a:t>на разных стадиях </a:t>
            </a:r>
            <a:r>
              <a:rPr lang="ru-RU" sz="1900" dirty="0" smtClean="0">
                <a:latin typeface="Times New Roman" pitchFamily="18" charset="0"/>
                <a:cs typeface="Times New Roman" pitchFamily="18" charset="0"/>
              </a:rPr>
              <a:t>обучения. </a:t>
            </a:r>
          </a:p>
          <a:p>
            <a:r>
              <a:rPr lang="ru-RU" sz="1900" b="1" i="1" dirty="0">
                <a:latin typeface="Times New Roman" panose="02020603050405020304" pitchFamily="18" charset="0"/>
                <a:cs typeface="Times New Roman" panose="02020603050405020304" pitchFamily="18" charset="0"/>
              </a:rPr>
              <a:t>Контрольно </a:t>
            </a:r>
            <a:r>
              <a:rPr lang="ru-RU" sz="1900" b="1" i="1" dirty="0" smtClean="0">
                <a:latin typeface="Times New Roman" panose="02020603050405020304" pitchFamily="18" charset="0"/>
                <a:cs typeface="Times New Roman" panose="02020603050405020304" pitchFamily="18" charset="0"/>
              </a:rPr>
              <a:t>- </a:t>
            </a:r>
            <a:r>
              <a:rPr lang="ru-RU" sz="1900" b="1" i="1" dirty="0">
                <a:latin typeface="Times New Roman" panose="02020603050405020304" pitchFamily="18" charset="0"/>
                <a:cs typeface="Times New Roman" panose="02020603050405020304" pitchFamily="18" charset="0"/>
              </a:rPr>
              <a:t>оценочные средства</a:t>
            </a:r>
            <a:r>
              <a:rPr lang="ru-RU" sz="1900" dirty="0">
                <a:latin typeface="Times New Roman" panose="02020603050405020304" pitchFamily="18" charset="0"/>
                <a:cs typeface="Times New Roman" panose="02020603050405020304" pitchFamily="18" charset="0"/>
              </a:rPr>
              <a:t> </a:t>
            </a:r>
            <a:r>
              <a:rPr lang="ru-RU" sz="1900" dirty="0" smtClean="0">
                <a:latin typeface="Times New Roman" panose="02020603050405020304" pitchFamily="18" charset="0"/>
                <a:cs typeface="Times New Roman" panose="02020603050405020304" pitchFamily="18" charset="0"/>
              </a:rPr>
              <a:t>- это контрольно-измерительные </a:t>
            </a:r>
            <a:r>
              <a:rPr lang="ru-RU" sz="1900" dirty="0">
                <a:latin typeface="Times New Roman" panose="02020603050405020304" pitchFamily="18" charset="0"/>
                <a:cs typeface="Times New Roman" panose="02020603050405020304" pitchFamily="18" charset="0"/>
              </a:rPr>
              <a:t>материалы для проведения текущего контроля</a:t>
            </a:r>
            <a:endParaRPr lang="ru-RU" sz="1900" dirty="0" smtClean="0">
              <a:latin typeface="Times New Roman" pitchFamily="18" charset="0"/>
              <a:cs typeface="Times New Roman" pitchFamily="18" charset="0"/>
            </a:endParaRPr>
          </a:p>
        </p:txBody>
      </p:sp>
    </p:spTree>
    <p:extLst>
      <p:ext uri="{BB962C8B-B14F-4D97-AF65-F5344CB8AC3E}">
        <p14:creationId xmlns="" xmlns:p14="http://schemas.microsoft.com/office/powerpoint/2010/main" val="125885586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274638"/>
            <a:ext cx="8219256" cy="418058"/>
          </a:xfrm>
        </p:spPr>
        <p:txBody>
          <a:bodyPr>
            <a:noAutofit/>
          </a:bodyPr>
          <a:lstStyle/>
          <a:p>
            <a:r>
              <a:rPr lang="ru-RU" sz="2800" dirty="0"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Функции педагогического контроля </a:t>
            </a:r>
            <a:endParaRPr lang="ru-RU" sz="2800" dirty="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107504" y="764704"/>
            <a:ext cx="8784976" cy="5688632"/>
          </a:xfrm>
        </p:spPr>
        <p:txBody>
          <a:bodyPr>
            <a:noAutofit/>
          </a:bodyPr>
          <a:lstStyle/>
          <a:p>
            <a:pPr marL="0" indent="0">
              <a:buNone/>
            </a:pPr>
            <a:r>
              <a:rPr lang="ru-RU" sz="1400" b="1" i="1" dirty="0">
                <a:latin typeface="Times New Roman" pitchFamily="18" charset="0"/>
                <a:cs typeface="Times New Roman" pitchFamily="18" charset="0"/>
              </a:rPr>
              <a:t>- учебную (образовательную)</a:t>
            </a:r>
            <a:r>
              <a:rPr lang="ru-RU" sz="1400" dirty="0">
                <a:latin typeface="Times New Roman" pitchFamily="18" charset="0"/>
                <a:cs typeface="Times New Roman" pitchFamily="18" charset="0"/>
              </a:rPr>
              <a:t>, обеспечивающую направленность контрольных мероприятий на углубление, расширение, усовершенствование и систематизацию </a:t>
            </a:r>
            <a:r>
              <a:rPr lang="ru-RU" sz="1400" dirty="0" smtClean="0">
                <a:latin typeface="Times New Roman" pitchFamily="18" charset="0"/>
                <a:cs typeface="Times New Roman" pitchFamily="18" charset="0"/>
              </a:rPr>
              <a:t>образовательных результатов обучающихся;</a:t>
            </a:r>
            <a:endParaRPr lang="ru-RU" sz="1400" dirty="0">
              <a:latin typeface="Times New Roman" pitchFamily="18" charset="0"/>
              <a:cs typeface="Times New Roman" pitchFamily="18" charset="0"/>
            </a:endParaRPr>
          </a:p>
          <a:p>
            <a:pPr marL="0" indent="0">
              <a:buNone/>
            </a:pPr>
            <a:r>
              <a:rPr lang="ru-RU" sz="1400" b="1" i="1" dirty="0">
                <a:latin typeface="Times New Roman" pitchFamily="18" charset="0"/>
                <a:cs typeface="Times New Roman" pitchFamily="18" charset="0"/>
              </a:rPr>
              <a:t>- контролирующую, </a:t>
            </a:r>
            <a:r>
              <a:rPr lang="ru-RU" sz="1400" b="1" i="1" dirty="0" smtClean="0">
                <a:latin typeface="Times New Roman" pitchFamily="18" charset="0"/>
                <a:cs typeface="Times New Roman" pitchFamily="18" charset="0"/>
              </a:rPr>
              <a:t>оценочную,</a:t>
            </a:r>
            <a:r>
              <a:rPr lang="ru-RU" sz="1400" dirty="0" smtClean="0">
                <a:latin typeface="Times New Roman" pitchFamily="18" charset="0"/>
                <a:cs typeface="Times New Roman" pitchFamily="18" charset="0"/>
              </a:rPr>
              <a:t> </a:t>
            </a:r>
            <a:r>
              <a:rPr lang="ru-RU" sz="1400" dirty="0">
                <a:latin typeface="Times New Roman" pitchFamily="18" charset="0"/>
                <a:cs typeface="Times New Roman" pitchFamily="18" charset="0"/>
              </a:rPr>
              <a:t>дающую возможность выяснить реальное </a:t>
            </a:r>
            <a:r>
              <a:rPr lang="ru-RU" sz="1400" dirty="0" smtClean="0">
                <a:latin typeface="Times New Roman" pitchFamily="18" charset="0"/>
                <a:cs typeface="Times New Roman" pitchFamily="18" charset="0"/>
              </a:rPr>
              <a:t>достижение образовательных результатов как </a:t>
            </a:r>
            <a:r>
              <a:rPr lang="ru-RU" sz="1400" dirty="0">
                <a:latin typeface="Times New Roman" pitchFamily="18" charset="0"/>
                <a:cs typeface="Times New Roman" pitchFamily="18" charset="0"/>
              </a:rPr>
              <a:t>отдельных учеников, так и класса в целом;</a:t>
            </a:r>
          </a:p>
          <a:p>
            <a:pPr marL="0" indent="0">
              <a:buNone/>
            </a:pPr>
            <a:r>
              <a:rPr lang="ru-RU" sz="1400" b="1" i="1" dirty="0">
                <a:latin typeface="Times New Roman" pitchFamily="18" charset="0"/>
                <a:cs typeface="Times New Roman" pitchFamily="18" charset="0"/>
              </a:rPr>
              <a:t>- стимулирующую</a:t>
            </a:r>
            <a:r>
              <a:rPr lang="ru-RU" sz="1400" dirty="0">
                <a:latin typeface="Times New Roman" pitchFamily="18" charset="0"/>
                <a:cs typeface="Times New Roman" pitchFamily="18" charset="0"/>
              </a:rPr>
              <a:t> </a:t>
            </a:r>
            <a:r>
              <a:rPr lang="ru-RU" sz="1400" dirty="0" smtClean="0">
                <a:latin typeface="Times New Roman" pitchFamily="18" charset="0"/>
                <a:cs typeface="Times New Roman" pitchFamily="18" charset="0"/>
              </a:rPr>
              <a:t>,поскольку </a:t>
            </a:r>
            <a:r>
              <a:rPr lang="ru-RU" sz="1400" dirty="0">
                <a:latin typeface="Times New Roman" pitchFamily="18" charset="0"/>
                <a:cs typeface="Times New Roman" pitchFamily="18" charset="0"/>
              </a:rPr>
              <a:t>предусматривает одобрение и поощрение достигнутых учениками успехов и формирование положительной мотивации к обучению, систематической учебно-познавательной деятельности, развития чувства ответственности за ее результативность</a:t>
            </a:r>
          </a:p>
          <a:p>
            <a:pPr marL="0" indent="0">
              <a:buNone/>
            </a:pPr>
            <a:r>
              <a:rPr lang="ru-RU" sz="1400" b="1" i="1" dirty="0">
                <a:latin typeface="Times New Roman" pitchFamily="18" charset="0"/>
                <a:cs typeface="Times New Roman" pitchFamily="18" charset="0"/>
              </a:rPr>
              <a:t>- развивающую,</a:t>
            </a:r>
            <a:r>
              <a:rPr lang="ru-RU" sz="1400" dirty="0">
                <a:latin typeface="Times New Roman" pitchFamily="18" charset="0"/>
                <a:cs typeface="Times New Roman" pitchFamily="18" charset="0"/>
              </a:rPr>
              <a:t> которая заключается в том, что в условиях систематического, педагогически целесообразного контроля развиваются все психические процессы: память, внимание, мышление, устная и письменная речь, способности, познавательные интересы, активность и самостоятельность учащихся;</a:t>
            </a:r>
          </a:p>
          <a:p>
            <a:pPr marL="0" indent="0">
              <a:buNone/>
            </a:pPr>
            <a:r>
              <a:rPr lang="ru-RU" sz="1400" b="1" i="1" dirty="0">
                <a:latin typeface="Times New Roman" pitchFamily="18" charset="0"/>
                <a:cs typeface="Times New Roman" pitchFamily="18" charset="0"/>
              </a:rPr>
              <a:t>- </a:t>
            </a:r>
            <a:r>
              <a:rPr lang="ru-RU" sz="1400" b="1" i="1" dirty="0" smtClean="0">
                <a:latin typeface="Times New Roman" pitchFamily="18" charset="0"/>
                <a:cs typeface="Times New Roman" pitchFamily="18" charset="0"/>
              </a:rPr>
              <a:t>воспитательную,</a:t>
            </a:r>
            <a:r>
              <a:rPr lang="ru-RU" sz="1400" dirty="0" smtClean="0">
                <a:latin typeface="Times New Roman" pitchFamily="18" charset="0"/>
                <a:cs typeface="Times New Roman" pitchFamily="18" charset="0"/>
              </a:rPr>
              <a:t> </a:t>
            </a:r>
            <a:r>
              <a:rPr lang="ru-RU" sz="1400" dirty="0">
                <a:latin typeface="Times New Roman" pitchFamily="18" charset="0"/>
                <a:cs typeface="Times New Roman" pitchFamily="18" charset="0"/>
              </a:rPr>
              <a:t>направленную на формирование дисциплинированности, организованности, умений самодисциплины, положительного отношения к учению, формирование потребности в постоянном самообразовании и самосовершенствовании;</a:t>
            </a:r>
          </a:p>
          <a:p>
            <a:pPr marL="0" indent="0">
              <a:buNone/>
            </a:pPr>
            <a:r>
              <a:rPr lang="ru-RU" sz="1400" dirty="0">
                <a:latin typeface="Times New Roman" pitchFamily="18" charset="0"/>
                <a:cs typeface="Times New Roman" pitchFamily="18" charset="0"/>
              </a:rPr>
              <a:t>- </a:t>
            </a:r>
            <a:r>
              <a:rPr lang="ru-RU" sz="1400" b="1" i="1" dirty="0" smtClean="0">
                <a:latin typeface="Times New Roman" pitchFamily="18" charset="0"/>
                <a:cs typeface="Times New Roman" pitchFamily="18" charset="0"/>
              </a:rPr>
              <a:t>информационную,</a:t>
            </a:r>
            <a:r>
              <a:rPr lang="ru-RU" sz="1400" dirty="0" smtClean="0">
                <a:latin typeface="Times New Roman" pitchFamily="18" charset="0"/>
                <a:cs typeface="Times New Roman" pitchFamily="18" charset="0"/>
              </a:rPr>
              <a:t> </a:t>
            </a:r>
            <a:r>
              <a:rPr lang="ru-RU" sz="1400" dirty="0">
                <a:latin typeface="Times New Roman" pitchFamily="18" charset="0"/>
                <a:cs typeface="Times New Roman" pitchFamily="18" charset="0"/>
              </a:rPr>
              <a:t>обеспечивающую учет и открытость результатов контроля, способствуя повышению уровня оценивания образовательных результатов функция; </a:t>
            </a:r>
          </a:p>
          <a:p>
            <a:pPr marL="0" indent="0">
              <a:buNone/>
            </a:pPr>
            <a:r>
              <a:rPr lang="ru-RU" sz="1400" dirty="0">
                <a:latin typeface="Times New Roman" pitchFamily="18" charset="0"/>
                <a:cs typeface="Times New Roman" pitchFamily="18" charset="0"/>
              </a:rPr>
              <a:t>- </a:t>
            </a:r>
            <a:r>
              <a:rPr lang="ru-RU" sz="1400" b="1" i="1" dirty="0" smtClean="0">
                <a:latin typeface="Times New Roman" pitchFamily="18" charset="0"/>
                <a:cs typeface="Times New Roman" pitchFamily="18" charset="0"/>
              </a:rPr>
              <a:t>сравнительную,</a:t>
            </a:r>
            <a:r>
              <a:rPr lang="ru-RU" sz="1400" dirty="0" smtClean="0">
                <a:latin typeface="Times New Roman" pitchFamily="18" charset="0"/>
                <a:cs typeface="Times New Roman" pitchFamily="18" charset="0"/>
              </a:rPr>
              <a:t> </a:t>
            </a:r>
            <a:r>
              <a:rPr lang="ru-RU" sz="1400" dirty="0">
                <a:latin typeface="Times New Roman" pitchFamily="18" charset="0"/>
                <a:cs typeface="Times New Roman" pitchFamily="18" charset="0"/>
              </a:rPr>
              <a:t>проявляющуюся при сопоставлении данных контроля с разными </a:t>
            </a:r>
            <a:r>
              <a:rPr lang="ru-RU" sz="1400" dirty="0" smtClean="0">
                <a:latin typeface="Times New Roman" pitchFamily="18" charset="0"/>
                <a:cs typeface="Times New Roman" pitchFamily="18" charset="0"/>
              </a:rPr>
              <a:t>категориями учащихся </a:t>
            </a:r>
            <a:r>
              <a:rPr lang="ru-RU" sz="1400" dirty="0">
                <a:latin typeface="Times New Roman" pitchFamily="18" charset="0"/>
                <a:cs typeface="Times New Roman" pitchFamily="18" charset="0"/>
              </a:rPr>
              <a:t>как внутри класса, параллели, так и с нормами районного или регионального уровня для выявления отставания отдельных учеников, классов, школ по ряду показателей качества образования; </a:t>
            </a:r>
          </a:p>
          <a:p>
            <a:pPr marL="0" indent="0">
              <a:buNone/>
            </a:pPr>
            <a:r>
              <a:rPr lang="ru-RU" sz="1400" b="1" i="1" dirty="0">
                <a:latin typeface="Times New Roman" pitchFamily="18" charset="0"/>
                <a:cs typeface="Times New Roman" pitchFamily="18" charset="0"/>
              </a:rPr>
              <a:t>- </a:t>
            </a:r>
            <a:r>
              <a:rPr lang="ru-RU" sz="1400" b="1" i="1" dirty="0" smtClean="0">
                <a:latin typeface="Times New Roman" pitchFamily="18" charset="0"/>
                <a:cs typeface="Times New Roman" pitchFamily="18" charset="0"/>
              </a:rPr>
              <a:t>корректирующую,</a:t>
            </a:r>
            <a:r>
              <a:rPr lang="ru-RU" sz="1400" dirty="0" smtClean="0">
                <a:latin typeface="Times New Roman" pitchFamily="18" charset="0"/>
                <a:cs typeface="Times New Roman" pitchFamily="18" charset="0"/>
              </a:rPr>
              <a:t> </a:t>
            </a:r>
            <a:r>
              <a:rPr lang="ru-RU" sz="1400" dirty="0">
                <a:latin typeface="Times New Roman" pitchFamily="18" charset="0"/>
                <a:cs typeface="Times New Roman" pitchFamily="18" charset="0"/>
              </a:rPr>
              <a:t>направленную на определение типичных ошибок, пробелов и затруднений в учебе, причин неуспеваемости и обеспечение мер по их своевременному устранению;</a:t>
            </a:r>
          </a:p>
          <a:p>
            <a:pPr marL="0" indent="0">
              <a:buNone/>
            </a:pPr>
            <a:r>
              <a:rPr lang="ru-RU" sz="1400" b="1" i="1" dirty="0">
                <a:latin typeface="Times New Roman" pitchFamily="18" charset="0"/>
                <a:cs typeface="Times New Roman" pitchFamily="18" charset="0"/>
              </a:rPr>
              <a:t>-</a:t>
            </a:r>
            <a:r>
              <a:rPr lang="ru-RU" sz="1400" dirty="0">
                <a:latin typeface="Times New Roman" pitchFamily="18" charset="0"/>
                <a:cs typeface="Times New Roman" pitchFamily="18" charset="0"/>
              </a:rPr>
              <a:t> </a:t>
            </a:r>
            <a:r>
              <a:rPr lang="ru-RU" sz="1400" b="1" i="1" dirty="0" err="1" smtClean="0">
                <a:latin typeface="Times New Roman" pitchFamily="18" charset="0"/>
                <a:cs typeface="Times New Roman" pitchFamily="18" charset="0"/>
              </a:rPr>
              <a:t>прогностически-методическую</a:t>
            </a:r>
            <a:r>
              <a:rPr lang="ru-RU" sz="1400" b="1" i="1" dirty="0" smtClean="0">
                <a:latin typeface="Times New Roman" pitchFamily="18" charset="0"/>
                <a:cs typeface="Times New Roman" pitchFamily="18" charset="0"/>
              </a:rPr>
              <a:t>: </a:t>
            </a:r>
            <a:r>
              <a:rPr lang="ru-RU" sz="1400" dirty="0" smtClean="0">
                <a:latin typeface="Times New Roman" pitchFamily="18" charset="0"/>
                <a:cs typeface="Times New Roman" pitchFamily="18" charset="0"/>
              </a:rPr>
              <a:t>учитель получает </a:t>
            </a:r>
            <a:r>
              <a:rPr lang="ru-RU" sz="1400" dirty="0">
                <a:latin typeface="Times New Roman" pitchFamily="18" charset="0"/>
                <a:cs typeface="Times New Roman" pitchFamily="18" charset="0"/>
              </a:rPr>
              <a:t>достаточно точную информацию об эффективности своей деятельности по организации образовательного процесса и обоснованного прогнозирования достижения учащимися требуемых ФГОС </a:t>
            </a:r>
            <a:r>
              <a:rPr lang="ru-RU" sz="1400" dirty="0" smtClean="0">
                <a:latin typeface="Times New Roman" pitchFamily="18" charset="0"/>
                <a:cs typeface="Times New Roman" pitchFamily="18" charset="0"/>
              </a:rPr>
              <a:t>результатов; родителей имеет возможность </a:t>
            </a:r>
            <a:r>
              <a:rPr lang="ru-RU" sz="1400" dirty="0">
                <a:latin typeface="Times New Roman" pitchFamily="18" charset="0"/>
                <a:cs typeface="Times New Roman" pitchFamily="18" charset="0"/>
              </a:rPr>
              <a:t>составить прогноз относительно успешности ребенка в образовательном </a:t>
            </a:r>
            <a:r>
              <a:rPr lang="ru-RU" sz="1400" dirty="0" smtClean="0">
                <a:latin typeface="Times New Roman" pitchFamily="18" charset="0"/>
                <a:cs typeface="Times New Roman" pitchFamily="18" charset="0"/>
              </a:rPr>
              <a:t>процессе.</a:t>
            </a:r>
            <a:endParaRPr lang="ru-RU" sz="1400" dirty="0">
              <a:latin typeface="Times New Roman" pitchFamily="18" charset="0"/>
              <a:cs typeface="Times New Roman" pitchFamily="18" charset="0"/>
            </a:endParaRPr>
          </a:p>
          <a:p>
            <a:endParaRPr lang="ru-RU" sz="1600" dirty="0"/>
          </a:p>
        </p:txBody>
      </p:sp>
    </p:spTree>
    <p:extLst>
      <p:ext uri="{BB962C8B-B14F-4D97-AF65-F5344CB8AC3E}">
        <p14:creationId xmlns="" xmlns:p14="http://schemas.microsoft.com/office/powerpoint/2010/main" val="239395434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611560" y="188640"/>
            <a:ext cx="7793037" cy="547687"/>
          </a:xfrm>
        </p:spPr>
        <p:txBody>
          <a:bodyPr>
            <a:normAutofit/>
          </a:bodyPr>
          <a:lstStyle/>
          <a:p>
            <a:pPr eaLnBrk="1" hangingPunct="1"/>
            <a:r>
              <a:rPr lang="ru-RU" sz="2800" dirty="0"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Основные проблемы контроля и оценки  </a:t>
            </a:r>
          </a:p>
        </p:txBody>
      </p:sp>
      <p:sp>
        <p:nvSpPr>
          <p:cNvPr id="11267" name="Rectangle 3"/>
          <p:cNvSpPr>
            <a:spLocks noGrp="1" noChangeArrowheads="1"/>
          </p:cNvSpPr>
          <p:nvPr>
            <p:ph type="body" idx="1"/>
          </p:nvPr>
        </p:nvSpPr>
        <p:spPr>
          <a:xfrm>
            <a:off x="395536" y="836712"/>
            <a:ext cx="8559552" cy="5295801"/>
          </a:xfrm>
        </p:spPr>
        <p:txBody>
          <a:bodyPr>
            <a:normAutofit lnSpcReduction="10000"/>
          </a:bodyPr>
          <a:lstStyle/>
          <a:p>
            <a:pPr>
              <a:lnSpc>
                <a:spcPct val="80000"/>
              </a:lnSpc>
              <a:buFont typeface="+mj-lt"/>
              <a:buAutoNum type="arabicPeriod"/>
              <a:defRPr/>
            </a:pPr>
            <a:r>
              <a:rPr lang="ru-RU" sz="2400" dirty="0" smtClean="0">
                <a:latin typeface="Times New Roman" pitchFamily="18" charset="0"/>
              </a:rPr>
              <a:t>Основной результат образования – знания. Основное средство проверки – задания на воспроизведение знаний. </a:t>
            </a:r>
          </a:p>
          <a:p>
            <a:pPr>
              <a:lnSpc>
                <a:spcPct val="80000"/>
              </a:lnSpc>
              <a:buFont typeface="+mj-lt"/>
              <a:buAutoNum type="arabicPeriod"/>
              <a:defRPr/>
            </a:pPr>
            <a:r>
              <a:rPr lang="ru-RU" sz="2400" dirty="0" smtClean="0">
                <a:latin typeface="Times New Roman" pitchFamily="18" charset="0"/>
              </a:rPr>
              <a:t>Пятибалльная система. По факту: двухбалльная. Точка отсчёта -  «идеальный образец»  («пятерка»), от которого «методом вычитания», фиксацией допущенных ошибок и недочётов, формируется оценка учеников. </a:t>
            </a:r>
          </a:p>
          <a:p>
            <a:pPr>
              <a:lnSpc>
                <a:spcPct val="80000"/>
              </a:lnSpc>
              <a:buFont typeface="+mj-lt"/>
              <a:buAutoNum type="arabicPeriod"/>
              <a:defRPr/>
            </a:pPr>
            <a:r>
              <a:rPr lang="ru-RU" sz="2400" dirty="0" smtClean="0">
                <a:latin typeface="Times New Roman" pitchFamily="18" charset="0"/>
              </a:rPr>
              <a:t>Все ученики делятся на стандартные категории «отличников», «двоечников»… </a:t>
            </a:r>
          </a:p>
          <a:p>
            <a:pPr>
              <a:lnSpc>
                <a:spcPct val="80000"/>
              </a:lnSpc>
              <a:buFont typeface="+mj-lt"/>
              <a:buAutoNum type="arabicPeriod"/>
              <a:defRPr/>
            </a:pPr>
            <a:r>
              <a:rPr lang="ru-RU" sz="2400" dirty="0" smtClean="0">
                <a:latin typeface="Times New Roman" pitchFamily="18" charset="0"/>
              </a:rPr>
              <a:t>В официальном журнале мы видим отметку только по предметам за «такое-то число», когда изучалась «такая-то тема», задание могло быть по пройденной. </a:t>
            </a:r>
          </a:p>
          <a:p>
            <a:pPr>
              <a:lnSpc>
                <a:spcPct val="80000"/>
              </a:lnSpc>
              <a:buFont typeface="+mj-lt"/>
              <a:buAutoNum type="arabicPeriod"/>
              <a:defRPr/>
            </a:pPr>
            <a:r>
              <a:rPr lang="ru-RU" sz="2400" dirty="0" smtClean="0">
                <a:latin typeface="Times New Roman" pitchFamily="18" charset="0"/>
              </a:rPr>
              <a:t>Учитель «ставит отметки», ученики «получают отметки». Непонимания веса отметки.</a:t>
            </a:r>
          </a:p>
          <a:p>
            <a:pPr>
              <a:lnSpc>
                <a:spcPct val="80000"/>
              </a:lnSpc>
              <a:buNone/>
              <a:defRPr/>
            </a:pPr>
            <a:r>
              <a:rPr lang="ru-RU" sz="2400" dirty="0" smtClean="0">
                <a:latin typeface="Times New Roman" pitchFamily="18" charset="0"/>
              </a:rPr>
              <a:t>              </a:t>
            </a:r>
          </a:p>
          <a:p>
            <a:pPr>
              <a:lnSpc>
                <a:spcPct val="80000"/>
              </a:lnSpc>
              <a:buNone/>
              <a:defRPr/>
            </a:pPr>
            <a:r>
              <a:rPr lang="ru-RU" sz="2400" dirty="0" smtClean="0">
                <a:latin typeface="Times New Roman" pitchFamily="18" charset="0"/>
              </a:rPr>
              <a:t>     2х2=4,     5+6=12,     44: 2=22,      15-7=6,     12х3=48</a:t>
            </a:r>
          </a:p>
          <a:p>
            <a:pPr>
              <a:lnSpc>
                <a:spcPct val="80000"/>
              </a:lnSpc>
              <a:buNone/>
              <a:defRPr/>
            </a:pPr>
            <a:r>
              <a:rPr lang="ru-RU" sz="2400" dirty="0" smtClean="0">
                <a:latin typeface="Times New Roman" pitchFamily="18" charset="0"/>
              </a:rPr>
              <a:t>6.  Учитель указывает на ошибки и на необходимость их исправления. </a:t>
            </a:r>
            <a:endParaRPr lang="ru-RU" sz="2400" dirty="0">
              <a:latin typeface="Times New Roman" pitchFamily="18" charset="0"/>
            </a:endParaRPr>
          </a:p>
          <a:p>
            <a:pPr>
              <a:lnSpc>
                <a:spcPct val="80000"/>
              </a:lnSpc>
              <a:buNone/>
              <a:defRPr/>
            </a:pPr>
            <a:r>
              <a:rPr lang="ru-RU" sz="2400" dirty="0" smtClean="0">
                <a:latin typeface="Times New Roman" pitchFamily="18" charset="0"/>
              </a:rPr>
              <a:t>7.  Отметка считается травмирующим фактором. </a:t>
            </a:r>
          </a:p>
          <a:p>
            <a:pPr>
              <a:lnSpc>
                <a:spcPct val="80000"/>
              </a:lnSpc>
              <a:buFont typeface="+mj-lt"/>
              <a:buAutoNum type="arabicPeriod"/>
              <a:defRPr/>
            </a:pPr>
            <a:endParaRPr lang="ru-RU" sz="1800" dirty="0" smtClean="0">
              <a:effectLst>
                <a:outerShdw blurRad="38100" dist="38100" dir="2700000" algn="tl">
                  <a:srgbClr val="C0C0C0"/>
                </a:outerShdw>
              </a:effectLst>
              <a:latin typeface="Times New Roman" pitchFamily="18" charset="0"/>
            </a:endParaRPr>
          </a:p>
          <a:p>
            <a:pPr>
              <a:lnSpc>
                <a:spcPct val="80000"/>
              </a:lnSpc>
              <a:buFont typeface="+mj-lt"/>
              <a:buAutoNum type="arabicPeriod"/>
              <a:defRPr/>
            </a:pPr>
            <a:endParaRPr lang="ru-RU" sz="1800" dirty="0" smtClean="0">
              <a:effectLst>
                <a:outerShdw blurRad="38100" dist="38100" dir="2700000" algn="tl">
                  <a:srgbClr val="C0C0C0"/>
                </a:outerShdw>
              </a:effectLst>
              <a:latin typeface="Times New Roman" pitchFamily="18" charset="0"/>
            </a:endParaRPr>
          </a:p>
          <a:p>
            <a:pPr eaLnBrk="1" hangingPunct="1">
              <a:lnSpc>
                <a:spcPct val="80000"/>
              </a:lnSpc>
              <a:buFont typeface="Wingdings" pitchFamily="2" charset="2"/>
              <a:buNone/>
              <a:defRPr/>
            </a:pPr>
            <a:endParaRPr lang="ru-RU" sz="1800" dirty="0" smtClean="0">
              <a:effectLst>
                <a:outerShdw blurRad="38100" dist="38100" dir="2700000" algn="tl">
                  <a:srgbClr val="C0C0C0"/>
                </a:outerShdw>
              </a:effectLst>
              <a:latin typeface="Times New Roman" pitchFamily="18" charset="0"/>
            </a:endParaRPr>
          </a:p>
          <a:p>
            <a:pPr eaLnBrk="1" hangingPunct="1">
              <a:lnSpc>
                <a:spcPct val="80000"/>
              </a:lnSpc>
              <a:buFont typeface="Wingdings" pitchFamily="2" charset="2"/>
              <a:buNone/>
              <a:defRPr/>
            </a:pPr>
            <a:endParaRPr lang="ru-RU" sz="700" b="1" dirty="0" smtClean="0">
              <a:effectLst>
                <a:outerShdw blurRad="38100" dist="38100" dir="2700000" algn="tl">
                  <a:srgbClr val="C0C0C0"/>
                </a:outerShdw>
              </a:effectLst>
            </a:endParaRPr>
          </a:p>
          <a:p>
            <a:pPr eaLnBrk="1" hangingPunct="1">
              <a:lnSpc>
                <a:spcPct val="80000"/>
              </a:lnSpc>
              <a:defRPr/>
            </a:pPr>
            <a:endParaRPr lang="ru-RU" sz="800" dirty="0" smtClean="0"/>
          </a:p>
        </p:txBody>
      </p:sp>
    </p:spTree>
    <p:extLst>
      <p:ext uri="{BB962C8B-B14F-4D97-AF65-F5344CB8AC3E}">
        <p14:creationId xmlns="" xmlns:p14="http://schemas.microsoft.com/office/powerpoint/2010/main" val="5410635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267">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Заголовок 1"/>
          <p:cNvSpPr>
            <a:spLocks noGrp="1"/>
          </p:cNvSpPr>
          <p:nvPr>
            <p:ph type="title"/>
          </p:nvPr>
        </p:nvSpPr>
        <p:spPr/>
        <p:txBody>
          <a:bodyPr>
            <a:normAutofit/>
          </a:bodyPr>
          <a:lstStyle/>
          <a:p>
            <a:r>
              <a:rPr lang="ru-RU" altLang="ru-RU" sz="2800" b="1" dirty="0"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Проблемы оценивания по истории и обществознанию</a:t>
            </a:r>
          </a:p>
        </p:txBody>
      </p:sp>
      <p:sp>
        <p:nvSpPr>
          <p:cNvPr id="11267" name="Содержимое 2"/>
          <p:cNvSpPr>
            <a:spLocks noGrp="1"/>
          </p:cNvSpPr>
          <p:nvPr>
            <p:ph idx="1"/>
          </p:nvPr>
        </p:nvSpPr>
        <p:spPr/>
        <p:txBody>
          <a:bodyPr>
            <a:normAutofit/>
          </a:bodyPr>
          <a:lstStyle/>
          <a:p>
            <a:pPr marL="514350" indent="-514350">
              <a:buFont typeface="Calibri" pitchFamily="34" charset="0"/>
              <a:buAutoNum type="arabicPeriod"/>
            </a:pPr>
            <a:r>
              <a:rPr lang="ru-RU" altLang="ru-RU" sz="2400" dirty="0" smtClean="0">
                <a:latin typeface="Times New Roman" pitchFamily="18" charset="0"/>
                <a:cs typeface="Times New Roman" pitchFamily="18" charset="0"/>
              </a:rPr>
              <a:t>Субъективность оценки.</a:t>
            </a:r>
          </a:p>
          <a:p>
            <a:pPr marL="514350" indent="-514350">
              <a:buFont typeface="Calibri" pitchFamily="34" charset="0"/>
              <a:buAutoNum type="arabicPeriod"/>
            </a:pPr>
            <a:r>
              <a:rPr lang="ru-RU" altLang="ru-RU" sz="2400" dirty="0" smtClean="0">
                <a:latin typeface="Times New Roman" pitchFamily="18" charset="0"/>
                <a:cs typeface="Times New Roman" pitchFamily="18" charset="0"/>
              </a:rPr>
              <a:t>Преобладание воспитательных целей при выставлении оценок.</a:t>
            </a:r>
          </a:p>
          <a:p>
            <a:pPr marL="514350" indent="-514350">
              <a:buFont typeface="Calibri" pitchFamily="34" charset="0"/>
              <a:buAutoNum type="arabicPeriod"/>
            </a:pPr>
            <a:r>
              <a:rPr lang="ru-RU" altLang="ru-RU" sz="2400" dirty="0" smtClean="0">
                <a:latin typeface="Times New Roman" pitchFamily="18" charset="0"/>
                <a:cs typeface="Times New Roman" pitchFamily="18" charset="0"/>
              </a:rPr>
              <a:t>Неопределенность системы оценивания  при работе учащихся в группах.</a:t>
            </a:r>
          </a:p>
          <a:p>
            <a:pPr marL="514350" indent="-514350">
              <a:buFont typeface="Calibri" pitchFamily="34" charset="0"/>
              <a:buAutoNum type="arabicPeriod"/>
            </a:pPr>
            <a:r>
              <a:rPr lang="ru-RU" altLang="ru-RU" sz="2400" dirty="0" smtClean="0">
                <a:latin typeface="Times New Roman" pitchFamily="18" charset="0"/>
                <a:cs typeface="Times New Roman" pitchFamily="18" charset="0"/>
              </a:rPr>
              <a:t>Для гуманитарных дисциплин особо острой проблемой является оценка мнения и ценностных ориентиров.</a:t>
            </a:r>
          </a:p>
          <a:p>
            <a:pPr marL="514350" indent="-514350">
              <a:buFont typeface="Calibri" pitchFamily="34" charset="0"/>
              <a:buAutoNum type="arabicPeriod"/>
            </a:pPr>
            <a:endParaRPr lang="ru-RU" altLang="ru-RU" sz="2400" dirty="0" smtClean="0">
              <a:latin typeface="Times New Roman" pitchFamily="18" charset="0"/>
              <a:cs typeface="Times New Roman" pitchFamily="18" charset="0"/>
            </a:endParaRPr>
          </a:p>
        </p:txBody>
      </p:sp>
    </p:spTree>
    <p:extLst>
      <p:ext uri="{BB962C8B-B14F-4D97-AF65-F5344CB8AC3E}">
        <p14:creationId xmlns="" xmlns:p14="http://schemas.microsoft.com/office/powerpoint/2010/main" val="23904220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4" fill="hold" nodeType="with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animEffect transition="in" filter="wipe(down)">
                                      <p:cBhvr>
                                        <p:cTn id="7" dur="1000"/>
                                        <p:tgtEl>
                                          <p:spTgt spid="11267">
                                            <p:txEl>
                                              <p:pRg st="0" end="0"/>
                                            </p:txEl>
                                          </p:spTgt>
                                        </p:tgtEl>
                                      </p:cBhvr>
                                    </p:animEffect>
                                  </p:childTnLst>
                                </p:cTn>
                              </p:par>
                            </p:childTnLst>
                          </p:cTn>
                        </p:par>
                        <p:par>
                          <p:cTn id="8" fill="hold" nodeType="afterGroup">
                            <p:stCondLst>
                              <p:cond delay="1000"/>
                            </p:stCondLst>
                            <p:childTnLst>
                              <p:par>
                                <p:cTn id="9" presetID="22" presetClass="entr" presetSubtype="4" fill="hold" nodeType="afterEffect">
                                  <p:stCondLst>
                                    <p:cond delay="0"/>
                                  </p:stCondLst>
                                  <p:childTnLst>
                                    <p:set>
                                      <p:cBhvr>
                                        <p:cTn id="10" dur="1" fill="hold">
                                          <p:stCondLst>
                                            <p:cond delay="0"/>
                                          </p:stCondLst>
                                        </p:cTn>
                                        <p:tgtEl>
                                          <p:spTgt spid="11267">
                                            <p:txEl>
                                              <p:pRg st="1" end="1"/>
                                            </p:txEl>
                                          </p:spTgt>
                                        </p:tgtEl>
                                        <p:attrNameLst>
                                          <p:attrName>style.visibility</p:attrName>
                                        </p:attrNameLst>
                                      </p:cBhvr>
                                      <p:to>
                                        <p:strVal val="visible"/>
                                      </p:to>
                                    </p:set>
                                    <p:animEffect transition="in" filter="wipe(down)">
                                      <p:cBhvr>
                                        <p:cTn id="11" dur="1000"/>
                                        <p:tgtEl>
                                          <p:spTgt spid="11267">
                                            <p:txEl>
                                              <p:pRg st="1" end="1"/>
                                            </p:txEl>
                                          </p:spTgt>
                                        </p:tgtEl>
                                      </p:cBhvr>
                                    </p:animEffect>
                                  </p:childTnLst>
                                </p:cTn>
                              </p:par>
                            </p:childTnLst>
                          </p:cTn>
                        </p:par>
                        <p:par>
                          <p:cTn id="12" fill="hold" nodeType="afterGroup">
                            <p:stCondLst>
                              <p:cond delay="2000"/>
                            </p:stCondLst>
                            <p:childTnLst>
                              <p:par>
                                <p:cTn id="13" presetID="22" presetClass="entr" presetSubtype="4" fill="hold" nodeType="afterEffect">
                                  <p:stCondLst>
                                    <p:cond delay="0"/>
                                  </p:stCondLst>
                                  <p:childTnLst>
                                    <p:set>
                                      <p:cBhvr>
                                        <p:cTn id="14" dur="1" fill="hold">
                                          <p:stCondLst>
                                            <p:cond delay="0"/>
                                          </p:stCondLst>
                                        </p:cTn>
                                        <p:tgtEl>
                                          <p:spTgt spid="11267">
                                            <p:txEl>
                                              <p:pRg st="2" end="2"/>
                                            </p:txEl>
                                          </p:spTgt>
                                        </p:tgtEl>
                                        <p:attrNameLst>
                                          <p:attrName>style.visibility</p:attrName>
                                        </p:attrNameLst>
                                      </p:cBhvr>
                                      <p:to>
                                        <p:strVal val="visible"/>
                                      </p:to>
                                    </p:set>
                                    <p:animEffect transition="in" filter="wipe(down)">
                                      <p:cBhvr>
                                        <p:cTn id="15" dur="1000"/>
                                        <p:tgtEl>
                                          <p:spTgt spid="11267">
                                            <p:txEl>
                                              <p:pRg st="2" end="2"/>
                                            </p:txEl>
                                          </p:spTgt>
                                        </p:tgtEl>
                                      </p:cBhvr>
                                    </p:animEffect>
                                  </p:childTnLst>
                                </p:cTn>
                              </p:par>
                            </p:childTnLst>
                          </p:cTn>
                        </p:par>
                      </p:childTnLst>
                    </p:cTn>
                  </p:par>
                  <p:par>
                    <p:cTn id="16" fill="hold" nodeType="clickPar">
                      <p:stCondLst>
                        <p:cond delay="indefinite"/>
                      </p:stCondLst>
                      <p:childTnLst>
                        <p:par>
                          <p:cTn id="17" fill="hold" nodeType="withGroup">
                            <p:stCondLst>
                              <p:cond delay="0"/>
                            </p:stCondLst>
                            <p:childTnLst>
                              <p:par>
                                <p:cTn id="18" presetID="22" presetClass="entr" presetSubtype="4" fill="hold" nodeType="clickEffect">
                                  <p:stCondLst>
                                    <p:cond delay="0"/>
                                  </p:stCondLst>
                                  <p:childTnLst>
                                    <p:set>
                                      <p:cBhvr>
                                        <p:cTn id="19" dur="1" fill="hold">
                                          <p:stCondLst>
                                            <p:cond delay="0"/>
                                          </p:stCondLst>
                                        </p:cTn>
                                        <p:tgtEl>
                                          <p:spTgt spid="11267">
                                            <p:txEl>
                                              <p:pRg st="3" end="3"/>
                                            </p:txEl>
                                          </p:spTgt>
                                        </p:tgtEl>
                                        <p:attrNameLst>
                                          <p:attrName>style.visibility</p:attrName>
                                        </p:attrNameLst>
                                      </p:cBhvr>
                                      <p:to>
                                        <p:strVal val="visible"/>
                                      </p:to>
                                    </p:set>
                                    <p:animEffect transition="in" filter="wipe(down)">
                                      <p:cBhvr>
                                        <p:cTn id="20" dur="500"/>
                                        <p:tgtEl>
                                          <p:spTgt spid="11267">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07504" y="404664"/>
            <a:ext cx="8784976" cy="5632311"/>
          </a:xfrm>
          <a:prstGeom prst="rect">
            <a:avLst/>
          </a:prstGeom>
        </p:spPr>
        <p:txBody>
          <a:bodyPr wrap="square">
            <a:spAutoFit/>
          </a:bodyPr>
          <a:lstStyle/>
          <a:p>
            <a:r>
              <a:rPr lang="ru-RU" sz="1600" b="1" dirty="0" smtClean="0"/>
              <a:t> </a:t>
            </a:r>
            <a:r>
              <a:rPr lang="ru-RU" sz="1600" dirty="0" smtClean="0">
                <a:latin typeface="Times New Roman" pitchFamily="18" charset="0"/>
                <a:cs typeface="Times New Roman" pitchFamily="18" charset="0"/>
              </a:rPr>
              <a:t>1. </a:t>
            </a:r>
            <a:r>
              <a:rPr lang="ru-RU" dirty="0" smtClean="0">
                <a:latin typeface="Times New Roman" pitchFamily="18" charset="0"/>
                <a:cs typeface="Times New Roman" pitchFamily="18" charset="0"/>
              </a:rPr>
              <a:t>Маленький </a:t>
            </a:r>
            <a:r>
              <a:rPr lang="ru-RU" dirty="0">
                <a:latin typeface="Times New Roman" pitchFamily="18" charset="0"/>
                <a:cs typeface="Times New Roman" pitchFamily="18" charset="0"/>
              </a:rPr>
              <a:t>Петя, герой повести В. Катаева «Белеет парус одинокий», который, получив сплошные двойки, с недоумением смотрит на укоризненное лицо тети: «Как вы, тетя, не понимаете? Важно, что отметки! Понимаете? От-мет-</a:t>
            </a:r>
            <a:r>
              <a:rPr lang="ru-RU" dirty="0" err="1">
                <a:latin typeface="Times New Roman" pitchFamily="18" charset="0"/>
                <a:cs typeface="Times New Roman" pitchFamily="18" charset="0"/>
              </a:rPr>
              <a:t>ки</a:t>
            </a:r>
            <a:r>
              <a:rPr lang="ru-RU" dirty="0">
                <a:latin typeface="Times New Roman" pitchFamily="18" charset="0"/>
                <a:cs typeface="Times New Roman" pitchFamily="18" charset="0"/>
              </a:rPr>
              <a:t>! А вы этого не хотите понять!» А затем, схватив тетрадь с выставленными «двойками», мчится во двор показывать их мальчикам</a:t>
            </a:r>
            <a:r>
              <a:rPr lang="ru-RU" dirty="0" smtClean="0">
                <a:latin typeface="Times New Roman" pitchFamily="18" charset="0"/>
                <a:cs typeface="Times New Roman" pitchFamily="18" charset="0"/>
              </a:rPr>
              <a:t>.</a:t>
            </a:r>
          </a:p>
          <a:p>
            <a:r>
              <a:rPr lang="ru-RU" dirty="0" smtClean="0">
                <a:latin typeface="Times New Roman" pitchFamily="18" charset="0"/>
                <a:cs typeface="Times New Roman" pitchFamily="18" charset="0"/>
              </a:rPr>
              <a:t>2. До </a:t>
            </a:r>
            <a:r>
              <a:rPr lang="ru-RU" dirty="0">
                <a:latin typeface="Times New Roman" pitchFamily="18" charset="0"/>
                <a:cs typeface="Times New Roman" pitchFamily="18" charset="0"/>
              </a:rPr>
              <a:t>1917 года в России существовала </a:t>
            </a:r>
            <a:r>
              <a:rPr lang="ru-RU" dirty="0" err="1">
                <a:latin typeface="Times New Roman" pitchFamily="18" charset="0"/>
                <a:cs typeface="Times New Roman" pitchFamily="18" charset="0"/>
              </a:rPr>
              <a:t>шестибалльная</a:t>
            </a:r>
            <a:r>
              <a:rPr lang="ru-RU" dirty="0">
                <a:latin typeface="Times New Roman" pitchFamily="18" charset="0"/>
                <a:cs typeface="Times New Roman" pitchFamily="18" charset="0"/>
              </a:rPr>
              <a:t> система оценки знаний с баллами от нуля до пяти. В 1918 году оценка «0» была упразднен. Но постепенно и оценка «1» стала использоваться все реже, а начиная с 50 -</a:t>
            </a:r>
            <a:r>
              <a:rPr lang="ru-RU" dirty="0" smtClean="0">
                <a:latin typeface="Times New Roman" pitchFamily="18" charset="0"/>
                <a:cs typeface="Times New Roman" pitchFamily="18" charset="0"/>
              </a:rPr>
              <a:t>х </a:t>
            </a:r>
            <a:r>
              <a:rPr lang="ru-RU" dirty="0">
                <a:latin typeface="Times New Roman" pitchFamily="18" charset="0"/>
                <a:cs typeface="Times New Roman" pitchFamily="18" charset="0"/>
              </a:rPr>
              <a:t>годов все меньше стала использоваться оценка «2». Пятибалльная система оценок практически превратилась в трехбалльную, а для многих учащихся, которые не могут учиться на «4» и «5», эта шкала стала </a:t>
            </a:r>
            <a:r>
              <a:rPr lang="ru-RU" dirty="0" smtClean="0">
                <a:latin typeface="Times New Roman" pitchFamily="18" charset="0"/>
                <a:cs typeface="Times New Roman" pitchFamily="18" charset="0"/>
              </a:rPr>
              <a:t>двухбалльной.</a:t>
            </a:r>
          </a:p>
          <a:p>
            <a:r>
              <a:rPr lang="ru-RU" dirty="0" smtClean="0">
                <a:latin typeface="Times New Roman" pitchFamily="18" charset="0"/>
                <a:cs typeface="Times New Roman" pitchFamily="18" charset="0"/>
              </a:rPr>
              <a:t>3</a:t>
            </a:r>
            <a:r>
              <a:rPr lang="ru-RU" b="1" dirty="0" smtClean="0">
                <a:latin typeface="Times New Roman" pitchFamily="18" charset="0"/>
                <a:cs typeface="Times New Roman" pitchFamily="18" charset="0"/>
              </a:rPr>
              <a:t>. </a:t>
            </a:r>
            <a:r>
              <a:rPr lang="ru-RU" dirty="0" smtClean="0">
                <a:latin typeface="Times New Roman" pitchFamily="18" charset="0"/>
                <a:cs typeface="Times New Roman" pitchFamily="18" charset="0"/>
              </a:rPr>
              <a:t>Педагог </a:t>
            </a:r>
            <a:r>
              <a:rPr lang="ru-RU" dirty="0">
                <a:latin typeface="Times New Roman" pitchFamily="18" charset="0"/>
                <a:cs typeface="Times New Roman" pitchFamily="18" charset="0"/>
              </a:rPr>
              <a:t>вызывает ученика или ученицу, обращается к ним с вопросом, слушает ответ, не выражая своего мнения о правильности или неправильности его. Далее, ничего не говоря этому ученику, он вызывает другого ученика и ему вновь задает тот же самый вопрос. При ответе этого второго ученика учитель начинает выражать свое мнение: </a:t>
            </a:r>
            <a:r>
              <a:rPr lang="ru-RU" dirty="0" smtClean="0">
                <a:latin typeface="Times New Roman" pitchFamily="18" charset="0"/>
                <a:cs typeface="Times New Roman" pitchFamily="18" charset="0"/>
              </a:rPr>
              <a:t>«Так</a:t>
            </a:r>
            <a:r>
              <a:rPr lang="ru-RU" dirty="0">
                <a:latin typeface="Times New Roman" pitchFamily="18" charset="0"/>
                <a:cs typeface="Times New Roman" pitchFamily="18" charset="0"/>
              </a:rPr>
              <a:t>, так</a:t>
            </a:r>
            <a:r>
              <a:rPr lang="ru-RU" dirty="0" smtClean="0">
                <a:latin typeface="Times New Roman" pitchFamily="18" charset="0"/>
                <a:cs typeface="Times New Roman" pitchFamily="18" charset="0"/>
              </a:rPr>
              <a:t>...». </a:t>
            </a:r>
            <a:r>
              <a:rPr lang="ru-RU" dirty="0">
                <a:latin typeface="Times New Roman" pitchFamily="18" charset="0"/>
                <a:cs typeface="Times New Roman" pitchFamily="18" charset="0"/>
              </a:rPr>
              <a:t>Когда ученик </a:t>
            </a:r>
            <a:r>
              <a:rPr lang="ru-RU" dirty="0" smtClean="0">
                <a:latin typeface="Times New Roman" pitchFamily="18" charset="0"/>
                <a:cs typeface="Times New Roman" pitchFamily="18" charset="0"/>
              </a:rPr>
              <a:t>заканчивает отвечать, учитель </a:t>
            </a:r>
            <a:r>
              <a:rPr lang="ru-RU" dirty="0">
                <a:latin typeface="Times New Roman" pitchFamily="18" charset="0"/>
                <a:cs typeface="Times New Roman" pitchFamily="18" charset="0"/>
              </a:rPr>
              <a:t>говорит: </a:t>
            </a:r>
            <a:r>
              <a:rPr lang="ru-RU" dirty="0" smtClean="0">
                <a:latin typeface="Times New Roman" pitchFamily="18" charset="0"/>
                <a:cs typeface="Times New Roman" pitchFamily="18" charset="0"/>
              </a:rPr>
              <a:t>«Это </a:t>
            </a:r>
            <a:r>
              <a:rPr lang="ru-RU" dirty="0">
                <a:latin typeface="Times New Roman" pitchFamily="18" charset="0"/>
                <a:cs typeface="Times New Roman" pitchFamily="18" charset="0"/>
              </a:rPr>
              <a:t>другое дело. Садись (обращается ко второму ученику</a:t>
            </a:r>
            <a:r>
              <a:rPr lang="ru-RU" dirty="0" smtClean="0">
                <a:latin typeface="Times New Roman" pitchFamily="18" charset="0"/>
                <a:cs typeface="Times New Roman" pitchFamily="18" charset="0"/>
              </a:rPr>
              <a:t>). </a:t>
            </a:r>
            <a:r>
              <a:rPr lang="ru-RU" dirty="0">
                <a:latin typeface="Times New Roman" pitchFamily="18" charset="0"/>
                <a:cs typeface="Times New Roman" pitchFamily="18" charset="0"/>
              </a:rPr>
              <a:t>С</a:t>
            </a:r>
            <a:r>
              <a:rPr lang="ru-RU" dirty="0" smtClean="0">
                <a:latin typeface="Times New Roman" pitchFamily="18" charset="0"/>
                <a:cs typeface="Times New Roman" pitchFamily="18" charset="0"/>
              </a:rPr>
              <a:t>адись </a:t>
            </a:r>
            <a:r>
              <a:rPr lang="ru-RU" dirty="0">
                <a:latin typeface="Times New Roman" pitchFamily="18" charset="0"/>
                <a:cs typeface="Times New Roman" pitchFamily="18" charset="0"/>
              </a:rPr>
              <a:t>и ты (обращается к первому ученику</a:t>
            </a:r>
            <a:r>
              <a:rPr lang="ru-RU" dirty="0" smtClean="0">
                <a:latin typeface="Times New Roman" pitchFamily="18" charset="0"/>
                <a:cs typeface="Times New Roman" pitchFamily="18" charset="0"/>
              </a:rPr>
              <a:t>)».</a:t>
            </a:r>
            <a:endParaRPr lang="ru-RU" dirty="0">
              <a:latin typeface="Times New Roman" pitchFamily="18" charset="0"/>
              <a:cs typeface="Times New Roman" pitchFamily="18" charset="0"/>
            </a:endParaRPr>
          </a:p>
          <a:p>
            <a:r>
              <a:rPr lang="ru-RU" dirty="0" smtClean="0">
                <a:latin typeface="Times New Roman" pitchFamily="18" charset="0"/>
                <a:cs typeface="Times New Roman" pitchFamily="18" charset="0"/>
              </a:rPr>
              <a:t>5. Учащиеся </a:t>
            </a:r>
            <a:r>
              <a:rPr lang="ru-RU" dirty="0">
                <a:latin typeface="Times New Roman" pitchFamily="18" charset="0"/>
                <a:cs typeface="Times New Roman" pitchFamily="18" charset="0"/>
              </a:rPr>
              <a:t>выполнили задание в рабочей тетради. После выполнения работы учитель попросил учащихся обменяться тетрадями и проверить выполненную </a:t>
            </a:r>
            <a:r>
              <a:rPr lang="ru-RU" dirty="0" smtClean="0">
                <a:latin typeface="Times New Roman" pitchFamily="18" charset="0"/>
                <a:cs typeface="Times New Roman" pitchFamily="18" charset="0"/>
              </a:rPr>
              <a:t>работу.</a:t>
            </a:r>
            <a:r>
              <a:rPr lang="ru-RU" b="1" dirty="0" smtClean="0">
                <a:latin typeface="Times New Roman" pitchFamily="18" charset="0"/>
                <a:cs typeface="Times New Roman" pitchFamily="18" charset="0"/>
              </a:rPr>
              <a:t> </a:t>
            </a:r>
            <a:endParaRPr lang="ru-RU" dirty="0">
              <a:latin typeface="Times New Roman" pitchFamily="18" charset="0"/>
              <a:cs typeface="Times New Roman" pitchFamily="18" charset="0"/>
            </a:endParaRPr>
          </a:p>
        </p:txBody>
      </p:sp>
    </p:spTree>
    <p:extLst>
      <p:ext uri="{BB962C8B-B14F-4D97-AF65-F5344CB8AC3E}">
        <p14:creationId xmlns="" xmlns:p14="http://schemas.microsoft.com/office/powerpoint/2010/main" val="2866395250"/>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Тема Office">
  <a:themeElements>
    <a:clrScheme name="Метро">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1551</TotalTime>
  <Words>2093</Words>
  <Application>Microsoft Office PowerPoint</Application>
  <PresentationFormat>Экран (4:3)</PresentationFormat>
  <Paragraphs>299</Paragraphs>
  <Slides>37</Slides>
  <Notes>5</Notes>
  <HiddenSlides>1</HiddenSlides>
  <MMClips>0</MMClips>
  <ScaleCrop>false</ScaleCrop>
  <HeadingPairs>
    <vt:vector size="4" baseType="variant">
      <vt:variant>
        <vt:lpstr>Тема</vt:lpstr>
      </vt:variant>
      <vt:variant>
        <vt:i4>2</vt:i4>
      </vt:variant>
      <vt:variant>
        <vt:lpstr>Заголовки слайдов</vt:lpstr>
      </vt:variant>
      <vt:variant>
        <vt:i4>37</vt:i4>
      </vt:variant>
    </vt:vector>
  </HeadingPairs>
  <TitlesOfParts>
    <vt:vector size="39" baseType="lpstr">
      <vt:lpstr>Тема Office</vt:lpstr>
      <vt:lpstr>1_Тема Office</vt:lpstr>
      <vt:lpstr>Создание ФОС по учебным предметам «История» и «Обществознание». Разработка инструментария (заданий и критериев) оценивания образовательных результатов обучающихся                                            Крыжко Екатерина Евгеньевна,                                       заведующий отделом профессионального                                                           мастерства  ЦКО  ГБОУ ДПО РК КРИППО</vt:lpstr>
      <vt:lpstr>Слайд 2</vt:lpstr>
      <vt:lpstr>Слайд 3</vt:lpstr>
      <vt:lpstr>Слайд 4</vt:lpstr>
      <vt:lpstr>Понятийный аппарат:</vt:lpstr>
      <vt:lpstr>Функции педагогического контроля </vt:lpstr>
      <vt:lpstr>Основные проблемы контроля и оценки  </vt:lpstr>
      <vt:lpstr>Проблемы оценивания по истории и обществознанию</vt:lpstr>
      <vt:lpstr>Слайд 9</vt:lpstr>
      <vt:lpstr>Слайд 10</vt:lpstr>
      <vt:lpstr>Учитель, помни!  Основные подходы к оцениванию</vt:lpstr>
      <vt:lpstr>Контрольно-оценочная деятельность </vt:lpstr>
      <vt:lpstr>Стартовая диагностика</vt:lpstr>
      <vt:lpstr>Текущий контроль</vt:lpstr>
      <vt:lpstr>Автоматизированная информационная система «Электронный журнал для школы» (ЭлЖур) </vt:lpstr>
      <vt:lpstr>Итоговый контроль</vt:lpstr>
      <vt:lpstr>Слайд 17</vt:lpstr>
      <vt:lpstr> Разработка инструментария (заданий и критериев) оценивания предметных и метапредметных образовательных результатов</vt:lpstr>
      <vt:lpstr>Контрольно – оценочные средства включают контрольные материалы для проведения текущего контроля</vt:lpstr>
      <vt:lpstr>Инструментарий</vt:lpstr>
      <vt:lpstr>Задания и критерии оценивания</vt:lpstr>
      <vt:lpstr>Методы и формы оценивания</vt:lpstr>
      <vt:lpstr>Критерии оценивания работы группы, ориентированные на продуктивные знания</vt:lpstr>
      <vt:lpstr>Рецензия УИР учащимися</vt:lpstr>
      <vt:lpstr>Планируемые образовательные результаты  </vt:lpstr>
      <vt:lpstr>Прием «Фишбоун» («Рыбная кость»)</vt:lpstr>
      <vt:lpstr>Графические организаторы: «Кластеры» </vt:lpstr>
      <vt:lpstr>Тема: «Смутное время»</vt:lpstr>
      <vt:lpstr>Тема: «Смутное время»</vt:lpstr>
      <vt:lpstr>Работа в различных знаковых системах</vt:lpstr>
      <vt:lpstr>Работа с картой</vt:lpstr>
      <vt:lpstr>Безотметочное обучение</vt:lpstr>
      <vt:lpstr>Формы</vt:lpstr>
      <vt:lpstr>Принципы безотметочного обучения</vt:lpstr>
      <vt:lpstr>Слайд 35</vt:lpstr>
      <vt:lpstr>Анкета (оценочный лист)</vt:lpstr>
      <vt:lpstr>Слайд 37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Контроль (диагностика) и оценка  результатов обучения</dc:title>
  <dc:creator>APPO-223-2</dc:creator>
  <cp:lastModifiedBy>User-8</cp:lastModifiedBy>
  <cp:revision>58</cp:revision>
  <dcterms:created xsi:type="dcterms:W3CDTF">2015-10-28T12:17:07Z</dcterms:created>
  <dcterms:modified xsi:type="dcterms:W3CDTF">2021-03-12T09:55:16Z</dcterms:modified>
</cp:coreProperties>
</file>