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70" r:id="rId3"/>
    <p:sldId id="271" r:id="rId4"/>
    <p:sldId id="272" r:id="rId5"/>
    <p:sldId id="274" r:id="rId6"/>
    <p:sldId id="273" r:id="rId7"/>
    <p:sldId id="295" r:id="rId8"/>
    <p:sldId id="275" r:id="rId9"/>
    <p:sldId id="300" r:id="rId10"/>
    <p:sldId id="305" r:id="rId11"/>
    <p:sldId id="306" r:id="rId12"/>
    <p:sldId id="307" r:id="rId13"/>
    <p:sldId id="276" r:id="rId14"/>
    <p:sldId id="299" r:id="rId15"/>
    <p:sldId id="277" r:id="rId16"/>
    <p:sldId id="280" r:id="rId17"/>
    <p:sldId id="282" r:id="rId18"/>
    <p:sldId id="303" r:id="rId19"/>
    <p:sldId id="308" r:id="rId20"/>
    <p:sldId id="304" r:id="rId21"/>
    <p:sldId id="285" r:id="rId22"/>
    <p:sldId id="294" r:id="rId23"/>
    <p:sldId id="281" r:id="rId24"/>
    <p:sldId id="296" r:id="rId25"/>
    <p:sldId id="297" r:id="rId26"/>
    <p:sldId id="278" r:id="rId27"/>
    <p:sldId id="279" r:id="rId28"/>
    <p:sldId id="301" r:id="rId29"/>
    <p:sldId id="286" r:id="rId30"/>
    <p:sldId id="290" r:id="rId31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38BBE6D4-A6F8-4090-889C-5CBE46EF9E19}">
          <p14:sldIdLst>
            <p14:sldId id="256"/>
            <p14:sldId id="270"/>
            <p14:sldId id="271"/>
            <p14:sldId id="272"/>
            <p14:sldId id="274"/>
            <p14:sldId id="273"/>
            <p14:sldId id="275"/>
            <p14:sldId id="276"/>
            <p14:sldId id="277"/>
            <p14:sldId id="280"/>
            <p14:sldId id="282"/>
            <p14:sldId id="285"/>
            <p14:sldId id="293"/>
            <p14:sldId id="294"/>
            <p14:sldId id="281"/>
            <p14:sldId id="278"/>
            <p14:sldId id="279"/>
            <p14:sldId id="286"/>
            <p14:sldId id="287"/>
            <p14:sldId id="288"/>
            <p14:sldId id="289"/>
            <p14:sldId id="292"/>
            <p14:sldId id="290"/>
            <p14:sldId id="291"/>
          </p14:sldIdLst>
        </p14:section>
        <p14:section name="Раздел без заголовка" id="{4E45A950-FF1B-458F-BF5C-224A30A2A2C5}">
          <p14:sldIdLst/>
        </p14:section>
      </p14:sectionLst>
    </p:ext>
    <p:ext uri="{EFAFB233-063F-42B5-8137-9DF3F51BA10A}">
      <p15:sldGuideLst xmlns:p15="http://schemas.microsoft.com/office/powerpoint/2012/main" xmlns="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4" autoAdjust="0"/>
    <p:restoredTop sz="94599" autoAdjust="0"/>
  </p:normalViewPr>
  <p:slideViewPr>
    <p:cSldViewPr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4080" y="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13D02FD-F98D-4393-8C2A-AA2B1B59A463}" type="datetime1">
              <a:rPr lang="ru-RU" smtClean="0"/>
              <a:pPr rtl="0"/>
              <a:t>07.09.2021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50423A-8BCE-448E-A97B-03A88B2B12C1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1395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5164D38-2738-4F9A-AE2C-9F3DA1661795}" type="datetime1">
              <a:rPr lang="ru-RU" smtClean="0"/>
              <a:pPr rtl="0"/>
              <a:t>07.09.2021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1F2A70B-78F2-4DCF-B53B-C990D2FAFB8A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115705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77649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256" name="Линия" descr="Изображение линии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Полилиния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8" name="Полилиния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9" name="Полилиния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0" name="Полилиния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1" name="Полилиния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2" name="Полилиния 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3" name="Полилиния 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4" name="Полилиния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5" name="Полилиния 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6" name="Полилиния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7" name="Полилиния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8" name="Полилиния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9" name="Полилиния 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0" name="Полилиния 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1" name="Полилиния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2" name="Полилиния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3" name="Полилиния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4" name="Полилиния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5" name="Полилиния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6" name="Полилиния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7" name="Полилиния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8" name="Полилиния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9" name="Полилиния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0" name="Полилиния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1" name="Полилиния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2" name="Полилиния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3" name="Полилиния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4" name="Полилиния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5" name="Полилиния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6" name="Полилиния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7" name="Полилиния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8" name="Полилиния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9" name="Полилиния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0" name="Полилиния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1" name="Полилиния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2" name="Полилиния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3" name="Полилиния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4" name="Полилиния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5" name="Полилиния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6" name="Полилиния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7" name="Полилиния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8" name="Полилиния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9" name="Полилиния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0" name="Полилиния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1" name="Полилиния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2" name="Полилиния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3" name="Полилиния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4" name="Полилиния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5" name="Полилиния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6" name="Полилиния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7" name="Полилиния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8" name="Полилиния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9" name="Полилиния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0" name="Полилиния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1" name="Полилиния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2" name="Полилиния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3" name="Полилиния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4" name="Полилиния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5" name="Полилиния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6" name="Полилиния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7" name="Полилиния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8" name="Полилиния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9" name="Полилиния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0" name="Полилиния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1" name="Полилиния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2" name="Полилиния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3" name="Полилиния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4" name="Полилиния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5" name="Полилиния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6" name="Полилиния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7" name="Полилиния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8" name="Полилиния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9" name="Полилиния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0" name="Полилиния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1" name="Полилиния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2" name="Полилиния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3" name="Полилиния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4" name="Полилиния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5" name="Полилиния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6" name="Полилиния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7" name="Полилиния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8" name="Полилиния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9" name="Полилиния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0" name="Полилиния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1" name="Полилиния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2" name="Полилиния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3" name="Полилиния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4" name="Полилиния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5" name="Полилиния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6" name="Полилиния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7" name="Полилиния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8" name="Полилиния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9" name="Полилиния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0" name="Полилиния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1" name="Полилиния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2" name="Полилиния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3" name="Полилиния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4" name="Полилиния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5" name="Полилиния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6" name="Полилиния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7" name="Полилиния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8" name="Полилиния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9" name="Полилиния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0" name="Полилиния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1" name="Полилиния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2" name="Полилиния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3" name="Полилиния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4" name="Полилиния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5" name="Полилиния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6" name="Полилиния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7" name="Полилиния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8" name="Полилиния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9" name="Полилиния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0" name="Полилиния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1" name="Полилиния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2" name="Полилиния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3" name="Полилиния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4" name="Полилиния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5" name="Полилиния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6" name="Полилиния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7" name="Полилиния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8" name="Полилиния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9" name="Полилиния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4356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7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Полилиния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9" name="Полилиния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0" name="Полилиния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0ADCAA3-DEBC-406D-8401-30E1F946FF53}" type="datetime1">
              <a:rPr lang="ru-RU" smtClean="0"/>
              <a:pPr rtl="0"/>
              <a:t>07.09.2021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6793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7" name="Линия" descr="Изображение линии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9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0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 rtlCol="0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5B83A8-B65A-4820-B3AA-18435A44086F}" type="datetime1">
              <a:rPr lang="ru-RU" smtClean="0"/>
              <a:pPr rtl="0"/>
              <a:t>07.09.2021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11791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67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9567F8A-3B9B-475E-B703-D5E9DB2614A0}" type="datetime1">
              <a:rPr lang="ru-RU" smtClean="0"/>
              <a:pPr rtl="0"/>
              <a:t>07.09.2021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14472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rtlCol="0" anchor="b">
            <a:noAutofit/>
          </a:bodyPr>
          <a:lstStyle>
            <a:lvl1pPr algn="l">
              <a:defRPr sz="4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255" name="Линия" descr="Изображение линии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Полилиния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7" name="Полилиния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8" name="Полилиния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9" name="Полилиния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0" name="Полилиния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1" name="Полилиния 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2" name="Полилиния 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3" name="Полилиния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4" name="Полилиния 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5" name="Полилиния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6" name="Полилиния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7" name="Полилиния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8" name="Полилиния 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9" name="Полилиния 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0" name="Полилиния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1" name="Полилиния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2" name="Полилиния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3" name="Полилиния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4" name="Полилиния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5" name="Полилиния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6" name="Полилиния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7" name="Полилиния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8" name="Полилиния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9" name="Полилиния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0" name="Полилиния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1" name="Полилиния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2" name="Полилиния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3" name="Полилиния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4" name="Полилиния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5" name="Полилиния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6" name="Полилиния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7" name="Полилиния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8" name="Полилиния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9" name="Полилиния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0" name="Полилиния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1" name="Полилиния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2" name="Полилиния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3" name="Полилиния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4" name="Полилиния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5" name="Полилиния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6" name="Полилиния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7" name="Полилиния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8" name="Полилиния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9" name="Полилиния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0" name="Полилиния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1" name="Полилиния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2" name="Полилиния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3" name="Полилиния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4" name="Полилиния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5" name="Полилиния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6" name="Полилиния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7" name="Полилиния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8" name="Полилиния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9" name="Полилиния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0" name="Полилиния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1" name="Полилиния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2" name="Полилиния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3" name="Полилиния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4" name="Полилиния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5" name="Полилиния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6" name="Полилиния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7" name="Полилиния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8" name="Полилиния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9" name="Полилиния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0" name="Полилиния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1" name="Полилиния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2" name="Полилиния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3" name="Полилиния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4" name="Полилиния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5" name="Полилиния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6" name="Полилиния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7" name="Полилиния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8" name="Полилиния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9" name="Полилиния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0" name="Полилиния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1" name="Полилиния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2" name="Полилиния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3" name="Полилиния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4" name="Полилиния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5" name="Полилиния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6" name="Полилиния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7" name="Полилиния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8" name="Полилиния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9" name="Полилиния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0" name="Полилиния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1" name="Полилиния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2" name="Полилиния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3" name="Полилиния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4" name="Полилиния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5" name="Полилиния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6" name="Полилиния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7" name="Полилиния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8" name="Полилиния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9" name="Полилиния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0" name="Полилиния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1" name="Полилиния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2" name="Полилиния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3" name="Полилиния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4" name="Полилиния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5" name="Полилиния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6" name="Полилиния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7" name="Полилиния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8" name="Полилиния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9" name="Полилиния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0" name="Полилиния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1" name="Полилиния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2" name="Полилиния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3" name="Полилиния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4" name="Полилиния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5" name="Полилиния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6" name="Полилиния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7" name="Полилиния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8" name="Полилиния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9" name="Полилиния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0" name="Полилиния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1" name="Полилиния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2" name="Полилиния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3" name="Полилиния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4" name="Полилиния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5" name="Полилиния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6" name="Полилиния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7" name="Полилиния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8" name="Полилиния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C86B7B8-68DB-4C8D-B1EE-F0C4532BD17D}" type="datetime1">
              <a:rPr lang="ru-RU" smtClean="0"/>
              <a:pPr rtl="0"/>
              <a:t>07.09.2021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8797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58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0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1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38857C3-C93F-4E49-AD92-CBF7106F2783}" type="datetime1">
              <a:rPr lang="ru-RU" smtClean="0"/>
              <a:pPr rtl="0"/>
              <a:t>07.09.2021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83294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60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Полилиния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3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4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C36C73-844D-4651-9FC2-22D52B486471}" type="datetime1">
              <a:rPr lang="ru-RU" smtClean="0"/>
              <a:pPr rtl="0"/>
              <a:t>07.09.2021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  <p:sp>
        <p:nvSpPr>
          <p:cNvPr id="85" name="Объект 3"/>
          <p:cNvSpPr>
            <a:spLocks noGrp="1"/>
          </p:cNvSpPr>
          <p:nvPr>
            <p:ph sz="half" idx="13"/>
          </p:nvPr>
        </p:nvSpPr>
        <p:spPr>
          <a:xfrm>
            <a:off x="6249860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2491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56" name="Линия" descr="Изображение линии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8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9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0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1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2BE7C9-88BB-4EFE-8667-3062E1396877}" type="datetime1">
              <a:rPr lang="ru-RU" smtClean="0"/>
              <a:pPr rtl="0"/>
              <a:t>07.09.2021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1561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013653-6E18-417E-A961-3DF0937C0BAA}" type="datetime1">
              <a:rPr lang="ru-RU" smtClean="0"/>
              <a:pPr rtl="0"/>
              <a:t>07.09.2021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5966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grpSp>
        <p:nvGrpSpPr>
          <p:cNvPr id="615" name="рамка" descr="Изображение прямоугольника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Группа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Группа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Полилиния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Полилиния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Полилиния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7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Группа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Полилиния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Полилиния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Полилиния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3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Группа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Группа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Полилиния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Полилиния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Полилиния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7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Группа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Полилиния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Полилиния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Полилиния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3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19705AF-92A4-4691-A540-883D58C8D1DC}" type="datetime1">
              <a:rPr lang="ru-RU" smtClean="0"/>
              <a:pPr rtl="0"/>
              <a:t>07.09.2021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62116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614" name="рамка" descr="Изображение прямоугольника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Группа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Группа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Полилиния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4" name="Полилиния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Полилиния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Группа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Полилиния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0" name="Полилиния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Полилиния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Группа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Группа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Полилиния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4" name="Полилиния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Полилиния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Группа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Полилиния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0" name="Полилиния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Полилиния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Полилиния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Полилиния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Полилиния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Полилиния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Полилиния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Полилиния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Полилиния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Полилиния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Полилиния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Полилиния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Полилиния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Полилиния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Полилиния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Полилиния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Полилиния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Полилиния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Полилиния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Полилиния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Полилиния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Полилиния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Полилиния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Полилиния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Полилиния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Полилиния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Полилиния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Полилиния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Полилиния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Полилиния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Полилиния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Полилиния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Полилиния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Полилиния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Полилиния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Полилиния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Полилиния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Полилиния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Полилиния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Полилиния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Полилиния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Полилиния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Полилиния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Полилиния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Полилиния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Полилиния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Полилиния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Полилиния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Полилиния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Полилиния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Полилиния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Полилиния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Полилиния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Полилиния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Полилиния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Полилиния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Полилиния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Полилиния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Полилиния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Полилиния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Полилиния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Полилиния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Полилиния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Полилиния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Полилиния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Полилиния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Полилиния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Полилиния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Полилиния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Полилиния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Полилиния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Полилиния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Полилиния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09E27C-4335-4F92-9135-AD8999CC569B}" type="datetime1">
              <a:rPr lang="ru-RU" smtClean="0"/>
              <a:pPr rtl="0"/>
              <a:t>07.09.2021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7694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C9D4412-E0C6-4262-9FCB-58486E3B00CB}" type="datetime1">
              <a:rPr lang="ru-RU" noProof="0" smtClean="0"/>
              <a:pPr rtl="0"/>
              <a:t>07.09.2021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5BA54BD-C84D-46CE-8B72-31BFB26ABA43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836712"/>
            <a:ext cx="9144000" cy="3735288"/>
          </a:xfrm>
        </p:spPr>
        <p:txBody>
          <a:bodyPr rtlCol="0"/>
          <a:lstStyle/>
          <a:p>
            <a:pPr rtl="0"/>
            <a:r>
              <a:rPr lang="ru-RU" dirty="0" smtClean="0">
                <a:latin typeface="Comic Sans MS" panose="030F0702030302020204" pitchFamily="66" charset="0"/>
              </a:rPr>
              <a:t>Формирование </a:t>
            </a:r>
            <a:r>
              <a:rPr lang="ru-RU" dirty="0" err="1" smtClean="0">
                <a:latin typeface="Comic Sans MS" panose="030F0702030302020204" pitchFamily="66" charset="0"/>
              </a:rPr>
              <a:t>метапредметных</a:t>
            </a:r>
            <a:r>
              <a:rPr lang="ru-RU" dirty="0" smtClean="0">
                <a:latin typeface="Comic Sans MS" panose="030F0702030302020204" pitchFamily="66" charset="0"/>
              </a:rPr>
              <a:t> УУД на различных этапах урока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algn="r" rtl="0"/>
            <a:r>
              <a:rPr lang="ru-RU" dirty="0" smtClean="0">
                <a:latin typeface="Segoe Script" panose="030B0504020000000003" pitchFamily="66" charset="0"/>
              </a:rPr>
              <a:t>А.В. </a:t>
            </a:r>
            <a:r>
              <a:rPr lang="ru-RU" dirty="0" err="1" smtClean="0">
                <a:latin typeface="Segoe Script" panose="030B0504020000000003" pitchFamily="66" charset="0"/>
              </a:rPr>
              <a:t>Дризуль</a:t>
            </a:r>
            <a:r>
              <a:rPr lang="ru-RU" dirty="0" smtClean="0">
                <a:latin typeface="Segoe Script" panose="030B0504020000000003" pitchFamily="66" charset="0"/>
              </a:rPr>
              <a:t>, учитель биологии</a:t>
            </a:r>
            <a:endParaRPr lang="ru-RU" dirty="0"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0111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5256" y="428604"/>
            <a:ext cx="9143998" cy="1000132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6 класс. Лабораторная </a:t>
            </a:r>
            <a:r>
              <a:rPr lang="ru-RU" b="1" dirty="0" smtClean="0"/>
              <a:t>работа № 12  Строение злакового растения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2414" y="1785926"/>
            <a:ext cx="9144000" cy="4386274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/>
              <a:t>Цель:</a:t>
            </a:r>
            <a:r>
              <a:rPr lang="ru-RU" sz="3200" dirty="0" smtClean="0"/>
              <a:t> Изучить особенности строения растений из семейства Злаки</a:t>
            </a:r>
          </a:p>
          <a:p>
            <a:pPr>
              <a:buNone/>
            </a:pPr>
            <a:r>
              <a:rPr lang="ru-RU" sz="3200" b="1" dirty="0" smtClean="0"/>
              <a:t>Ход работы:</a:t>
            </a:r>
            <a:endParaRPr lang="ru-RU" sz="3200" dirty="0" smtClean="0"/>
          </a:p>
          <a:p>
            <a:pPr lvl="0">
              <a:buNone/>
            </a:pPr>
            <a:r>
              <a:rPr lang="ru-RU" sz="3200" dirty="0" smtClean="0"/>
              <a:t>1. Ознакомьтесь с изображениями злаков и гербарным материалом</a:t>
            </a:r>
          </a:p>
          <a:p>
            <a:pPr lvl="0">
              <a:buNone/>
            </a:pPr>
            <a:r>
              <a:rPr lang="ru-RU" sz="3200" dirty="0" smtClean="0"/>
              <a:t>2. На основании личных наблюдений и текста учебника (с.210-211), заполните таблицу: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Лабораторная работа № 12  Строение злакового растения (продолжение)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2413" y="1406912"/>
          <a:ext cx="9144000" cy="509392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5072065"/>
                <a:gridCol w="4071935"/>
              </a:tblGrid>
              <a:tr h="446916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Семейство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6216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Корневая система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93277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Стебель (особенности строения и роста)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93277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Лист (особенности строения, тип жилкования)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932779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Цветок (особенности строения, формула)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6216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Соцветие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6216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Плод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6216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Представители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Лабораторная работа № 12  Строение злакового растения (продолжение)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b="1" dirty="0" smtClean="0"/>
              <a:t>Сделайте вывод.</a:t>
            </a:r>
            <a:r>
              <a:rPr lang="ru-RU" sz="4000" dirty="0" smtClean="0"/>
              <a:t> На основании каких признаков злаки относят к отделу Покрытосеменные? К какому классу относятся злаки? По каким признакам вы это определили? Какие особенности строения характерны для семейства Злаки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9876" y="274638"/>
            <a:ext cx="9396536" cy="102076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Comic Sans MS" panose="030F0702030302020204" pitchFamily="66" charset="0"/>
              </a:rPr>
              <a:t>Формирование коммуникативных УУД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595834"/>
          </a:xfrm>
        </p:spPr>
        <p:txBody>
          <a:bodyPr>
            <a:normAutofit lnSpcReduction="10000"/>
          </a:bodyPr>
          <a:lstStyle/>
          <a:p>
            <a:r>
              <a:rPr lang="ru-RU" sz="4400" dirty="0" smtClean="0">
                <a:latin typeface="Comic Sans MS" pitchFamily="66" charset="0"/>
              </a:rPr>
              <a:t>Работа в группах</a:t>
            </a:r>
          </a:p>
          <a:p>
            <a:r>
              <a:rPr lang="ru-RU" sz="4400" dirty="0" smtClean="0">
                <a:latin typeface="Comic Sans MS" pitchFamily="66" charset="0"/>
              </a:rPr>
              <a:t>Составление и презентация сообщений</a:t>
            </a:r>
          </a:p>
          <a:p>
            <a:r>
              <a:rPr lang="ru-RU" sz="4400" dirty="0" smtClean="0">
                <a:latin typeface="Comic Sans MS" pitchFamily="66" charset="0"/>
              </a:rPr>
              <a:t>Проектная деятельность</a:t>
            </a:r>
          </a:p>
          <a:p>
            <a:r>
              <a:rPr lang="ru-RU" sz="4400" dirty="0" smtClean="0">
                <a:latin typeface="Comic Sans MS" pitchFamily="66" charset="0"/>
              </a:rPr>
              <a:t>Рецензирование ответов</a:t>
            </a:r>
          </a:p>
          <a:p>
            <a:r>
              <a:rPr lang="ru-RU" sz="4400" dirty="0" smtClean="0">
                <a:latin typeface="Comic Sans MS" pitchFamily="66" charset="0"/>
              </a:rPr>
              <a:t>Участие в семинарах</a:t>
            </a:r>
            <a:endParaRPr lang="ru-RU" sz="4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4531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Разнообразие проектов - </a:t>
            </a:r>
            <a:endParaRPr lang="ru-RU" sz="54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50876" y="1947882"/>
            <a:ext cx="10287072" cy="4267200"/>
          </a:xfrm>
        </p:spPr>
        <p:txBody>
          <a:bodyPr>
            <a:normAutofit/>
          </a:bodyPr>
          <a:lstStyle/>
          <a:p>
            <a:r>
              <a:rPr lang="ru-RU" sz="7200" dirty="0" smtClean="0">
                <a:latin typeface="Comic Sans MS" pitchFamily="66" charset="0"/>
              </a:rPr>
              <a:t>Исследовательский</a:t>
            </a:r>
          </a:p>
          <a:p>
            <a:r>
              <a:rPr lang="ru-RU" sz="7200" dirty="0" smtClean="0">
                <a:latin typeface="Comic Sans MS" pitchFamily="66" charset="0"/>
              </a:rPr>
              <a:t>Учебный</a:t>
            </a:r>
          </a:p>
          <a:p>
            <a:r>
              <a:rPr lang="ru-RU" sz="7200" dirty="0" smtClean="0">
                <a:latin typeface="Comic Sans MS" pitchFamily="66" charset="0"/>
              </a:rPr>
              <a:t>Мини-проект</a:t>
            </a:r>
            <a:endParaRPr lang="ru-RU" sz="7200" dirty="0"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876" y="274638"/>
            <a:ext cx="9715536" cy="115409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Формирование познавательных УУД</a:t>
            </a:r>
            <a:endParaRPr lang="ru-RU" sz="40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5400" dirty="0" smtClean="0"/>
              <a:t>Проверка усвоения знаний</a:t>
            </a:r>
          </a:p>
          <a:p>
            <a:r>
              <a:rPr lang="ru-RU" sz="5400" dirty="0" smtClean="0"/>
              <a:t>Изучение нового материала</a:t>
            </a:r>
          </a:p>
          <a:p>
            <a:r>
              <a:rPr lang="ru-RU" sz="5400" dirty="0" smtClean="0"/>
              <a:t>Закрепление</a:t>
            </a:r>
          </a:p>
          <a:p>
            <a:r>
              <a:rPr lang="ru-RU" sz="5400" dirty="0" smtClean="0"/>
              <a:t>Домашнее задание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3105010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764" y="274638"/>
            <a:ext cx="10404648" cy="1020762"/>
          </a:xfrm>
        </p:spPr>
        <p:txBody>
          <a:bodyPr/>
          <a:lstStyle/>
          <a:p>
            <a:r>
              <a:rPr lang="ru-RU" dirty="0" smtClean="0"/>
              <a:t>5 класс. Профессия?</a:t>
            </a:r>
            <a:endParaRPr lang="ru-RU" dirty="0"/>
          </a:p>
        </p:txBody>
      </p:sp>
      <p:pic>
        <p:nvPicPr>
          <p:cNvPr id="4" name="Содержимое 3" descr="агроном.jpg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321" t="4930" r="6603"/>
          <a:stretch/>
        </p:blipFill>
        <p:spPr>
          <a:xfrm>
            <a:off x="261764" y="1412776"/>
            <a:ext cx="6264696" cy="5040560"/>
          </a:xfrm>
        </p:spPr>
      </p:pic>
      <p:pic>
        <p:nvPicPr>
          <p:cNvPr id="5" name="Содержимое 3" descr="ветеринар.jpg"/>
          <p:cNvPicPr>
            <a:picLocks noChangeAspect="1"/>
          </p:cNvPicPr>
          <p:nvPr/>
        </p:nvPicPr>
        <p:blipFill rotWithShape="1">
          <a:blip r:embed="rId3"/>
          <a:srcRect l="10753" b="1190"/>
          <a:stretch/>
        </p:blipFill>
        <p:spPr>
          <a:xfrm>
            <a:off x="5665784" y="0"/>
            <a:ext cx="6523041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7317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класс. Метод </a:t>
            </a:r>
            <a:r>
              <a:rPr lang="ru-RU" dirty="0" smtClean="0"/>
              <a:t>исследования?</a:t>
            </a:r>
            <a:endParaRPr lang="ru-RU" dirty="0"/>
          </a:p>
        </p:txBody>
      </p:sp>
      <p:pic>
        <p:nvPicPr>
          <p:cNvPr id="4" name="Содержимое 5" descr="взвешивание.jpg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26" t="14925" b="14925"/>
          <a:stretch/>
        </p:blipFill>
        <p:spPr>
          <a:xfrm>
            <a:off x="1522414" y="1772816"/>
            <a:ext cx="9324526" cy="4896544"/>
          </a:xfrm>
        </p:spPr>
      </p:pic>
    </p:spTree>
    <p:extLst>
      <p:ext uri="{BB962C8B-B14F-4D97-AF65-F5344CB8AC3E}">
        <p14:creationId xmlns:p14="http://schemas.microsoft.com/office/powerpoint/2010/main" xmlns="" val="180233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ФОТО\врач измеряет пульс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023766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класс. Метод исследования?</a:t>
            </a:r>
            <a:endParaRPr lang="ru-RU" dirty="0"/>
          </a:p>
        </p:txBody>
      </p:sp>
      <p:pic>
        <p:nvPicPr>
          <p:cNvPr id="7" name="Содержимое 6" descr="эксперимент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5256" y="1643050"/>
            <a:ext cx="9286940" cy="500066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Comic Sans MS" panose="030F0702030302020204" pitchFamily="66" charset="0"/>
              </a:rPr>
              <a:t>Виды УУД по ФГОС</a:t>
            </a:r>
            <a:endParaRPr lang="ru-RU" sz="48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Comic Sans MS" panose="030F0702030302020204" pitchFamily="66" charset="0"/>
              </a:rPr>
              <a:t>Личностные</a:t>
            </a:r>
          </a:p>
          <a:p>
            <a:r>
              <a:rPr lang="ru-RU" sz="6000" dirty="0" err="1" smtClean="0">
                <a:latin typeface="Comic Sans MS" panose="030F0702030302020204" pitchFamily="66" charset="0"/>
              </a:rPr>
              <a:t>Метапредметные</a:t>
            </a:r>
            <a:endParaRPr lang="ru-RU" sz="6000" dirty="0" smtClean="0">
              <a:latin typeface="Comic Sans MS" panose="030F0702030302020204" pitchFamily="66" charset="0"/>
            </a:endParaRPr>
          </a:p>
          <a:p>
            <a:r>
              <a:rPr lang="ru-RU" sz="6000" dirty="0" smtClean="0">
                <a:latin typeface="Comic Sans MS" panose="030F0702030302020204" pitchFamily="66" charset="0"/>
              </a:rPr>
              <a:t>Предметные</a:t>
            </a:r>
            <a:endParaRPr lang="ru-RU" sz="6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0729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562" y="274638"/>
            <a:ext cx="9929850" cy="102076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9 класс. Функция живого вещества?</a:t>
            </a:r>
            <a:endParaRPr lang="ru-RU" sz="4400" dirty="0"/>
          </a:p>
        </p:txBody>
      </p:sp>
      <p:pic>
        <p:nvPicPr>
          <p:cNvPr id="3074" name="Picture 2" descr="C:\Users\Admin\Desktop\ФОТО\коралловые бус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6496" y="1785926"/>
            <a:ext cx="5072098" cy="4857784"/>
          </a:xfrm>
          <a:prstGeom prst="rect">
            <a:avLst/>
          </a:prstGeom>
          <a:noFill/>
        </p:spPr>
      </p:pic>
      <p:pic>
        <p:nvPicPr>
          <p:cNvPr id="3076" name="Picture 4" descr="C:\Users\Admin\Desktop\ФОТО\атолл.jpg"/>
          <p:cNvPicPr>
            <a:picLocks noChangeAspect="1" noChangeArrowheads="1"/>
          </p:cNvPicPr>
          <p:nvPr/>
        </p:nvPicPr>
        <p:blipFill>
          <a:blip r:embed="rId3"/>
          <a:srcRect l="24194" t="5376" r="2361" b="7257"/>
          <a:stretch>
            <a:fillRect/>
          </a:stretch>
        </p:blipFill>
        <p:spPr bwMode="auto">
          <a:xfrm>
            <a:off x="5522908" y="1785926"/>
            <a:ext cx="6072230" cy="478634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562074"/>
          </a:xfrm>
        </p:spPr>
        <p:txBody>
          <a:bodyPr/>
          <a:lstStyle/>
          <a:p>
            <a:r>
              <a:rPr lang="ru-RU" dirty="0" smtClean="0">
                <a:latin typeface="Comic Sans MS" panose="030F0702030302020204" pitchFamily="66" charset="0"/>
              </a:rPr>
              <a:t>9 класс. Тип взаимоотношений?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4" name="Содержимое 3" descr="лиса и вол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1844" y="836712"/>
            <a:ext cx="10225136" cy="5916488"/>
          </a:xfrm>
        </p:spPr>
      </p:pic>
    </p:spTree>
    <p:extLst>
      <p:ext uri="{BB962C8B-B14F-4D97-AF65-F5344CB8AC3E}">
        <p14:creationId xmlns:p14="http://schemas.microsoft.com/office/powerpoint/2010/main" xmlns="" val="1921825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861" y="229434"/>
            <a:ext cx="11304159" cy="628468"/>
          </a:xfrm>
        </p:spPr>
        <p:txBody>
          <a:bodyPr>
            <a:normAutofit fontScale="90000"/>
          </a:bodyPr>
          <a:lstStyle/>
          <a:p>
            <a:r>
              <a:rPr lang="ru-RU" sz="4799" b="1" dirty="0" smtClean="0"/>
              <a:t> </a:t>
            </a:r>
            <a:r>
              <a:rPr lang="ru-RU" sz="4799" b="1" dirty="0" smtClean="0"/>
              <a:t>9 класс. </a:t>
            </a:r>
            <a:r>
              <a:rPr lang="ru-RU" sz="4799" b="1" dirty="0" smtClean="0"/>
              <a:t>Тип</a:t>
            </a:r>
            <a:r>
              <a:rPr lang="ru-RU" sz="4799" b="1" dirty="0" smtClean="0"/>
              <a:t> взаимоотношений?</a:t>
            </a:r>
            <a:endParaRPr lang="ru-RU" sz="4799" dirty="0"/>
          </a:p>
        </p:txBody>
      </p:sp>
      <p:pic>
        <p:nvPicPr>
          <p:cNvPr id="4" name="Содержимое 3" descr="лев гиены гриф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85900" y="929322"/>
            <a:ext cx="9001000" cy="5570713"/>
          </a:xfrm>
        </p:spPr>
      </p:pic>
    </p:spTree>
    <p:extLst>
      <p:ext uri="{BB962C8B-B14F-4D97-AF65-F5344CB8AC3E}">
        <p14:creationId xmlns:p14="http://schemas.microsoft.com/office/powerpoint/2010/main" xmlns="" val="317970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725470"/>
          </a:xfrm>
        </p:spPr>
        <p:txBody>
          <a:bodyPr/>
          <a:lstStyle/>
          <a:p>
            <a:r>
              <a:rPr lang="ru-RU" dirty="0" smtClean="0"/>
              <a:t>10 класс. Свойство живых систем?</a:t>
            </a:r>
            <a:endParaRPr lang="ru-RU" dirty="0"/>
          </a:p>
        </p:txBody>
      </p:sp>
      <p:pic>
        <p:nvPicPr>
          <p:cNvPr id="4" name="Содержимое 3" descr="afrikanskaya-ohota-na-albinosov-hulyemm.jpg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94" t="2778" r="9159" b="-1389"/>
          <a:stretch/>
        </p:blipFill>
        <p:spPr>
          <a:xfrm>
            <a:off x="1773931" y="1000108"/>
            <a:ext cx="8064897" cy="5813268"/>
          </a:xfrm>
        </p:spPr>
      </p:pic>
    </p:spTree>
    <p:extLst>
      <p:ext uri="{BB962C8B-B14F-4D97-AF65-F5344CB8AC3E}">
        <p14:creationId xmlns:p14="http://schemas.microsoft.com/office/powerpoint/2010/main" xmlns="" val="982225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562" y="274638"/>
            <a:ext cx="10287072" cy="796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r>
              <a:rPr lang="ru-RU" dirty="0" smtClean="0"/>
              <a:t>9 класс. </a:t>
            </a:r>
            <a:r>
              <a:rPr lang="ru-RU" dirty="0" smtClean="0"/>
              <a:t>Какая из этих популяций – вымирающая?</a:t>
            </a:r>
            <a:endParaRPr lang="ru-RU" dirty="0"/>
          </a:p>
        </p:txBody>
      </p:sp>
      <p:pic>
        <p:nvPicPr>
          <p:cNvPr id="4" name="Содержимое 3" descr="539.jpeg"/>
          <p:cNvPicPr>
            <a:picLocks noGrp="1" noChangeAspect="1"/>
          </p:cNvPicPr>
          <p:nvPr>
            <p:ph idx="1"/>
          </p:nvPr>
        </p:nvPicPr>
        <p:blipFill>
          <a:blip r:embed="rId2"/>
          <a:srcRect t="11111" r="752"/>
          <a:stretch>
            <a:fillRect/>
          </a:stretch>
        </p:blipFill>
        <p:spPr>
          <a:xfrm>
            <a:off x="1308066" y="1142960"/>
            <a:ext cx="9429816" cy="571504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562" y="274638"/>
            <a:ext cx="10787138" cy="939784"/>
          </a:xfrm>
        </p:spPr>
        <p:txBody>
          <a:bodyPr/>
          <a:lstStyle/>
          <a:p>
            <a:r>
              <a:rPr lang="ru-RU" dirty="0" smtClean="0"/>
              <a:t>9 класс. Вид </a:t>
            </a:r>
            <a:r>
              <a:rPr lang="ru-RU" dirty="0" smtClean="0"/>
              <a:t>изменчивости?</a:t>
            </a:r>
            <a:endParaRPr lang="ru-RU" dirty="0"/>
          </a:p>
        </p:txBody>
      </p:sp>
      <p:pic>
        <p:nvPicPr>
          <p:cNvPr id="1026" name="Picture 2" descr="C:\Users\Admin\Desktop\ФОТО\o-biracial-faceboo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3686" y="1285860"/>
            <a:ext cx="11001452" cy="514353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3772" y="188640"/>
            <a:ext cx="11521280" cy="6480720"/>
          </a:xfrm>
        </p:spPr>
      </p:pic>
    </p:spTree>
    <p:extLst>
      <p:ext uri="{BB962C8B-B14F-4D97-AF65-F5344CB8AC3E}">
        <p14:creationId xmlns:p14="http://schemas.microsoft.com/office/powerpoint/2010/main" xmlns="" val="2689726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Comic Sans MS" panose="030F0702030302020204" pitchFamily="66" charset="0"/>
              </a:rPr>
              <a:t>Вопросы к фотографии:</a:t>
            </a:r>
            <a:endParaRPr lang="ru-RU" sz="44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5818" y="1772816"/>
            <a:ext cx="9900594" cy="469924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Comic Sans MS" panose="030F0702030302020204" pitchFamily="66" charset="0"/>
              </a:rPr>
              <a:t>Метод исследования?</a:t>
            </a:r>
          </a:p>
          <a:p>
            <a:r>
              <a:rPr lang="ru-RU" sz="4400" dirty="0" smtClean="0">
                <a:latin typeface="Comic Sans MS" panose="030F0702030302020204" pitchFamily="66" charset="0"/>
              </a:rPr>
              <a:t>Тип размножения?</a:t>
            </a:r>
          </a:p>
          <a:p>
            <a:r>
              <a:rPr lang="ru-RU" sz="4400" dirty="0" smtClean="0">
                <a:latin typeface="Comic Sans MS" panose="030F0702030302020204" pitchFamily="66" charset="0"/>
              </a:rPr>
              <a:t>Почему для того, чтобы тесто поднялось, необходимо эти организмы вносить в тёплую, подслащенную воду?</a:t>
            </a:r>
            <a:endParaRPr lang="ru-RU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8398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Домашнее задание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9372" y="1905000"/>
            <a:ext cx="11287204" cy="495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Написать эссе «Профессии, связанные с биологией»(10 класс)</a:t>
            </a:r>
          </a:p>
          <a:p>
            <a:r>
              <a:rPr lang="ru-RU" sz="4000" dirty="0" smtClean="0"/>
              <a:t>Составить памятку «Что нужно знать о ядовитых грибах» (7 класс)</a:t>
            </a:r>
          </a:p>
          <a:p>
            <a:r>
              <a:rPr lang="ru-RU" sz="4000" dirty="0" smtClean="0"/>
              <a:t>Составить три пищевых цепи для животных крымского леса (степи) – 7 и 9 классы</a:t>
            </a:r>
            <a:endParaRPr lang="ru-RU" sz="4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mic Sans MS" pitchFamily="66" charset="0"/>
              </a:rPr>
              <a:t>Работа с текстом</a:t>
            </a:r>
            <a:endParaRPr lang="ru-RU" sz="5400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667272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>
                <a:latin typeface="Comic Sans MS" pitchFamily="66" charset="0"/>
              </a:rPr>
              <a:t>Составление таблицы на основании текста</a:t>
            </a:r>
          </a:p>
          <a:p>
            <a:r>
              <a:rPr lang="ru-RU" sz="3600" dirty="0" smtClean="0">
                <a:latin typeface="Comic Sans MS" pitchFamily="66" charset="0"/>
              </a:rPr>
              <a:t>Составление таблицы и вывода к ней</a:t>
            </a:r>
          </a:p>
          <a:p>
            <a:r>
              <a:rPr lang="ru-RU" sz="3600" dirty="0" smtClean="0">
                <a:latin typeface="Comic Sans MS" pitchFamily="66" charset="0"/>
              </a:rPr>
              <a:t>Составление схемы</a:t>
            </a:r>
          </a:p>
          <a:p>
            <a:r>
              <a:rPr lang="ru-RU" sz="3600" dirty="0" smtClean="0">
                <a:latin typeface="Comic Sans MS" pitchFamily="66" charset="0"/>
              </a:rPr>
              <a:t>Составление вопросов к тексту</a:t>
            </a:r>
          </a:p>
          <a:p>
            <a:r>
              <a:rPr lang="ru-RU" sz="3600" dirty="0" smtClean="0">
                <a:latin typeface="Comic Sans MS" pitchFamily="66" charset="0"/>
              </a:rPr>
              <a:t>Определение главной мысли, составление тезисов или плана-конспекта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2717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mic Sans MS" panose="030F0702030302020204" pitchFamily="66" charset="0"/>
              </a:rPr>
              <a:t>Личностные УУД:</a:t>
            </a:r>
            <a:endParaRPr lang="ru-RU" sz="54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9796" y="1556792"/>
            <a:ext cx="11017224" cy="5184576"/>
          </a:xfrm>
        </p:spPr>
        <p:txBody>
          <a:bodyPr>
            <a:noAutofit/>
          </a:bodyPr>
          <a:lstStyle/>
          <a:p>
            <a:r>
              <a:rPr lang="ru-RU" sz="3400" b="1" u="sng" dirty="0" smtClean="0">
                <a:latin typeface="Comic Sans MS" panose="030F0702030302020204" pitchFamily="66" charset="0"/>
              </a:rPr>
              <a:t>Самоопределение</a:t>
            </a:r>
            <a:r>
              <a:rPr lang="ru-RU" sz="3400" b="1" dirty="0" smtClean="0">
                <a:latin typeface="Comic Sans MS" panose="030F0702030302020204" pitchFamily="66" charset="0"/>
              </a:rPr>
              <a:t> (внутренняя позиция школьника, самоидентификация, самоуважение и самооценка)</a:t>
            </a:r>
          </a:p>
          <a:p>
            <a:r>
              <a:rPr lang="ru-RU" sz="3400" b="1" u="sng" dirty="0" err="1" smtClean="0">
                <a:latin typeface="Comic Sans MS" panose="030F0702030302020204" pitchFamily="66" charset="0"/>
              </a:rPr>
              <a:t>Смыслообразование</a:t>
            </a:r>
            <a:r>
              <a:rPr lang="ru-RU" sz="3400" b="1" u="sng" dirty="0" smtClean="0">
                <a:latin typeface="Comic Sans MS" panose="030F0702030302020204" pitchFamily="66" charset="0"/>
              </a:rPr>
              <a:t> </a:t>
            </a:r>
            <a:r>
              <a:rPr lang="ru-RU" sz="3400" b="1" dirty="0" smtClean="0">
                <a:latin typeface="Comic Sans MS" panose="030F0702030302020204" pitchFamily="66" charset="0"/>
              </a:rPr>
              <a:t>(мотивация – учебная и социальная, границы собственного «знания» и «незнания»)</a:t>
            </a:r>
          </a:p>
          <a:p>
            <a:r>
              <a:rPr lang="ru-RU" sz="3400" b="1" u="sng" dirty="0" smtClean="0">
                <a:latin typeface="Comic Sans MS" panose="030F0702030302020204" pitchFamily="66" charset="0"/>
              </a:rPr>
              <a:t>Морально-этическая ориентация </a:t>
            </a:r>
            <a:r>
              <a:rPr lang="ru-RU" sz="3400" b="1" dirty="0" smtClean="0">
                <a:latin typeface="Comic Sans MS" panose="030F0702030302020204" pitchFamily="66" charset="0"/>
              </a:rPr>
              <a:t>(ориентация на выполнение моральных норм, способность к решению моральных проблем, оценка своих поступков)</a:t>
            </a:r>
            <a:endParaRPr lang="ru-RU" sz="3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7529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Выводы: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9372" y="1571612"/>
            <a:ext cx="11287204" cy="507209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Формирование </a:t>
            </a:r>
            <a:r>
              <a:rPr lang="ru-RU" sz="3200" b="1" dirty="0" err="1" smtClean="0"/>
              <a:t>метапредметных</a:t>
            </a:r>
            <a:r>
              <a:rPr lang="ru-RU" sz="3200" b="1" dirty="0" smtClean="0"/>
              <a:t> УУД, наряду с личностными и предметными, является важной составляющей современного урока, </a:t>
            </a:r>
          </a:p>
          <a:p>
            <a:r>
              <a:rPr lang="ru-RU" sz="3200" b="1" dirty="0" smtClean="0"/>
              <a:t>Задания, целью которых является формирование и развитие </a:t>
            </a:r>
            <a:r>
              <a:rPr lang="ru-RU" sz="3200" b="1" dirty="0" err="1" smtClean="0"/>
              <a:t>метапредметных</a:t>
            </a:r>
            <a:r>
              <a:rPr lang="ru-RU" sz="3200" b="1" dirty="0" smtClean="0"/>
              <a:t> УУД, разнообразят педагогическую палитру учителя, повышают мотивацию учащихся, привносят в процесс обучения элемент новизны, игры, открытия,  и  могут быть использованы учителем на различных этапах урока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3412516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err="1" smtClean="0">
                <a:latin typeface="Comic Sans MS" panose="030F0702030302020204" pitchFamily="66" charset="0"/>
              </a:rPr>
              <a:t>Метапредметные</a:t>
            </a:r>
            <a:r>
              <a:rPr lang="ru-RU" sz="6000" dirty="0" smtClean="0">
                <a:latin typeface="Comic Sans MS" panose="030F0702030302020204" pitchFamily="66" charset="0"/>
              </a:rPr>
              <a:t> УУД:</a:t>
            </a:r>
            <a:endParaRPr lang="ru-RU" sz="60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1804" y="1905000"/>
            <a:ext cx="10044610" cy="4764360"/>
          </a:xfrm>
        </p:spPr>
        <p:txBody>
          <a:bodyPr>
            <a:noAutofit/>
          </a:bodyPr>
          <a:lstStyle/>
          <a:p>
            <a:r>
              <a:rPr lang="ru-RU" sz="4400" u="sng" dirty="0" smtClean="0">
                <a:latin typeface="Comic Sans MS" panose="030F0702030302020204" pitchFamily="66" charset="0"/>
              </a:rPr>
              <a:t>Регулятивные</a:t>
            </a:r>
            <a:r>
              <a:rPr lang="ru-RU" sz="4400" dirty="0" smtClean="0">
                <a:latin typeface="Comic Sans MS" panose="030F0702030302020204" pitchFamily="66" charset="0"/>
              </a:rPr>
              <a:t> (управление своей деятельностью, контроль и коррекция; инициативность и самостоятельность)</a:t>
            </a:r>
          </a:p>
          <a:p>
            <a:r>
              <a:rPr lang="ru-RU" sz="4400" u="sng" dirty="0" smtClean="0">
                <a:latin typeface="Comic Sans MS" panose="030F0702030302020204" pitchFamily="66" charset="0"/>
              </a:rPr>
              <a:t>Коммуникативные </a:t>
            </a:r>
            <a:r>
              <a:rPr lang="ru-RU" sz="4400" dirty="0" smtClean="0">
                <a:latin typeface="Comic Sans MS" panose="030F0702030302020204" pitchFamily="66" charset="0"/>
              </a:rPr>
              <a:t>(речевая деятельность, навыки сотрудничества)</a:t>
            </a:r>
          </a:p>
        </p:txBody>
      </p:sp>
    </p:spTree>
    <p:extLst>
      <p:ext uri="{BB962C8B-B14F-4D97-AF65-F5344CB8AC3E}">
        <p14:creationId xmlns:p14="http://schemas.microsoft.com/office/powerpoint/2010/main" xmlns="" val="1994929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err="1">
                <a:latin typeface="Comic Sans MS" panose="030F0702030302020204" pitchFamily="66" charset="0"/>
              </a:rPr>
              <a:t>Метапредметные</a:t>
            </a:r>
            <a:r>
              <a:rPr lang="ru-RU" sz="5400" dirty="0">
                <a:latin typeface="Comic Sans MS" panose="030F0702030302020204" pitchFamily="66" charset="0"/>
              </a:rPr>
              <a:t>: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7828" y="1628800"/>
            <a:ext cx="10729192" cy="5229200"/>
          </a:xfrm>
        </p:spPr>
        <p:txBody>
          <a:bodyPr>
            <a:normAutofit/>
          </a:bodyPr>
          <a:lstStyle/>
          <a:p>
            <a:r>
              <a:rPr lang="ru-RU" sz="4000" u="sng" dirty="0">
                <a:latin typeface="Comic Sans MS" panose="030F0702030302020204" pitchFamily="66" charset="0"/>
              </a:rPr>
              <a:t>Познавательные </a:t>
            </a:r>
            <a:r>
              <a:rPr lang="ru-RU" sz="4000" dirty="0">
                <a:latin typeface="Comic Sans MS" panose="030F0702030302020204" pitchFamily="66" charset="0"/>
              </a:rPr>
              <a:t>(работа с информацией, работа с учебными моделями, использование </a:t>
            </a:r>
            <a:r>
              <a:rPr lang="ru-RU" sz="4000" dirty="0" err="1">
                <a:latin typeface="Comic Sans MS" panose="030F0702030302020204" pitchFamily="66" charset="0"/>
              </a:rPr>
              <a:t>знако</a:t>
            </a:r>
            <a:r>
              <a:rPr lang="ru-RU" sz="4000" dirty="0">
                <a:latin typeface="Comic Sans MS" panose="030F0702030302020204" pitchFamily="66" charset="0"/>
              </a:rPr>
              <a:t>-символических средств, общих схем решения; выполнения логических операций сравнения, анализа, обобщения, классификации, установления аналогий, причинно-следственных связей и пр.)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09319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mic Sans MS" panose="030F0702030302020204" pitchFamily="66" charset="0"/>
              </a:rPr>
              <a:t>Предметные УУД</a:t>
            </a:r>
            <a:endParaRPr lang="ru-RU" sz="54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800" dirty="0" smtClean="0">
                <a:latin typeface="Comic Sans MS" panose="030F0702030302020204" pitchFamily="66" charset="0"/>
              </a:rPr>
              <a:t>Основы системы научных знаний</a:t>
            </a:r>
          </a:p>
          <a:p>
            <a:r>
              <a:rPr lang="ru-RU" sz="4800" dirty="0" smtClean="0">
                <a:latin typeface="Comic Sans MS" panose="030F0702030302020204" pitchFamily="66" charset="0"/>
              </a:rPr>
              <a:t>Опыт предметной деятельности по получению, преобразованию и применению новых знаний</a:t>
            </a:r>
            <a:endParaRPr lang="ru-RU" sz="4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7630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000" dirty="0" err="1" smtClean="0">
                <a:latin typeface="Comic Sans MS" pitchFamily="66" charset="0"/>
              </a:rPr>
              <a:t>Метапредметные</a:t>
            </a:r>
            <a:r>
              <a:rPr lang="ru-RU" sz="8000" dirty="0" smtClean="0">
                <a:latin typeface="Comic Sans MS" pitchFamily="66" charset="0"/>
              </a:rPr>
              <a:t> УУД</a:t>
            </a:r>
            <a:endParaRPr lang="ru-RU" sz="8000" dirty="0"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1844" y="274638"/>
            <a:ext cx="9684568" cy="102076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Comic Sans MS" panose="030F0702030302020204" pitchFamily="66" charset="0"/>
              </a:rPr>
              <a:t>Формирование регулятивных УУД</a:t>
            </a:r>
            <a:endParaRPr lang="ru-RU" sz="4400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248" y="1643050"/>
            <a:ext cx="10787138" cy="50263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Comic Sans MS" pitchFamily="66" charset="0"/>
              </a:rPr>
              <a:t>Организация самостоятельной работы при:</a:t>
            </a:r>
          </a:p>
          <a:p>
            <a:r>
              <a:rPr lang="ru-RU" sz="4000" dirty="0" smtClean="0">
                <a:latin typeface="Comic Sans MS" pitchFamily="66" charset="0"/>
              </a:rPr>
              <a:t>Изучении нового материала (работа в парах, в группах, фронтальная работа)</a:t>
            </a:r>
          </a:p>
          <a:p>
            <a:r>
              <a:rPr lang="ru-RU" sz="4000" dirty="0" smtClean="0">
                <a:latin typeface="Comic Sans MS" pitchFamily="66" charset="0"/>
              </a:rPr>
              <a:t>Выполнении лабораторных и практических работ</a:t>
            </a:r>
          </a:p>
          <a:p>
            <a:r>
              <a:rPr lang="ru-RU" sz="4000" dirty="0" smtClean="0">
                <a:latin typeface="Comic Sans MS" pitchFamily="66" charset="0"/>
              </a:rPr>
              <a:t>Выполнении проектов</a:t>
            </a:r>
            <a:endParaRPr lang="ru-RU" sz="4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2051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mic Sans MS" pitchFamily="66" charset="0"/>
              </a:rPr>
              <a:t>Актуально!</a:t>
            </a:r>
            <a:endParaRPr lang="ru-RU" sz="54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59583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800" dirty="0" smtClean="0">
                <a:latin typeface="Comic Sans MS" pitchFamily="66" charset="0"/>
              </a:rPr>
              <a:t>При проведении лабораторных и практических работ необходимо:</a:t>
            </a:r>
          </a:p>
          <a:p>
            <a:pPr marL="914400" indent="-914400">
              <a:buAutoNum type="arabicPeriod"/>
            </a:pPr>
            <a:r>
              <a:rPr lang="ru-RU" sz="4800" dirty="0" smtClean="0">
                <a:latin typeface="Comic Sans MS" pitchFamily="66" charset="0"/>
              </a:rPr>
              <a:t>Составить инструкцию и обратить внимание учащихся на необходимость следовать ей</a:t>
            </a:r>
          </a:p>
          <a:p>
            <a:pPr marL="914400" indent="-914400">
              <a:buAutoNum type="arabicPeriod"/>
            </a:pPr>
            <a:r>
              <a:rPr lang="ru-RU" sz="4800" dirty="0" smtClean="0">
                <a:latin typeface="Comic Sans MS" pitchFamily="66" charset="0"/>
              </a:rPr>
              <a:t>Предусмотреть в инструкциях дополнительные задания на применение знаний в новых условиях</a:t>
            </a:r>
          </a:p>
          <a:p>
            <a:pPr marL="914400" indent="-914400">
              <a:buAutoNum type="arabicPeriod"/>
            </a:pPr>
            <a:r>
              <a:rPr lang="ru-RU" sz="4800" b="1" dirty="0" smtClean="0">
                <a:latin typeface="Comic Sans MS" pitchFamily="66" charset="0"/>
              </a:rPr>
              <a:t>Научить делать выводы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Школьная доска (16x9)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Другая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_9529488_TF02804846_TF02804846.potx" id="{B0D334FF-33A8-46AB-96CF-63558F5650FA}" vid="{48B67DF7-1DEB-4C08-A175-C7A2C8FA45E8}"/>
    </a:ext>
  </a:extLst>
</a:theme>
</file>

<file path=ppt/theme/theme2.xml><?xml version="1.0" encoding="utf-8"?>
<a:theme xmlns:a="http://schemas.openxmlformats.org/drawingml/2006/main" name="Тема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школьной доской (широкоэкранный формат)</Template>
  <TotalTime>346</TotalTime>
  <Words>590</Words>
  <Application>Microsoft Office PowerPoint</Application>
  <PresentationFormat>Произвольный</PresentationFormat>
  <Paragraphs>87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Школьная доска (16x9)</vt:lpstr>
      <vt:lpstr>Формирование метапредметных УУД на различных этапах урока</vt:lpstr>
      <vt:lpstr>Виды УУД по ФГОС</vt:lpstr>
      <vt:lpstr>Личностные УУД:</vt:lpstr>
      <vt:lpstr>Метапредметные УУД:</vt:lpstr>
      <vt:lpstr>Метапредметные:</vt:lpstr>
      <vt:lpstr>Предметные УУД</vt:lpstr>
      <vt:lpstr>Метапредметные УУД</vt:lpstr>
      <vt:lpstr>Формирование регулятивных УУД</vt:lpstr>
      <vt:lpstr>Актуально!</vt:lpstr>
      <vt:lpstr>                            6 класс. Лабораторная работа № 12  Строение злакового растения </vt:lpstr>
      <vt:lpstr>Лабораторная работа № 12  Строение злакового растения (продолжение)</vt:lpstr>
      <vt:lpstr>Лабораторная работа № 12  Строение злакового растения (продолжение)</vt:lpstr>
      <vt:lpstr>Формирование коммуникативных УУД</vt:lpstr>
      <vt:lpstr>Разнообразие проектов - </vt:lpstr>
      <vt:lpstr>Формирование познавательных УУД</vt:lpstr>
      <vt:lpstr>5 класс. Профессия?</vt:lpstr>
      <vt:lpstr>5 класс. Метод исследования?</vt:lpstr>
      <vt:lpstr>Слайд 18</vt:lpstr>
      <vt:lpstr>5 класс. Метод исследования?</vt:lpstr>
      <vt:lpstr>9 класс. Функция живого вещества?</vt:lpstr>
      <vt:lpstr>9 класс. Тип взаимоотношений?</vt:lpstr>
      <vt:lpstr> 9 класс. Тип взаимоотношений?</vt:lpstr>
      <vt:lpstr>10 класс. Свойство живых систем?</vt:lpstr>
      <vt:lpstr>    9 класс. Какая из этих популяций – вымирающая?</vt:lpstr>
      <vt:lpstr>9 класс. Вид изменчивости?</vt:lpstr>
      <vt:lpstr>Слайд 26</vt:lpstr>
      <vt:lpstr>Вопросы к фотографии:</vt:lpstr>
      <vt:lpstr>Домашнее задание</vt:lpstr>
      <vt:lpstr>Работа с текстом</vt:lpstr>
      <vt:lpstr>Выводы: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метапредметных УУД на разных этапах урока</dc:title>
  <dc:creator>Arina</dc:creator>
  <cp:lastModifiedBy>Admin</cp:lastModifiedBy>
  <cp:revision>34</cp:revision>
  <dcterms:created xsi:type="dcterms:W3CDTF">2019-10-30T06:53:02Z</dcterms:created>
  <dcterms:modified xsi:type="dcterms:W3CDTF">2021-09-07T19:08:11Z</dcterms:modified>
</cp:coreProperties>
</file>