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0" r:id="rId3"/>
    <p:sldId id="271" r:id="rId4"/>
    <p:sldId id="272" r:id="rId5"/>
    <p:sldId id="274" r:id="rId6"/>
    <p:sldId id="273" r:id="rId7"/>
    <p:sldId id="295" r:id="rId8"/>
    <p:sldId id="275" r:id="rId9"/>
    <p:sldId id="300" r:id="rId10"/>
    <p:sldId id="276" r:id="rId11"/>
    <p:sldId id="299" r:id="rId12"/>
    <p:sldId id="298" r:id="rId13"/>
    <p:sldId id="277" r:id="rId14"/>
    <p:sldId id="280" r:id="rId15"/>
    <p:sldId id="282" r:id="rId16"/>
    <p:sldId id="303" r:id="rId17"/>
    <p:sldId id="304" r:id="rId18"/>
    <p:sldId id="285" r:id="rId19"/>
    <p:sldId id="294" r:id="rId20"/>
    <p:sldId id="281" r:id="rId21"/>
    <p:sldId id="296" r:id="rId22"/>
    <p:sldId id="297" r:id="rId23"/>
    <p:sldId id="278" r:id="rId24"/>
    <p:sldId id="279" r:id="rId25"/>
    <p:sldId id="301" r:id="rId26"/>
    <p:sldId id="286" r:id="rId27"/>
    <p:sldId id="287" r:id="rId28"/>
    <p:sldId id="290" r:id="rId29"/>
    <p:sldId id="302" r:id="rId30"/>
    <p:sldId id="291" r:id="rId3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8BBE6D4-A6F8-4090-889C-5CBE46EF9E19}">
          <p14:sldIdLst>
            <p14:sldId id="256"/>
            <p14:sldId id="270"/>
            <p14:sldId id="271"/>
            <p14:sldId id="272"/>
            <p14:sldId id="274"/>
            <p14:sldId id="273"/>
            <p14:sldId id="275"/>
            <p14:sldId id="276"/>
            <p14:sldId id="277"/>
            <p14:sldId id="280"/>
            <p14:sldId id="282"/>
            <p14:sldId id="285"/>
            <p14:sldId id="293"/>
            <p14:sldId id="294"/>
            <p14:sldId id="281"/>
            <p14:sldId id="278"/>
            <p14:sldId id="279"/>
            <p14:sldId id="286"/>
            <p14:sldId id="287"/>
            <p14:sldId id="288"/>
            <p14:sldId id="289"/>
            <p14:sldId id="292"/>
            <p14:sldId id="290"/>
            <p14:sldId id="291"/>
          </p14:sldIdLst>
        </p14:section>
        <p14:section name="Раздел без заголовка" id="{4E45A950-FF1B-458F-BF5C-224A30A2A2C5}">
          <p14:sldIdLst/>
        </p14:section>
      </p14:sectionLst>
    </p:ex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599" autoAdjust="0"/>
  </p:normalViewPr>
  <p:slideViewPr>
    <p:cSldViewPr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4080" y="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764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435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ADCAA3-DEBC-406D-8401-30E1F946FF53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79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5B83A8-B65A-4820-B3AA-18435A44086F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179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67F8A-3B9B-475E-B703-D5E9DB2614A0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447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6B7B8-68DB-4C8D-B1EE-F0C4532BD17D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87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8857C3-C93F-4E49-AD92-CBF7106F2783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329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C36C73-844D-4651-9FC2-22D52B486471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24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E7C9-88BB-4EFE-8667-3062E1396877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156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013653-6E18-417E-A961-3DF0937C0BAA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9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9705AF-92A4-4691-A540-883D58C8D1DC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211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9E27C-4335-4F92-9135-AD8999CC569B}" type="datetime1">
              <a:rPr lang="ru-RU" smtClean="0"/>
              <a:pPr rtl="0"/>
              <a:t>30.10.2019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76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C9D4412-E0C6-4262-9FCB-58486E3B00CB}" type="datetime1">
              <a:rPr lang="ru-RU" noProof="0" smtClean="0"/>
              <a:pPr rtl="0"/>
              <a:t>30.10.2019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836712"/>
            <a:ext cx="9144000" cy="3735288"/>
          </a:xfrm>
        </p:spPr>
        <p:txBody>
          <a:bodyPr rtlCol="0"/>
          <a:lstStyle/>
          <a:p>
            <a:pPr rtl="0"/>
            <a:r>
              <a:rPr lang="ru-RU" dirty="0" smtClean="0">
                <a:latin typeface="Comic Sans MS" panose="030F0702030302020204" pitchFamily="66" charset="0"/>
              </a:rPr>
              <a:t>Формирование </a:t>
            </a:r>
            <a:r>
              <a:rPr lang="ru-RU" dirty="0" err="1" smtClean="0">
                <a:latin typeface="Comic Sans MS" panose="030F0702030302020204" pitchFamily="66" charset="0"/>
              </a:rPr>
              <a:t>метапредметных</a:t>
            </a:r>
            <a:r>
              <a:rPr lang="ru-RU" dirty="0" smtClean="0">
                <a:latin typeface="Comic Sans MS" panose="030F0702030302020204" pitchFamily="66" charset="0"/>
              </a:rPr>
              <a:t> УУД на </a:t>
            </a:r>
            <a:r>
              <a:rPr lang="ru-RU" dirty="0" smtClean="0">
                <a:latin typeface="Comic Sans MS" panose="030F0702030302020204" pitchFamily="66" charset="0"/>
              </a:rPr>
              <a:t>различных </a:t>
            </a:r>
            <a:r>
              <a:rPr lang="ru-RU" dirty="0" smtClean="0">
                <a:latin typeface="Comic Sans MS" panose="030F0702030302020204" pitchFamily="66" charset="0"/>
              </a:rPr>
              <a:t>этапах урока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r>
              <a:rPr lang="ru-RU" dirty="0" smtClean="0">
                <a:latin typeface="Segoe Script" panose="030B0504020000000003" pitchFamily="66" charset="0"/>
              </a:rPr>
              <a:t>А.В. </a:t>
            </a:r>
            <a:r>
              <a:rPr lang="ru-RU" dirty="0" err="1" smtClean="0">
                <a:latin typeface="Segoe Script" panose="030B0504020000000003" pitchFamily="66" charset="0"/>
              </a:rPr>
              <a:t>Дризуль</a:t>
            </a:r>
            <a:r>
              <a:rPr lang="ru-RU" dirty="0" smtClean="0">
                <a:latin typeface="Segoe Script" panose="030B0504020000000003" pitchFamily="66" charset="0"/>
              </a:rPr>
              <a:t>, учитель биологии</a:t>
            </a:r>
            <a:endParaRPr lang="ru-RU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11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876" y="274638"/>
            <a:ext cx="9396536" cy="10207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Формирование коммуникативных УУД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95834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latin typeface="Comic Sans MS" pitchFamily="66" charset="0"/>
              </a:rPr>
              <a:t>Работа в группах</a:t>
            </a:r>
          </a:p>
          <a:p>
            <a:r>
              <a:rPr lang="ru-RU" sz="4400" dirty="0" smtClean="0">
                <a:latin typeface="Comic Sans MS" pitchFamily="66" charset="0"/>
              </a:rPr>
              <a:t>Составление и презентация сообщений</a:t>
            </a:r>
            <a:endParaRPr lang="ru-RU" sz="4400" dirty="0" smtClean="0">
              <a:latin typeface="Comic Sans MS" pitchFamily="66" charset="0"/>
            </a:endParaRPr>
          </a:p>
          <a:p>
            <a:r>
              <a:rPr lang="ru-RU" sz="4400" dirty="0" smtClean="0">
                <a:latin typeface="Comic Sans MS" pitchFamily="66" charset="0"/>
              </a:rPr>
              <a:t>Проектная деятельность</a:t>
            </a:r>
          </a:p>
          <a:p>
            <a:r>
              <a:rPr lang="ru-RU" sz="4400" dirty="0" smtClean="0">
                <a:latin typeface="Comic Sans MS" pitchFamily="66" charset="0"/>
              </a:rPr>
              <a:t>Рецензирование ответов</a:t>
            </a:r>
          </a:p>
          <a:p>
            <a:r>
              <a:rPr lang="ru-RU" sz="4400" dirty="0" smtClean="0">
                <a:latin typeface="Comic Sans MS" pitchFamily="66" charset="0"/>
              </a:rPr>
              <a:t>Участие в семинарах</a:t>
            </a:r>
            <a:endParaRPr lang="ru-RU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53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Разнообразие проектов - 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0876" y="1947882"/>
            <a:ext cx="10287072" cy="42672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Comic Sans MS" pitchFamily="66" charset="0"/>
              </a:rPr>
              <a:t>Исследовательский</a:t>
            </a:r>
          </a:p>
          <a:p>
            <a:r>
              <a:rPr lang="ru-RU" sz="7200" dirty="0" smtClean="0">
                <a:latin typeface="Comic Sans MS" pitchFamily="66" charset="0"/>
              </a:rPr>
              <a:t>Учебный</a:t>
            </a:r>
          </a:p>
          <a:p>
            <a:r>
              <a:rPr lang="ru-RU" sz="7200" dirty="0" smtClean="0">
                <a:latin typeface="Comic Sans MS" pitchFamily="66" charset="0"/>
              </a:rPr>
              <a:t>Мини-проект</a:t>
            </a:r>
            <a:endParaRPr lang="ru-RU" sz="72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Comic Sans MS" pitchFamily="66" charset="0"/>
              </a:rPr>
              <a:t>Актуально!</a:t>
            </a:r>
            <a:endParaRPr lang="ru-RU" sz="66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4529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6000" dirty="0" smtClean="0">
                <a:latin typeface="Comic Sans MS" pitchFamily="66" charset="0"/>
              </a:rPr>
              <a:t>Необходимость единых</a:t>
            </a:r>
          </a:p>
          <a:p>
            <a:pPr>
              <a:buFont typeface="Wingdings" pitchFamily="2" charset="2"/>
              <a:buChar char="ü"/>
            </a:pPr>
            <a:r>
              <a:rPr lang="ru-RU" sz="6000" dirty="0" smtClean="0">
                <a:latin typeface="Comic Sans MS" pitchFamily="66" charset="0"/>
              </a:rPr>
              <a:t>требований </a:t>
            </a:r>
            <a:r>
              <a:rPr lang="ru-RU" sz="6000" dirty="0" smtClean="0">
                <a:latin typeface="Comic Sans MS" pitchFamily="66" charset="0"/>
              </a:rPr>
              <a:t>к структуре и оформлению проектов</a:t>
            </a:r>
          </a:p>
          <a:p>
            <a:pPr>
              <a:buFont typeface="Wingdings" pitchFamily="2" charset="2"/>
              <a:buChar char="ü"/>
            </a:pPr>
            <a:r>
              <a:rPr lang="ru-RU" sz="6000" dirty="0" smtClean="0">
                <a:latin typeface="Comic Sans MS" pitchFamily="66" charset="0"/>
              </a:rPr>
              <a:t>подходов </a:t>
            </a:r>
            <a:r>
              <a:rPr lang="ru-RU" sz="6000" dirty="0" smtClean="0">
                <a:latin typeface="Comic Sans MS" pitchFamily="66" charset="0"/>
              </a:rPr>
              <a:t>к</a:t>
            </a:r>
            <a:r>
              <a:rPr lang="ru-RU" sz="6000" dirty="0" smtClean="0">
                <a:latin typeface="Comic Sans MS" pitchFamily="66" charset="0"/>
              </a:rPr>
              <a:t>  их оцениванию</a:t>
            </a:r>
            <a:endParaRPr lang="ru-RU" sz="60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876" y="274638"/>
            <a:ext cx="9715536" cy="1154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Формирование познавательных УУД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/>
              <a:t>Проверка усвоения знаний</a:t>
            </a:r>
          </a:p>
          <a:p>
            <a:r>
              <a:rPr lang="ru-RU" sz="5400" dirty="0" smtClean="0"/>
              <a:t>Изучение нового материала</a:t>
            </a:r>
          </a:p>
          <a:p>
            <a:r>
              <a:rPr lang="ru-RU" sz="5400" dirty="0" smtClean="0"/>
              <a:t>Закрепление</a:t>
            </a:r>
          </a:p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105010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4" y="274638"/>
            <a:ext cx="10404648" cy="1020762"/>
          </a:xfrm>
        </p:spPr>
        <p:txBody>
          <a:bodyPr/>
          <a:lstStyle/>
          <a:p>
            <a:r>
              <a:rPr lang="ru-RU" dirty="0" smtClean="0"/>
              <a:t>5 класс. Профессия?</a:t>
            </a:r>
            <a:endParaRPr lang="ru-RU" dirty="0"/>
          </a:p>
        </p:txBody>
      </p:sp>
      <p:pic>
        <p:nvPicPr>
          <p:cNvPr id="4" name="Содержимое 3" descr="агроном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321" t="4930" r="6603"/>
          <a:stretch/>
        </p:blipFill>
        <p:spPr>
          <a:xfrm>
            <a:off x="261764" y="1412776"/>
            <a:ext cx="6264696" cy="5040560"/>
          </a:xfrm>
        </p:spPr>
      </p:pic>
      <p:pic>
        <p:nvPicPr>
          <p:cNvPr id="5" name="Содержимое 3" descr="ветеринар.jpg"/>
          <p:cNvPicPr>
            <a:picLocks noChangeAspect="1"/>
          </p:cNvPicPr>
          <p:nvPr/>
        </p:nvPicPr>
        <p:blipFill rotWithShape="1">
          <a:blip r:embed="rId3"/>
          <a:srcRect l="10753" b="1190"/>
          <a:stretch/>
        </p:blipFill>
        <p:spPr>
          <a:xfrm>
            <a:off x="6094412" y="0"/>
            <a:ext cx="5976666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7317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исследования?</a:t>
            </a:r>
            <a:endParaRPr lang="ru-RU" dirty="0"/>
          </a:p>
        </p:txBody>
      </p:sp>
      <p:pic>
        <p:nvPicPr>
          <p:cNvPr id="4" name="Содержимое 5" descr="взвешивание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26" t="14925" b="14925"/>
          <a:stretch/>
        </p:blipFill>
        <p:spPr>
          <a:xfrm>
            <a:off x="1522414" y="1772816"/>
            <a:ext cx="9324526" cy="4896544"/>
          </a:xfrm>
        </p:spPr>
      </p:pic>
    </p:spTree>
    <p:extLst>
      <p:ext uri="{BB962C8B-B14F-4D97-AF65-F5344CB8AC3E}">
        <p14:creationId xmlns:p14="http://schemas.microsoft.com/office/powerpoint/2010/main" xmlns="" val="18023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ТО\врач измеряет пуль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023766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9929850" cy="10207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9 класс. Функция живого вещества?</a:t>
            </a:r>
            <a:endParaRPr lang="ru-RU" sz="4400" dirty="0"/>
          </a:p>
        </p:txBody>
      </p:sp>
      <p:pic>
        <p:nvPicPr>
          <p:cNvPr id="3074" name="Picture 2" descr="C:\Users\Admin\Desktop\ФОТО\коралловые бус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496" y="1785926"/>
            <a:ext cx="5072098" cy="4857784"/>
          </a:xfrm>
          <a:prstGeom prst="rect">
            <a:avLst/>
          </a:prstGeom>
          <a:noFill/>
        </p:spPr>
      </p:pic>
      <p:pic>
        <p:nvPicPr>
          <p:cNvPr id="3076" name="Picture 4" descr="C:\Users\Admin\Desktop\ФОТО\атолл.jpg"/>
          <p:cNvPicPr>
            <a:picLocks noChangeAspect="1" noChangeArrowheads="1"/>
          </p:cNvPicPr>
          <p:nvPr/>
        </p:nvPicPr>
        <p:blipFill>
          <a:blip r:embed="rId3"/>
          <a:srcRect l="24194" t="5376" r="2361" b="7257"/>
          <a:stretch>
            <a:fillRect/>
          </a:stretch>
        </p:blipFill>
        <p:spPr bwMode="auto">
          <a:xfrm>
            <a:off x="5522908" y="1785926"/>
            <a:ext cx="6072230" cy="47863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562074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9 класс. Тип взаимоотношений?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Содержимое 3" descr="лиса и вол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844" y="836712"/>
            <a:ext cx="10225136" cy="5916488"/>
          </a:xfrm>
        </p:spPr>
      </p:pic>
    </p:spTree>
    <p:extLst>
      <p:ext uri="{BB962C8B-B14F-4D97-AF65-F5344CB8AC3E}">
        <p14:creationId xmlns:p14="http://schemas.microsoft.com/office/powerpoint/2010/main" xmlns="" val="192182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861" y="229434"/>
            <a:ext cx="11304159" cy="628468"/>
          </a:xfrm>
        </p:spPr>
        <p:txBody>
          <a:bodyPr>
            <a:normAutofit fontScale="90000"/>
          </a:bodyPr>
          <a:lstStyle/>
          <a:p>
            <a:r>
              <a:rPr lang="ru-RU" sz="4799" b="1" dirty="0" smtClean="0"/>
              <a:t> </a:t>
            </a:r>
            <a:r>
              <a:rPr lang="ru-RU" sz="4799" b="1" dirty="0"/>
              <a:t>Назовите вид </a:t>
            </a:r>
            <a:r>
              <a:rPr lang="ru-RU" sz="4799" b="1" dirty="0" smtClean="0"/>
              <a:t>взаимоотношений </a:t>
            </a:r>
            <a:endParaRPr lang="ru-RU" sz="4799" dirty="0"/>
          </a:p>
        </p:txBody>
      </p:sp>
      <p:pic>
        <p:nvPicPr>
          <p:cNvPr id="4" name="Содержимое 3" descr="лев гиены гриф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85900" y="929322"/>
            <a:ext cx="9001000" cy="5570713"/>
          </a:xfrm>
        </p:spPr>
      </p:pic>
    </p:spTree>
    <p:extLst>
      <p:ext uri="{BB962C8B-B14F-4D97-AF65-F5344CB8AC3E}">
        <p14:creationId xmlns:p14="http://schemas.microsoft.com/office/powerpoint/2010/main" xmlns="" val="31797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Comic Sans MS" panose="030F0702030302020204" pitchFamily="66" charset="0"/>
              </a:rPr>
              <a:t>Виды УУД по ФГОС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Личностные</a:t>
            </a:r>
          </a:p>
          <a:p>
            <a:r>
              <a:rPr lang="ru-RU" sz="6000" dirty="0" err="1" smtClean="0">
                <a:latin typeface="Comic Sans MS" panose="030F0702030302020204" pitchFamily="66" charset="0"/>
              </a:rPr>
              <a:t>Метапредметные</a:t>
            </a:r>
            <a:endParaRPr lang="ru-RU" sz="6000" dirty="0" smtClean="0">
              <a:latin typeface="Comic Sans MS" panose="030F0702030302020204" pitchFamily="66" charset="0"/>
            </a:endParaRPr>
          </a:p>
          <a:p>
            <a:r>
              <a:rPr lang="ru-RU" sz="6000" dirty="0" smtClean="0">
                <a:latin typeface="Comic Sans MS" panose="030F0702030302020204" pitchFamily="66" charset="0"/>
              </a:rPr>
              <a:t>Предметные</a:t>
            </a:r>
            <a:endParaRPr lang="ru-RU" sz="6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72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725470"/>
          </a:xfrm>
        </p:spPr>
        <p:txBody>
          <a:bodyPr/>
          <a:lstStyle/>
          <a:p>
            <a:r>
              <a:rPr lang="ru-RU" dirty="0" smtClean="0"/>
              <a:t>10 класс. Свойство живых систем?</a:t>
            </a:r>
            <a:endParaRPr lang="ru-RU" dirty="0"/>
          </a:p>
        </p:txBody>
      </p:sp>
      <p:pic>
        <p:nvPicPr>
          <p:cNvPr id="4" name="Содержимое 3" descr="afrikanskaya-ohota-na-albinosov-hulyemm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94" t="2778" r="9159" b="-1389"/>
          <a:stretch/>
        </p:blipFill>
        <p:spPr>
          <a:xfrm>
            <a:off x="1773931" y="1000108"/>
            <a:ext cx="8064897" cy="5813268"/>
          </a:xfrm>
        </p:spPr>
      </p:pic>
    </p:spTree>
    <p:extLst>
      <p:ext uri="{BB962C8B-B14F-4D97-AF65-F5344CB8AC3E}">
        <p14:creationId xmlns:p14="http://schemas.microsoft.com/office/powerpoint/2010/main" xmlns="" val="98222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10287072" cy="796908"/>
          </a:xfrm>
        </p:spPr>
        <p:txBody>
          <a:bodyPr/>
          <a:lstStyle/>
          <a:p>
            <a:r>
              <a:rPr lang="ru-RU" dirty="0" smtClean="0"/>
              <a:t>     Какая из этих популяций – вымирающая?</a:t>
            </a:r>
            <a:endParaRPr lang="ru-RU" dirty="0"/>
          </a:p>
        </p:txBody>
      </p:sp>
      <p:pic>
        <p:nvPicPr>
          <p:cNvPr id="4" name="Содержимое 3" descr="539.jpeg"/>
          <p:cNvPicPr>
            <a:picLocks noGrp="1" noChangeAspect="1"/>
          </p:cNvPicPr>
          <p:nvPr>
            <p:ph idx="1"/>
          </p:nvPr>
        </p:nvPicPr>
        <p:blipFill>
          <a:blip r:embed="rId2"/>
          <a:srcRect t="11111" r="752"/>
          <a:stretch>
            <a:fillRect/>
          </a:stretch>
        </p:blipFill>
        <p:spPr>
          <a:xfrm>
            <a:off x="1308066" y="1142960"/>
            <a:ext cx="9429816" cy="571504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10787138" cy="939784"/>
          </a:xfrm>
        </p:spPr>
        <p:txBody>
          <a:bodyPr/>
          <a:lstStyle/>
          <a:p>
            <a:r>
              <a:rPr lang="ru-RU" dirty="0" smtClean="0"/>
              <a:t>Вид изменчивости?</a:t>
            </a:r>
            <a:endParaRPr lang="ru-RU" dirty="0"/>
          </a:p>
        </p:txBody>
      </p:sp>
      <p:pic>
        <p:nvPicPr>
          <p:cNvPr id="1026" name="Picture 2" descr="C:\Users\Admin\Desktop\ФОТО\o-biracial-faceboo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3686" y="1285860"/>
            <a:ext cx="11001452" cy="51435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772" y="188640"/>
            <a:ext cx="11521280" cy="6480720"/>
          </a:xfrm>
        </p:spPr>
      </p:pic>
    </p:spTree>
    <p:extLst>
      <p:ext uri="{BB962C8B-B14F-4D97-AF65-F5344CB8AC3E}">
        <p14:creationId xmlns:p14="http://schemas.microsoft.com/office/powerpoint/2010/main" xmlns="" val="268972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Вопросы к фотографии: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818" y="1772816"/>
            <a:ext cx="9900594" cy="469924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Метод исследования?</a:t>
            </a:r>
          </a:p>
          <a:p>
            <a:r>
              <a:rPr lang="ru-RU" sz="4400" dirty="0" smtClean="0">
                <a:latin typeface="Comic Sans MS" panose="030F0702030302020204" pitchFamily="66" charset="0"/>
              </a:rPr>
              <a:t>Тип размножения?</a:t>
            </a:r>
          </a:p>
          <a:p>
            <a:r>
              <a:rPr lang="ru-RU" sz="4400" dirty="0" smtClean="0">
                <a:latin typeface="Comic Sans MS" panose="030F0702030302020204" pitchFamily="66" charset="0"/>
              </a:rPr>
              <a:t>Почему для того, чтобы тесто поднялось, необходимо эти организмы вносить в тёплую, подслащенную воду?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398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9372" y="1905000"/>
            <a:ext cx="11287204" cy="495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Написать эссе «Профессии, связанные с биологией»(10 класс)</a:t>
            </a:r>
          </a:p>
          <a:p>
            <a:r>
              <a:rPr lang="ru-RU" sz="4000" dirty="0" smtClean="0"/>
              <a:t>Составить памятку «Что нужно знать о ядовитых грибах» (7 класс)</a:t>
            </a:r>
          </a:p>
          <a:p>
            <a:r>
              <a:rPr lang="ru-RU" sz="4000" dirty="0" smtClean="0"/>
              <a:t>Составить три пищевых цепи для животных крымского леса (степи) – 7 и 9 классы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Работа с текстом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66727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Comic Sans MS" pitchFamily="66" charset="0"/>
              </a:rPr>
              <a:t>Составление таблицы на основании текста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таблицы и вывода к ней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схемы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вопросов к тексту</a:t>
            </a:r>
          </a:p>
          <a:p>
            <a:r>
              <a:rPr lang="ru-RU" sz="3600" dirty="0" smtClean="0">
                <a:latin typeface="Comic Sans MS" pitchFamily="66" charset="0"/>
              </a:rPr>
              <a:t>Определение главной мысли, составление тезисов или плана-конспекта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271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428604"/>
            <a:ext cx="9143998" cy="1000132"/>
          </a:xfrm>
        </p:spPr>
        <p:txBody>
          <a:bodyPr>
            <a:noAutofit/>
          </a:bodyPr>
          <a:lstStyle/>
          <a:p>
            <a:r>
              <a:rPr lang="ru-RU" sz="6600" dirty="0" smtClean="0">
                <a:latin typeface="Comic Sans MS" pitchFamily="66" charset="0"/>
              </a:rPr>
              <a:t>Актуально!</a:t>
            </a:r>
            <a:r>
              <a:rPr lang="ru-RU" sz="6600" dirty="0">
                <a:latin typeface="Comic Sans MS" pitchFamily="66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785926"/>
            <a:ext cx="9144000" cy="47863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400" dirty="0" smtClean="0"/>
              <a:t>Необходимость выработки единых </a:t>
            </a:r>
            <a:r>
              <a:rPr lang="ru-RU" sz="5400" dirty="0" smtClean="0"/>
              <a:t>подходов </a:t>
            </a:r>
            <a:r>
              <a:rPr lang="ru-RU" sz="5400" dirty="0" smtClean="0"/>
              <a:t>к</a:t>
            </a:r>
          </a:p>
          <a:p>
            <a:pPr>
              <a:buFont typeface="Wingdings" pitchFamily="2" charset="2"/>
              <a:buChar char="ü"/>
            </a:pPr>
            <a:r>
              <a:rPr lang="ru-RU" sz="5400" dirty="0" smtClean="0"/>
              <a:t>Составлению </a:t>
            </a:r>
            <a:r>
              <a:rPr lang="ru-RU" sz="5400" dirty="0" smtClean="0"/>
              <a:t>таблиц, схем</a:t>
            </a:r>
          </a:p>
          <a:p>
            <a:pPr>
              <a:buFont typeface="Wingdings" pitchFamily="2" charset="2"/>
              <a:buChar char="ü"/>
            </a:pPr>
            <a:r>
              <a:rPr lang="ru-RU" sz="5400" dirty="0" smtClean="0"/>
              <a:t>Составлению тезисов и конспектов</a:t>
            </a:r>
          </a:p>
          <a:p>
            <a:pPr>
              <a:buFont typeface="Wingdings" pitchFamily="2" charset="2"/>
              <a:buChar char="ü"/>
            </a:pPr>
            <a:r>
              <a:rPr lang="ru-RU" sz="5400" dirty="0" smtClean="0"/>
              <a:t>Оцениванию </a:t>
            </a:r>
            <a:r>
              <a:rPr lang="ru-RU" sz="5400" dirty="0" smtClean="0"/>
              <a:t>деятельности учащихся</a:t>
            </a:r>
            <a:endParaRPr lang="ru-RU" sz="5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3106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Выводы: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372" y="1571612"/>
            <a:ext cx="11287204" cy="50720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Формирование </a:t>
            </a:r>
            <a:r>
              <a:rPr lang="ru-RU" sz="3200" b="1" dirty="0" err="1" smtClean="0"/>
              <a:t>метапредметных</a:t>
            </a:r>
            <a:r>
              <a:rPr lang="ru-RU" sz="3200" b="1" dirty="0" smtClean="0"/>
              <a:t> УУД, </a:t>
            </a:r>
            <a:r>
              <a:rPr lang="ru-RU" sz="3200" b="1" dirty="0" smtClean="0"/>
              <a:t>наряду с личностными и </a:t>
            </a:r>
            <a:r>
              <a:rPr lang="ru-RU" sz="3200" b="1" dirty="0" smtClean="0"/>
              <a:t>предметными, является важной составляющей современного урока, </a:t>
            </a:r>
          </a:p>
          <a:p>
            <a:r>
              <a:rPr lang="ru-RU" sz="3200" b="1" dirty="0" smtClean="0"/>
              <a:t>Задания, целью которых является формирование и развитие </a:t>
            </a:r>
            <a:r>
              <a:rPr lang="ru-RU" sz="3200" b="1" dirty="0" err="1" smtClean="0"/>
              <a:t>м</a:t>
            </a:r>
            <a:r>
              <a:rPr lang="ru-RU" sz="3200" b="1" dirty="0" err="1" smtClean="0"/>
              <a:t>етапредметных</a:t>
            </a:r>
            <a:r>
              <a:rPr lang="ru-RU" sz="3200" b="1" dirty="0" smtClean="0"/>
              <a:t> УУД, разнообразят педагогическую палитру </a:t>
            </a:r>
            <a:r>
              <a:rPr lang="ru-RU" sz="3200" b="1" dirty="0" smtClean="0"/>
              <a:t>учителя, повышают мотивацию учащихся, привносят в процесс обучения элемент новизны, игры, открытия,  и</a:t>
            </a:r>
            <a:r>
              <a:rPr lang="ru-RU" sz="3200" b="1" dirty="0" smtClean="0"/>
              <a:t>  могут быть использованы учителем на различных этапах урока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1251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Выводы: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3686" y="1905000"/>
            <a:ext cx="10787138" cy="473871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 целью качественного и эффективного формирования и дальнейшего развития </a:t>
            </a:r>
            <a:r>
              <a:rPr lang="ru-RU" sz="4000" dirty="0" err="1" smtClean="0"/>
              <a:t>метапредметных</a:t>
            </a:r>
            <a:r>
              <a:rPr lang="ru-RU" sz="4000" dirty="0" smtClean="0"/>
              <a:t> УУД необходимо согласовать подходы к оформлению и оцениванию определённых видов работ учащихся – проектов, лабораторных и практических работ, таблиц и пр. 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Личностные УУД: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96" y="1556792"/>
            <a:ext cx="11017224" cy="5184576"/>
          </a:xfrm>
        </p:spPr>
        <p:txBody>
          <a:bodyPr>
            <a:noAutofit/>
          </a:bodyPr>
          <a:lstStyle/>
          <a:p>
            <a:r>
              <a:rPr lang="ru-RU" sz="3400" b="1" u="sng" dirty="0" smtClean="0">
                <a:latin typeface="Comic Sans MS" panose="030F0702030302020204" pitchFamily="66" charset="0"/>
              </a:rPr>
              <a:t>Самоопределение</a:t>
            </a:r>
            <a:r>
              <a:rPr lang="ru-RU" sz="3400" b="1" dirty="0" smtClean="0">
                <a:latin typeface="Comic Sans MS" panose="030F0702030302020204" pitchFamily="66" charset="0"/>
              </a:rPr>
              <a:t> (внутренняя позиция школьника, самоидентификация, самоуважение и самооценка)</a:t>
            </a:r>
          </a:p>
          <a:p>
            <a:r>
              <a:rPr lang="ru-RU" sz="3400" b="1" u="sng" dirty="0" err="1" smtClean="0">
                <a:latin typeface="Comic Sans MS" panose="030F0702030302020204" pitchFamily="66" charset="0"/>
              </a:rPr>
              <a:t>Смыслообразование</a:t>
            </a:r>
            <a:r>
              <a:rPr lang="ru-RU" sz="3400" b="1" u="sng" dirty="0" smtClean="0">
                <a:latin typeface="Comic Sans MS" panose="030F0702030302020204" pitchFamily="66" charset="0"/>
              </a:rPr>
              <a:t> </a:t>
            </a:r>
            <a:r>
              <a:rPr lang="ru-RU" sz="3400" b="1" dirty="0" smtClean="0">
                <a:latin typeface="Comic Sans MS" panose="030F0702030302020204" pitchFamily="66" charset="0"/>
              </a:rPr>
              <a:t>(мотивация – учебная и социальная, границы собственного «знания» и «незнания»)</a:t>
            </a:r>
          </a:p>
          <a:p>
            <a:r>
              <a:rPr lang="ru-RU" sz="3400" b="1" u="sng" dirty="0" smtClean="0">
                <a:latin typeface="Comic Sans MS" panose="030F0702030302020204" pitchFamily="66" charset="0"/>
              </a:rPr>
              <a:t>Морально-этическая ориентация </a:t>
            </a:r>
            <a:r>
              <a:rPr lang="ru-RU" sz="3400" b="1" dirty="0" smtClean="0">
                <a:latin typeface="Comic Sans MS" panose="030F0702030302020204" pitchFamily="66" charset="0"/>
              </a:rPr>
              <a:t>(ориентация на выполнение моральных норм, способность к решению моральных проблем, оценка своих поступков)</a:t>
            </a:r>
            <a:endParaRPr lang="ru-RU" sz="3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529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Предложения: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372" y="1905000"/>
            <a:ext cx="11287204" cy="4667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Школьным методическим объединениям обсудить возможность согласования подходов к оформлению и </a:t>
            </a:r>
            <a:r>
              <a:rPr lang="ru-RU" sz="4400" dirty="0" smtClean="0"/>
              <a:t>оцениванию </a:t>
            </a:r>
            <a:r>
              <a:rPr lang="ru-RU" sz="4400" dirty="0" smtClean="0"/>
              <a:t>следующих видов </a:t>
            </a:r>
            <a:r>
              <a:rPr lang="ru-RU" sz="4400" dirty="0" smtClean="0"/>
              <a:t>работ учащихся – проектов, лабораторных и практических работ, таблиц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209521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latin typeface="Comic Sans MS" panose="030F0702030302020204" pitchFamily="66" charset="0"/>
              </a:rPr>
              <a:t>Метапредметные</a:t>
            </a:r>
            <a:r>
              <a:rPr lang="ru-RU" sz="6000" dirty="0" smtClean="0">
                <a:latin typeface="Comic Sans MS" panose="030F0702030302020204" pitchFamily="66" charset="0"/>
              </a:rPr>
              <a:t> УУД:</a:t>
            </a:r>
            <a:endParaRPr lang="ru-RU" sz="6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804" y="1905000"/>
            <a:ext cx="10044610" cy="4764360"/>
          </a:xfrm>
        </p:spPr>
        <p:txBody>
          <a:bodyPr>
            <a:noAutofit/>
          </a:bodyPr>
          <a:lstStyle/>
          <a:p>
            <a:r>
              <a:rPr lang="ru-RU" sz="4400" u="sng" dirty="0" smtClean="0">
                <a:latin typeface="Comic Sans MS" panose="030F0702030302020204" pitchFamily="66" charset="0"/>
              </a:rPr>
              <a:t>Регулятивные</a:t>
            </a:r>
            <a:r>
              <a:rPr lang="ru-RU" sz="4400" dirty="0" smtClean="0">
                <a:latin typeface="Comic Sans MS" panose="030F0702030302020204" pitchFamily="66" charset="0"/>
              </a:rPr>
              <a:t> (управление своей деятельностью, контроль и коррекция; инициативность и самостоятельность)</a:t>
            </a:r>
          </a:p>
          <a:p>
            <a:r>
              <a:rPr lang="ru-RU" sz="4400" u="sng" dirty="0" smtClean="0">
                <a:latin typeface="Comic Sans MS" panose="030F0702030302020204" pitchFamily="66" charset="0"/>
              </a:rPr>
              <a:t>Коммуникативные </a:t>
            </a:r>
            <a:r>
              <a:rPr lang="ru-RU" sz="4400" dirty="0" smtClean="0">
                <a:latin typeface="Comic Sans MS" panose="030F0702030302020204" pitchFamily="66" charset="0"/>
              </a:rPr>
              <a:t>(речевая деятельность, навыки сотрудничества)</a:t>
            </a:r>
          </a:p>
        </p:txBody>
      </p:sp>
    </p:spTree>
    <p:extLst>
      <p:ext uri="{BB962C8B-B14F-4D97-AF65-F5344CB8AC3E}">
        <p14:creationId xmlns:p14="http://schemas.microsoft.com/office/powerpoint/2010/main" xmlns="" val="1994929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>
                <a:latin typeface="Comic Sans MS" panose="030F0702030302020204" pitchFamily="66" charset="0"/>
              </a:rPr>
              <a:t>Метапредметные</a:t>
            </a:r>
            <a:r>
              <a:rPr lang="ru-RU" sz="5400" dirty="0">
                <a:latin typeface="Comic Sans MS" panose="030F0702030302020204" pitchFamily="66" charset="0"/>
              </a:rPr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828" y="1628800"/>
            <a:ext cx="10729192" cy="5229200"/>
          </a:xfrm>
        </p:spPr>
        <p:txBody>
          <a:bodyPr>
            <a:normAutofit/>
          </a:bodyPr>
          <a:lstStyle/>
          <a:p>
            <a:r>
              <a:rPr lang="ru-RU" sz="4000" u="sng" dirty="0">
                <a:latin typeface="Comic Sans MS" panose="030F0702030302020204" pitchFamily="66" charset="0"/>
              </a:rPr>
              <a:t>Познавательные </a:t>
            </a:r>
            <a:r>
              <a:rPr lang="ru-RU" sz="4000" dirty="0">
                <a:latin typeface="Comic Sans MS" panose="030F0702030302020204" pitchFamily="66" charset="0"/>
              </a:rPr>
              <a:t>(работа с информацией, работа с учебными моделями, использование </a:t>
            </a:r>
            <a:r>
              <a:rPr lang="ru-RU" sz="4000" dirty="0" err="1">
                <a:latin typeface="Comic Sans MS" panose="030F0702030302020204" pitchFamily="66" charset="0"/>
              </a:rPr>
              <a:t>знако</a:t>
            </a:r>
            <a:r>
              <a:rPr lang="ru-RU" sz="4000" dirty="0">
                <a:latin typeface="Comic Sans MS" panose="030F0702030302020204" pitchFamily="66" charset="0"/>
              </a:rPr>
              <a:t>-символических средств, общих схем решения; выполнения логических операций сравнения, анализа, обобщения, классификации, установления аналогий, причинно-следственных связей и пр.)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31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Предметные УУД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>
                <a:latin typeface="Comic Sans MS" panose="030F0702030302020204" pitchFamily="66" charset="0"/>
              </a:rPr>
              <a:t>Основы системы научных знаний</a:t>
            </a:r>
          </a:p>
          <a:p>
            <a:r>
              <a:rPr lang="ru-RU" sz="4800" dirty="0" smtClean="0">
                <a:latin typeface="Comic Sans MS" panose="030F0702030302020204" pitchFamily="66" charset="0"/>
              </a:rPr>
              <a:t>Опыт предметной деятельности по получению, преобразованию и применению новых знаний</a:t>
            </a:r>
            <a:endParaRPr lang="ru-RU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63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err="1" smtClean="0">
                <a:latin typeface="Comic Sans MS" pitchFamily="66" charset="0"/>
              </a:rPr>
              <a:t>Метапредметные</a:t>
            </a:r>
            <a:r>
              <a:rPr lang="ru-RU" sz="8000" dirty="0" smtClean="0">
                <a:latin typeface="Comic Sans MS" pitchFamily="66" charset="0"/>
              </a:rPr>
              <a:t> УУД</a:t>
            </a:r>
            <a:endParaRPr lang="ru-RU" sz="80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274638"/>
            <a:ext cx="9684568" cy="1020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Формирование регулятивных УУД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248" y="1643050"/>
            <a:ext cx="10787138" cy="50263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Comic Sans MS" pitchFamily="66" charset="0"/>
              </a:rPr>
              <a:t>Организация самостоятельной работы при:</a:t>
            </a:r>
          </a:p>
          <a:p>
            <a:r>
              <a:rPr lang="ru-RU" sz="4000" dirty="0" smtClean="0">
                <a:latin typeface="Comic Sans MS" pitchFamily="66" charset="0"/>
              </a:rPr>
              <a:t>Изучении нового материала (работа в парах, в </a:t>
            </a:r>
            <a:r>
              <a:rPr lang="ru-RU" sz="4000" dirty="0" smtClean="0">
                <a:latin typeface="Comic Sans MS" pitchFamily="66" charset="0"/>
              </a:rPr>
              <a:t>группах, фронтальная работа)</a:t>
            </a:r>
            <a:endParaRPr lang="ru-RU" sz="4000" dirty="0" smtClean="0">
              <a:latin typeface="Comic Sans MS" pitchFamily="66" charset="0"/>
            </a:endParaRPr>
          </a:p>
          <a:p>
            <a:r>
              <a:rPr lang="ru-RU" sz="4000" dirty="0" smtClean="0">
                <a:latin typeface="Comic Sans MS" pitchFamily="66" charset="0"/>
              </a:rPr>
              <a:t>Выполнении лабораторных и практических работ</a:t>
            </a:r>
          </a:p>
          <a:p>
            <a:r>
              <a:rPr lang="ru-RU" sz="4000" dirty="0" smtClean="0">
                <a:latin typeface="Comic Sans MS" pitchFamily="66" charset="0"/>
              </a:rPr>
              <a:t>Выполнении проектов</a:t>
            </a:r>
            <a:endParaRPr lang="ru-RU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05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Актуально!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800" dirty="0" smtClean="0">
                <a:latin typeface="Comic Sans MS" pitchFamily="66" charset="0"/>
              </a:rPr>
              <a:t>При проведении лабораторных и практических работ необходимо руководствоваться  </a:t>
            </a:r>
            <a:r>
              <a:rPr lang="ru-RU" sz="4800" u="sng" dirty="0" smtClean="0">
                <a:latin typeface="Comic Sans MS" pitchFamily="66" charset="0"/>
              </a:rPr>
              <a:t>едиными 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>
                <a:latin typeface="Comic Sans MS" pitchFamily="66" charset="0"/>
              </a:rPr>
              <a:t>Требованиями к оформлению выводов 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>
                <a:latin typeface="Comic Sans MS" pitchFamily="66" charset="0"/>
              </a:rPr>
              <a:t>Подходами к оцениванию работ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доска (16x9)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Другая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школьной доской (широкоэкранный формат)</Template>
  <TotalTime>290</TotalTime>
  <Words>534</Words>
  <Application>Microsoft Office PowerPoint</Application>
  <PresentationFormat>Произвольный</PresentationFormat>
  <Paragraphs>82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Школьная доска (16x9)</vt:lpstr>
      <vt:lpstr>Формирование метапредметных УУД на различных этапах урока</vt:lpstr>
      <vt:lpstr>Виды УУД по ФГОС</vt:lpstr>
      <vt:lpstr>Личностные УУД:</vt:lpstr>
      <vt:lpstr>Метапредметные УУД:</vt:lpstr>
      <vt:lpstr>Метапредметные:</vt:lpstr>
      <vt:lpstr>Предметные УУД</vt:lpstr>
      <vt:lpstr>Метапредметные УУД</vt:lpstr>
      <vt:lpstr>Формирование регулятивных УУД</vt:lpstr>
      <vt:lpstr>Актуально!</vt:lpstr>
      <vt:lpstr>Формирование коммуникативных УУД</vt:lpstr>
      <vt:lpstr>Разнообразие проектов - </vt:lpstr>
      <vt:lpstr>Актуально!</vt:lpstr>
      <vt:lpstr>Формирование познавательных УУД</vt:lpstr>
      <vt:lpstr>5 класс. Профессия?</vt:lpstr>
      <vt:lpstr>Метод исследования?</vt:lpstr>
      <vt:lpstr>Слайд 16</vt:lpstr>
      <vt:lpstr>9 класс. Функция живого вещества?</vt:lpstr>
      <vt:lpstr>9 класс. Тип взаимоотношений?</vt:lpstr>
      <vt:lpstr> Назовите вид взаимоотношений </vt:lpstr>
      <vt:lpstr>10 класс. Свойство живых систем?</vt:lpstr>
      <vt:lpstr>     Какая из этих популяций – вымирающая?</vt:lpstr>
      <vt:lpstr>Вид изменчивости?</vt:lpstr>
      <vt:lpstr>Слайд 23</vt:lpstr>
      <vt:lpstr>Вопросы к фотографии:</vt:lpstr>
      <vt:lpstr>Домашнее задание</vt:lpstr>
      <vt:lpstr>Работа с текстом</vt:lpstr>
      <vt:lpstr>Актуально! </vt:lpstr>
      <vt:lpstr>Выводы:</vt:lpstr>
      <vt:lpstr>Выводы:</vt:lpstr>
      <vt:lpstr>Предложения: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метапредметных УУД на разных этапах урока</dc:title>
  <dc:creator>Arina</dc:creator>
  <cp:lastModifiedBy>Admin</cp:lastModifiedBy>
  <cp:revision>27</cp:revision>
  <dcterms:created xsi:type="dcterms:W3CDTF">2019-10-30T06:53:02Z</dcterms:created>
  <dcterms:modified xsi:type="dcterms:W3CDTF">2019-10-30T19:08:55Z</dcterms:modified>
</cp:coreProperties>
</file>