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373" r:id="rId3"/>
    <p:sldId id="417" r:id="rId4"/>
    <p:sldId id="418" r:id="rId5"/>
    <p:sldId id="431" r:id="rId6"/>
    <p:sldId id="421" r:id="rId7"/>
    <p:sldId id="420" r:id="rId8"/>
    <p:sldId id="422" r:id="rId9"/>
    <p:sldId id="424" r:id="rId10"/>
    <p:sldId id="427" r:id="rId11"/>
    <p:sldId id="425" r:id="rId12"/>
    <p:sldId id="423" r:id="rId13"/>
    <p:sldId id="429" r:id="rId14"/>
    <p:sldId id="435" r:id="rId15"/>
    <p:sldId id="436" r:id="rId16"/>
    <p:sldId id="437" r:id="rId17"/>
    <p:sldId id="438" r:id="rId18"/>
    <p:sldId id="444" r:id="rId19"/>
    <p:sldId id="445" r:id="rId20"/>
    <p:sldId id="446" r:id="rId21"/>
    <p:sldId id="443" r:id="rId22"/>
  </p:sldIdLst>
  <p:sldSz cx="9144000" cy="5143500" type="screen16x9"/>
  <p:notesSz cx="6858000" cy="9144000"/>
  <p:embeddedFontLst>
    <p:embeddedFont>
      <p:font typeface="PT Sans Narrow" panose="020B0604020202020204" charset="-52"/>
      <p:regular r:id="rId24"/>
      <p:bold r:id="rId25"/>
    </p:embeddedFont>
    <p:embeddedFont>
      <p:font typeface="Open Sans" panose="020B0604020202020204" charset="0"/>
      <p:regular r:id="rId26"/>
      <p:bold r:id="rId27"/>
      <p:italic r:id="rId28"/>
      <p:boldItalic r:id="rId29"/>
    </p:embeddedFont>
    <p:embeddedFont>
      <p:font typeface="Calibri" panose="020F0502020204030204" pitchFamily="34" charset="0"/>
      <p:regular r:id="rId30"/>
      <p:bold r:id="rId31"/>
      <p:italic r:id="rId32"/>
      <p:boldItalic r:id="rId33"/>
    </p:embeddedFont>
    <p:embeddedFont>
      <p:font typeface="MS Reference Sans Serif" panose="020B0604030504040204" pitchFamily="34" charset="0"/>
      <p:regular r:id="rId34"/>
    </p:embeddedFont>
    <p:embeddedFont>
      <p:font typeface="Microsoft Sans Serif" panose="020B0604020202020204" pitchFamily="34" charset="0"/>
      <p:regular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12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55283" autoAdjust="0"/>
  </p:normalViewPr>
  <p:slideViewPr>
    <p:cSldViewPr snapToGrid="0">
      <p:cViewPr varScale="1">
        <p:scale>
          <a:sx n="64" d="100"/>
          <a:sy n="64" d="100"/>
        </p:scale>
        <p:origin x="1397" y="53"/>
      </p:cViewPr>
      <p:guideLst>
        <p:guide orient="horz" pos="1620"/>
        <p:guide pos="2880"/>
      </p:guideLst>
    </p:cSldViewPr>
  </p:slideViewPr>
  <p:outlineViewPr>
    <p:cViewPr>
      <p:scale>
        <a:sx n="33" d="100"/>
        <a:sy n="33" d="100"/>
      </p:scale>
      <p:origin x="0" y="-15960"/>
    </p:cViewPr>
  </p:outlineViewPr>
  <p:notesTextViewPr>
    <p:cViewPr>
      <p:scale>
        <a:sx n="3" d="2"/>
        <a:sy n="3" d="2"/>
      </p:scale>
      <p:origin x="0" y="0"/>
    </p:cViewPr>
  </p:notesTextViewPr>
  <p:sorterViewPr>
    <p:cViewPr>
      <p:scale>
        <a:sx n="100" d="100"/>
        <a:sy n="100" d="100"/>
      </p:scale>
      <p:origin x="0" y="-6326"/>
    </p:cViewPr>
  </p:sorterViewPr>
  <p:notesViewPr>
    <p:cSldViewPr snapToGrid="0">
      <p:cViewPr>
        <p:scale>
          <a:sx n="96" d="100"/>
          <a:sy n="96" d="100"/>
        </p:scale>
        <p:origin x="1766" y="-37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0488" y="744538"/>
            <a:ext cx="6616700" cy="3722687"/>
          </a:xfrm>
        </p:spPr>
      </p:sp>
      <p:sp>
        <p:nvSpPr>
          <p:cNvPr id="3" name="Заметки 2"/>
          <p:cNvSpPr>
            <a:spLocks noGrp="1"/>
          </p:cNvSpPr>
          <p:nvPr>
            <p:ph type="body" idx="1"/>
          </p:nvPr>
        </p:nvSpPr>
        <p:spPr/>
        <p:txBody>
          <a:bodyPr>
            <a:normAutofit fontScale="92500" lnSpcReduction="20000"/>
          </a:bodyPr>
          <a:lstStyle/>
          <a:p>
            <a:r>
              <a:rPr lang="ru-RU" sz="1400" dirty="0" smtClean="0"/>
              <a:t>Задача  повышения качества образования  - формирования функциональной грамотности - способности применять полученные в процессе обучения знания для решения различных учебных и практических задач – </a:t>
            </a:r>
            <a:r>
              <a:rPr lang="ru-RU" sz="1400" baseline="0" dirty="0" smtClean="0"/>
              <a:t> </a:t>
            </a:r>
            <a:r>
              <a:rPr lang="ru-RU" sz="1400" dirty="0" smtClean="0"/>
              <a:t>начала реализоваться в 2019 году в рамках инновационного проекта Министерства просвещения Российской Федерации «Мониторинг формирования функциональной грамотности», осуществление которого поручено ФГБНУ «Институт стратегии развития образования Российской академии образования».  Перед профессиональным сообществом была поставлена  задача разработки национального инструментария и технологии</a:t>
            </a:r>
          </a:p>
          <a:p>
            <a:endParaRPr lang="ru-RU" sz="1400" dirty="0" smtClean="0"/>
          </a:p>
          <a:p>
            <a:r>
              <a:rPr lang="ru-RU" sz="1400" dirty="0" smtClean="0"/>
              <a:t>Результаты мониторинга формирования и оценки функциональной грамотности будут учитываться при реализации проекта Федеральной службы по надзору в сфере образования и науки, основой которого будет «Методология и критерии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 утвержденные 6 мая 2019 года Федеральной службой по надзору в сфере образования и науки (приказ 590) и Министерством просвещения Российской Федерации (приказ 219).</a:t>
            </a:r>
          </a:p>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E0C06-5FE1-4F23-A7EB-1A222EB9CE1A}"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20053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3852016" y="9430783"/>
            <a:ext cx="2945659" cy="495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0" fontAlgn="auto" latinLnBrk="0" hangingPunct="0">
              <a:lnSpc>
                <a:spcPct val="100000"/>
              </a:lnSpc>
              <a:spcBef>
                <a:spcPts val="0"/>
              </a:spcBef>
              <a:spcAft>
                <a:spcPts val="0"/>
              </a:spcAft>
              <a:buClrTx/>
              <a:buSzTx/>
              <a:buFontTx/>
              <a:buNone/>
              <a:tabLst/>
              <a:defRPr/>
            </a:pPr>
            <a:fld id="{335CF35D-1303-4B66-B074-34C2880E3D9C}" type="slidenum">
              <a:rPr kumimoji="0" lang="ru-RU" altLang="ru-RU"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0" fontAlgn="auto" latinLnBrk="0" hangingPunct="0">
                <a:lnSpc>
                  <a:spcPct val="100000"/>
                </a:lnSpc>
                <a:spcBef>
                  <a:spcPts val="0"/>
                </a:spcBef>
                <a:spcAft>
                  <a:spcPts val="0"/>
                </a:spcAft>
                <a:buClrTx/>
                <a:buSzTx/>
                <a:buFontTx/>
                <a:buNone/>
                <a:tabLst/>
                <a:defRPr/>
              </a:pPr>
              <a:t>11</a:t>
            </a:fld>
            <a:endParaRPr kumimoji="0" lang="ru-RU" altLang="ru-RU"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z="1400" dirty="0" smtClean="0"/>
              <a:t>Начиная с осени 2019 года до 2024 года все регионы страны должны будут пройти экзамен по функциональной грамотности на основе инструментария исследования </a:t>
            </a:r>
            <a:r>
              <a:rPr lang="en-US" sz="1400" dirty="0" smtClean="0"/>
              <a:t>PISA for schools</a:t>
            </a:r>
            <a:r>
              <a:rPr lang="ru-RU" sz="1400" dirty="0" smtClean="0"/>
              <a:t>. 14 регионов страны по плану  </a:t>
            </a:r>
            <a:r>
              <a:rPr lang="ru-RU" sz="1400" dirty="0" err="1" smtClean="0"/>
              <a:t>Рособрнадзора</a:t>
            </a:r>
            <a:r>
              <a:rPr lang="ru-RU" sz="1400" dirty="0" smtClean="0"/>
              <a:t> первыми должны пройти данное испытание до конца 2019 года.</a:t>
            </a:r>
          </a:p>
        </p:txBody>
      </p:sp>
    </p:spTree>
    <p:extLst>
      <p:ext uri="{BB962C8B-B14F-4D97-AF65-F5344CB8AC3E}">
        <p14:creationId xmlns:p14="http://schemas.microsoft.com/office/powerpoint/2010/main" val="3645866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dirty="0" smtClean="0"/>
              <a:t>Результат сопоставления требований (в части объектов оценивания) различных международных сравнительных исследований (далее – МСИ) с требованиями ФГОС позволил сделать вывод о наличии в тексте ФГОС практически всех необходимых элементов, оцениваемых в рамках МСИ. </a:t>
            </a:r>
          </a:p>
          <a:p>
            <a:r>
              <a:rPr lang="ru-RU" sz="1400" dirty="0" smtClean="0"/>
              <a:t>Использование инструментария МСИ будет объективно способствовать реализации ФГОС и развитию российской системы образования.</a:t>
            </a:r>
          </a:p>
        </p:txBody>
      </p:sp>
    </p:spTree>
    <p:extLst>
      <p:ext uri="{BB962C8B-B14F-4D97-AF65-F5344CB8AC3E}">
        <p14:creationId xmlns:p14="http://schemas.microsoft.com/office/powerpoint/2010/main" val="676407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600" dirty="0" smtClean="0"/>
              <a:t>С целью выделения основных элементов подготовки, актуальных для формирования и оценки ФГ, а также уточнения предметных недочетов в подготовке российских учащихся, были проанализированы задания в исследованиях PISA-2015 и -2018, результаты выполнения которых оказались ниже средних международных и не превышали 40%. На выделенных предметных умениях делается акцент при разработке заданий.</a:t>
            </a:r>
          </a:p>
          <a:p>
            <a:r>
              <a:rPr lang="ru-RU" sz="1600" dirty="0" smtClean="0"/>
              <a:t>Сопоставление с ФГОС показало, что невысокие результаты российских учащихся связаны с недостаточным овладением некоторыми </a:t>
            </a:r>
            <a:r>
              <a:rPr lang="ru-RU" sz="1600" dirty="0" err="1" smtClean="0"/>
              <a:t>метапредметными</a:t>
            </a:r>
            <a:r>
              <a:rPr lang="ru-RU" sz="1600" dirty="0" smtClean="0"/>
              <a:t> умениями:</a:t>
            </a:r>
          </a:p>
          <a:p>
            <a:pPr lvl="0"/>
            <a:r>
              <a:rPr lang="ru-RU" sz="1600" dirty="0" smtClean="0"/>
              <a:t>принимать задачу, представленную в форме, отличной от формы, типичной для российских учебников;</a:t>
            </a:r>
          </a:p>
          <a:p>
            <a:pPr lvl="0"/>
            <a:r>
              <a:rPr lang="ru-RU" sz="1600" dirty="0" smtClean="0"/>
              <a:t>работать с информацией, представленной в различных формах: текстовой, табличной, графической, а также переходить от одной формы к другой;</a:t>
            </a:r>
          </a:p>
          <a:p>
            <a:pPr lvl="0"/>
            <a:r>
              <a:rPr lang="ru-RU" sz="1600" dirty="0" smtClean="0"/>
              <a:t>привлекать информацию, которая не содержится непосредственно в условии задачи, особенно в тех случаях, когда для этого требуется использовать бытовые сведения, личный жизненный опыт;</a:t>
            </a:r>
          </a:p>
          <a:p>
            <a:pPr lvl="0"/>
            <a:r>
              <a:rPr lang="ru-RU" sz="1600" dirty="0" smtClean="0"/>
              <a:t>отбирать информацию, необходимую для решения, в частности, если условие задачи содержит избыточную информацию; удерживать в процессе решения все условия, необходимые для решения проблемы; </a:t>
            </a:r>
          </a:p>
          <a:p>
            <a:pPr lvl="0"/>
            <a:r>
              <a:rPr lang="ru-RU" sz="1600" dirty="0" smtClean="0"/>
              <a:t>владеть навыками самоконтроля за выполнением условий (ограничений) при нахождении решения и интерпретации полученного результата в рамках ситуации;</a:t>
            </a:r>
          </a:p>
          <a:p>
            <a:pPr lvl="0"/>
            <a:r>
              <a:rPr lang="ru-RU" sz="1600" dirty="0" smtClean="0"/>
              <a:t>определять самостоятельно точность данных, требуемых для решения задачи;</a:t>
            </a:r>
          </a:p>
          <a:p>
            <a:pPr lvl="0"/>
            <a:r>
              <a:rPr lang="ru-RU" sz="1600" dirty="0" smtClean="0"/>
              <a:t> использовать здравый смысл, метод перебора возможных вариантов, метод проб и ошибок;</a:t>
            </a:r>
          </a:p>
          <a:p>
            <a:pPr lvl="0"/>
            <a:r>
              <a:rPr lang="ru-RU" sz="1600" dirty="0" smtClean="0"/>
              <a:t>представлять в свободной словесной форме обоснованный ответ, который определяется особенностями ситуации.</a:t>
            </a:r>
          </a:p>
        </p:txBody>
      </p:sp>
    </p:spTree>
    <p:extLst>
      <p:ext uri="{BB962C8B-B14F-4D97-AF65-F5344CB8AC3E}">
        <p14:creationId xmlns:p14="http://schemas.microsoft.com/office/powerpoint/2010/main" val="1622056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2995396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4240194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2579267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3224006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1872234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endPar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2476351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r>
              <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rPr>
              <a:t>Понятие «функциональная грамотность». Почему проблему ее формирования связывают с международными исследованиями в формате </a:t>
            </a:r>
            <a:r>
              <a:rPr kumimoji="0" lang="en-US" sz="1600" b="0" i="0" u="none" strike="noStrike" kern="0" cap="none" spc="0" normalizeH="0" baseline="0" noProof="0" dirty="0" smtClean="0">
                <a:ln>
                  <a:noFill/>
                </a:ln>
                <a:solidFill>
                  <a:srgbClr val="695D46"/>
                </a:solidFill>
                <a:effectLst/>
                <a:uLnTx/>
                <a:uFillTx/>
                <a:latin typeface="Open Sans"/>
                <a:ea typeface="Open Sans"/>
                <a:cs typeface="Open Sans"/>
                <a:sym typeface="Open Sans"/>
              </a:rPr>
              <a:t>PISA</a:t>
            </a:r>
          </a:p>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r>
              <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rPr>
              <a:t>Оценка качества образования на основе практик международных исследований</a:t>
            </a:r>
          </a:p>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r>
              <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rPr>
              <a:t>Проект Министерства просвещения РФ «Мониторинг формирования и оценивания функциональной грамотности» </a:t>
            </a:r>
          </a:p>
          <a:p>
            <a:pPr marL="457200" marR="0" lvl="0" indent="-342900" algn="l" defTabSz="914400" rtl="0" eaLnBrk="1" fontAlgn="auto" latinLnBrk="0" hangingPunct="1">
              <a:lnSpc>
                <a:spcPct val="100000"/>
              </a:lnSpc>
              <a:spcBef>
                <a:spcPts val="0"/>
              </a:spcBef>
              <a:spcAft>
                <a:spcPts val="0"/>
              </a:spcAft>
              <a:buClr>
                <a:srgbClr val="695D46"/>
              </a:buClr>
              <a:buSzPts val="1800"/>
              <a:buFont typeface="Open Sans"/>
              <a:buChar char="●"/>
              <a:tabLst/>
              <a:defRPr/>
            </a:pPr>
            <a:r>
              <a:rPr kumimoji="0" lang="ru-RU" sz="1600" b="0" i="0" u="none" strike="noStrike" kern="0" cap="none" spc="0" normalizeH="0" baseline="0" noProof="0" dirty="0" smtClean="0">
                <a:ln>
                  <a:noFill/>
                </a:ln>
                <a:solidFill>
                  <a:srgbClr val="695D46"/>
                </a:solidFill>
                <a:effectLst/>
                <a:uLnTx/>
                <a:uFillTx/>
                <a:latin typeface="Open Sans"/>
                <a:ea typeface="Open Sans"/>
                <a:cs typeface="Open Sans"/>
                <a:sym typeface="Open Sans"/>
              </a:rPr>
              <a:t>Читательская грамотность как составляющая функциональной грамотности</a:t>
            </a:r>
          </a:p>
        </p:txBody>
      </p:sp>
    </p:spTree>
    <p:extLst>
      <p:ext uri="{BB962C8B-B14F-4D97-AF65-F5344CB8AC3E}">
        <p14:creationId xmlns:p14="http://schemas.microsoft.com/office/powerpoint/2010/main" val="1435516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158750" indent="0">
              <a:buNone/>
            </a:pPr>
            <a:r>
              <a:rPr lang="ru-RU" sz="1200" dirty="0" smtClean="0"/>
              <a:t>Вы знаете, что у нас есть глобальное поручение по вхождению России в десятку ведущих стран</a:t>
            </a:r>
            <a:r>
              <a:rPr lang="ru-RU" sz="1200" baseline="0" dirty="0" smtClean="0"/>
              <a:t> </a:t>
            </a:r>
            <a:r>
              <a:rPr lang="ru-RU" sz="1200" dirty="0" smtClean="0"/>
              <a:t>мира по качеству общего образования. Показателем вхождения является средневзвешенное место России в трех международных сравнительных исследованиях.</a:t>
            </a:r>
            <a:endParaRPr lang="ru-RU" sz="1200" dirty="0"/>
          </a:p>
        </p:txBody>
      </p:sp>
      <p:sp>
        <p:nvSpPr>
          <p:cNvPr id="4" name="Номер слайда 3"/>
          <p:cNvSpPr>
            <a:spLocks noGrp="1"/>
          </p:cNvSpPr>
          <p:nvPr>
            <p:ph type="sldNum" sz="quarter" idx="10"/>
          </p:nvPr>
        </p:nvSpPr>
        <p:spPr/>
        <p:txBody>
          <a:bodyPr/>
          <a:lstStyle/>
          <a:p>
            <a:fld id="{C66E0C06-5FE1-4F23-A7EB-1A222EB9CE1A}" type="slidenum">
              <a:rPr lang="ru-RU" smtClean="0"/>
              <a:pPr/>
              <a:t>3</a:t>
            </a:fld>
            <a:endParaRPr lang="ru-RU"/>
          </a:p>
        </p:txBody>
      </p:sp>
    </p:spTree>
    <p:extLst>
      <p:ext uri="{BB962C8B-B14F-4D97-AF65-F5344CB8AC3E}">
        <p14:creationId xmlns:p14="http://schemas.microsoft.com/office/powerpoint/2010/main" val="426808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158750" indent="0">
              <a:buNone/>
            </a:pPr>
            <a:r>
              <a:rPr lang="ru-RU" sz="1200" dirty="0" smtClean="0"/>
              <a:t>Первое исследование – это PIRLS, читательская грамотность в 4-х классах. Здесь мы по результатам исследования 2016 года занимаем 1-е место, следующие результаты мы узнаем в 2022 году, но я думаю, что они будут тоже хорошими. То есть начальная школа у нас учит прекрасно. Следующее исследование – это TIMSS, математика и естествознание в 4-х и 8-х классах. Это классические, привычные для наших школьников задачки из наших учебников, которые соответствуют нашим образовательным программам. По итогам исследования в 2019 году в России 6-е место по математике и 3-е место по естественно-научным в 4-х классах и 6-е место, соответственно, по математике и 5-е место по естествознанию в 8-х классах. Это хорошие результаты, наша основная школа учит хорошо.</a:t>
            </a:r>
          </a:p>
        </p:txBody>
      </p:sp>
      <p:sp>
        <p:nvSpPr>
          <p:cNvPr id="4" name="Номер слайда 3"/>
          <p:cNvSpPr>
            <a:spLocks noGrp="1"/>
          </p:cNvSpPr>
          <p:nvPr>
            <p:ph type="sldNum" sz="quarter" idx="10"/>
          </p:nvPr>
        </p:nvSpPr>
        <p:spPr/>
        <p:txBody>
          <a:bodyPr/>
          <a:lstStyle/>
          <a:p>
            <a:fld id="{856A05F3-21FD-48C2-919E-2C9ED22E481D}" type="slidenum">
              <a:rPr lang="ru-RU" smtClean="0"/>
              <a:pPr/>
              <a:t>4</a:t>
            </a:fld>
            <a:endParaRPr lang="ru-RU"/>
          </a:p>
        </p:txBody>
      </p:sp>
    </p:spTree>
    <p:extLst>
      <p:ext uri="{BB962C8B-B14F-4D97-AF65-F5344CB8AC3E}">
        <p14:creationId xmlns:p14="http://schemas.microsoft.com/office/powerpoint/2010/main" val="2452292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679767" y="4715153"/>
            <a:ext cx="5815413" cy="4856678"/>
          </a:xfrm>
        </p:spPr>
        <p:txBody>
          <a:bodyPr>
            <a:normAutofit/>
          </a:bodyPr>
          <a:lstStyle/>
          <a:p>
            <a:r>
              <a:rPr lang="ru-RU" sz="1400" dirty="0" smtClean="0"/>
              <a:t>И последнее исследование – это PISA, умение 15-летних обучающихся использовать на практике те знания, которые они получили. Задания этого исследования содержат необычные для наших школьников формулировки и требуют понимания </a:t>
            </a:r>
            <a:r>
              <a:rPr lang="ru-RU" sz="1400" dirty="0" err="1" smtClean="0"/>
              <a:t>межпредметных</a:t>
            </a:r>
            <a:r>
              <a:rPr lang="ru-RU" sz="1400" dirty="0" smtClean="0"/>
              <a:t> связей, связи предмета с реальной жизнью, проявления кругозора. И вот в этом исследовании мы, конечно, пока находимся не на самых высоких позициях: по итогам исследования 2018 года читательская грамотность – 31-е место, математическая грамотность – 30-е место, естественно-научная грамотность – 33-е место. Результаты ОГЭ прошлого года показали такую же картину: когда в задачи по математике были включены задания практической направленности, многие дети с ними не справились. Поэтому вопросы повышения функциональной грамотности будут для нас задачей номер один на ближайшие несколько лет. </a:t>
            </a:r>
            <a:endParaRPr lang="ru-RU" sz="1300" dirty="0" smtClean="0"/>
          </a:p>
        </p:txBody>
      </p:sp>
      <p:sp>
        <p:nvSpPr>
          <p:cNvPr id="4" name="Номер слайда 3"/>
          <p:cNvSpPr>
            <a:spLocks noGrp="1"/>
          </p:cNvSpPr>
          <p:nvPr>
            <p:ph type="sldNum" sz="quarter" idx="10"/>
          </p:nvPr>
        </p:nvSpPr>
        <p:spPr/>
        <p:txBody>
          <a:bodyPr/>
          <a:lstStyle/>
          <a:p>
            <a:fld id="{C66E0C06-5FE1-4F23-A7EB-1A222EB9CE1A}" type="slidenum">
              <a:rPr lang="ru-RU" smtClean="0"/>
              <a:pPr/>
              <a:t>5</a:t>
            </a:fld>
            <a:endParaRPr lang="ru-RU"/>
          </a:p>
        </p:txBody>
      </p:sp>
    </p:spTree>
    <p:extLst>
      <p:ext uri="{BB962C8B-B14F-4D97-AF65-F5344CB8AC3E}">
        <p14:creationId xmlns:p14="http://schemas.microsoft.com/office/powerpoint/2010/main" val="1878167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9a40f9e736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9a40f9e736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69209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t>основными составляющими функциональной грамотности являются способность человека действовать в современном обществе, решать различные задачи, используя при этом определенные знания, умения и компетенции. </a:t>
            </a:r>
          </a:p>
          <a:p>
            <a:endParaRPr lang="ru-RU" sz="1400" dirty="0" smtClean="0"/>
          </a:p>
          <a:p>
            <a:r>
              <a:rPr lang="ru-RU" sz="1400" dirty="0" smtClean="0"/>
              <a:t>На практике функциональная грамотность проявляется в действиях учащихся, а оценка </a:t>
            </a:r>
            <a:r>
              <a:rPr lang="ru-RU" sz="1400" dirty="0" err="1" smtClean="0"/>
              <a:t>сформированности</a:t>
            </a:r>
            <a:r>
              <a:rPr lang="ru-RU" sz="1400" dirty="0" smtClean="0"/>
              <a:t> функциональной грамотности может осуществляться через оценку определенных стратегий действий, поведения учащихся, которые они могли бы продемонстрировать в различных ситуациях реальной жизни.</a:t>
            </a:r>
          </a:p>
          <a:p>
            <a:endParaRPr lang="ru-RU" sz="1400" dirty="0"/>
          </a:p>
        </p:txBody>
      </p:sp>
      <p:sp>
        <p:nvSpPr>
          <p:cNvPr id="4" name="Номер слайда 3"/>
          <p:cNvSpPr>
            <a:spLocks noGrp="1"/>
          </p:cNvSpPr>
          <p:nvPr>
            <p:ph type="sldNum" sz="quarter" idx="10"/>
          </p:nvPr>
        </p:nvSpPr>
        <p:spPr/>
        <p:txBody>
          <a:bodyPr/>
          <a:lstStyle/>
          <a:p>
            <a:fld id="{C66E0C06-5FE1-4F23-A7EB-1A222EB9CE1A}" type="slidenum">
              <a:rPr lang="ru-RU" smtClean="0"/>
              <a:pPr/>
              <a:t>7</a:t>
            </a:fld>
            <a:endParaRPr lang="ru-RU"/>
          </a:p>
        </p:txBody>
      </p:sp>
    </p:spTree>
    <p:extLst>
      <p:ext uri="{BB962C8B-B14F-4D97-AF65-F5344CB8AC3E}">
        <p14:creationId xmlns:p14="http://schemas.microsoft.com/office/powerpoint/2010/main" val="2436382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2935ED28-5B68-4FC3-AC00-83E175BE7317}" type="slidenum">
              <a:rPr lang="ru-RU"/>
              <a:pPr/>
              <a:t>8</a:t>
            </a:fld>
            <a:endParaRPr lang="ru-RU"/>
          </a:p>
        </p:txBody>
      </p:sp>
      <p:sp>
        <p:nvSpPr>
          <p:cNvPr id="55298" name="Rectangle 2"/>
          <p:cNvSpPr>
            <a:spLocks noGrp="1" noRot="1" noChangeAspect="1" noChangeArrowheads="1" noTextEdit="1"/>
          </p:cNvSpPr>
          <p:nvPr>
            <p:ph type="sldImg"/>
          </p:nvPr>
        </p:nvSpPr>
        <p:spPr>
          <a:xfrm>
            <a:off x="381000" y="685800"/>
            <a:ext cx="6096000" cy="3429000"/>
          </a:xfrm>
          <a:ln/>
        </p:spPr>
      </p:sp>
      <p:sp>
        <p:nvSpPr>
          <p:cNvPr id="55299" name="Rectangle 3"/>
          <p:cNvSpPr>
            <a:spLocks noGrp="1" noChangeArrowheads="1"/>
          </p:cNvSpPr>
          <p:nvPr>
            <p:ph type="body" idx="1"/>
          </p:nvPr>
        </p:nvSpPr>
        <p:spPr/>
        <p:txBody>
          <a:bodyPr/>
          <a:lstStyle/>
          <a:p>
            <a:pPr marL="158750" indent="0">
              <a:buNone/>
            </a:pPr>
            <a:r>
              <a:rPr lang="ru-RU" sz="1200" dirty="0" smtClean="0"/>
              <a:t>И сегодня в действующем Стандарте основного общего образования и начального общего образования порядка 16 </a:t>
            </a:r>
            <a:r>
              <a:rPr lang="ru-RU" sz="1200" baseline="0" dirty="0" smtClean="0"/>
              <a:t> </a:t>
            </a:r>
            <a:r>
              <a:rPr lang="ru-RU" sz="1200" dirty="0" err="1" smtClean="0"/>
              <a:t>метапредметных</a:t>
            </a:r>
            <a:r>
              <a:rPr lang="ru-RU" sz="1200" dirty="0" smtClean="0"/>
              <a:t> результатов, которые даны единым списком, без </a:t>
            </a:r>
          </a:p>
          <a:p>
            <a:pPr marL="158750" indent="0">
              <a:buNone/>
            </a:pPr>
            <a:r>
              <a:rPr lang="ru-RU" sz="1200" dirty="0" smtClean="0"/>
              <a:t>систематизации, без структурирования. В этом проекте ФГОС три больших блока </a:t>
            </a:r>
            <a:r>
              <a:rPr lang="ru-RU" sz="1200" dirty="0" err="1" smtClean="0"/>
              <a:t>метапредметных</a:t>
            </a:r>
            <a:r>
              <a:rPr lang="ru-RU" sz="1200" dirty="0" smtClean="0"/>
              <a:t> результатов: это блок, связанный с базовыми логическими действиями, блок, связанный с базовыми исследовательскими действиями, и блок, связанный с работой с информацией. Это вот ключевой раздел, который называется «Овладение универсальными учебными познавательными действиями».</a:t>
            </a:r>
            <a:endParaRPr lang="ru-RU" sz="1200" dirty="0"/>
          </a:p>
        </p:txBody>
      </p:sp>
    </p:spTree>
    <p:extLst>
      <p:ext uri="{BB962C8B-B14F-4D97-AF65-F5344CB8AC3E}">
        <p14:creationId xmlns:p14="http://schemas.microsoft.com/office/powerpoint/2010/main" val="1302535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t>В оценке качества образования на основе практики международных исследований приняты подходы, реализованные в исследовании </a:t>
            </a:r>
            <a:r>
              <a:rPr lang="en-US" sz="1400" dirty="0" smtClean="0"/>
              <a:t>PISA</a:t>
            </a:r>
            <a:r>
              <a:rPr lang="ru-RU" sz="1400" dirty="0" smtClean="0"/>
              <a:t>. </a:t>
            </a:r>
          </a:p>
          <a:p>
            <a:pPr marL="158750" indent="0">
              <a:buNone/>
            </a:pPr>
            <a:endParaRPr lang="ru-RU" sz="1400" dirty="0" smtClean="0"/>
          </a:p>
          <a:p>
            <a:r>
              <a:rPr lang="ru-RU" sz="1400" dirty="0" smtClean="0"/>
              <a:t>Именно данное исследование принято </a:t>
            </a:r>
            <a:r>
              <a:rPr lang="ru-RU" sz="1400" dirty="0" err="1" smtClean="0"/>
              <a:t>Рособрнадзором</a:t>
            </a:r>
            <a:r>
              <a:rPr lang="ru-RU" sz="1400" dirty="0" smtClean="0"/>
              <a:t> и утверждено Министерством просвещения как основное, по которому будет оцениваться качество общего образования в стране в целом и в отдельных регионах страны. </a:t>
            </a:r>
          </a:p>
          <a:p>
            <a:endParaRPr lang="ru-RU" sz="1400" dirty="0" smtClean="0"/>
          </a:p>
          <a:p>
            <a:r>
              <a:rPr lang="ru-RU" sz="1400" dirty="0" smtClean="0"/>
              <a:t>На основе подходов исследования </a:t>
            </a:r>
            <a:r>
              <a:rPr lang="en-US" sz="1400" dirty="0" smtClean="0"/>
              <a:t>PISA </a:t>
            </a:r>
            <a:r>
              <a:rPr lang="ru-RU" sz="1400" dirty="0" smtClean="0"/>
              <a:t> начата  и разработка национального инструментария мониторинга формирования функциональной грамотности.</a:t>
            </a:r>
          </a:p>
          <a:p>
            <a:pPr marL="158750" indent="0">
              <a:buNone/>
            </a:pPr>
            <a:endParaRPr lang="ru-RU" dirty="0" smtClean="0"/>
          </a:p>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E0C06-5FE1-4F23-A7EB-1A222EB9CE1A}"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4825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628650" y="4767264"/>
            <a:ext cx="2057400" cy="273844"/>
          </a:xfrm>
          <a:prstGeom prst="rect">
            <a:avLst/>
          </a:prstGeom>
        </p:spPr>
        <p:txBody>
          <a:bodyPr lIns="68580" tIns="34290" rIns="68580" bIns="34290"/>
          <a:lstStyle/>
          <a:p>
            <a:fld id="{B61CD1E0-CD9F-4C6B-BAB0-87A0AF1CEC11}" type="datetimeFigureOut">
              <a:rPr lang="ru-RU" smtClean="0"/>
              <a:pPr/>
              <a:t>19.04.2022</a:t>
            </a:fld>
            <a:endParaRPr lang="ru-RU"/>
          </a:p>
        </p:txBody>
      </p:sp>
      <p:sp>
        <p:nvSpPr>
          <p:cNvPr id="5" name="Нижний колонтитул 4"/>
          <p:cNvSpPr>
            <a:spLocks noGrp="1"/>
          </p:cNvSpPr>
          <p:nvPr>
            <p:ph type="ftr" sz="quarter" idx="11"/>
          </p:nvPr>
        </p:nvSpPr>
        <p:spPr>
          <a:xfrm>
            <a:off x="3028950" y="4767264"/>
            <a:ext cx="3086100" cy="273844"/>
          </a:xfrm>
          <a:prstGeom prst="rect">
            <a:avLst/>
          </a:prstGeom>
        </p:spPr>
        <p:txBody>
          <a:bodyPr lIns="68580" tIns="34290" rIns="68580" bIns="34290"/>
          <a:lstStyle/>
          <a:p>
            <a:endParaRPr lang="ru-RU"/>
          </a:p>
        </p:txBody>
      </p:sp>
      <p:sp>
        <p:nvSpPr>
          <p:cNvPr id="6" name="Номер слайда 5"/>
          <p:cNvSpPr>
            <a:spLocks noGrp="1"/>
          </p:cNvSpPr>
          <p:nvPr>
            <p:ph type="sldNum" sz="quarter" idx="12"/>
          </p:nvPr>
        </p:nvSpPr>
        <p:spPr/>
        <p:txBody>
          <a:bodyPr/>
          <a:lstStyle/>
          <a:p>
            <a:fld id="{AB54620F-9FF6-466E-A12F-9E3AA320E8D4}" type="slidenum">
              <a:rPr lang="ru-RU" smtClean="0"/>
              <a:pPr/>
              <a:t>‹#›</a:t>
            </a:fld>
            <a:endParaRPr lang="ru-RU"/>
          </a:p>
        </p:txBody>
      </p:sp>
    </p:spTree>
    <p:extLst>
      <p:ext uri="{BB962C8B-B14F-4D97-AF65-F5344CB8AC3E}">
        <p14:creationId xmlns:p14="http://schemas.microsoft.com/office/powerpoint/2010/main" val="2915613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2"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2" y="2914650"/>
            <a:ext cx="6400800" cy="1314450"/>
          </a:xfrm>
        </p:spPr>
        <p:txBody>
          <a:bodyPr/>
          <a:lstStyle>
            <a:lvl1pPr marL="0" indent="0" algn="ctr">
              <a:buNone/>
              <a:defRPr>
                <a:solidFill>
                  <a:schemeClr val="tx1">
                    <a:tint val="75000"/>
                  </a:schemeClr>
                </a:solidFill>
              </a:defRPr>
            </a:lvl1pPr>
            <a:lvl2pPr marL="374230" indent="0" algn="ctr">
              <a:buNone/>
              <a:defRPr>
                <a:solidFill>
                  <a:schemeClr val="tx1">
                    <a:tint val="75000"/>
                  </a:schemeClr>
                </a:solidFill>
              </a:defRPr>
            </a:lvl2pPr>
            <a:lvl3pPr marL="748460" indent="0" algn="ctr">
              <a:buNone/>
              <a:defRPr>
                <a:solidFill>
                  <a:schemeClr val="tx1">
                    <a:tint val="75000"/>
                  </a:schemeClr>
                </a:solidFill>
              </a:defRPr>
            </a:lvl3pPr>
            <a:lvl4pPr marL="1122690" indent="0" algn="ctr">
              <a:buNone/>
              <a:defRPr>
                <a:solidFill>
                  <a:schemeClr val="tx1">
                    <a:tint val="75000"/>
                  </a:schemeClr>
                </a:solidFill>
              </a:defRPr>
            </a:lvl4pPr>
            <a:lvl5pPr marL="1496920" indent="0" algn="ctr">
              <a:buNone/>
              <a:defRPr>
                <a:solidFill>
                  <a:schemeClr val="tx1">
                    <a:tint val="75000"/>
                  </a:schemeClr>
                </a:solidFill>
              </a:defRPr>
            </a:lvl5pPr>
            <a:lvl6pPr marL="1871150" indent="0" algn="ctr">
              <a:buNone/>
              <a:defRPr>
                <a:solidFill>
                  <a:schemeClr val="tx1">
                    <a:tint val="75000"/>
                  </a:schemeClr>
                </a:solidFill>
              </a:defRPr>
            </a:lvl6pPr>
            <a:lvl7pPr marL="2245380" indent="0" algn="ctr">
              <a:buNone/>
              <a:defRPr>
                <a:solidFill>
                  <a:schemeClr val="tx1">
                    <a:tint val="75000"/>
                  </a:schemeClr>
                </a:solidFill>
              </a:defRPr>
            </a:lvl7pPr>
            <a:lvl8pPr marL="2619610" indent="0" algn="ctr">
              <a:buNone/>
              <a:defRPr>
                <a:solidFill>
                  <a:schemeClr val="tx1">
                    <a:tint val="75000"/>
                  </a:schemeClr>
                </a:solidFill>
              </a:defRPr>
            </a:lvl8pPr>
            <a:lvl9pPr marL="299384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628651" y="4767263"/>
            <a:ext cx="2057400" cy="273844"/>
          </a:xfrm>
          <a:prstGeom prst="rect">
            <a:avLst/>
          </a:prstGeom>
        </p:spPr>
        <p:txBody>
          <a:bodyPr/>
          <a:lstStyle/>
          <a:p>
            <a:fld id="{460BE020-E3D2-4B40-A05B-7CD782450F67}" type="datetimeFigureOut">
              <a:rPr lang="ru-RU" smtClean="0"/>
              <a:pPr/>
              <a:t>19.04.2022</a:t>
            </a:fld>
            <a:endParaRPr lang="ru-RU"/>
          </a:p>
        </p:txBody>
      </p:sp>
      <p:sp>
        <p:nvSpPr>
          <p:cNvPr id="5" name="Нижний колонтитул 4"/>
          <p:cNvSpPr>
            <a:spLocks noGrp="1"/>
          </p:cNvSpPr>
          <p:nvPr>
            <p:ph type="ftr" sz="quarter" idx="11"/>
          </p:nvPr>
        </p:nvSpPr>
        <p:spPr>
          <a:xfrm>
            <a:off x="3028951" y="4767263"/>
            <a:ext cx="3086100" cy="273844"/>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D2BAD091-9B88-4E15-8364-95918717355E}" type="slidenum">
              <a:rPr lang="ru-RU" smtClean="0"/>
              <a:pPr/>
              <a:t>‹#›</a:t>
            </a:fld>
            <a:endParaRPr lang="ru-RU"/>
          </a:p>
        </p:txBody>
      </p:sp>
    </p:spTree>
    <p:extLst>
      <p:ext uri="{BB962C8B-B14F-4D97-AF65-F5344CB8AC3E}">
        <p14:creationId xmlns:p14="http://schemas.microsoft.com/office/powerpoint/2010/main" val="1203596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76"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youtu.be/3vkihW2Dbjs" TargetMode="External"/><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7" name="Google Shape;67;p13"/>
          <p:cNvSpPr txBox="1">
            <a:spLocks noGrp="1"/>
          </p:cNvSpPr>
          <p:nvPr>
            <p:ph type="subTitle" idx="1"/>
          </p:nvPr>
        </p:nvSpPr>
        <p:spPr>
          <a:xfrm>
            <a:off x="2947481" y="4046705"/>
            <a:ext cx="5204298" cy="85603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RU" sz="1800" dirty="0" smtClean="0">
                <a:solidFill>
                  <a:srgbClr val="14120E"/>
                </a:solidFill>
                <a:latin typeface="MS Reference Sans Serif" pitchFamily="34" charset="0"/>
              </a:rPr>
              <a:t>Заведующий ЦКО ГБОУ ДПО РК КРИППО А.В. Терехова</a:t>
            </a:r>
            <a:endParaRPr sz="1800">
              <a:solidFill>
                <a:srgbClr val="14120E"/>
              </a:solidFill>
              <a:latin typeface="MS Reference Sans Serif" pitchFamily="34" charset="0"/>
            </a:endParaRPr>
          </a:p>
        </p:txBody>
      </p:sp>
      <p:pic>
        <p:nvPicPr>
          <p:cNvPr id="5" name="Google Shape;64;p14"/>
          <p:cNvPicPr preferRelativeResize="0"/>
          <p:nvPr/>
        </p:nvPicPr>
        <p:blipFill>
          <a:blip r:embed="rId3">
            <a:alphaModFix/>
          </a:blip>
          <a:stretch>
            <a:fillRect/>
          </a:stretch>
        </p:blipFill>
        <p:spPr>
          <a:xfrm>
            <a:off x="154115" y="452305"/>
            <a:ext cx="1549725" cy="963099"/>
          </a:xfrm>
          <a:prstGeom prst="rect">
            <a:avLst/>
          </a:prstGeom>
          <a:noFill/>
          <a:ln>
            <a:noFill/>
          </a:ln>
        </p:spPr>
      </p:pic>
      <p:sp>
        <p:nvSpPr>
          <p:cNvPr id="6" name="Прямоугольник 5"/>
          <p:cNvSpPr/>
          <p:nvPr/>
        </p:nvSpPr>
        <p:spPr>
          <a:xfrm>
            <a:off x="1246909" y="933854"/>
            <a:ext cx="7633855" cy="2677656"/>
          </a:xfrm>
          <a:prstGeom prst="rect">
            <a:avLst/>
          </a:prstGeom>
        </p:spPr>
        <p:txBody>
          <a:bodyPr wrap="square">
            <a:spAutoFit/>
          </a:bodyPr>
          <a:lstStyle/>
          <a:p>
            <a:endParaRPr lang="ru" sz="2800" dirty="0" smtClean="0"/>
          </a:p>
          <a:p>
            <a:pPr algn="ctr"/>
            <a:r>
              <a:rPr lang="ru-RU" sz="2800" dirty="0" smtClean="0"/>
              <a:t>Формирование и оценка функциональной грамотности обучающихся в свете федерального государственного образовательного стандарта</a:t>
            </a:r>
            <a:r>
              <a:rPr lang="ru" sz="2800" dirty="0" smtClean="0"/>
              <a:t/>
            </a:r>
            <a:br>
              <a:rPr lang="ru" sz="2800" dirty="0" smtClean="0"/>
            </a:br>
            <a:endParaRPr lang="ru-RU" sz="2800" dirty="0"/>
          </a:p>
        </p:txBody>
      </p:sp>
    </p:spTree>
  </p:cSld>
  <p:clrMapOvr>
    <a:masterClrMapping/>
  </p:clrMapOvr>
  <mc:AlternateContent xmlns:mc="http://schemas.openxmlformats.org/markup-compatibility/2006" xmlns:p14="http://schemas.microsoft.com/office/powerpoint/2010/main">
    <mc:Choice Requires="p14">
      <p:transition spd="slow" p14:dur="2000" advTm="18500"/>
    </mc:Choice>
    <mc:Fallback xmlns="">
      <p:transition spd="slow" advTm="185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Объект 2"/>
          <p:cNvSpPr txBox="1">
            <a:spLocks noGrp="1"/>
          </p:cNvSpPr>
          <p:nvPr>
            <p:ph idx="1"/>
          </p:nvPr>
        </p:nvSpPr>
        <p:spPr>
          <a:xfrm>
            <a:off x="727845" y="1899697"/>
            <a:ext cx="7998331" cy="1369981"/>
          </a:xfrm>
          <a:prstGeom prst="rect">
            <a:avLst/>
          </a:prstGeom>
        </p:spPr>
        <p:txBody>
          <a:bodyPr>
            <a:normAutofit fontScale="32500" lnSpcReduction="20000"/>
          </a:bodyPr>
          <a:lstStyle>
            <a:lvl1pPr marL="0" indent="0" algn="ctr" defTabSz="1222451">
              <a:spcBef>
                <a:spcPts val="0"/>
              </a:spcBef>
              <a:buSzTx/>
              <a:buNone/>
              <a:defRPr sz="4512" b="1"/>
            </a:lvl1pPr>
          </a:lstStyle>
          <a:p>
            <a:r>
              <a:rPr lang="ru-RU" dirty="0" smtClean="0">
                <a:solidFill>
                  <a:srgbClr val="002060"/>
                </a:solidFill>
              </a:rPr>
              <a:t>Инновационный проект Министерства просвещения РФ «Мониторинг формирования и оценки функциональной грамотности». </a:t>
            </a:r>
          </a:p>
          <a:p>
            <a:r>
              <a:rPr lang="ru-RU" dirty="0" smtClean="0">
                <a:solidFill>
                  <a:srgbClr val="002060"/>
                </a:solidFill>
              </a:rPr>
              <a:t>Руководитель - Ковалева Галина Сергеевна, к.п.н., руководитель Центра оценки качества образования ФГБНУ «ИСРО РАО»</a:t>
            </a:r>
            <a:endParaRPr dirty="0">
              <a:solidFill>
                <a:srgbClr val="002060"/>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214" y="0"/>
            <a:ext cx="3541397" cy="1227643"/>
          </a:xfrm>
          <a:prstGeom prst="rect">
            <a:avLst/>
          </a:prstGeom>
        </p:spPr>
      </p:pic>
      <p:sp>
        <p:nvSpPr>
          <p:cNvPr id="4" name="Прямоугольник 3"/>
          <p:cNvSpPr/>
          <p:nvPr/>
        </p:nvSpPr>
        <p:spPr>
          <a:xfrm>
            <a:off x="694769" y="3088715"/>
            <a:ext cx="8012944" cy="1171073"/>
          </a:xfrm>
          <a:prstGeom prst="rect">
            <a:avLst/>
          </a:prstGeom>
        </p:spPr>
        <p:txBody>
          <a:bodyPr wrap="square" lIns="65642" tIns="32821" rIns="65642" bIns="32821">
            <a:spAutoFit/>
          </a:bodyPr>
          <a:lstStyle/>
          <a:p>
            <a:pPr marL="73201" indent="-73201" defTabSz="656448">
              <a:buClrTx/>
              <a:defRPr/>
            </a:pPr>
            <a:endParaRPr lang="ru-RU" sz="1436" i="1" kern="1200" dirty="0">
              <a:solidFill>
                <a:prstClr val="black"/>
              </a:solidFill>
              <a:latin typeface="Calibri" panose="020F0502020204030204"/>
              <a:ea typeface="+mn-ea"/>
              <a:cs typeface="+mn-cs"/>
            </a:endParaRPr>
          </a:p>
          <a:p>
            <a:pPr marL="73201" indent="-73201" defTabSz="656448">
              <a:buClrTx/>
              <a:defRPr/>
            </a:pPr>
            <a:endParaRPr lang="ru-RU" sz="1436" i="1" kern="1200" dirty="0">
              <a:solidFill>
                <a:prstClr val="black"/>
              </a:solidFill>
              <a:latin typeface="Calibri" panose="020F0502020204030204"/>
              <a:ea typeface="+mn-ea"/>
              <a:cs typeface="+mn-cs"/>
            </a:endParaRPr>
          </a:p>
          <a:p>
            <a:pPr marL="73201" indent="-73201" defTabSz="656448">
              <a:buClrTx/>
              <a:defRPr/>
            </a:pPr>
            <a:endParaRPr lang="ru-RU" sz="1436" i="1" kern="1200" dirty="0">
              <a:solidFill>
                <a:prstClr val="black"/>
              </a:solidFill>
              <a:latin typeface="Calibri" panose="020F0502020204030204"/>
              <a:ea typeface="+mn-ea"/>
              <a:cs typeface="+mn-cs"/>
            </a:endParaRPr>
          </a:p>
          <a:p>
            <a:pPr marL="73201" indent="-73201" defTabSz="656448">
              <a:buClrTx/>
              <a:defRPr/>
            </a:pPr>
            <a:r>
              <a:rPr lang="ru-RU" sz="1436" i="1" kern="1200" dirty="0">
                <a:solidFill>
                  <a:prstClr val="black"/>
                </a:solidFill>
                <a:latin typeface="Calibri" panose="020F0502020204030204"/>
                <a:ea typeface="+mn-ea"/>
                <a:cs typeface="+mn-cs"/>
              </a:rPr>
              <a:t>«Мы должны научиться измерять то, что важно, а не то, что легко измерить…» </a:t>
            </a:r>
          </a:p>
          <a:p>
            <a:pPr marL="73201" indent="-73201" algn="r" defTabSz="656448">
              <a:buClrTx/>
              <a:defRPr/>
            </a:pPr>
            <a:r>
              <a:rPr lang="ru-RU" sz="1436" i="1" kern="1200" dirty="0">
                <a:solidFill>
                  <a:prstClr val="black"/>
                </a:solidFill>
                <a:latin typeface="Calibri" panose="020F0502020204030204"/>
                <a:ea typeface="+mn-ea"/>
                <a:cs typeface="+mn-cs"/>
              </a:rPr>
              <a:t>А. Эйнштейн</a:t>
            </a:r>
          </a:p>
        </p:txBody>
      </p:sp>
      <p:pic>
        <p:nvPicPr>
          <p:cNvPr id="6" name="Рисунок 5">
            <a:extLst>
              <a:ext uri="{FF2B5EF4-FFF2-40B4-BE49-F238E27FC236}">
                <a16:creationId xmlns:a16="http://schemas.microsoft.com/office/drawing/2014/main" id="{A871EDFC-11F6-4D2F-9B24-696E5EF77E1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119" r="17531" b="65620"/>
          <a:stretch/>
        </p:blipFill>
        <p:spPr>
          <a:xfrm>
            <a:off x="4675393" y="142019"/>
            <a:ext cx="3906171" cy="1411152"/>
          </a:xfrm>
          <a:prstGeom prst="rect">
            <a:avLst/>
          </a:prstGeom>
        </p:spPr>
      </p:pic>
    </p:spTree>
    <p:extLst>
      <p:ext uri="{BB962C8B-B14F-4D97-AF65-F5344CB8AC3E}">
        <p14:creationId xmlns:p14="http://schemas.microsoft.com/office/powerpoint/2010/main" val="393498954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eaLnBrk="0" hangingPunct="0">
              <a:defRPr>
                <a:solidFill>
                  <a:schemeClr val="tx1"/>
                </a:solidFill>
                <a:latin typeface="Arial" panose="020B0604020202020204" pitchFamily="34" charset="0"/>
                <a:cs typeface="Arial" panose="020B0604020202020204" pitchFamily="34" charset="0"/>
              </a:defRPr>
            </a:lvl1pPr>
            <a:lvl2pPr marL="634756" indent="-244137" eaLnBrk="0" hangingPunct="0">
              <a:defRPr>
                <a:solidFill>
                  <a:schemeClr val="tx1"/>
                </a:solidFill>
                <a:latin typeface="Arial" panose="020B0604020202020204" pitchFamily="34" charset="0"/>
                <a:cs typeface="Arial" panose="020B0604020202020204" pitchFamily="34" charset="0"/>
              </a:defRPr>
            </a:lvl2pPr>
            <a:lvl3pPr marL="976548" indent="-195310" eaLnBrk="0" hangingPunct="0">
              <a:defRPr>
                <a:solidFill>
                  <a:schemeClr val="tx1"/>
                </a:solidFill>
                <a:latin typeface="Arial" panose="020B0604020202020204" pitchFamily="34" charset="0"/>
                <a:cs typeface="Arial" panose="020B0604020202020204" pitchFamily="34" charset="0"/>
              </a:defRPr>
            </a:lvl3pPr>
            <a:lvl4pPr marL="1367167" indent="-195310" eaLnBrk="0" hangingPunct="0">
              <a:defRPr>
                <a:solidFill>
                  <a:schemeClr val="tx1"/>
                </a:solidFill>
                <a:latin typeface="Arial" panose="020B0604020202020204" pitchFamily="34" charset="0"/>
                <a:cs typeface="Arial" panose="020B0604020202020204" pitchFamily="34" charset="0"/>
              </a:defRPr>
            </a:lvl4pPr>
            <a:lvl5pPr marL="1757787" indent="-195310" eaLnBrk="0" hangingPunct="0">
              <a:defRPr>
                <a:solidFill>
                  <a:schemeClr val="tx1"/>
                </a:solidFill>
                <a:latin typeface="Arial" panose="020B0604020202020204" pitchFamily="34" charset="0"/>
                <a:cs typeface="Arial" panose="020B0604020202020204" pitchFamily="34" charset="0"/>
              </a:defRPr>
            </a:lvl5pPr>
            <a:lvl6pPr marL="2148405" indent="-19531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39025" indent="-19531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29644" indent="-19531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0264" indent="-19531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56448">
              <a:buClrTx/>
            </a:pPr>
            <a:fld id="{209EC3C6-6073-464D-B2D9-44D135E925F5}" type="slidenum">
              <a:rPr lang="ru-RU" altLang="ru-RU" kern="1200">
                <a:solidFill>
                  <a:prstClr val="black"/>
                </a:solidFill>
                <a:latin typeface="Times New Roman" panose="02020603050405020304" pitchFamily="18" charset="0"/>
                <a:ea typeface="+mn-ea"/>
              </a:rPr>
              <a:pPr defTabSz="656448">
                <a:buClrTx/>
              </a:pPr>
              <a:t>11</a:t>
            </a:fld>
            <a:endParaRPr lang="ru-RU" altLang="ru-RU" kern="1200" dirty="0">
              <a:solidFill>
                <a:prstClr val="black"/>
              </a:solidFill>
              <a:latin typeface="Times New Roman" panose="02020603050405020304" pitchFamily="18" charset="0"/>
              <a:ea typeface="+mn-ea"/>
            </a:endParaRPr>
          </a:p>
        </p:txBody>
      </p:sp>
      <p:sp>
        <p:nvSpPr>
          <p:cNvPr id="8195" name="Text Box 2"/>
          <p:cNvSpPr txBox="1">
            <a:spLocks noChangeArrowheads="1"/>
          </p:cNvSpPr>
          <p:nvPr/>
        </p:nvSpPr>
        <p:spPr bwMode="auto">
          <a:xfrm>
            <a:off x="9768909" y="4888706"/>
            <a:ext cx="157845" cy="39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8127" tIns="39063" rIns="78127" bIns="39063">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56448" eaLnBrk="1" hangingPunct="1">
              <a:buClrTx/>
            </a:pPr>
            <a:endParaRPr lang="ru-RU" altLang="ru-RU" sz="2082" kern="1200" dirty="0">
              <a:solidFill>
                <a:prstClr val="black"/>
              </a:solidFill>
              <a:latin typeface="Times New Roman" panose="02020603050405020304" pitchFamily="18" charset="0"/>
              <a:ea typeface="+mn-ea"/>
            </a:endParaRPr>
          </a:p>
        </p:txBody>
      </p:sp>
      <p:pic>
        <p:nvPicPr>
          <p:cNvPr id="2" name="Рисунок 1"/>
          <p:cNvPicPr>
            <a:picLocks noChangeAspect="1"/>
          </p:cNvPicPr>
          <p:nvPr/>
        </p:nvPicPr>
        <p:blipFill rotWithShape="1">
          <a:blip r:embed="rId3" cstate="print"/>
          <a:srcRect l="1072" t="11070" r="3579" b="6650"/>
          <a:stretch/>
        </p:blipFill>
        <p:spPr>
          <a:xfrm>
            <a:off x="746465" y="1090298"/>
            <a:ext cx="7397160" cy="3207647"/>
          </a:xfrm>
          <a:prstGeom prst="rect">
            <a:avLst/>
          </a:prstGeom>
        </p:spPr>
      </p:pic>
      <p:sp>
        <p:nvSpPr>
          <p:cNvPr id="6" name="Rectangle 21"/>
          <p:cNvSpPr txBox="1">
            <a:spLocks noChangeArrowheads="1"/>
          </p:cNvSpPr>
          <p:nvPr/>
        </p:nvSpPr>
        <p:spPr bwMode="auto">
          <a:xfrm>
            <a:off x="746465" y="4484517"/>
            <a:ext cx="6978242" cy="5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8127" tIns="39063" rIns="78127" bIns="39063"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defTabSz="656448">
              <a:lnSpc>
                <a:spcPct val="90000"/>
              </a:lnSpc>
              <a:buClrTx/>
              <a:buNone/>
            </a:pPr>
            <a:r>
              <a:rPr lang="ru-RU" altLang="ru-RU" sz="2000" b="1" dirty="0">
                <a:solidFill>
                  <a:schemeClr val="accent4">
                    <a:lumMod val="75000"/>
                  </a:schemeClr>
                </a:solidFill>
                <a:latin typeface="Arial" panose="020B0604020202020204" pitchFamily="34" charset="0"/>
              </a:rPr>
              <a:t>Инструментарий –</a:t>
            </a:r>
            <a:r>
              <a:rPr lang="en-US" altLang="ru-RU" sz="2000" b="1" dirty="0">
                <a:solidFill>
                  <a:schemeClr val="accent4">
                    <a:lumMod val="75000"/>
                  </a:schemeClr>
                </a:solidFill>
                <a:latin typeface="Arial" panose="020B0604020202020204" pitchFamily="34" charset="0"/>
              </a:rPr>
              <a:t> </a:t>
            </a:r>
            <a:r>
              <a:rPr lang="en-US" altLang="ru-RU" sz="2000" b="1" i="1" dirty="0">
                <a:solidFill>
                  <a:schemeClr val="accent4">
                    <a:lumMod val="75000"/>
                  </a:schemeClr>
                </a:solidFill>
                <a:latin typeface="Arial" panose="020B0604020202020204" pitchFamily="34" charset="0"/>
              </a:rPr>
              <a:t>PISA for schools</a:t>
            </a:r>
            <a:r>
              <a:rPr lang="ru-RU" altLang="ru-RU" sz="2000" b="1" i="1" dirty="0">
                <a:solidFill>
                  <a:schemeClr val="accent4">
                    <a:lumMod val="75000"/>
                  </a:schemeClr>
                </a:solidFill>
                <a:latin typeface="Arial" panose="020B0604020202020204" pitchFamily="34" charset="0"/>
              </a:rPr>
              <a:t>, модель </a:t>
            </a:r>
            <a:r>
              <a:rPr lang="en-US" altLang="ru-RU" sz="2000" b="1" i="1" dirty="0">
                <a:solidFill>
                  <a:schemeClr val="accent4">
                    <a:lumMod val="75000"/>
                  </a:schemeClr>
                </a:solidFill>
                <a:latin typeface="Arial" panose="020B0604020202020204" pitchFamily="34" charset="0"/>
              </a:rPr>
              <a:t>2015</a:t>
            </a:r>
            <a:endParaRPr lang="ru-RU" altLang="ru-RU" sz="2000" b="1" i="1" dirty="0">
              <a:solidFill>
                <a:schemeClr val="accent4">
                  <a:lumMod val="75000"/>
                </a:schemeClr>
              </a:solidFill>
              <a:latin typeface="Arial" panose="020B0604020202020204" pitchFamily="34" charset="0"/>
            </a:endParaRPr>
          </a:p>
        </p:txBody>
      </p:sp>
      <p:sp>
        <p:nvSpPr>
          <p:cNvPr id="8" name="TextBox 7"/>
          <p:cNvSpPr txBox="1"/>
          <p:nvPr/>
        </p:nvSpPr>
        <p:spPr>
          <a:xfrm>
            <a:off x="643072" y="193715"/>
            <a:ext cx="7702766" cy="887679"/>
          </a:xfrm>
          <a:prstGeom prst="rect">
            <a:avLst/>
          </a:prstGeom>
          <a:noFill/>
        </p:spPr>
        <p:txBody>
          <a:bodyPr wrap="square" rtlCol="0">
            <a:spAutoFit/>
          </a:bodyPr>
          <a:lstStyle/>
          <a:p>
            <a:pPr algn="ctr" defTabSz="1053388">
              <a:buClr>
                <a:schemeClr val="accent1"/>
              </a:buClr>
              <a:buSzPts val="3600"/>
            </a:pPr>
            <a:r>
              <a:rPr lang="ru-RU" sz="2584" b="1" dirty="0" err="1">
                <a:solidFill>
                  <a:schemeClr val="accent1"/>
                </a:solidFill>
                <a:latin typeface="PT Sans Narrow"/>
                <a:ea typeface="PT Sans Narrow"/>
                <a:cs typeface="PT Sans Narrow"/>
                <a:sym typeface="PT Sans Narrow"/>
              </a:rPr>
              <a:t>Рособрнадзор</a:t>
            </a:r>
            <a:r>
              <a:rPr lang="ru-RU" sz="2584" b="1" dirty="0">
                <a:solidFill>
                  <a:schemeClr val="accent1"/>
                </a:solidFill>
                <a:latin typeface="PT Sans Narrow"/>
                <a:ea typeface="PT Sans Narrow"/>
                <a:cs typeface="PT Sans Narrow"/>
                <a:sym typeface="PT Sans Narrow"/>
              </a:rPr>
              <a:t>: Общероссийская оценка по модели </a:t>
            </a:r>
            <a:r>
              <a:rPr lang="en-US" sz="2584" b="1" dirty="0">
                <a:solidFill>
                  <a:schemeClr val="accent1"/>
                </a:solidFill>
                <a:latin typeface="PT Sans Narrow"/>
                <a:ea typeface="PT Sans Narrow"/>
                <a:cs typeface="PT Sans Narrow"/>
                <a:sym typeface="PT Sans Narrow"/>
              </a:rPr>
              <a:t>PISA</a:t>
            </a:r>
            <a:r>
              <a:rPr lang="ru-RU" sz="2584" b="1" dirty="0">
                <a:solidFill>
                  <a:schemeClr val="accent1"/>
                </a:solidFill>
                <a:latin typeface="PT Sans Narrow"/>
                <a:ea typeface="PT Sans Narrow"/>
                <a:cs typeface="PT Sans Narrow"/>
                <a:sym typeface="PT Sans Narrow"/>
              </a:rPr>
              <a:t>; региональные оценки по модели </a:t>
            </a:r>
            <a:r>
              <a:rPr lang="en-US" sz="2584" b="1" dirty="0">
                <a:solidFill>
                  <a:schemeClr val="accent1"/>
                </a:solidFill>
                <a:latin typeface="PT Sans Narrow"/>
                <a:ea typeface="PT Sans Narrow"/>
                <a:cs typeface="PT Sans Narrow"/>
                <a:sym typeface="PT Sans Narrow"/>
              </a:rPr>
              <a:t>PISA</a:t>
            </a:r>
            <a:endParaRPr lang="ru-RU" sz="2584" b="1" dirty="0">
              <a:solidFill>
                <a:schemeClr val="accent1"/>
              </a:solidFill>
              <a:latin typeface="PT Sans Narrow"/>
              <a:ea typeface="PT Sans Narrow"/>
              <a:cs typeface="PT Sans Narrow"/>
              <a:sym typeface="PT Sans Narrow"/>
            </a:endParaRPr>
          </a:p>
        </p:txBody>
      </p:sp>
    </p:spTree>
    <p:extLst>
      <p:ext uri="{BB962C8B-B14F-4D97-AF65-F5344CB8AC3E}">
        <p14:creationId xmlns:p14="http://schemas.microsoft.com/office/powerpoint/2010/main" val="39565346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726" y="139576"/>
            <a:ext cx="6996573" cy="1012849"/>
          </a:xfrm>
        </p:spPr>
        <p:txBody>
          <a:bodyPr/>
          <a:lstStyle/>
          <a:p>
            <a:pPr algn="ctr"/>
            <a:r>
              <a:rPr lang="ru-RU" sz="2400" dirty="0" smtClean="0"/>
              <a:t>Требования международных сопоставительных исследований (МСИ)  и Федерального государственного образовательного стандарта (ФГОС)</a:t>
            </a:r>
            <a:endParaRPr lang="ru-RU" sz="2400" dirty="0"/>
          </a:p>
        </p:txBody>
      </p:sp>
      <p:sp>
        <p:nvSpPr>
          <p:cNvPr id="3" name="Текст 2"/>
          <p:cNvSpPr>
            <a:spLocks noGrp="1"/>
          </p:cNvSpPr>
          <p:nvPr>
            <p:ph type="body" idx="1"/>
          </p:nvPr>
        </p:nvSpPr>
        <p:spPr/>
        <p:txBody>
          <a:bodyPr/>
          <a:lstStyle/>
          <a:p>
            <a:pPr>
              <a:buNone/>
            </a:pPr>
            <a:endParaRPr lang="ru-RU" sz="2000" dirty="0" smtClean="0">
              <a:solidFill>
                <a:srgbClr val="14120E"/>
              </a:solidFill>
            </a:endParaRPr>
          </a:p>
          <a:p>
            <a:r>
              <a:rPr lang="ru-RU" sz="2000" dirty="0" smtClean="0">
                <a:solidFill>
                  <a:srgbClr val="14120E"/>
                </a:solidFill>
              </a:rPr>
              <a:t>Результат сопоставления требований различных международных сравнительных исследований с требованиями ФГОС - наличие в тексте ФГОС практически всех необходимых элементов, оцениваемых в рамках МСИ</a:t>
            </a:r>
          </a:p>
          <a:p>
            <a:endParaRPr lang="ru-RU" sz="2000" dirty="0" smtClean="0">
              <a:solidFill>
                <a:srgbClr val="14120E"/>
              </a:solidFill>
            </a:endParaRPr>
          </a:p>
          <a:p>
            <a:r>
              <a:rPr lang="ru-RU" sz="2000" dirty="0" smtClean="0">
                <a:solidFill>
                  <a:srgbClr val="14120E"/>
                </a:solidFill>
              </a:rPr>
              <a:t>Использование инструментария МСИ будет объективно способствовать реализации ФГОС и развитию российской системы образования</a:t>
            </a:r>
            <a:endParaRPr lang="ru-RU" dirty="0" smtClean="0">
              <a:solidFill>
                <a:srgbClr val="14120E"/>
              </a:solidFill>
            </a:endParaRPr>
          </a:p>
          <a:p>
            <a:endParaRPr lang="ru-RU" dirty="0"/>
          </a:p>
        </p:txBody>
      </p:sp>
      <p:pic>
        <p:nvPicPr>
          <p:cNvPr id="4" name="Google Shape;64;p14"/>
          <p:cNvPicPr preferRelativeResize="0"/>
          <p:nvPr/>
        </p:nvPicPr>
        <p:blipFill>
          <a:blip r:embed="rId3">
            <a:alphaModFix/>
          </a:blip>
          <a:stretch>
            <a:fillRect/>
          </a:stretch>
        </p:blipFill>
        <p:spPr>
          <a:xfrm>
            <a:off x="222055" y="139576"/>
            <a:ext cx="1549725" cy="1165350"/>
          </a:xfrm>
          <a:prstGeom prst="rect">
            <a:avLst/>
          </a:prstGeom>
          <a:noFill/>
          <a:ln>
            <a:noFill/>
          </a:ln>
        </p:spPr>
      </p:pic>
    </p:spTree>
    <p:extLst>
      <p:ext uri="{BB962C8B-B14F-4D97-AF65-F5344CB8AC3E}">
        <p14:creationId xmlns:p14="http://schemas.microsoft.com/office/powerpoint/2010/main" val="3209139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834" y="189914"/>
            <a:ext cx="6996466" cy="962511"/>
          </a:xfrm>
        </p:spPr>
        <p:txBody>
          <a:bodyPr/>
          <a:lstStyle/>
          <a:p>
            <a:pPr algn="ctr" defTabSz="1053388">
              <a:buFont typeface="Arial"/>
            </a:pPr>
            <a:r>
              <a:rPr lang="ru-RU" sz="2584" dirty="0">
                <a:sym typeface="Arial"/>
              </a:rPr>
              <a:t>Исследования качества образования </a:t>
            </a:r>
            <a:r>
              <a:rPr lang="en-US" sz="2584" dirty="0">
                <a:sym typeface="Arial"/>
              </a:rPr>
              <a:t>PISA</a:t>
            </a:r>
            <a:r>
              <a:rPr lang="ru-RU" sz="2584" dirty="0">
                <a:sym typeface="Arial"/>
              </a:rPr>
              <a:t> </a:t>
            </a:r>
            <a:r>
              <a:rPr lang="en-US" sz="2584" dirty="0">
                <a:sym typeface="Arial"/>
              </a:rPr>
              <a:t/>
            </a:r>
            <a:br>
              <a:rPr lang="en-US" sz="2584" dirty="0">
                <a:sym typeface="Arial"/>
              </a:rPr>
            </a:br>
            <a:r>
              <a:rPr lang="ru-RU" sz="2584" dirty="0">
                <a:sym typeface="Arial"/>
              </a:rPr>
              <a:t>и в формате </a:t>
            </a:r>
            <a:r>
              <a:rPr lang="en-US" sz="2584" dirty="0">
                <a:sym typeface="Arial"/>
              </a:rPr>
              <a:t>PISA</a:t>
            </a:r>
            <a:endParaRPr lang="ru-RU" sz="2584" dirty="0">
              <a:sym typeface="Arial"/>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611092875"/>
              </p:ext>
            </p:extLst>
          </p:nvPr>
        </p:nvGraphicFramePr>
        <p:xfrm>
          <a:off x="311150" y="1266825"/>
          <a:ext cx="8521700" cy="3632200"/>
        </p:xfrm>
        <a:graphic>
          <a:graphicData uri="http://schemas.openxmlformats.org/drawingml/2006/table">
            <a:tbl>
              <a:tblPr firstRow="1" bandRow="1">
                <a:tableStyleId>{5C22544A-7EE6-4342-B048-85BDC9FD1C3A}</a:tableStyleId>
              </a:tblPr>
              <a:tblGrid>
                <a:gridCol w="4260850">
                  <a:extLst>
                    <a:ext uri="{9D8B030D-6E8A-4147-A177-3AD203B41FA5}">
                      <a16:colId xmlns:a16="http://schemas.microsoft.com/office/drawing/2014/main" val="1470923522"/>
                    </a:ext>
                  </a:extLst>
                </a:gridCol>
                <a:gridCol w="4260850">
                  <a:extLst>
                    <a:ext uri="{9D8B030D-6E8A-4147-A177-3AD203B41FA5}">
                      <a16:colId xmlns:a16="http://schemas.microsoft.com/office/drawing/2014/main" val="370451624"/>
                    </a:ext>
                  </a:extLst>
                </a:gridCol>
              </a:tblGrid>
              <a:tr h="370840">
                <a:tc>
                  <a:txBody>
                    <a:bodyPr/>
                    <a:lstStyle/>
                    <a:p>
                      <a:pPr algn="ctr"/>
                      <a:r>
                        <a:rPr lang="ru-RU" dirty="0" smtClean="0"/>
                        <a:t>Международное исследование качества образования </a:t>
                      </a:r>
                      <a:r>
                        <a:rPr lang="en-US" dirty="0" smtClean="0"/>
                        <a:t>PISA</a:t>
                      </a:r>
                      <a:endParaRPr lang="ru-RU" dirty="0" smtClean="0"/>
                    </a:p>
                    <a:p>
                      <a:pPr algn="ctr"/>
                      <a:endParaRPr lang="ru-RU" dirty="0"/>
                    </a:p>
                  </a:txBody>
                  <a:tcPr/>
                </a:tc>
                <a:tc>
                  <a:txBody>
                    <a:bodyPr/>
                    <a:lstStyle/>
                    <a:p>
                      <a:pPr algn="ctr"/>
                      <a:r>
                        <a:rPr lang="ru-RU" dirty="0" smtClean="0"/>
                        <a:t>Мониторинг</a:t>
                      </a:r>
                      <a:r>
                        <a:rPr lang="ru-RU" baseline="0" dirty="0" smtClean="0"/>
                        <a:t> формирования и оценки функциональной грамотности обучающихся ФП «Современная школа»</a:t>
                      </a:r>
                    </a:p>
                    <a:p>
                      <a:pPr algn="ctr"/>
                      <a:r>
                        <a:rPr lang="ru-RU" baseline="0" dirty="0" smtClean="0"/>
                        <a:t>НП «Образование»</a:t>
                      </a:r>
                    </a:p>
                    <a:p>
                      <a:pPr algn="ctr"/>
                      <a:endParaRPr lang="ru-RU" dirty="0"/>
                    </a:p>
                  </a:txBody>
                  <a:tcPr/>
                </a:tc>
                <a:extLst>
                  <a:ext uri="{0D108BD9-81ED-4DB2-BD59-A6C34878D82A}">
                    <a16:rowId xmlns:a16="http://schemas.microsoft.com/office/drawing/2014/main" val="1460977138"/>
                  </a:ext>
                </a:extLst>
              </a:tr>
              <a:tr h="370840">
                <a:tc>
                  <a:txBody>
                    <a:bodyPr/>
                    <a:lstStyle/>
                    <a:p>
                      <a:pPr algn="ctr"/>
                      <a:r>
                        <a:rPr lang="ru-RU" dirty="0" smtClean="0">
                          <a:solidFill>
                            <a:schemeClr val="accent1">
                              <a:lumMod val="75000"/>
                            </a:schemeClr>
                          </a:solidFill>
                        </a:rPr>
                        <a:t>Один раз в три года</a:t>
                      </a:r>
                      <a:endParaRPr lang="ru-RU" dirty="0">
                        <a:solidFill>
                          <a:schemeClr val="accent1">
                            <a:lumMod val="75000"/>
                          </a:schemeClr>
                        </a:solidFill>
                      </a:endParaRPr>
                    </a:p>
                  </a:txBody>
                  <a:tcPr/>
                </a:tc>
                <a:tc>
                  <a:txBody>
                    <a:bodyPr/>
                    <a:lstStyle/>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Ежегодно</a:t>
                      </a:r>
                      <a:endParaRPr lang="ru-RU" sz="1400" b="0" i="0" u="none" strike="noStrike" cap="none" dirty="0">
                        <a:solidFill>
                          <a:schemeClr val="accent1">
                            <a:lumMod val="75000"/>
                          </a:schemeClr>
                        </a:solidFill>
                        <a:latin typeface="+mn-lt"/>
                        <a:ea typeface="+mn-ea"/>
                        <a:cs typeface="+mn-cs"/>
                        <a:sym typeface="Arial"/>
                      </a:endParaRPr>
                    </a:p>
                  </a:txBody>
                  <a:tcPr/>
                </a:tc>
                <a:extLst>
                  <a:ext uri="{0D108BD9-81ED-4DB2-BD59-A6C34878D82A}">
                    <a16:rowId xmlns:a16="http://schemas.microsoft.com/office/drawing/2014/main" val="2010201187"/>
                  </a:ext>
                </a:extLst>
              </a:tr>
              <a:tr h="370840">
                <a:tc>
                  <a:txBody>
                    <a:bodyPr/>
                    <a:lstStyle/>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Образовательные организации и количество участников</a:t>
                      </a:r>
                      <a:r>
                        <a:rPr lang="ru-RU" sz="1400" b="0" i="0" u="none" strike="noStrike" cap="none" baseline="0" dirty="0" smtClean="0">
                          <a:solidFill>
                            <a:schemeClr val="accent1">
                              <a:lumMod val="75000"/>
                            </a:schemeClr>
                          </a:solidFill>
                          <a:latin typeface="+mn-lt"/>
                          <a:ea typeface="+mn-ea"/>
                          <a:cs typeface="+mn-cs"/>
                          <a:sym typeface="Arial"/>
                        </a:rPr>
                        <a:t> определяется </a:t>
                      </a:r>
                      <a:r>
                        <a:rPr lang="ru-RU" sz="1400" b="1" i="0" u="none" strike="noStrike" cap="none" baseline="0" dirty="0" smtClean="0">
                          <a:solidFill>
                            <a:schemeClr val="accent1">
                              <a:lumMod val="75000"/>
                            </a:schemeClr>
                          </a:solidFill>
                          <a:latin typeface="+mn-lt"/>
                          <a:ea typeface="+mn-ea"/>
                          <a:cs typeface="+mn-cs"/>
                          <a:sym typeface="Arial"/>
                        </a:rPr>
                        <a:t>международным </a:t>
                      </a:r>
                      <a:r>
                        <a:rPr lang="ru-RU" sz="1400" b="0" i="0" u="none" strike="noStrike" cap="none" baseline="0" dirty="0" smtClean="0">
                          <a:solidFill>
                            <a:schemeClr val="accent1">
                              <a:lumMod val="75000"/>
                            </a:schemeClr>
                          </a:solidFill>
                          <a:latin typeface="+mn-lt"/>
                          <a:ea typeface="+mn-ea"/>
                          <a:cs typeface="+mn-cs"/>
                          <a:sym typeface="Arial"/>
                        </a:rPr>
                        <a:t>организационным комитетом</a:t>
                      </a:r>
                      <a:endParaRPr lang="ru-RU" sz="1400" b="0" i="0" u="none" strike="noStrike" cap="none" dirty="0">
                        <a:solidFill>
                          <a:schemeClr val="accent1">
                            <a:lumMod val="75000"/>
                          </a:schemeClr>
                        </a:solidFill>
                        <a:latin typeface="+mn-lt"/>
                        <a:ea typeface="+mn-ea"/>
                        <a:cs typeface="+mn-cs"/>
                        <a:sym typeface="Arial"/>
                      </a:endParaRPr>
                    </a:p>
                  </a:txBody>
                  <a:tcPr/>
                </a:tc>
                <a:tc>
                  <a:txBody>
                    <a:bodyPr/>
                    <a:lstStyle/>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Образовательные организации и количество участников определяется </a:t>
                      </a:r>
                      <a:r>
                        <a:rPr lang="ru-RU" sz="1400" b="1" i="0" u="none" strike="noStrike" cap="none" dirty="0" smtClean="0">
                          <a:solidFill>
                            <a:schemeClr val="accent1">
                              <a:lumMod val="75000"/>
                            </a:schemeClr>
                          </a:solidFill>
                          <a:latin typeface="+mn-lt"/>
                          <a:ea typeface="+mn-ea"/>
                          <a:cs typeface="+mn-cs"/>
                          <a:sym typeface="Arial"/>
                        </a:rPr>
                        <a:t>федеральным</a:t>
                      </a:r>
                      <a:r>
                        <a:rPr lang="ru-RU" sz="1400" b="0" i="0" u="none" strike="noStrike" cap="none" dirty="0" smtClean="0">
                          <a:solidFill>
                            <a:schemeClr val="accent1">
                              <a:lumMod val="75000"/>
                            </a:schemeClr>
                          </a:solidFill>
                          <a:latin typeface="+mn-lt"/>
                          <a:ea typeface="+mn-ea"/>
                          <a:cs typeface="+mn-cs"/>
                          <a:sym typeface="Arial"/>
                        </a:rPr>
                        <a:t> организационным комитетом</a:t>
                      </a:r>
                    </a:p>
                    <a:p>
                      <a:pPr marR="0" algn="ctr" rtl="0">
                        <a:lnSpc>
                          <a:spcPct val="100000"/>
                        </a:lnSpc>
                        <a:spcBef>
                          <a:spcPts val="0"/>
                        </a:spcBef>
                        <a:spcAft>
                          <a:spcPts val="0"/>
                        </a:spcAft>
                        <a:buClr>
                          <a:srgbClr val="000000"/>
                        </a:buClr>
                        <a:buFont typeface="Arial"/>
                      </a:pPr>
                      <a:endParaRPr lang="ru-RU" sz="1400" b="0" i="0" u="none" strike="noStrike" cap="none" dirty="0">
                        <a:solidFill>
                          <a:schemeClr val="accent1">
                            <a:lumMod val="75000"/>
                          </a:schemeClr>
                        </a:solidFill>
                        <a:latin typeface="+mn-lt"/>
                        <a:ea typeface="+mn-ea"/>
                        <a:cs typeface="+mn-cs"/>
                        <a:sym typeface="Arial"/>
                      </a:endParaRPr>
                    </a:p>
                  </a:txBody>
                  <a:tcPr/>
                </a:tc>
                <a:extLst>
                  <a:ext uri="{0D108BD9-81ED-4DB2-BD59-A6C34878D82A}">
                    <a16:rowId xmlns:a16="http://schemas.microsoft.com/office/drawing/2014/main" val="1406962458"/>
                  </a:ext>
                </a:extLst>
              </a:tr>
              <a:tr h="370840">
                <a:tc>
                  <a:txBody>
                    <a:bodyPr/>
                    <a:lstStyle/>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Инструментарий – </a:t>
                      </a:r>
                      <a:r>
                        <a:rPr lang="en-US" sz="1400" b="0" i="0" u="none" strike="noStrike" cap="none" dirty="0" smtClean="0">
                          <a:solidFill>
                            <a:schemeClr val="accent1">
                              <a:lumMod val="75000"/>
                            </a:schemeClr>
                          </a:solidFill>
                          <a:latin typeface="+mn-lt"/>
                          <a:ea typeface="+mn-ea"/>
                          <a:cs typeface="+mn-cs"/>
                          <a:sym typeface="Arial"/>
                        </a:rPr>
                        <a:t>PISA for schools</a:t>
                      </a:r>
                      <a:r>
                        <a:rPr lang="ru-RU" sz="1400" b="0" i="0" u="none" strike="noStrike" cap="none" dirty="0" smtClean="0">
                          <a:solidFill>
                            <a:schemeClr val="accent1">
                              <a:lumMod val="75000"/>
                            </a:schemeClr>
                          </a:solidFill>
                          <a:latin typeface="+mn-lt"/>
                          <a:ea typeface="+mn-ea"/>
                          <a:cs typeface="+mn-cs"/>
                          <a:sym typeface="Arial"/>
                        </a:rPr>
                        <a:t>, подготовлен </a:t>
                      </a:r>
                      <a:r>
                        <a:rPr lang="ru-RU" sz="1400" b="1" i="0" u="none" strike="noStrike" cap="none" dirty="0" smtClean="0">
                          <a:solidFill>
                            <a:schemeClr val="accent1">
                              <a:lumMod val="75000"/>
                            </a:schemeClr>
                          </a:solidFill>
                          <a:latin typeface="+mn-lt"/>
                          <a:ea typeface="+mn-ea"/>
                          <a:cs typeface="+mn-cs"/>
                          <a:sym typeface="Arial"/>
                        </a:rPr>
                        <a:t>международной</a:t>
                      </a:r>
                      <a:r>
                        <a:rPr lang="ru-RU" sz="1400" b="0" i="0" u="none" strike="noStrike" cap="none" dirty="0" smtClean="0">
                          <a:solidFill>
                            <a:schemeClr val="accent1">
                              <a:lumMod val="75000"/>
                            </a:schemeClr>
                          </a:solidFill>
                          <a:latin typeface="+mn-lt"/>
                          <a:ea typeface="+mn-ea"/>
                          <a:cs typeface="+mn-cs"/>
                          <a:sym typeface="Arial"/>
                        </a:rPr>
                        <a:t> организацией</a:t>
                      </a:r>
                      <a:endParaRPr lang="ru-RU" sz="1400" b="0" i="0" u="none" strike="noStrike" cap="none" dirty="0">
                        <a:solidFill>
                          <a:schemeClr val="accent1">
                            <a:lumMod val="75000"/>
                          </a:schemeClr>
                        </a:solidFill>
                        <a:latin typeface="+mn-lt"/>
                        <a:ea typeface="+mn-ea"/>
                        <a:cs typeface="+mn-cs"/>
                        <a:sym typeface="Arial"/>
                      </a:endParaRPr>
                    </a:p>
                  </a:txBody>
                  <a:tcPr/>
                </a:tc>
                <a:tc>
                  <a:txBody>
                    <a:bodyPr/>
                    <a:lstStyle/>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Инструментарий – PISA </a:t>
                      </a:r>
                      <a:r>
                        <a:rPr lang="ru-RU" sz="1400" b="0" i="0" u="none" strike="noStrike" cap="none" dirty="0" err="1" smtClean="0">
                          <a:solidFill>
                            <a:schemeClr val="accent1">
                              <a:lumMod val="75000"/>
                            </a:schemeClr>
                          </a:solidFill>
                          <a:latin typeface="+mn-lt"/>
                          <a:ea typeface="+mn-ea"/>
                          <a:cs typeface="+mn-cs"/>
                          <a:sym typeface="Arial"/>
                        </a:rPr>
                        <a:t>for</a:t>
                      </a:r>
                      <a:r>
                        <a:rPr lang="ru-RU" sz="1400" b="0" i="0" u="none" strike="noStrike" cap="none" dirty="0" smtClean="0">
                          <a:solidFill>
                            <a:schemeClr val="accent1">
                              <a:lumMod val="75000"/>
                            </a:schemeClr>
                          </a:solidFill>
                          <a:latin typeface="+mn-lt"/>
                          <a:ea typeface="+mn-ea"/>
                          <a:cs typeface="+mn-cs"/>
                          <a:sym typeface="Arial"/>
                        </a:rPr>
                        <a:t> </a:t>
                      </a:r>
                      <a:r>
                        <a:rPr lang="ru-RU" sz="1400" b="0" i="0" u="none" strike="noStrike" cap="none" dirty="0" err="1" smtClean="0">
                          <a:solidFill>
                            <a:schemeClr val="accent1">
                              <a:lumMod val="75000"/>
                            </a:schemeClr>
                          </a:solidFill>
                          <a:latin typeface="+mn-lt"/>
                          <a:ea typeface="+mn-ea"/>
                          <a:cs typeface="+mn-cs"/>
                          <a:sym typeface="Arial"/>
                        </a:rPr>
                        <a:t>schools</a:t>
                      </a:r>
                      <a:r>
                        <a:rPr lang="ru-RU" sz="1400" b="0" i="0" u="none" strike="noStrike" cap="none" dirty="0" smtClean="0">
                          <a:solidFill>
                            <a:schemeClr val="accent1">
                              <a:lumMod val="75000"/>
                            </a:schemeClr>
                          </a:solidFill>
                          <a:latin typeface="+mn-lt"/>
                          <a:ea typeface="+mn-ea"/>
                          <a:cs typeface="+mn-cs"/>
                          <a:sym typeface="Arial"/>
                        </a:rPr>
                        <a:t>, модель 2015.</a:t>
                      </a:r>
                    </a:p>
                    <a:p>
                      <a:pPr marR="0" algn="ctr" rtl="0">
                        <a:lnSpc>
                          <a:spcPct val="100000"/>
                        </a:lnSpc>
                        <a:spcBef>
                          <a:spcPts val="0"/>
                        </a:spcBef>
                        <a:spcAft>
                          <a:spcPts val="0"/>
                        </a:spcAft>
                        <a:buClr>
                          <a:srgbClr val="000000"/>
                        </a:buClr>
                        <a:buFont typeface="Arial"/>
                      </a:pPr>
                      <a:r>
                        <a:rPr lang="ru-RU" sz="1400" b="0" i="0" u="none" strike="noStrike" cap="none" dirty="0" smtClean="0">
                          <a:solidFill>
                            <a:schemeClr val="accent1">
                              <a:lumMod val="75000"/>
                            </a:schemeClr>
                          </a:solidFill>
                          <a:latin typeface="+mn-lt"/>
                          <a:ea typeface="+mn-ea"/>
                          <a:cs typeface="+mn-cs"/>
                          <a:sym typeface="Arial"/>
                        </a:rPr>
                        <a:t>З</a:t>
                      </a:r>
                      <a:r>
                        <a:rPr lang="ru-RU" sz="1400" b="0" i="0" u="none" strike="noStrike" cap="none" baseline="0" dirty="0" smtClean="0">
                          <a:solidFill>
                            <a:schemeClr val="accent1">
                              <a:lumMod val="75000"/>
                            </a:schemeClr>
                          </a:solidFill>
                          <a:latin typeface="+mn-lt"/>
                          <a:ea typeface="+mn-ea"/>
                          <a:cs typeface="+mn-cs"/>
                          <a:sym typeface="Arial"/>
                        </a:rPr>
                        <a:t>адания </a:t>
                      </a:r>
                      <a:r>
                        <a:rPr lang="ru-RU" sz="1400" b="1" i="0" u="none" strike="noStrike" cap="none" baseline="0" dirty="0" smtClean="0">
                          <a:solidFill>
                            <a:schemeClr val="accent1">
                              <a:lumMod val="75000"/>
                            </a:schemeClr>
                          </a:solidFill>
                          <a:latin typeface="+mn-lt"/>
                          <a:ea typeface="+mn-ea"/>
                          <a:cs typeface="+mn-cs"/>
                          <a:sym typeface="Arial"/>
                        </a:rPr>
                        <a:t>в формате </a:t>
                      </a:r>
                      <a:r>
                        <a:rPr lang="en-US" sz="1400" b="1" i="0" u="none" strike="noStrike" cap="none" baseline="0" dirty="0" smtClean="0">
                          <a:solidFill>
                            <a:schemeClr val="accent1">
                              <a:lumMod val="75000"/>
                            </a:schemeClr>
                          </a:solidFill>
                          <a:latin typeface="+mn-lt"/>
                          <a:ea typeface="+mn-ea"/>
                          <a:cs typeface="+mn-cs"/>
                          <a:sym typeface="Arial"/>
                        </a:rPr>
                        <a:t>PISA</a:t>
                      </a:r>
                      <a:r>
                        <a:rPr lang="ru-RU" sz="1400" b="0" i="0" u="none" strike="noStrike" cap="none" baseline="0" dirty="0" smtClean="0">
                          <a:solidFill>
                            <a:schemeClr val="accent1">
                              <a:lumMod val="75000"/>
                            </a:schemeClr>
                          </a:solidFill>
                          <a:latin typeface="+mn-lt"/>
                          <a:ea typeface="+mn-ea"/>
                          <a:cs typeface="+mn-cs"/>
                          <a:sym typeface="Arial"/>
                        </a:rPr>
                        <a:t>, подготовлены </a:t>
                      </a:r>
                      <a:r>
                        <a:rPr lang="ru-RU" sz="1400" b="1" i="0" u="none" strike="noStrike" cap="none" baseline="0" dirty="0" smtClean="0">
                          <a:solidFill>
                            <a:schemeClr val="accent1">
                              <a:lumMod val="75000"/>
                            </a:schemeClr>
                          </a:solidFill>
                          <a:latin typeface="+mn-lt"/>
                          <a:ea typeface="+mn-ea"/>
                          <a:cs typeface="+mn-cs"/>
                          <a:sym typeface="Arial"/>
                        </a:rPr>
                        <a:t>федеральными</a:t>
                      </a:r>
                      <a:r>
                        <a:rPr lang="ru-RU" sz="1400" b="0" i="0" u="none" strike="noStrike" cap="none" baseline="0" dirty="0" smtClean="0">
                          <a:solidFill>
                            <a:schemeClr val="accent1">
                              <a:lumMod val="75000"/>
                            </a:schemeClr>
                          </a:solidFill>
                          <a:latin typeface="+mn-lt"/>
                          <a:ea typeface="+mn-ea"/>
                          <a:cs typeface="+mn-cs"/>
                          <a:sym typeface="Arial"/>
                        </a:rPr>
                        <a:t> организаторами</a:t>
                      </a:r>
                      <a:endParaRPr lang="ru-RU" sz="1400" b="0" i="0" u="none" strike="noStrike" cap="none" dirty="0" smtClean="0">
                        <a:solidFill>
                          <a:schemeClr val="accent1">
                            <a:lumMod val="75000"/>
                          </a:schemeClr>
                        </a:solidFill>
                        <a:latin typeface="+mn-lt"/>
                        <a:ea typeface="+mn-ea"/>
                        <a:cs typeface="+mn-cs"/>
                        <a:sym typeface="Arial"/>
                      </a:endParaRPr>
                    </a:p>
                    <a:p>
                      <a:pPr marR="0" algn="ctr" rtl="0">
                        <a:lnSpc>
                          <a:spcPct val="100000"/>
                        </a:lnSpc>
                        <a:spcBef>
                          <a:spcPts val="0"/>
                        </a:spcBef>
                        <a:spcAft>
                          <a:spcPts val="0"/>
                        </a:spcAft>
                        <a:buClr>
                          <a:srgbClr val="000000"/>
                        </a:buClr>
                        <a:buFont typeface="Arial"/>
                      </a:pPr>
                      <a:endParaRPr lang="ru-RU" sz="1400" b="0" i="0" u="none" strike="noStrike" cap="none" dirty="0">
                        <a:solidFill>
                          <a:schemeClr val="accent1">
                            <a:lumMod val="75000"/>
                          </a:schemeClr>
                        </a:solidFill>
                        <a:latin typeface="+mn-lt"/>
                        <a:ea typeface="+mn-ea"/>
                        <a:cs typeface="+mn-cs"/>
                        <a:sym typeface="Arial"/>
                      </a:endParaRPr>
                    </a:p>
                  </a:txBody>
                  <a:tcPr/>
                </a:tc>
                <a:extLst>
                  <a:ext uri="{0D108BD9-81ED-4DB2-BD59-A6C34878D82A}">
                    <a16:rowId xmlns:a16="http://schemas.microsoft.com/office/drawing/2014/main" val="2492168554"/>
                  </a:ext>
                </a:extLst>
              </a:tr>
            </a:tbl>
          </a:graphicData>
        </a:graphic>
      </p:graphicFrame>
      <p:pic>
        <p:nvPicPr>
          <p:cNvPr id="4" name="Рисунок 3"/>
          <p:cNvPicPr>
            <a:picLocks noChangeAspect="1"/>
          </p:cNvPicPr>
          <p:nvPr/>
        </p:nvPicPr>
        <p:blipFill>
          <a:blip r:embed="rId2"/>
          <a:stretch>
            <a:fillRect/>
          </a:stretch>
        </p:blipFill>
        <p:spPr>
          <a:xfrm>
            <a:off x="213226" y="102388"/>
            <a:ext cx="1554615" cy="1164437"/>
          </a:xfrm>
          <a:prstGeom prst="rect">
            <a:avLst/>
          </a:prstGeom>
        </p:spPr>
      </p:pic>
    </p:spTree>
    <p:extLst>
      <p:ext uri="{BB962C8B-B14F-4D97-AF65-F5344CB8AC3E}">
        <p14:creationId xmlns:p14="http://schemas.microsoft.com/office/powerpoint/2010/main" val="25092576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400" dirty="0"/>
              <a:t>Недостатки в овладении  </a:t>
            </a:r>
            <a:r>
              <a:rPr lang="ru-RU" sz="2400" dirty="0" err="1"/>
              <a:t>метапредметными</a:t>
            </a:r>
            <a:r>
              <a:rPr lang="ru-RU" sz="2400" dirty="0"/>
              <a:t> умениями</a:t>
            </a:r>
          </a:p>
        </p:txBody>
      </p:sp>
      <p:sp>
        <p:nvSpPr>
          <p:cNvPr id="3" name="Объект 2"/>
          <p:cNvSpPr>
            <a:spLocks noGrp="1"/>
          </p:cNvSpPr>
          <p:nvPr>
            <p:ph idx="1"/>
          </p:nvPr>
        </p:nvSpPr>
        <p:spPr/>
        <p:txBody>
          <a:bodyPr/>
          <a:lstStyle/>
          <a:p>
            <a:pPr>
              <a:lnSpc>
                <a:spcPct val="100000"/>
              </a:lnSpc>
            </a:pPr>
            <a:r>
              <a:rPr lang="ru-RU" sz="1600" dirty="0"/>
              <a:t>работать с нетрадиционным заданием, в частности, с задачей, отличной от текстовой, для которой известен способ решения;</a:t>
            </a:r>
          </a:p>
          <a:p>
            <a:pPr>
              <a:lnSpc>
                <a:spcPct val="100000"/>
              </a:lnSpc>
            </a:pPr>
            <a:r>
              <a:rPr lang="ru-RU" sz="1600" dirty="0"/>
              <a:t>работать с информацией, представленной в различных формах (текста, таблицы, диаграммы, схемы, рисунка, чертежа)</a:t>
            </a:r>
          </a:p>
          <a:p>
            <a:pPr>
              <a:lnSpc>
                <a:spcPct val="100000"/>
              </a:lnSpc>
            </a:pPr>
            <a:r>
              <a:rPr lang="ru-RU" sz="1600" dirty="0"/>
              <a:t>отбирать информацию, если задача содержит избыточную информацию; привлекать информацию, использовать личный опыт</a:t>
            </a:r>
          </a:p>
          <a:p>
            <a:pPr>
              <a:lnSpc>
                <a:spcPct val="100000"/>
              </a:lnSpc>
            </a:pPr>
            <a:r>
              <a:rPr lang="ru-RU" sz="1600" dirty="0"/>
              <a:t>задавать самостоятельно точность данных с учетом условий задачи</a:t>
            </a:r>
          </a:p>
          <a:p>
            <a:pPr>
              <a:lnSpc>
                <a:spcPct val="100000"/>
              </a:lnSpc>
            </a:pPr>
            <a:r>
              <a:rPr lang="ru-RU" sz="1600" dirty="0"/>
              <a:t>моделировать ситуацию</a:t>
            </a:r>
          </a:p>
          <a:p>
            <a:pPr>
              <a:lnSpc>
                <a:spcPct val="100000"/>
              </a:lnSpc>
            </a:pPr>
            <a:r>
              <a:rPr lang="ru-RU" sz="1600" dirty="0"/>
              <a:t>размышлять: использовать здравый смысл, перебор возможных вариантов, метод проб и ошибок</a:t>
            </a:r>
          </a:p>
          <a:p>
            <a:pPr>
              <a:lnSpc>
                <a:spcPct val="100000"/>
              </a:lnSpc>
            </a:pPr>
            <a:r>
              <a:rPr lang="ru-RU" sz="1600" dirty="0"/>
              <a:t>представлять в словесной форме обоснование решения</a:t>
            </a:r>
          </a:p>
          <a:p>
            <a:pPr>
              <a:lnSpc>
                <a:spcPct val="100000"/>
              </a:lnSpc>
            </a:pPr>
            <a:r>
              <a:rPr lang="ru-RU" sz="1600" dirty="0"/>
              <a:t>находить и удерживать все условия, необходимые для решения и его интерпретации</a:t>
            </a:r>
          </a:p>
          <a:p>
            <a:pPr>
              <a:lnSpc>
                <a:spcPct val="100000"/>
              </a:lnSpc>
            </a:pPr>
            <a:endParaRPr lang="ru-RU" sz="2400" dirty="0" smtClean="0"/>
          </a:p>
          <a:p>
            <a:pPr>
              <a:lnSpc>
                <a:spcPct val="100000"/>
              </a:lnSpc>
            </a:pPr>
            <a:endParaRPr lang="ru-RU" sz="2400" dirty="0"/>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2084860165"/>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800" dirty="0" smtClean="0"/>
              <a:t>Апробация. Результаты. Обучающиеся</a:t>
            </a:r>
            <a:endParaRPr lang="ru-RU" sz="2800" dirty="0"/>
          </a:p>
        </p:txBody>
      </p:sp>
      <p:sp>
        <p:nvSpPr>
          <p:cNvPr id="3" name="Объект 2"/>
          <p:cNvSpPr>
            <a:spLocks noGrp="1"/>
          </p:cNvSpPr>
          <p:nvPr>
            <p:ph idx="1"/>
          </p:nvPr>
        </p:nvSpPr>
        <p:spPr>
          <a:xfrm>
            <a:off x="311700" y="1555199"/>
            <a:ext cx="8520600" cy="3013825"/>
          </a:xfrm>
        </p:spPr>
        <p:txBody>
          <a:bodyPr/>
          <a:lstStyle/>
          <a:p>
            <a:pPr>
              <a:lnSpc>
                <a:spcPct val="100000"/>
              </a:lnSpc>
            </a:pPr>
            <a:r>
              <a:rPr lang="ru-RU" dirty="0" smtClean="0"/>
              <a:t>Значительная </a:t>
            </a:r>
            <a:r>
              <a:rPr lang="ru-RU" dirty="0"/>
              <a:t>часть демонстрирует неготовность вычленять </a:t>
            </a:r>
            <a:r>
              <a:rPr lang="ru-RU" dirty="0" smtClean="0"/>
              <a:t>научные </a:t>
            </a:r>
            <a:r>
              <a:rPr lang="ru-RU" dirty="0"/>
              <a:t>аспекты из реальной ситуации, выбирать существенную информацию, обрабатывать, </a:t>
            </a:r>
            <a:r>
              <a:rPr lang="ru-RU"/>
              <a:t>используя </a:t>
            </a:r>
            <a:r>
              <a:rPr lang="ru-RU" smtClean="0"/>
              <a:t>понятийный </a:t>
            </a:r>
            <a:r>
              <a:rPr lang="ru-RU" dirty="0"/>
              <a:t>аппарат. Не понимают, когда надо привлекать жизненный опыт, а когда </a:t>
            </a:r>
            <a:r>
              <a:rPr lang="ru-RU" dirty="0" smtClean="0"/>
              <a:t>научные </a:t>
            </a:r>
            <a:r>
              <a:rPr lang="ru-RU" dirty="0"/>
              <a:t>знания.</a:t>
            </a:r>
          </a:p>
          <a:p>
            <a:pPr>
              <a:lnSpc>
                <a:spcPct val="100000"/>
              </a:lnSpc>
            </a:pPr>
            <a:r>
              <a:rPr lang="ru-RU" dirty="0"/>
              <a:t>Не понимают, что означает «доказать», «обосновать».</a:t>
            </a:r>
          </a:p>
          <a:p>
            <a:pPr>
              <a:lnSpc>
                <a:spcPct val="100000"/>
              </a:lnSpc>
            </a:pPr>
            <a:r>
              <a:rPr lang="ru-RU" dirty="0"/>
              <a:t>Нет развития навыков смыслового чтения. Плохо читают условие, не сопоставляют текстовую и табличную, графическую информацию, не используют справочную </a:t>
            </a:r>
            <a:r>
              <a:rPr lang="ru-RU" dirty="0" smtClean="0"/>
              <a:t>информацию</a:t>
            </a:r>
            <a:endParaRPr lang="ru-RU" dirty="0"/>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653717497"/>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800" dirty="0" smtClean="0"/>
              <a:t>Апробация. Результаты. Учителя</a:t>
            </a:r>
            <a:endParaRPr lang="ru-RU" sz="2800" dirty="0"/>
          </a:p>
        </p:txBody>
      </p:sp>
      <p:sp>
        <p:nvSpPr>
          <p:cNvPr id="3" name="Объект 2"/>
          <p:cNvSpPr>
            <a:spLocks noGrp="1"/>
          </p:cNvSpPr>
          <p:nvPr>
            <p:ph idx="1"/>
          </p:nvPr>
        </p:nvSpPr>
        <p:spPr>
          <a:xfrm>
            <a:off x="144019" y="1266325"/>
            <a:ext cx="8855981" cy="3302700"/>
          </a:xfrm>
        </p:spPr>
        <p:txBody>
          <a:bodyPr/>
          <a:lstStyle/>
          <a:p>
            <a:pPr marL="114300" indent="0">
              <a:buNone/>
            </a:pPr>
            <a:r>
              <a:rPr lang="ru-RU" dirty="0">
                <a:solidFill>
                  <a:srgbClr val="FF0000"/>
                </a:solidFill>
              </a:rPr>
              <a:t>- Устанавливать аналогии, строить логические рассуждения, умозаключения, делать </a:t>
            </a:r>
            <a:r>
              <a:rPr lang="ru-RU" dirty="0" smtClean="0">
                <a:solidFill>
                  <a:srgbClr val="FF0000"/>
                </a:solidFill>
              </a:rPr>
              <a:t>выводы.</a:t>
            </a:r>
            <a:endParaRPr lang="ru-RU" dirty="0">
              <a:solidFill>
                <a:srgbClr val="FF0000"/>
              </a:solidFill>
            </a:endParaRPr>
          </a:p>
          <a:p>
            <a:pPr marL="114300" indent="0">
              <a:buNone/>
            </a:pPr>
            <a:r>
              <a:rPr lang="ru-RU" dirty="0"/>
              <a:t>- Проводить группировку, </a:t>
            </a:r>
            <a:r>
              <a:rPr lang="ru-RU" dirty="0" err="1"/>
              <a:t>сериацию</a:t>
            </a:r>
            <a:r>
              <a:rPr lang="ru-RU" dirty="0"/>
              <a:t>, классификацию, выделять </a:t>
            </a:r>
            <a:r>
              <a:rPr lang="ru-RU" dirty="0" smtClean="0"/>
              <a:t>главное.</a:t>
            </a:r>
            <a:endParaRPr lang="ru-RU" dirty="0"/>
          </a:p>
          <a:p>
            <a:pPr marL="114300" indent="0">
              <a:buNone/>
            </a:pPr>
            <a:r>
              <a:rPr lang="ru-RU" dirty="0"/>
              <a:t>- Выявлять черты сходства и различия, осуществлять </a:t>
            </a:r>
            <a:r>
              <a:rPr lang="ru-RU" dirty="0" smtClean="0"/>
              <a:t>сравнение.</a:t>
            </a:r>
            <a:endParaRPr lang="ru-RU" dirty="0"/>
          </a:p>
          <a:p>
            <a:pPr marL="114300" indent="0">
              <a:buNone/>
            </a:pPr>
            <a:r>
              <a:rPr lang="ru-RU" dirty="0">
                <a:solidFill>
                  <a:srgbClr val="FF0000"/>
                </a:solidFill>
              </a:rPr>
              <a:t>- Интерпретировать информацию, отвечать на вопросы, используя неявно заданную </a:t>
            </a:r>
            <a:r>
              <a:rPr lang="ru-RU" dirty="0" smtClean="0">
                <a:solidFill>
                  <a:srgbClr val="FF0000"/>
                </a:solidFill>
              </a:rPr>
              <a:t>информацию.</a:t>
            </a:r>
            <a:endParaRPr lang="ru-RU" dirty="0">
              <a:solidFill>
                <a:srgbClr val="FF0000"/>
              </a:solidFill>
            </a:endParaRPr>
          </a:p>
          <a:p>
            <a:pPr marL="114300" indent="0">
              <a:buNone/>
            </a:pPr>
            <a:r>
              <a:rPr lang="ru-RU" dirty="0"/>
              <a:t>- Формулировать цели </a:t>
            </a:r>
            <a:r>
              <a:rPr lang="ru-RU" dirty="0" smtClean="0"/>
              <a:t>исследований.</a:t>
            </a:r>
            <a:endParaRPr lang="ru-RU" dirty="0"/>
          </a:p>
          <a:p>
            <a:pPr marL="114300" indent="0">
              <a:buNone/>
            </a:pPr>
            <a:r>
              <a:rPr lang="ru-RU" dirty="0"/>
              <a:t>- Анализировать результаты проведенного исследования и делать </a:t>
            </a:r>
            <a:r>
              <a:rPr lang="ru-RU" dirty="0" smtClean="0"/>
              <a:t>выводы.</a:t>
            </a:r>
            <a:endParaRPr lang="ru-RU" dirty="0"/>
          </a:p>
          <a:p>
            <a:pPr marL="114300" indent="0">
              <a:buNone/>
            </a:pPr>
            <a:r>
              <a:rPr lang="ru-RU" dirty="0"/>
              <a:t>- Определять тему и главную мысль текста, общую цель и назначение текста</a:t>
            </a:r>
          </a:p>
          <a:p>
            <a:pPr marL="114300" indent="0">
              <a:lnSpc>
                <a:spcPct val="100000"/>
              </a:lnSpc>
              <a:buNone/>
            </a:pPr>
            <a:endParaRPr lang="ru-RU" dirty="0"/>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2994967902"/>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800" dirty="0" smtClean="0"/>
              <a:t>Апробация. Результаты. Учителя</a:t>
            </a:r>
            <a:endParaRPr lang="ru-RU" sz="2800" dirty="0"/>
          </a:p>
        </p:txBody>
      </p:sp>
      <p:sp>
        <p:nvSpPr>
          <p:cNvPr id="3" name="Объект 2"/>
          <p:cNvSpPr>
            <a:spLocks noGrp="1"/>
          </p:cNvSpPr>
          <p:nvPr>
            <p:ph idx="1"/>
          </p:nvPr>
        </p:nvSpPr>
        <p:spPr>
          <a:xfrm>
            <a:off x="144019" y="1266325"/>
            <a:ext cx="8855981" cy="3302700"/>
          </a:xfrm>
        </p:spPr>
        <p:txBody>
          <a:bodyPr/>
          <a:lstStyle/>
          <a:p>
            <a:pPr marL="114300" indent="0">
              <a:buNone/>
            </a:pPr>
            <a:r>
              <a:rPr lang="ru-RU" sz="1600" dirty="0">
                <a:solidFill>
                  <a:srgbClr val="FF0000"/>
                </a:solidFill>
              </a:rPr>
              <a:t>- Соотносить факты с общей идеей текста, устанавливать простые связи, не показанные в </a:t>
            </a:r>
            <a:r>
              <a:rPr lang="ru-RU" sz="1600" dirty="0" smtClean="0">
                <a:solidFill>
                  <a:srgbClr val="FF0000"/>
                </a:solidFill>
              </a:rPr>
              <a:t>тексте.</a:t>
            </a:r>
            <a:endParaRPr lang="ru-RU" sz="1600" dirty="0">
              <a:solidFill>
                <a:srgbClr val="FF0000"/>
              </a:solidFill>
            </a:endParaRPr>
          </a:p>
          <a:p>
            <a:pPr marL="114300" indent="0">
              <a:buNone/>
            </a:pPr>
            <a:r>
              <a:rPr lang="ru-RU" sz="1600" dirty="0"/>
              <a:t>- Оценивать достоверность предложенной информации, строить оценочные </a:t>
            </a:r>
            <a:r>
              <a:rPr lang="ru-RU" sz="1600" dirty="0" smtClean="0"/>
              <a:t>суждения.</a:t>
            </a:r>
            <a:endParaRPr lang="ru-RU" sz="1600" dirty="0"/>
          </a:p>
          <a:p>
            <a:pPr marL="114300" indent="0">
              <a:buNone/>
            </a:pPr>
            <a:r>
              <a:rPr lang="ru-RU" sz="1600" dirty="0">
                <a:solidFill>
                  <a:srgbClr val="FF0000"/>
                </a:solidFill>
              </a:rPr>
              <a:t>-</a:t>
            </a:r>
            <a:r>
              <a:rPr lang="ru-RU" sz="1600" dirty="0"/>
              <a:t> </a:t>
            </a:r>
            <a:r>
              <a:rPr lang="ru-RU" sz="1600" dirty="0">
                <a:solidFill>
                  <a:srgbClr val="FF0000"/>
                </a:solidFill>
              </a:rPr>
              <a:t>Создавать модель задачной ситуации, отделяя главные элементы условия от </a:t>
            </a:r>
            <a:r>
              <a:rPr lang="ru-RU" sz="1600" dirty="0" smtClean="0">
                <a:solidFill>
                  <a:srgbClr val="FF0000"/>
                </a:solidFill>
              </a:rPr>
              <a:t>второстепенных.</a:t>
            </a:r>
            <a:endParaRPr lang="ru-RU" sz="1600" dirty="0">
              <a:solidFill>
                <a:srgbClr val="FF0000"/>
              </a:solidFill>
            </a:endParaRPr>
          </a:p>
          <a:p>
            <a:pPr marL="114300" indent="0">
              <a:buNone/>
            </a:pPr>
            <a:r>
              <a:rPr lang="ru-RU" sz="1600" dirty="0"/>
              <a:t>- Давать определения понятиям, подводить под </a:t>
            </a:r>
            <a:r>
              <a:rPr lang="ru-RU" sz="1600" dirty="0" smtClean="0"/>
              <a:t>понятие.</a:t>
            </a:r>
            <a:endParaRPr lang="ru-RU" sz="1600" dirty="0"/>
          </a:p>
          <a:p>
            <a:pPr marL="114300" indent="0">
              <a:buNone/>
            </a:pPr>
            <a:r>
              <a:rPr lang="ru-RU" sz="1600" dirty="0">
                <a:solidFill>
                  <a:srgbClr val="FF0000"/>
                </a:solidFill>
              </a:rPr>
              <a:t>- Устанавливать причинно-следственные связи и давать объяснения на основе </a:t>
            </a:r>
            <a:r>
              <a:rPr lang="ru-RU" sz="1600" dirty="0" smtClean="0">
                <a:solidFill>
                  <a:srgbClr val="FF0000"/>
                </a:solidFill>
              </a:rPr>
              <a:t>установленных.</a:t>
            </a:r>
            <a:endParaRPr lang="ru-RU" sz="1600" dirty="0">
              <a:solidFill>
                <a:srgbClr val="FF0000"/>
              </a:solidFill>
            </a:endParaRPr>
          </a:p>
          <a:p>
            <a:pPr marL="114300" indent="0">
              <a:buNone/>
            </a:pPr>
            <a:r>
              <a:rPr lang="ru-RU" sz="1600" dirty="0">
                <a:solidFill>
                  <a:srgbClr val="FF0000"/>
                </a:solidFill>
              </a:rPr>
              <a:t>- Создавать собственные тексты, применять информацию из текста при решении учебных </a:t>
            </a:r>
            <a:r>
              <a:rPr lang="ru-RU" sz="1600" dirty="0" smtClean="0">
                <a:solidFill>
                  <a:srgbClr val="FF0000"/>
                </a:solidFill>
              </a:rPr>
              <a:t>задач.</a:t>
            </a:r>
            <a:endParaRPr lang="ru-RU" sz="1600" dirty="0">
              <a:solidFill>
                <a:srgbClr val="FF0000"/>
              </a:solidFill>
            </a:endParaRPr>
          </a:p>
          <a:p>
            <a:pPr marL="114300" indent="0">
              <a:buNone/>
            </a:pPr>
            <a:r>
              <a:rPr lang="ru-RU" sz="1600" dirty="0"/>
              <a:t> - Создавать тексты (информационные объекты) разных жанров (как словесные, так и графические</a:t>
            </a:r>
            <a:r>
              <a:rPr lang="ru-RU" sz="1600" dirty="0" smtClean="0"/>
              <a:t>).</a:t>
            </a:r>
            <a:endParaRPr lang="ru-RU" sz="1600" dirty="0"/>
          </a:p>
          <a:p>
            <a:pPr marL="114300" indent="0">
              <a:lnSpc>
                <a:spcPct val="100000"/>
              </a:lnSpc>
              <a:buNone/>
            </a:pPr>
            <a:endParaRPr lang="ru-RU" dirty="0"/>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3851311134"/>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800" dirty="0"/>
              <a:t>Формирование базовых логических действий</a:t>
            </a:r>
            <a:br>
              <a:rPr lang="ru-RU" sz="2800" dirty="0"/>
            </a:br>
            <a:endParaRPr lang="ru-RU" sz="2800" dirty="0"/>
          </a:p>
        </p:txBody>
      </p:sp>
      <p:sp>
        <p:nvSpPr>
          <p:cNvPr id="3" name="Объект 2"/>
          <p:cNvSpPr>
            <a:spLocks noGrp="1"/>
          </p:cNvSpPr>
          <p:nvPr>
            <p:ph idx="1"/>
          </p:nvPr>
        </p:nvSpPr>
        <p:spPr>
          <a:xfrm>
            <a:off x="144019" y="1152425"/>
            <a:ext cx="8855981" cy="3416600"/>
          </a:xfrm>
        </p:spPr>
        <p:txBody>
          <a:bodyPr/>
          <a:lstStyle/>
          <a:p>
            <a:pPr>
              <a:lnSpc>
                <a:spcPct val="100000"/>
              </a:lnSpc>
            </a:pPr>
            <a:r>
              <a:rPr lang="ru-RU" dirty="0"/>
              <a:t>выявите существенные признаки объектов (явлений) </a:t>
            </a:r>
          </a:p>
          <a:p>
            <a:pPr>
              <a:lnSpc>
                <a:spcPct val="100000"/>
              </a:lnSpc>
            </a:pPr>
            <a:r>
              <a:rPr lang="ru-RU" dirty="0" smtClean="0"/>
              <a:t>охарактеризуйте </a:t>
            </a:r>
            <a:r>
              <a:rPr lang="ru-RU" dirty="0"/>
              <a:t>существенные признаки объектов (явлений); </a:t>
            </a:r>
          </a:p>
          <a:p>
            <a:pPr>
              <a:lnSpc>
                <a:spcPct val="100000"/>
              </a:lnSpc>
            </a:pPr>
            <a:r>
              <a:rPr lang="ru-RU" dirty="0" smtClean="0"/>
              <a:t>установите </a:t>
            </a:r>
            <a:r>
              <a:rPr lang="ru-RU" dirty="0"/>
              <a:t>существенный признак классификации; </a:t>
            </a:r>
          </a:p>
          <a:p>
            <a:pPr>
              <a:lnSpc>
                <a:spcPct val="100000"/>
              </a:lnSpc>
            </a:pPr>
            <a:r>
              <a:rPr lang="ru-RU" dirty="0" smtClean="0"/>
              <a:t>установите </a:t>
            </a:r>
            <a:r>
              <a:rPr lang="ru-RU" dirty="0"/>
              <a:t>основание для обобщения и сравнения; </a:t>
            </a:r>
          </a:p>
          <a:p>
            <a:pPr>
              <a:lnSpc>
                <a:spcPct val="100000"/>
              </a:lnSpc>
            </a:pPr>
            <a:r>
              <a:rPr lang="ru-RU" dirty="0" smtClean="0"/>
              <a:t>выявите </a:t>
            </a:r>
            <a:r>
              <a:rPr lang="ru-RU" dirty="0"/>
              <a:t>закономерности и противоречия в фактах, данных и наблюдениях; </a:t>
            </a:r>
            <a:r>
              <a:rPr lang="ru-RU" dirty="0" smtClean="0"/>
              <a:t>предложите </a:t>
            </a:r>
            <a:r>
              <a:rPr lang="ru-RU" dirty="0"/>
              <a:t>критерии для выявления закономерностей и противоречий; </a:t>
            </a:r>
            <a:endParaRPr lang="ru-RU" dirty="0" smtClean="0"/>
          </a:p>
          <a:p>
            <a:pPr>
              <a:lnSpc>
                <a:spcPct val="100000"/>
              </a:lnSpc>
            </a:pPr>
            <a:r>
              <a:rPr lang="ru-RU" dirty="0" smtClean="0"/>
              <a:t>выявите </a:t>
            </a:r>
            <a:r>
              <a:rPr lang="ru-RU" dirty="0"/>
              <a:t>дефициты информации, необходимой для решения поставленной задачи; </a:t>
            </a:r>
          </a:p>
          <a:p>
            <a:pPr>
              <a:lnSpc>
                <a:spcPct val="100000"/>
              </a:lnSpc>
            </a:pPr>
            <a:r>
              <a:rPr lang="ru-RU" dirty="0" smtClean="0"/>
              <a:t>выявите </a:t>
            </a:r>
            <a:r>
              <a:rPr lang="ru-RU" dirty="0"/>
              <a:t>причинно-следственные связи при изучении явлений и процессов; </a:t>
            </a:r>
          </a:p>
          <a:p>
            <a:pPr>
              <a:lnSpc>
                <a:spcPct val="100000"/>
              </a:lnSpc>
            </a:pPr>
            <a:r>
              <a:rPr lang="ru-RU" dirty="0" smtClean="0"/>
              <a:t>сделайте </a:t>
            </a:r>
            <a:r>
              <a:rPr lang="ru-RU" dirty="0"/>
              <a:t>выводы на основе умозаключений; </a:t>
            </a:r>
          </a:p>
          <a:p>
            <a:pPr>
              <a:lnSpc>
                <a:spcPct val="100000"/>
              </a:lnSpc>
            </a:pPr>
            <a:r>
              <a:rPr lang="ru-RU" dirty="0" smtClean="0"/>
              <a:t>сформулируйте </a:t>
            </a:r>
            <a:r>
              <a:rPr lang="ru-RU" dirty="0"/>
              <a:t>гипотезы о взаимосвязях; </a:t>
            </a:r>
          </a:p>
          <a:p>
            <a:pPr>
              <a:lnSpc>
                <a:spcPct val="100000"/>
              </a:lnSpc>
            </a:pPr>
            <a:r>
              <a:rPr lang="ru-RU" dirty="0" smtClean="0"/>
              <a:t>выберите </a:t>
            </a:r>
            <a:r>
              <a:rPr lang="ru-RU" dirty="0"/>
              <a:t>способ решения учебной задач. </a:t>
            </a:r>
          </a:p>
        </p:txBody>
      </p:sp>
      <p:pic>
        <p:nvPicPr>
          <p:cNvPr id="5" name="Рисунок 4"/>
          <p:cNvPicPr>
            <a:picLocks noChangeAspect="1"/>
          </p:cNvPicPr>
          <p:nvPr/>
        </p:nvPicPr>
        <p:blipFill>
          <a:blip r:embed="rId3"/>
          <a:stretch>
            <a:fillRect/>
          </a:stretch>
        </p:blipFill>
        <p:spPr>
          <a:xfrm>
            <a:off x="144019" y="101888"/>
            <a:ext cx="1554615" cy="1164437"/>
          </a:xfrm>
          <a:prstGeom prst="rect">
            <a:avLst/>
          </a:prstGeom>
        </p:spPr>
      </p:pic>
    </p:spTree>
    <p:extLst>
      <p:ext uri="{BB962C8B-B14F-4D97-AF65-F5344CB8AC3E}">
        <p14:creationId xmlns:p14="http://schemas.microsoft.com/office/powerpoint/2010/main" val="1395378940"/>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8634" y="167659"/>
            <a:ext cx="7301366" cy="686583"/>
          </a:xfrm>
        </p:spPr>
        <p:txBody>
          <a:bodyPr/>
          <a:lstStyle/>
          <a:p>
            <a:r>
              <a:rPr lang="ru-RU" sz="2800" dirty="0"/>
              <a:t>Формирование базовых исследовательских действий</a:t>
            </a:r>
            <a:br>
              <a:rPr lang="ru-RU" sz="2800" dirty="0"/>
            </a:br>
            <a:endParaRPr lang="ru-RU" sz="2800" dirty="0"/>
          </a:p>
        </p:txBody>
      </p:sp>
      <p:sp>
        <p:nvSpPr>
          <p:cNvPr id="3" name="Объект 2"/>
          <p:cNvSpPr>
            <a:spLocks noGrp="1"/>
          </p:cNvSpPr>
          <p:nvPr>
            <p:ph idx="1"/>
          </p:nvPr>
        </p:nvSpPr>
        <p:spPr>
          <a:xfrm>
            <a:off x="144019" y="1034716"/>
            <a:ext cx="8855981" cy="3534309"/>
          </a:xfrm>
        </p:spPr>
        <p:txBody>
          <a:bodyPr/>
          <a:lstStyle/>
          <a:p>
            <a:pPr>
              <a:lnSpc>
                <a:spcPct val="100000"/>
              </a:lnSpc>
            </a:pPr>
            <a:r>
              <a:rPr lang="ru-RU" dirty="0" smtClean="0"/>
              <a:t>сформулируйте </a:t>
            </a:r>
            <a:r>
              <a:rPr lang="ru-RU" dirty="0"/>
              <a:t>проблемный вопрос, направленный </a:t>
            </a:r>
            <a:r>
              <a:rPr lang="ru-RU" dirty="0" smtClean="0"/>
              <a:t>на поиск </a:t>
            </a:r>
            <a:r>
              <a:rPr lang="ru-RU" dirty="0"/>
              <a:t>ответа;</a:t>
            </a:r>
          </a:p>
          <a:p>
            <a:pPr>
              <a:lnSpc>
                <a:spcPct val="100000"/>
              </a:lnSpc>
            </a:pPr>
            <a:r>
              <a:rPr lang="ru-RU" dirty="0" smtClean="0"/>
              <a:t>сформулируйте </a:t>
            </a:r>
            <a:r>
              <a:rPr lang="ru-RU" dirty="0"/>
              <a:t>вопрос, фиксирующий противоречие </a:t>
            </a:r>
            <a:r>
              <a:rPr lang="ru-RU" dirty="0" smtClean="0"/>
              <a:t>между </a:t>
            </a:r>
            <a:r>
              <a:rPr lang="ru-RU" dirty="0"/>
              <a:t>реальным и желательным состоянием ситуации, </a:t>
            </a:r>
            <a:r>
              <a:rPr lang="ru-RU" dirty="0" smtClean="0"/>
              <a:t> объекта</a:t>
            </a:r>
            <a:r>
              <a:rPr lang="ru-RU" dirty="0"/>
              <a:t>;</a:t>
            </a:r>
          </a:p>
          <a:p>
            <a:pPr>
              <a:lnSpc>
                <a:spcPct val="100000"/>
              </a:lnSpc>
            </a:pPr>
            <a:r>
              <a:rPr lang="ru-RU" dirty="0" smtClean="0"/>
              <a:t>сформулируйте </a:t>
            </a:r>
            <a:r>
              <a:rPr lang="ru-RU" dirty="0"/>
              <a:t>гипотезу, истинность которой </a:t>
            </a:r>
            <a:r>
              <a:rPr lang="ru-RU" dirty="0" smtClean="0"/>
              <a:t>можно проверить </a:t>
            </a:r>
            <a:r>
              <a:rPr lang="ru-RU" dirty="0"/>
              <a:t>в ходе исследования;</a:t>
            </a:r>
          </a:p>
          <a:p>
            <a:pPr>
              <a:lnSpc>
                <a:spcPct val="100000"/>
              </a:lnSpc>
            </a:pPr>
            <a:r>
              <a:rPr lang="ru-RU" dirty="0" smtClean="0"/>
              <a:t>составьте </a:t>
            </a:r>
            <a:r>
              <a:rPr lang="ru-RU" dirty="0"/>
              <a:t>план проведения исследования;</a:t>
            </a:r>
          </a:p>
          <a:p>
            <a:pPr>
              <a:lnSpc>
                <a:spcPct val="100000"/>
              </a:lnSpc>
            </a:pPr>
            <a:r>
              <a:rPr lang="ru-RU" dirty="0" smtClean="0"/>
              <a:t>проведите </a:t>
            </a:r>
            <a:r>
              <a:rPr lang="ru-RU" dirty="0"/>
              <a:t>несложное исследование (эксперимент) по </a:t>
            </a:r>
            <a:r>
              <a:rPr lang="ru-RU" dirty="0" smtClean="0"/>
              <a:t>установлению </a:t>
            </a:r>
            <a:r>
              <a:rPr lang="ru-RU" dirty="0"/>
              <a:t>особенностей объекта изучения;</a:t>
            </a:r>
          </a:p>
          <a:p>
            <a:pPr>
              <a:lnSpc>
                <a:spcPct val="100000"/>
              </a:lnSpc>
            </a:pPr>
            <a:r>
              <a:rPr lang="ru-RU" dirty="0" smtClean="0"/>
              <a:t>оцените </a:t>
            </a:r>
            <a:r>
              <a:rPr lang="ru-RU" dirty="0"/>
              <a:t>достоверность информации, полученной в </a:t>
            </a:r>
            <a:r>
              <a:rPr lang="ru-RU" dirty="0" smtClean="0"/>
              <a:t>ходе исследования </a:t>
            </a:r>
            <a:r>
              <a:rPr lang="ru-RU" dirty="0"/>
              <a:t>(эксперимента</a:t>
            </a:r>
            <a:r>
              <a:rPr lang="ru-RU" dirty="0" smtClean="0"/>
              <a:t>);</a:t>
            </a:r>
          </a:p>
          <a:p>
            <a:pPr>
              <a:lnSpc>
                <a:spcPct val="100000"/>
              </a:lnSpc>
            </a:pPr>
            <a:r>
              <a:rPr lang="ru-RU" dirty="0" smtClean="0"/>
              <a:t>сформулируйте </a:t>
            </a:r>
            <a:r>
              <a:rPr lang="ru-RU" dirty="0"/>
              <a:t>выводы по результатам проведенного </a:t>
            </a:r>
            <a:r>
              <a:rPr lang="ru-RU" dirty="0" smtClean="0"/>
              <a:t>исследования </a:t>
            </a:r>
            <a:r>
              <a:rPr lang="ru-RU" dirty="0"/>
              <a:t>(эксперимента</a:t>
            </a:r>
            <a:r>
              <a:rPr lang="ru-RU" dirty="0" smtClean="0"/>
              <a:t>);</a:t>
            </a:r>
          </a:p>
          <a:p>
            <a:pPr>
              <a:lnSpc>
                <a:spcPct val="100000"/>
              </a:lnSpc>
            </a:pPr>
            <a:r>
              <a:rPr lang="ru-RU" dirty="0" smtClean="0"/>
              <a:t>спрогнозируйте </a:t>
            </a:r>
            <a:r>
              <a:rPr lang="ru-RU" dirty="0"/>
              <a:t>возможное развитие процессов, событий</a:t>
            </a:r>
          </a:p>
          <a:p>
            <a:pPr>
              <a:lnSpc>
                <a:spcPct val="100000"/>
              </a:lnSpc>
            </a:pPr>
            <a:r>
              <a:rPr lang="ru-RU" dirty="0"/>
              <a:t>и их последствия в аналогичных или сходных ситуациях.</a:t>
            </a:r>
          </a:p>
        </p:txBody>
      </p:sp>
      <p:pic>
        <p:nvPicPr>
          <p:cNvPr id="5" name="Рисунок 4"/>
          <p:cNvPicPr>
            <a:picLocks noChangeAspect="1"/>
          </p:cNvPicPr>
          <p:nvPr/>
        </p:nvPicPr>
        <p:blipFill>
          <a:blip r:embed="rId3"/>
          <a:stretch>
            <a:fillRect/>
          </a:stretch>
        </p:blipFill>
        <p:spPr>
          <a:xfrm>
            <a:off x="144019" y="0"/>
            <a:ext cx="1554615" cy="1164437"/>
          </a:xfrm>
          <a:prstGeom prst="rect">
            <a:avLst/>
          </a:prstGeom>
        </p:spPr>
      </p:pic>
    </p:spTree>
    <p:extLst>
      <p:ext uri="{BB962C8B-B14F-4D97-AF65-F5344CB8AC3E}">
        <p14:creationId xmlns:p14="http://schemas.microsoft.com/office/powerpoint/2010/main" val="3367474297"/>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dirty="0" smtClean="0"/>
              <a:t>Вопросы для обсуждения</a:t>
            </a:r>
            <a:endParaRPr lang="ru-RU" dirty="0"/>
          </a:p>
        </p:txBody>
      </p:sp>
      <p:sp>
        <p:nvSpPr>
          <p:cNvPr id="3" name="Объект 2"/>
          <p:cNvSpPr>
            <a:spLocks noGrp="1"/>
          </p:cNvSpPr>
          <p:nvPr>
            <p:ph idx="1"/>
          </p:nvPr>
        </p:nvSpPr>
        <p:spPr>
          <a:xfrm>
            <a:off x="311700" y="1332095"/>
            <a:ext cx="8520600" cy="3236930"/>
          </a:xfrm>
        </p:spPr>
        <p:txBody>
          <a:bodyPr/>
          <a:lstStyle/>
          <a:p>
            <a:pPr>
              <a:lnSpc>
                <a:spcPct val="100000"/>
              </a:lnSpc>
            </a:pPr>
            <a:r>
              <a:rPr lang="ru-RU" sz="2400" dirty="0" smtClean="0"/>
              <a:t>Понятие «функциональная грамотность». </a:t>
            </a:r>
            <a:endParaRPr lang="ru-RU" sz="2400" dirty="0"/>
          </a:p>
          <a:p>
            <a:pPr>
              <a:lnSpc>
                <a:spcPct val="100000"/>
              </a:lnSpc>
            </a:pPr>
            <a:r>
              <a:rPr lang="ru-RU" sz="2400" dirty="0" smtClean="0"/>
              <a:t>Повышение и оценивание функциональной грамотности на </a:t>
            </a:r>
            <a:r>
              <a:rPr lang="ru-RU" sz="2400" dirty="0"/>
              <a:t>основе практик международных </a:t>
            </a:r>
            <a:r>
              <a:rPr lang="ru-RU" sz="2400" dirty="0" smtClean="0"/>
              <a:t>исследований</a:t>
            </a:r>
            <a:endParaRPr lang="en-US" sz="2400" dirty="0" smtClean="0"/>
          </a:p>
          <a:p>
            <a:pPr>
              <a:lnSpc>
                <a:spcPct val="100000"/>
              </a:lnSpc>
            </a:pPr>
            <a:r>
              <a:rPr lang="ru-RU" sz="2400" dirty="0" smtClean="0"/>
              <a:t>Особенности ФГОС 2021</a:t>
            </a:r>
            <a:endParaRPr lang="ru-RU" sz="2400" dirty="0"/>
          </a:p>
          <a:p>
            <a:pPr>
              <a:lnSpc>
                <a:spcPct val="100000"/>
              </a:lnSpc>
            </a:pPr>
            <a:r>
              <a:rPr lang="ru-RU" sz="2400" dirty="0" smtClean="0"/>
              <a:t>Формирование функциональной грамотности на уроках. </a:t>
            </a:r>
            <a:r>
              <a:rPr lang="ru-RU" sz="2400" dirty="0" err="1" smtClean="0"/>
              <a:t>Метапредметные</a:t>
            </a:r>
            <a:r>
              <a:rPr lang="ru-RU" sz="2400" dirty="0" smtClean="0"/>
              <a:t> умения</a:t>
            </a:r>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347619073"/>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636" y="445025"/>
            <a:ext cx="6892663" cy="707400"/>
          </a:xfrm>
        </p:spPr>
        <p:txBody>
          <a:bodyPr/>
          <a:lstStyle/>
          <a:p>
            <a:r>
              <a:rPr lang="ru-RU" sz="2800" dirty="0"/>
              <a:t>Формирование умений работы с информацией</a:t>
            </a:r>
            <a:br>
              <a:rPr lang="ru-RU" sz="2800" dirty="0"/>
            </a:br>
            <a:endParaRPr lang="ru-RU" sz="2800" dirty="0"/>
          </a:p>
        </p:txBody>
      </p:sp>
      <p:sp>
        <p:nvSpPr>
          <p:cNvPr id="3" name="Объект 2"/>
          <p:cNvSpPr>
            <a:spLocks noGrp="1"/>
          </p:cNvSpPr>
          <p:nvPr>
            <p:ph idx="1"/>
          </p:nvPr>
        </p:nvSpPr>
        <p:spPr>
          <a:xfrm>
            <a:off x="144019" y="1266325"/>
            <a:ext cx="8855981" cy="3302700"/>
          </a:xfrm>
        </p:spPr>
        <p:txBody>
          <a:bodyPr/>
          <a:lstStyle/>
          <a:p>
            <a:pPr>
              <a:lnSpc>
                <a:spcPct val="100000"/>
              </a:lnSpc>
            </a:pPr>
            <a:r>
              <a:rPr lang="ru-RU" dirty="0" smtClean="0"/>
              <a:t>примените </a:t>
            </a:r>
            <a:r>
              <a:rPr lang="ru-RU" dirty="0"/>
              <a:t>различные методы (инструменты, запросы) при поиске искомой информации; </a:t>
            </a:r>
          </a:p>
          <a:p>
            <a:pPr>
              <a:lnSpc>
                <a:spcPct val="100000"/>
              </a:lnSpc>
            </a:pPr>
            <a:r>
              <a:rPr lang="ru-RU" dirty="0" smtClean="0"/>
              <a:t>выберите </a:t>
            </a:r>
            <a:r>
              <a:rPr lang="ru-RU" dirty="0"/>
              <a:t>(проанализируйте, систематизируйте, интерпретируйте) информацию различных видов и форм представления; </a:t>
            </a:r>
          </a:p>
          <a:p>
            <a:pPr>
              <a:lnSpc>
                <a:spcPct val="100000"/>
              </a:lnSpc>
            </a:pPr>
            <a:r>
              <a:rPr lang="ru-RU" dirty="0" smtClean="0"/>
              <a:t>найдите </a:t>
            </a:r>
            <a:r>
              <a:rPr lang="ru-RU" dirty="0"/>
              <a:t>аргументы (подтверждающие/ опровергающие идею, версию) в различных информационных источниках; </a:t>
            </a:r>
          </a:p>
          <a:p>
            <a:pPr>
              <a:lnSpc>
                <a:spcPct val="100000"/>
              </a:lnSpc>
            </a:pPr>
            <a:r>
              <a:rPr lang="ru-RU" dirty="0" smtClean="0"/>
              <a:t>выберите </a:t>
            </a:r>
            <a:r>
              <a:rPr lang="ru-RU" dirty="0"/>
              <a:t>оптимальную форму представления </a:t>
            </a:r>
            <a:r>
              <a:rPr lang="ru-RU" dirty="0" smtClean="0"/>
              <a:t>информации;</a:t>
            </a:r>
          </a:p>
          <a:p>
            <a:pPr>
              <a:lnSpc>
                <a:spcPct val="100000"/>
              </a:lnSpc>
            </a:pPr>
            <a:r>
              <a:rPr lang="ru-RU" dirty="0" smtClean="0"/>
              <a:t>проиллюстрируйте </a:t>
            </a:r>
            <a:r>
              <a:rPr lang="ru-RU" dirty="0"/>
              <a:t>решаемые задач схемами, диаграммами; </a:t>
            </a:r>
          </a:p>
          <a:p>
            <a:pPr>
              <a:lnSpc>
                <a:spcPct val="100000"/>
              </a:lnSpc>
            </a:pPr>
            <a:r>
              <a:rPr lang="ru-RU" dirty="0" smtClean="0"/>
              <a:t>оцените </a:t>
            </a:r>
            <a:r>
              <a:rPr lang="ru-RU" dirty="0"/>
              <a:t>надежность информации по критериям; </a:t>
            </a:r>
          </a:p>
          <a:p>
            <a:pPr>
              <a:lnSpc>
                <a:spcPct val="100000"/>
              </a:lnSpc>
            </a:pPr>
            <a:r>
              <a:rPr lang="ru-RU" dirty="0" smtClean="0"/>
              <a:t>сформулируйте </a:t>
            </a:r>
            <a:r>
              <a:rPr lang="ru-RU" dirty="0"/>
              <a:t>критерии для оценки надежности информации.</a:t>
            </a:r>
          </a:p>
        </p:txBody>
      </p:sp>
      <p:pic>
        <p:nvPicPr>
          <p:cNvPr id="5" name="Рисунок 4"/>
          <p:cNvPicPr>
            <a:picLocks noChangeAspect="1"/>
          </p:cNvPicPr>
          <p:nvPr/>
        </p:nvPicPr>
        <p:blipFill>
          <a:blip r:embed="rId3"/>
          <a:stretch>
            <a:fillRect/>
          </a:stretch>
        </p:blipFill>
        <p:spPr>
          <a:xfrm>
            <a:off x="144019" y="167658"/>
            <a:ext cx="1554615" cy="1164437"/>
          </a:xfrm>
          <a:prstGeom prst="rect">
            <a:avLst/>
          </a:prstGeom>
        </p:spPr>
      </p:pic>
    </p:spTree>
    <p:extLst>
      <p:ext uri="{BB962C8B-B14F-4D97-AF65-F5344CB8AC3E}">
        <p14:creationId xmlns:p14="http://schemas.microsoft.com/office/powerpoint/2010/main" val="2212116109"/>
      </p:ext>
    </p:extLst>
  </p:cSld>
  <p:clrMapOvr>
    <a:masterClrMapping/>
  </p:clrMapOvr>
  <mc:AlternateContent xmlns:mc="http://schemas.openxmlformats.org/markup-compatibility/2006" xmlns:p14="http://schemas.microsoft.com/office/powerpoint/2010/main">
    <mc:Choice Requires="p14">
      <p:transition spd="slow" p14:dur="2000" advTm="24187"/>
    </mc:Choice>
    <mc:Fallback xmlns="">
      <p:transition spd="slow" advTm="2418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1700" y="4243137"/>
            <a:ext cx="8520600" cy="521368"/>
          </a:xfrm>
        </p:spPr>
        <p:txBody>
          <a:bodyPr/>
          <a:lstStyle/>
          <a:p>
            <a:pPr algn="ctr"/>
            <a:r>
              <a:rPr lang="ru-RU" dirty="0" smtClean="0"/>
              <a:t>2022г.</a:t>
            </a:r>
            <a:endParaRPr lang="ru-RU" dirty="0"/>
          </a:p>
        </p:txBody>
      </p:sp>
      <p:pic>
        <p:nvPicPr>
          <p:cNvPr id="6" name="Объект 5"/>
          <p:cNvPicPr>
            <a:picLocks noGrp="1" noChangeAspect="1"/>
          </p:cNvPicPr>
          <p:nvPr>
            <p:ph idx="1"/>
          </p:nvPr>
        </p:nvPicPr>
        <p:blipFill>
          <a:blip r:embed="rId2"/>
          <a:stretch>
            <a:fillRect/>
          </a:stretch>
        </p:blipFill>
        <p:spPr>
          <a:xfrm>
            <a:off x="3150107" y="1509436"/>
            <a:ext cx="2664501" cy="1995763"/>
          </a:xfrm>
          <a:prstGeom prst="rect">
            <a:avLst/>
          </a:prstGeom>
        </p:spPr>
      </p:pic>
    </p:spTree>
    <p:extLst>
      <p:ext uri="{BB962C8B-B14F-4D97-AF65-F5344CB8AC3E}">
        <p14:creationId xmlns:p14="http://schemas.microsoft.com/office/powerpoint/2010/main" val="309653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307215" y="114300"/>
            <a:ext cx="8458491" cy="1085850"/>
          </a:xfrm>
        </p:spPr>
        <p:txBody>
          <a:bodyPr>
            <a:normAutofit fontScale="90000"/>
          </a:bodyPr>
          <a:lstStyle/>
          <a:p>
            <a:pPr marL="191464" indent="-191464"/>
            <a:r>
              <a:rPr lang="ru-RU" sz="2700" dirty="0"/>
              <a:t>Из указа Президента России </a:t>
            </a:r>
            <a:r>
              <a:rPr lang="ru-RU" sz="2700" i="1" dirty="0"/>
              <a:t>от 7 мая 2018 года</a:t>
            </a:r>
            <a:r>
              <a:rPr lang="ru-RU" sz="2700" dirty="0"/>
              <a:t>: 	</a:t>
            </a:r>
            <a:r>
              <a:rPr lang="ru-RU" sz="2700" b="0" dirty="0"/>
              <a:t>Правительству РФ поручено обеспечить глобальную конкурентоспособность российского образования, вхождение Российской Федерации в число 10 ведущих стран мира по качеству общего образования</a:t>
            </a:r>
            <a:r>
              <a:rPr lang="en-US" sz="2700" b="0" dirty="0"/>
              <a:t>.</a:t>
            </a:r>
            <a:r>
              <a:rPr lang="ru-RU" altLang="ru-RU" sz="2700" dirty="0"/>
              <a:t/>
            </a:r>
            <a:br>
              <a:rPr lang="ru-RU" altLang="ru-RU" sz="2700" dirty="0"/>
            </a:br>
            <a:r>
              <a:rPr lang="ru-RU" dirty="0" smtClean="0"/>
              <a:t/>
            </a:r>
            <a:br>
              <a:rPr lang="ru-RU" dirty="0" smtClean="0"/>
            </a:br>
            <a:r>
              <a:rPr lang="ru-RU" dirty="0" smtClean="0"/>
              <a:t/>
            </a:r>
            <a:br>
              <a:rPr lang="ru-RU" dirty="0" smtClean="0"/>
            </a:br>
            <a:r>
              <a:rPr lang="ru-RU" dirty="0" smtClean="0"/>
              <a:t>	</a:t>
            </a:r>
            <a:endParaRPr lang="ru-RU" altLang="ru-RU" sz="2369" b="0" i="1" dirty="0"/>
          </a:p>
        </p:txBody>
      </p:sp>
      <p:sp>
        <p:nvSpPr>
          <p:cNvPr id="3" name="Содержимое 2"/>
          <p:cNvSpPr>
            <a:spLocks noGrp="1"/>
          </p:cNvSpPr>
          <p:nvPr>
            <p:ph idx="1"/>
          </p:nvPr>
        </p:nvSpPr>
        <p:spPr>
          <a:xfrm>
            <a:off x="457149" y="1756560"/>
            <a:ext cx="8032012" cy="3153481"/>
          </a:xfrm>
        </p:spPr>
        <p:txBody>
          <a:bodyPr>
            <a:normAutofit/>
          </a:bodyPr>
          <a:lstStyle/>
          <a:p>
            <a:pPr marL="0" indent="386550">
              <a:buNone/>
              <a:defRPr/>
            </a:pPr>
            <a:r>
              <a:rPr lang="ru-RU" altLang="ru-RU" b="1" dirty="0" smtClean="0"/>
              <a:t>Из Государственной программы РФ «Развитие образования»  (2018-2025 годы) </a:t>
            </a:r>
            <a:r>
              <a:rPr lang="ru-RU" altLang="ru-RU" b="1" i="1" dirty="0" smtClean="0"/>
              <a:t>от 26 декабря 2017 г</a:t>
            </a:r>
            <a:r>
              <a:rPr lang="en-US" altLang="ru-RU" b="1" i="1" dirty="0" smtClean="0"/>
              <a:t>.</a:t>
            </a:r>
            <a:r>
              <a:rPr lang="ru-RU" altLang="ru-RU" b="1" i="1" dirty="0" smtClean="0"/>
              <a:t> </a:t>
            </a:r>
          </a:p>
          <a:p>
            <a:pPr marL="0" indent="386550">
              <a:buNone/>
              <a:defRPr/>
            </a:pPr>
            <a:r>
              <a:rPr lang="ru-RU" dirty="0" smtClean="0"/>
              <a:t>Цель программы – качество образования</a:t>
            </a:r>
            <a:r>
              <a:rPr lang="en-US" dirty="0" smtClean="0"/>
              <a:t>,</a:t>
            </a:r>
            <a:r>
              <a:rPr lang="ru-RU" dirty="0" smtClean="0"/>
              <a:t> которое характеризуется: </a:t>
            </a:r>
            <a:r>
              <a:rPr lang="en-US" dirty="0" smtClean="0"/>
              <a:t>c</a:t>
            </a:r>
            <a:r>
              <a:rPr lang="ru-RU" dirty="0" smtClean="0"/>
              <a:t>охранением лидирующих позиций РФ в международном исследовании качества чтения и понимания текстов </a:t>
            </a:r>
            <a:r>
              <a:rPr lang="en-US" dirty="0" smtClean="0"/>
              <a:t>(PIRLS), </a:t>
            </a:r>
            <a:r>
              <a:rPr lang="ru-RU" dirty="0" smtClean="0"/>
              <a:t>а также в международном исследовании качества математического и естественнонаучного образования </a:t>
            </a:r>
            <a:r>
              <a:rPr lang="en-US" dirty="0" smtClean="0"/>
              <a:t>(TIMSS)</a:t>
            </a:r>
            <a:r>
              <a:rPr lang="ru-RU" dirty="0" smtClean="0"/>
              <a:t>; повышением позиций РФ в международной программе по оценке образовательных достижений учащихся (</a:t>
            </a:r>
            <a:r>
              <a:rPr lang="en-US" dirty="0" smtClean="0"/>
              <a:t>PISA) …</a:t>
            </a:r>
            <a:r>
              <a:rPr lang="ru-RU" dirty="0" smtClean="0"/>
              <a:t> </a:t>
            </a:r>
            <a:endParaRPr lang="ru-RU" dirty="0"/>
          </a:p>
        </p:txBody>
      </p:sp>
    </p:spTree>
    <p:extLst>
      <p:ext uri="{BB962C8B-B14F-4D97-AF65-F5344CB8AC3E}">
        <p14:creationId xmlns:p14="http://schemas.microsoft.com/office/powerpoint/2010/main" val="1240887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Стрелка вправо 21"/>
          <p:cNvSpPr/>
          <p:nvPr/>
        </p:nvSpPr>
        <p:spPr>
          <a:xfrm>
            <a:off x="4504831" y="492121"/>
            <a:ext cx="4331955" cy="3888432"/>
          </a:xfrm>
          <a:prstGeom prst="rightArrow">
            <a:avLst>
              <a:gd name="adj1" fmla="val 100000"/>
              <a:gd name="adj2" fmla="val 0"/>
            </a:avLst>
          </a:prstGeom>
          <a:solidFill>
            <a:srgbClr val="045A95"/>
          </a:solidFill>
          <a:ln>
            <a:noFill/>
          </a:ln>
        </p:spPr>
        <p:style>
          <a:lnRef idx="2">
            <a:schemeClr val="accent1">
              <a:shade val="50000"/>
            </a:schemeClr>
          </a:lnRef>
          <a:fillRef idx="1">
            <a:schemeClr val="accent1"/>
          </a:fillRef>
          <a:effectRef idx="0">
            <a:schemeClr val="accent1"/>
          </a:effectRef>
          <a:fontRef idx="minor">
            <a:schemeClr val="lt1"/>
          </a:fontRef>
        </p:style>
        <p:txBody>
          <a:bodyPr lIns="87508" tIns="43754" rIns="87508" bIns="43754" rtlCol="0" anchor="ctr"/>
          <a:lstStyle/>
          <a:p>
            <a:pPr algn="ctr"/>
            <a:endParaRPr lang="ru-RU" sz="1005"/>
          </a:p>
        </p:txBody>
      </p:sp>
      <p:sp>
        <p:nvSpPr>
          <p:cNvPr id="18" name="Стрелка вправо 17"/>
          <p:cNvSpPr/>
          <p:nvPr/>
        </p:nvSpPr>
        <p:spPr>
          <a:xfrm>
            <a:off x="2811454" y="1774764"/>
            <a:ext cx="1909026" cy="1323147"/>
          </a:xfrm>
          <a:prstGeom prst="rightArrow">
            <a:avLst>
              <a:gd name="adj1" fmla="val 100000"/>
              <a:gd name="adj2" fmla="val 45890"/>
            </a:avLst>
          </a:prstGeom>
          <a:solidFill>
            <a:srgbClr val="3D98AA"/>
          </a:solidFill>
          <a:ln>
            <a:noFill/>
          </a:ln>
        </p:spPr>
        <p:style>
          <a:lnRef idx="2">
            <a:schemeClr val="accent1">
              <a:shade val="50000"/>
            </a:schemeClr>
          </a:lnRef>
          <a:fillRef idx="1">
            <a:schemeClr val="accent1"/>
          </a:fillRef>
          <a:effectRef idx="0">
            <a:schemeClr val="accent1"/>
          </a:effectRef>
          <a:fontRef idx="minor">
            <a:schemeClr val="lt1"/>
          </a:fontRef>
        </p:style>
        <p:txBody>
          <a:bodyPr lIns="87508" tIns="43754" rIns="87508" bIns="43754" rtlCol="0" anchor="ctr"/>
          <a:lstStyle/>
          <a:p>
            <a:pPr algn="ctr"/>
            <a:endParaRPr lang="ru-RU" sz="1005"/>
          </a:p>
        </p:txBody>
      </p:sp>
      <p:sp>
        <p:nvSpPr>
          <p:cNvPr id="23" name="TextBox 22"/>
          <p:cNvSpPr txBox="1"/>
          <p:nvPr/>
        </p:nvSpPr>
        <p:spPr>
          <a:xfrm>
            <a:off x="4720480" y="699541"/>
            <a:ext cx="4016026" cy="1270225"/>
          </a:xfrm>
          <a:prstGeom prst="rect">
            <a:avLst/>
          </a:prstGeom>
          <a:noFill/>
        </p:spPr>
        <p:txBody>
          <a:bodyPr wrap="square" lIns="87508" tIns="43754" rIns="87508" bIns="43754" rtlCol="0">
            <a:spAutoFit/>
          </a:bodyPr>
          <a:lstStyle/>
          <a:p>
            <a:pPr>
              <a:lnSpc>
                <a:spcPct val="80000"/>
              </a:lnSpc>
            </a:pPr>
            <a:r>
              <a:rPr lang="ru-RU" sz="1600" dirty="0">
                <a:solidFill>
                  <a:schemeClr val="bg1"/>
                </a:solidFill>
              </a:rPr>
              <a:t>Приоритетной целью становится формирование функциональной грамотности в системе общего образования (</a:t>
            </a:r>
            <a:r>
              <a:rPr lang="en-US" sz="1600" dirty="0">
                <a:solidFill>
                  <a:schemeClr val="bg1"/>
                </a:solidFill>
              </a:rPr>
              <a:t>PISA: </a:t>
            </a:r>
            <a:r>
              <a:rPr lang="ru-RU" sz="1600" dirty="0">
                <a:solidFill>
                  <a:schemeClr val="bg1"/>
                </a:solidFill>
              </a:rPr>
              <a:t>математическая, естественнонаучная, читательская и др.) </a:t>
            </a:r>
            <a:endParaRPr lang="ru-RU" sz="1600" dirty="0">
              <a:solidFill>
                <a:schemeClr val="bg1"/>
              </a:solidFill>
              <a:latin typeface="Gotham Pro" pitchFamily="50" charset="0"/>
              <a:cs typeface="Gotham Pro" pitchFamily="50" charset="0"/>
            </a:endParaRPr>
          </a:p>
        </p:txBody>
      </p:sp>
      <p:sp>
        <p:nvSpPr>
          <p:cNvPr id="27" name="Стрелка вправо 26"/>
          <p:cNvSpPr/>
          <p:nvPr/>
        </p:nvSpPr>
        <p:spPr>
          <a:xfrm>
            <a:off x="746465" y="1417665"/>
            <a:ext cx="3771818" cy="2239710"/>
          </a:xfrm>
          <a:prstGeom prst="rightArrow">
            <a:avLst>
              <a:gd name="adj1" fmla="val 100000"/>
              <a:gd name="adj2" fmla="val 0"/>
            </a:avLst>
          </a:prstGeom>
          <a:solidFill>
            <a:srgbClr val="3D98AA"/>
          </a:solidFill>
          <a:ln>
            <a:noFill/>
          </a:ln>
        </p:spPr>
        <p:style>
          <a:lnRef idx="2">
            <a:schemeClr val="accent1">
              <a:shade val="50000"/>
            </a:schemeClr>
          </a:lnRef>
          <a:fillRef idx="1">
            <a:schemeClr val="accent1"/>
          </a:fillRef>
          <a:effectRef idx="0">
            <a:schemeClr val="accent1"/>
          </a:effectRef>
          <a:fontRef idx="minor">
            <a:schemeClr val="lt1"/>
          </a:fontRef>
        </p:style>
        <p:txBody>
          <a:bodyPr lIns="87508" tIns="43754" rIns="87508" bIns="43754" rtlCol="0" anchor="ctr"/>
          <a:lstStyle/>
          <a:p>
            <a:pPr algn="ctr"/>
            <a:endParaRPr lang="ru-RU" sz="1005"/>
          </a:p>
        </p:txBody>
      </p:sp>
      <p:sp>
        <p:nvSpPr>
          <p:cNvPr id="28" name="TextBox 27"/>
          <p:cNvSpPr txBox="1"/>
          <p:nvPr/>
        </p:nvSpPr>
        <p:spPr>
          <a:xfrm>
            <a:off x="1036757" y="1419622"/>
            <a:ext cx="2863189" cy="2131871"/>
          </a:xfrm>
          <a:prstGeom prst="rect">
            <a:avLst/>
          </a:prstGeom>
          <a:noFill/>
        </p:spPr>
        <p:txBody>
          <a:bodyPr wrap="square" lIns="87508" tIns="43754" rIns="87508" bIns="43754" rtlCol="0">
            <a:spAutoFit/>
          </a:bodyPr>
          <a:lstStyle/>
          <a:p>
            <a:r>
              <a:rPr lang="ru-RU" sz="2656" cap="all" dirty="0">
                <a:solidFill>
                  <a:schemeClr val="bg1"/>
                </a:solidFill>
                <a:latin typeface="Gotham Pro Black" pitchFamily="50" charset="0"/>
                <a:cs typeface="Gotham Pro Black" pitchFamily="50" charset="0"/>
              </a:rPr>
              <a:t>Изменение </a:t>
            </a:r>
          </a:p>
          <a:p>
            <a:r>
              <a:rPr lang="ru-RU" sz="2656" cap="all" dirty="0">
                <a:solidFill>
                  <a:schemeClr val="bg1"/>
                </a:solidFill>
                <a:latin typeface="Gotham Pro Black" pitchFamily="50" charset="0"/>
                <a:cs typeface="Gotham Pro Black" pitchFamily="50" charset="0"/>
              </a:rPr>
              <a:t>запроса на </a:t>
            </a:r>
          </a:p>
          <a:p>
            <a:r>
              <a:rPr lang="ru-RU" sz="2656" cap="all" dirty="0">
                <a:solidFill>
                  <a:schemeClr val="bg1"/>
                </a:solidFill>
                <a:latin typeface="Gotham Pro Black" pitchFamily="50" charset="0"/>
                <a:cs typeface="Gotham Pro Black" pitchFamily="50" charset="0"/>
              </a:rPr>
              <a:t>Качество</a:t>
            </a:r>
          </a:p>
          <a:p>
            <a:r>
              <a:rPr lang="ru-RU" sz="2656" cap="all" dirty="0">
                <a:solidFill>
                  <a:schemeClr val="bg1"/>
                </a:solidFill>
                <a:latin typeface="Gotham Pro Black" pitchFamily="50" charset="0"/>
                <a:cs typeface="Gotham Pro Black" pitchFamily="50" charset="0"/>
              </a:rPr>
              <a:t>Общего </a:t>
            </a:r>
          </a:p>
          <a:p>
            <a:r>
              <a:rPr lang="ru-RU" sz="2656" cap="all" dirty="0">
                <a:solidFill>
                  <a:schemeClr val="bg1"/>
                </a:solidFill>
                <a:latin typeface="Gotham Pro Black" pitchFamily="50" charset="0"/>
                <a:cs typeface="Gotham Pro Black" pitchFamily="50" charset="0"/>
              </a:rPr>
              <a:t>образования</a:t>
            </a:r>
          </a:p>
        </p:txBody>
      </p:sp>
      <p:sp>
        <p:nvSpPr>
          <p:cNvPr id="29" name="TextBox 28"/>
          <p:cNvSpPr txBox="1"/>
          <p:nvPr/>
        </p:nvSpPr>
        <p:spPr>
          <a:xfrm>
            <a:off x="4840678" y="2427735"/>
            <a:ext cx="3761489" cy="1664179"/>
          </a:xfrm>
          <a:prstGeom prst="rect">
            <a:avLst/>
          </a:prstGeom>
          <a:noFill/>
        </p:spPr>
        <p:txBody>
          <a:bodyPr wrap="square" lIns="87508" tIns="43754" rIns="87508" bIns="43754" rtlCol="0">
            <a:spAutoFit/>
          </a:bodyPr>
          <a:lstStyle/>
          <a:p>
            <a:pPr>
              <a:lnSpc>
                <a:spcPct val="80000"/>
              </a:lnSpc>
            </a:pPr>
            <a:r>
              <a:rPr lang="ru-RU" sz="1600" dirty="0">
                <a:solidFill>
                  <a:schemeClr val="bg1"/>
                </a:solidFill>
              </a:rPr>
              <a:t>Создание поддерживающей позитивной  образовательной среды  за счет изменения содержания образовательных программ для более полного учета интересов учащихся и требований 21 века (Япония, Сингапур, Китай, Корея и др.)</a:t>
            </a:r>
            <a:endParaRPr lang="ru-RU" sz="1600" dirty="0">
              <a:solidFill>
                <a:schemeClr val="bg1"/>
              </a:solidFill>
              <a:latin typeface="Gotham Pro" pitchFamily="50" charset="0"/>
              <a:cs typeface="Gotham Pro" pitchFamily="50" charset="0"/>
            </a:endParaRPr>
          </a:p>
        </p:txBody>
      </p:sp>
    </p:spTree>
    <p:extLst>
      <p:ext uri="{BB962C8B-B14F-4D97-AF65-F5344CB8AC3E}">
        <p14:creationId xmlns:p14="http://schemas.microsoft.com/office/powerpoint/2010/main" val="603128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7984" y="205980"/>
            <a:ext cx="8219730" cy="556396"/>
          </a:xfrm>
        </p:spPr>
        <p:txBody>
          <a:bodyPr>
            <a:noAutofit/>
          </a:bodyPr>
          <a:lstStyle/>
          <a:p>
            <a:r>
              <a:rPr lang="ru-RU" sz="2800" dirty="0" smtClean="0"/>
              <a:t>Результаты российских учащихся  по отдельным областям содержания образования (2015-2016 годы)</a:t>
            </a:r>
            <a:endParaRPr lang="ru-RU" sz="2800" dirty="0"/>
          </a:p>
        </p:txBody>
      </p:sp>
      <p:sp>
        <p:nvSpPr>
          <p:cNvPr id="3" name="Объект 2"/>
          <p:cNvSpPr>
            <a:spLocks noGrp="1"/>
          </p:cNvSpPr>
          <p:nvPr>
            <p:ph idx="1"/>
          </p:nvPr>
        </p:nvSpPr>
        <p:spPr/>
        <p:txBody>
          <a:bodyPr/>
          <a:lstStyle/>
          <a:p>
            <a:endParaRPr lang="ru-RU" sz="2800" b="1" dirty="0">
              <a:solidFill>
                <a:schemeClr val="accent1"/>
              </a:solidFill>
              <a:latin typeface="PT Sans Narrow"/>
              <a:ea typeface="PT Sans Narrow"/>
              <a:cs typeface="PT Sans Narrow"/>
              <a:sym typeface="PT Sans Narrow"/>
            </a:endParaRPr>
          </a:p>
        </p:txBody>
      </p:sp>
      <p:pic>
        <p:nvPicPr>
          <p:cNvPr id="8" name="Рисунок 7"/>
          <p:cNvPicPr>
            <a:picLocks noChangeAspect="1"/>
          </p:cNvPicPr>
          <p:nvPr/>
        </p:nvPicPr>
        <p:blipFill>
          <a:blip r:embed="rId3" cstate="print"/>
          <a:stretch>
            <a:fillRect/>
          </a:stretch>
        </p:blipFill>
        <p:spPr>
          <a:xfrm>
            <a:off x="377147" y="1487225"/>
            <a:ext cx="8136891" cy="3585749"/>
          </a:xfrm>
          <a:prstGeom prst="rect">
            <a:avLst/>
          </a:prstGeom>
        </p:spPr>
      </p:pic>
    </p:spTree>
    <p:extLst>
      <p:ext uri="{BB962C8B-B14F-4D97-AF65-F5344CB8AC3E}">
        <p14:creationId xmlns:p14="http://schemas.microsoft.com/office/powerpoint/2010/main" val="3179335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1605064" y="227125"/>
            <a:ext cx="7227236" cy="925200"/>
          </a:xfrm>
          <a:prstGeom prst="rect">
            <a:avLst/>
          </a:prstGeom>
        </p:spPr>
        <p:txBody>
          <a:bodyPr spcFirstLastPara="1" wrap="square" lIns="91425" tIns="91425" rIns="91425" bIns="91425" anchor="t" anchorCtr="0">
            <a:noAutofit/>
          </a:bodyPr>
          <a:lstStyle/>
          <a:p>
            <a:pPr lvl="0" algn="ctr">
              <a:spcBef>
                <a:spcPts val="800"/>
              </a:spcBef>
              <a:spcAft>
                <a:spcPts val="800"/>
              </a:spcAft>
            </a:pPr>
            <a:r>
              <a:rPr lang="ru-RU" sz="3200" dirty="0"/>
              <a:t>Особенности ФГОС </a:t>
            </a:r>
            <a:r>
              <a:rPr lang="ru-RU" sz="3200" dirty="0" smtClean="0"/>
              <a:t>2021</a:t>
            </a:r>
            <a:r>
              <a:rPr lang="ru-RU" sz="3200" dirty="0"/>
              <a:t>, </a:t>
            </a:r>
            <a:br>
              <a:rPr lang="ru-RU" sz="3200" dirty="0"/>
            </a:br>
            <a:r>
              <a:rPr lang="ru-RU" sz="3200" dirty="0"/>
              <a:t>повлиявшие на программы</a:t>
            </a:r>
          </a:p>
        </p:txBody>
      </p:sp>
      <p:sp>
        <p:nvSpPr>
          <p:cNvPr id="103" name="Google Shape;103;p19"/>
          <p:cNvSpPr txBox="1">
            <a:spLocks noGrp="1"/>
          </p:cNvSpPr>
          <p:nvPr>
            <p:ph type="body" idx="1"/>
          </p:nvPr>
        </p:nvSpPr>
        <p:spPr>
          <a:xfrm>
            <a:off x="311700" y="1416124"/>
            <a:ext cx="8520600" cy="3363693"/>
          </a:xfrm>
          <a:prstGeom prst="rect">
            <a:avLst/>
          </a:prstGeom>
        </p:spPr>
        <p:txBody>
          <a:bodyPr spcFirstLastPara="1" wrap="square" lIns="91425" tIns="91425" rIns="91425" bIns="91425" anchor="t" anchorCtr="0">
            <a:noAutofit/>
          </a:bodyPr>
          <a:lstStyle/>
          <a:p>
            <a:pPr marL="285750" indent="-285750">
              <a:spcBef>
                <a:spcPts val="800"/>
              </a:spcBef>
              <a:spcAft>
                <a:spcPts val="1600"/>
              </a:spcAft>
            </a:pPr>
            <a:r>
              <a:rPr lang="ru-RU" sz="2000" dirty="0"/>
              <a:t>Появление в тексте документа понятия функциональная </a:t>
            </a:r>
            <a:r>
              <a:rPr lang="ru-RU" sz="2000" dirty="0" smtClean="0"/>
              <a:t>грамотность.</a:t>
            </a:r>
          </a:p>
          <a:p>
            <a:pPr marL="285750" indent="-285750">
              <a:spcBef>
                <a:spcPts val="800"/>
              </a:spcBef>
              <a:spcAft>
                <a:spcPts val="1600"/>
              </a:spcAft>
            </a:pPr>
            <a:r>
              <a:rPr lang="ru-RU" sz="2000" dirty="0" smtClean="0"/>
              <a:t>Изменения </a:t>
            </a:r>
            <a:r>
              <a:rPr lang="ru-RU" sz="2000" dirty="0"/>
              <a:t>в перечне личностных результатов. Изменения в перечне </a:t>
            </a:r>
            <a:r>
              <a:rPr lang="ru-RU" sz="2000" dirty="0" err="1"/>
              <a:t>метапредметных</a:t>
            </a:r>
            <a:r>
              <a:rPr lang="ru-RU" sz="2000" dirty="0"/>
              <a:t> результатов. </a:t>
            </a:r>
            <a:endParaRPr lang="ru-RU" sz="2000" dirty="0" smtClean="0"/>
          </a:p>
          <a:p>
            <a:pPr marL="285750" indent="-285750">
              <a:spcBef>
                <a:spcPts val="800"/>
              </a:spcBef>
              <a:spcAft>
                <a:spcPts val="1600"/>
              </a:spcAft>
            </a:pPr>
            <a:r>
              <a:rPr lang="ru-RU" sz="2000" dirty="0" smtClean="0"/>
              <a:t>Уточнения </a:t>
            </a:r>
            <a:r>
              <a:rPr lang="ru-RU" sz="2000" dirty="0"/>
              <a:t>некоторых предметных результатов</a:t>
            </a:r>
            <a:endParaRPr sz="2000" dirty="0"/>
          </a:p>
        </p:txBody>
      </p:sp>
      <p:pic>
        <p:nvPicPr>
          <p:cNvPr id="4" name="Google Shape;64;p14"/>
          <p:cNvPicPr preferRelativeResize="0"/>
          <p:nvPr/>
        </p:nvPicPr>
        <p:blipFill>
          <a:blip r:embed="rId3">
            <a:alphaModFix/>
          </a:blip>
          <a:stretch>
            <a:fillRect/>
          </a:stretch>
        </p:blipFill>
        <p:spPr>
          <a:xfrm>
            <a:off x="202600" y="363313"/>
            <a:ext cx="1549725" cy="1165350"/>
          </a:xfrm>
          <a:prstGeom prst="rect">
            <a:avLst/>
          </a:prstGeom>
          <a:noFill/>
          <a:ln>
            <a:noFill/>
          </a:ln>
        </p:spPr>
      </p:pic>
    </p:spTree>
    <p:extLst>
      <p:ext uri="{BB962C8B-B14F-4D97-AF65-F5344CB8AC3E}">
        <p14:creationId xmlns:p14="http://schemas.microsoft.com/office/powerpoint/2010/main" val="3379983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Заголовок 1"/>
          <p:cNvSpPr txBox="1">
            <a:spLocks noGrp="1"/>
          </p:cNvSpPr>
          <p:nvPr>
            <p:ph type="title"/>
          </p:nvPr>
        </p:nvSpPr>
        <p:spPr>
          <a:xfrm>
            <a:off x="3013364" y="245412"/>
            <a:ext cx="5790312" cy="878839"/>
          </a:xfrm>
          <a:prstGeom prst="rect">
            <a:avLst/>
          </a:prstGeom>
        </p:spPr>
        <p:txBody>
          <a:bodyPr>
            <a:normAutofit/>
          </a:bodyPr>
          <a:lstStyle>
            <a:lvl1pPr defTabSz="1053388">
              <a:defRPr sz="5022"/>
            </a:lvl1pPr>
          </a:lstStyle>
          <a:p>
            <a:r>
              <a:rPr sz="2584" dirty="0" err="1"/>
              <a:t>Функциональная</a:t>
            </a:r>
            <a:r>
              <a:rPr sz="2584" dirty="0"/>
              <a:t> </a:t>
            </a:r>
            <a:r>
              <a:rPr sz="2584" dirty="0" err="1" smtClean="0"/>
              <a:t>грамотность</a:t>
            </a:r>
            <a:endParaRPr sz="2584" b="0" i="1" dirty="0"/>
          </a:p>
        </p:txBody>
      </p:sp>
      <p:sp>
        <p:nvSpPr>
          <p:cNvPr id="248" name="Объект 2"/>
          <p:cNvSpPr txBox="1">
            <a:spLocks noGrp="1"/>
          </p:cNvSpPr>
          <p:nvPr>
            <p:ph type="body" idx="1"/>
          </p:nvPr>
        </p:nvSpPr>
        <p:spPr>
          <a:xfrm>
            <a:off x="733693" y="1020858"/>
            <a:ext cx="7676615" cy="3877230"/>
          </a:xfrm>
          <a:prstGeom prst="rect">
            <a:avLst/>
          </a:prstGeom>
        </p:spPr>
        <p:txBody>
          <a:bodyPr>
            <a:normAutofit/>
          </a:bodyPr>
          <a:lstStyle/>
          <a:p>
            <a:pPr marL="0" lvl="0" indent="0">
              <a:lnSpc>
                <a:spcPct val="100000"/>
              </a:lnSpc>
              <a:spcBef>
                <a:spcPts val="1600"/>
              </a:spcBef>
              <a:buNone/>
            </a:pPr>
            <a:r>
              <a:rPr lang="ru-RU" sz="2000" dirty="0">
                <a:latin typeface="Microsoft Sans Serif" panose="020B0604020202020204" pitchFamily="34" charset="0"/>
                <a:ea typeface="Microsoft Sans Serif" panose="020B0604020202020204" pitchFamily="34" charset="0"/>
                <a:cs typeface="Microsoft Sans Serif" panose="020B0604020202020204" pitchFamily="34" charset="0"/>
                <a:sym typeface="Times New Roman"/>
              </a:rPr>
              <a:t>«…понимать суть вещей, процессов, явлений»</a:t>
            </a:r>
          </a:p>
          <a:p>
            <a:pPr marL="0" lvl="0" indent="0" algn="r">
              <a:lnSpc>
                <a:spcPct val="100000"/>
              </a:lnSpc>
              <a:spcBef>
                <a:spcPts val="1600"/>
              </a:spcBef>
              <a:buNone/>
            </a:pPr>
            <a:r>
              <a:rPr lang="ru-RU" sz="2000" b="1" i="1" dirty="0">
                <a:latin typeface="Microsoft Sans Serif" panose="020B0604020202020204" pitchFamily="34" charset="0"/>
                <a:ea typeface="Microsoft Sans Serif" panose="020B0604020202020204" pitchFamily="34" charset="0"/>
                <a:cs typeface="Microsoft Sans Serif" panose="020B0604020202020204" pitchFamily="34" charset="0"/>
                <a:sym typeface="Times New Roman"/>
              </a:rPr>
              <a:t>доктор филологических наук, </a:t>
            </a:r>
          </a:p>
          <a:p>
            <a:pPr marL="0" lvl="0" indent="0" algn="r">
              <a:lnSpc>
                <a:spcPct val="100000"/>
              </a:lnSpc>
              <a:spcBef>
                <a:spcPts val="1600"/>
              </a:spcBef>
              <a:spcAft>
                <a:spcPts val="1600"/>
              </a:spcAft>
              <a:buNone/>
            </a:pPr>
            <a:r>
              <a:rPr lang="ru-RU" sz="2000" b="1" i="1" dirty="0">
                <a:latin typeface="Microsoft Sans Serif" panose="020B0604020202020204" pitchFamily="34" charset="0"/>
                <a:ea typeface="Microsoft Sans Serif" panose="020B0604020202020204" pitchFamily="34" charset="0"/>
                <a:cs typeface="Microsoft Sans Serif" panose="020B0604020202020204" pitchFamily="34" charset="0"/>
                <a:sym typeface="Times New Roman"/>
              </a:rPr>
              <a:t>профессор А.Н. </a:t>
            </a:r>
            <a:r>
              <a:rPr lang="ru-RU" sz="2000" b="1" i="1" dirty="0" smtClean="0">
                <a:latin typeface="Microsoft Sans Serif" panose="020B0604020202020204" pitchFamily="34" charset="0"/>
                <a:ea typeface="Microsoft Sans Serif" panose="020B0604020202020204" pitchFamily="34" charset="0"/>
                <a:cs typeface="Microsoft Sans Serif" panose="020B0604020202020204" pitchFamily="34" charset="0"/>
                <a:sym typeface="Times New Roman"/>
              </a:rPr>
              <a:t>Рудяков</a:t>
            </a:r>
            <a:endParaRPr lang="en-US" sz="2000" b="1" i="1" dirty="0" smtClean="0">
              <a:latin typeface="Microsoft Sans Serif" panose="020B0604020202020204" pitchFamily="34" charset="0"/>
              <a:ea typeface="Microsoft Sans Serif" panose="020B0604020202020204" pitchFamily="34" charset="0"/>
              <a:cs typeface="Microsoft Sans Serif" panose="020B0604020202020204" pitchFamily="34" charset="0"/>
              <a:sym typeface="Times New Roman"/>
            </a:endParaRPr>
          </a:p>
          <a:p>
            <a:pPr marL="0" lvl="0" indent="0" algn="r">
              <a:lnSpc>
                <a:spcPct val="100000"/>
              </a:lnSpc>
              <a:spcBef>
                <a:spcPts val="1600"/>
              </a:spcBef>
              <a:spcAft>
                <a:spcPts val="1600"/>
              </a:spcAft>
              <a:buNone/>
            </a:pPr>
            <a:r>
              <a:rPr lang="en-US" sz="2000" i="1" dirty="0">
                <a:latin typeface="Times New Roman"/>
                <a:ea typeface="Times New Roman"/>
                <a:cs typeface="Times New Roman"/>
                <a:sym typeface="Times New Roman"/>
                <a:hlinkClick r:id="rId3"/>
              </a:rPr>
              <a:t>https://</a:t>
            </a:r>
            <a:r>
              <a:rPr lang="en-US" sz="2000" i="1" dirty="0" smtClean="0">
                <a:latin typeface="Times New Roman"/>
                <a:ea typeface="Times New Roman"/>
                <a:cs typeface="Times New Roman"/>
                <a:sym typeface="Times New Roman"/>
                <a:hlinkClick r:id="rId3"/>
              </a:rPr>
              <a:t>youtu.be/3vkihW2Dbjs</a:t>
            </a:r>
            <a:r>
              <a:rPr lang="en-US" sz="2000" i="1" dirty="0" smtClean="0">
                <a:latin typeface="Times New Roman"/>
                <a:ea typeface="Times New Roman"/>
                <a:cs typeface="Times New Roman"/>
                <a:sym typeface="Times New Roman"/>
              </a:rPr>
              <a:t> </a:t>
            </a:r>
            <a:endParaRPr lang="ru-RU" sz="2000" i="1" dirty="0">
              <a:latin typeface="Times New Roman"/>
              <a:ea typeface="Times New Roman"/>
              <a:cs typeface="Times New Roman"/>
              <a:sym typeface="Times New Roman"/>
            </a:endParaRPr>
          </a:p>
          <a:p>
            <a:pPr marL="114300" indent="0">
              <a:buNone/>
            </a:pPr>
            <a:endParaRPr lang="ru-RU" sz="2872" i="1" dirty="0"/>
          </a:p>
        </p:txBody>
      </p:sp>
      <p:pic>
        <p:nvPicPr>
          <p:cNvPr id="2" name="Рисунок 1"/>
          <p:cNvPicPr>
            <a:picLocks noChangeAspect="1"/>
          </p:cNvPicPr>
          <p:nvPr/>
        </p:nvPicPr>
        <p:blipFill>
          <a:blip r:embed="rId4"/>
          <a:stretch>
            <a:fillRect/>
          </a:stretch>
        </p:blipFill>
        <p:spPr>
          <a:xfrm>
            <a:off x="340325" y="102612"/>
            <a:ext cx="1548518" cy="1164437"/>
          </a:xfrm>
          <a:prstGeom prst="rect">
            <a:avLst/>
          </a:prstGeom>
        </p:spPr>
      </p:pic>
    </p:spTree>
    <p:extLst>
      <p:ext uri="{BB962C8B-B14F-4D97-AF65-F5344CB8AC3E}">
        <p14:creationId xmlns:p14="http://schemas.microsoft.com/office/powerpoint/2010/main" val="56633376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816768" y="192505"/>
            <a:ext cx="7015531" cy="661737"/>
          </a:xfrm>
        </p:spPr>
        <p:txBody>
          <a:bodyPr/>
          <a:lstStyle/>
          <a:p>
            <a:pPr algn="ctr"/>
            <a:r>
              <a:rPr lang="ru-RU" sz="2400" dirty="0"/>
              <a:t>Детализация требований к результатам </a:t>
            </a:r>
            <a:r>
              <a:rPr lang="ru-RU" sz="2400" dirty="0" err="1"/>
              <a:t>метапредметным</a:t>
            </a:r>
            <a:endParaRPr lang="ru-RU" sz="2400" b="1" dirty="0"/>
          </a:p>
        </p:txBody>
      </p:sp>
      <p:sp>
        <p:nvSpPr>
          <p:cNvPr id="54275" name="Rectangle 3"/>
          <p:cNvSpPr>
            <a:spLocks noGrp="1" noChangeArrowheads="1"/>
          </p:cNvSpPr>
          <p:nvPr>
            <p:ph type="body" idx="1"/>
          </p:nvPr>
        </p:nvSpPr>
        <p:spPr/>
        <p:txBody>
          <a:bodyPr/>
          <a:lstStyle/>
          <a:p>
            <a:pPr marL="0" indent="0">
              <a:lnSpc>
                <a:spcPct val="100000"/>
              </a:lnSpc>
              <a:buSzPts val="1800"/>
              <a:buNone/>
            </a:pPr>
            <a:r>
              <a:rPr lang="ru-RU" sz="1600" b="1" dirty="0">
                <a:solidFill>
                  <a:srgbClr val="14120E"/>
                </a:solidFill>
              </a:rPr>
              <a:t>Действующий ФГОС:</a:t>
            </a:r>
          </a:p>
          <a:p>
            <a:pPr marL="0" indent="0">
              <a:lnSpc>
                <a:spcPct val="100000"/>
              </a:lnSpc>
              <a:buSzPts val="1800"/>
            </a:pPr>
            <a:endParaRPr lang="ru-RU" sz="1600" dirty="0">
              <a:solidFill>
                <a:srgbClr val="14120E"/>
              </a:solidFill>
            </a:endParaRPr>
          </a:p>
          <a:p>
            <a:pPr marL="0" indent="0">
              <a:lnSpc>
                <a:spcPct val="100000"/>
              </a:lnSpc>
              <a:buSzPts val="1800"/>
            </a:pPr>
            <a:r>
              <a:rPr lang="ru-RU" sz="1600" dirty="0">
                <a:solidFill>
                  <a:srgbClr val="14120E"/>
                </a:solidFill>
              </a:rPr>
              <a:t>«</a:t>
            </a:r>
            <a:r>
              <a:rPr lang="ru-RU" sz="1600" dirty="0" err="1">
                <a:solidFill>
                  <a:srgbClr val="14120E"/>
                </a:solidFill>
              </a:rPr>
              <a:t>Метапредметные</a:t>
            </a:r>
            <a:r>
              <a:rPr lang="ru-RU" sz="1600" dirty="0">
                <a:solidFill>
                  <a:srgbClr val="14120E"/>
                </a:solidFill>
              </a:rPr>
              <a:t> результаты </a:t>
            </a:r>
          </a:p>
          <a:p>
            <a:pPr marL="0" indent="0">
              <a:lnSpc>
                <a:spcPct val="100000"/>
              </a:lnSpc>
              <a:buSzPts val="1800"/>
            </a:pPr>
            <a:r>
              <a:rPr lang="ru-RU" sz="1600" dirty="0">
                <a:solidFill>
                  <a:srgbClr val="14120E"/>
                </a:solidFill>
              </a:rPr>
              <a:t>освоения основной </a:t>
            </a:r>
          </a:p>
          <a:p>
            <a:pPr marL="0" indent="0">
              <a:lnSpc>
                <a:spcPct val="100000"/>
              </a:lnSpc>
              <a:buSzPts val="1800"/>
            </a:pPr>
            <a:r>
              <a:rPr lang="ru-RU" sz="1600" dirty="0">
                <a:solidFill>
                  <a:srgbClr val="14120E"/>
                </a:solidFill>
              </a:rPr>
              <a:t>образовательной программы </a:t>
            </a:r>
          </a:p>
          <a:p>
            <a:pPr marL="0" indent="0">
              <a:lnSpc>
                <a:spcPct val="100000"/>
              </a:lnSpc>
              <a:buSzPts val="1800"/>
            </a:pPr>
            <a:r>
              <a:rPr lang="ru-RU" sz="1600" dirty="0">
                <a:solidFill>
                  <a:srgbClr val="14120E"/>
                </a:solidFill>
              </a:rPr>
              <a:t>начального общего образования </a:t>
            </a:r>
          </a:p>
          <a:p>
            <a:pPr marL="0" indent="0">
              <a:lnSpc>
                <a:spcPct val="100000"/>
              </a:lnSpc>
              <a:buSzPts val="1800"/>
            </a:pPr>
            <a:r>
              <a:rPr lang="ru-RU" sz="1600" dirty="0">
                <a:solidFill>
                  <a:srgbClr val="14120E"/>
                </a:solidFill>
              </a:rPr>
              <a:t>должны отражать:</a:t>
            </a:r>
          </a:p>
          <a:p>
            <a:pPr marL="0" indent="0">
              <a:lnSpc>
                <a:spcPct val="100000"/>
              </a:lnSpc>
              <a:buSzPts val="1800"/>
            </a:pPr>
            <a:r>
              <a:rPr lang="ru-RU" sz="1600" dirty="0">
                <a:solidFill>
                  <a:srgbClr val="14120E"/>
                </a:solidFill>
              </a:rPr>
              <a:t>Всего = 16 </a:t>
            </a:r>
          </a:p>
          <a:p>
            <a:pPr marL="0" indent="0">
              <a:lnSpc>
                <a:spcPct val="100000"/>
              </a:lnSpc>
              <a:buSzPts val="1800"/>
            </a:pPr>
            <a:r>
              <a:rPr lang="ru-RU" sz="1600" dirty="0" err="1">
                <a:solidFill>
                  <a:srgbClr val="14120E"/>
                </a:solidFill>
              </a:rPr>
              <a:t>метапредметных</a:t>
            </a:r>
            <a:r>
              <a:rPr lang="ru-RU" sz="1600" dirty="0">
                <a:solidFill>
                  <a:srgbClr val="14120E"/>
                </a:solidFill>
              </a:rPr>
              <a:t> </a:t>
            </a:r>
          </a:p>
          <a:p>
            <a:pPr marL="0" indent="0">
              <a:lnSpc>
                <a:spcPct val="100000"/>
              </a:lnSpc>
              <a:buSzPts val="1800"/>
            </a:pPr>
            <a:r>
              <a:rPr lang="ru-RU" sz="1600" dirty="0">
                <a:solidFill>
                  <a:srgbClr val="14120E"/>
                </a:solidFill>
              </a:rPr>
              <a:t>результатов</a:t>
            </a:r>
          </a:p>
        </p:txBody>
      </p:sp>
      <p:sp>
        <p:nvSpPr>
          <p:cNvPr id="2" name="Текст 1"/>
          <p:cNvSpPr>
            <a:spLocks noGrp="1"/>
          </p:cNvSpPr>
          <p:nvPr>
            <p:ph type="body" idx="2"/>
          </p:nvPr>
        </p:nvSpPr>
        <p:spPr>
          <a:xfrm>
            <a:off x="3657599" y="854242"/>
            <a:ext cx="5402179" cy="3714633"/>
          </a:xfrm>
        </p:spPr>
        <p:txBody>
          <a:bodyPr/>
          <a:lstStyle/>
          <a:p>
            <a:pPr marL="0" indent="0">
              <a:lnSpc>
                <a:spcPct val="100000"/>
              </a:lnSpc>
              <a:buSzPts val="1800"/>
              <a:buNone/>
            </a:pPr>
            <a:r>
              <a:rPr lang="ru-RU" sz="1600" b="1" dirty="0">
                <a:solidFill>
                  <a:srgbClr val="14120E"/>
                </a:solidFill>
              </a:rPr>
              <a:t>Обновленный ФГОС:</a:t>
            </a:r>
          </a:p>
          <a:p>
            <a:pPr marL="0" indent="0">
              <a:lnSpc>
                <a:spcPct val="100000"/>
              </a:lnSpc>
              <a:buSzPts val="1800"/>
            </a:pPr>
            <a:r>
              <a:rPr lang="ru-RU" sz="1600" dirty="0">
                <a:solidFill>
                  <a:srgbClr val="14120E"/>
                </a:solidFill>
              </a:rPr>
              <a:t>1.Овладение универсальными учебными </a:t>
            </a:r>
          </a:p>
          <a:p>
            <a:pPr marL="0" indent="0">
              <a:lnSpc>
                <a:spcPct val="100000"/>
              </a:lnSpc>
              <a:buSzPts val="1800"/>
            </a:pPr>
            <a:r>
              <a:rPr lang="ru-RU" sz="1600" dirty="0">
                <a:solidFill>
                  <a:srgbClr val="14120E"/>
                </a:solidFill>
              </a:rPr>
              <a:t>познавательными действиями</a:t>
            </a:r>
          </a:p>
          <a:p>
            <a:pPr marL="0" indent="0">
              <a:lnSpc>
                <a:spcPct val="100000"/>
              </a:lnSpc>
              <a:buSzPts val="1800"/>
            </a:pPr>
            <a:r>
              <a:rPr lang="ru-RU" sz="1600" dirty="0">
                <a:solidFill>
                  <a:srgbClr val="14120E"/>
                </a:solidFill>
              </a:rPr>
              <a:t>1. Базовые логические действия (НОО – 5, ООО – 6)</a:t>
            </a:r>
          </a:p>
          <a:p>
            <a:pPr marL="0" indent="0">
              <a:lnSpc>
                <a:spcPct val="100000"/>
              </a:lnSpc>
              <a:buSzPts val="1800"/>
            </a:pPr>
            <a:r>
              <a:rPr lang="ru-RU" sz="1600" dirty="0">
                <a:solidFill>
                  <a:srgbClr val="14120E"/>
                </a:solidFill>
              </a:rPr>
              <a:t>2.Базовые исследовательские действия (НОО – 6, </a:t>
            </a:r>
          </a:p>
          <a:p>
            <a:pPr marL="0" indent="0">
              <a:lnSpc>
                <a:spcPct val="100000"/>
              </a:lnSpc>
              <a:buSzPts val="1800"/>
            </a:pPr>
            <a:r>
              <a:rPr lang="ru-RU" sz="1600" dirty="0">
                <a:solidFill>
                  <a:srgbClr val="14120E"/>
                </a:solidFill>
              </a:rPr>
              <a:t>ООО - 4)</a:t>
            </a:r>
          </a:p>
          <a:p>
            <a:pPr marL="0" indent="0">
              <a:lnSpc>
                <a:spcPct val="100000"/>
              </a:lnSpc>
              <a:buSzPts val="1800"/>
            </a:pPr>
            <a:r>
              <a:rPr lang="ru-RU" sz="1600" dirty="0">
                <a:solidFill>
                  <a:srgbClr val="14120E"/>
                </a:solidFill>
              </a:rPr>
              <a:t>3. Работа с информацией (НОО – 6, ООО – 5)</a:t>
            </a:r>
          </a:p>
          <a:p>
            <a:pPr marL="0" indent="0">
              <a:lnSpc>
                <a:spcPct val="100000"/>
              </a:lnSpc>
              <a:buSzPts val="1800"/>
            </a:pPr>
            <a:r>
              <a:rPr lang="ru-RU" sz="1600" dirty="0">
                <a:solidFill>
                  <a:srgbClr val="14120E"/>
                </a:solidFill>
              </a:rPr>
              <a:t>2.Овладение универсальными учебными </a:t>
            </a:r>
          </a:p>
          <a:p>
            <a:pPr marL="0" indent="0">
              <a:lnSpc>
                <a:spcPct val="100000"/>
              </a:lnSpc>
              <a:buSzPts val="1800"/>
            </a:pPr>
            <a:r>
              <a:rPr lang="ru-RU" sz="1600" dirty="0">
                <a:solidFill>
                  <a:srgbClr val="14120E"/>
                </a:solidFill>
              </a:rPr>
              <a:t>коммуникативными действиями</a:t>
            </a:r>
          </a:p>
          <a:p>
            <a:pPr marL="0" indent="0">
              <a:lnSpc>
                <a:spcPct val="100000"/>
              </a:lnSpc>
              <a:buSzPts val="1800"/>
            </a:pPr>
            <a:r>
              <a:rPr lang="ru-RU" sz="1600" dirty="0">
                <a:solidFill>
                  <a:srgbClr val="14120E"/>
                </a:solidFill>
              </a:rPr>
              <a:t>1. Общение (НОО – 8, ООО - 6)</a:t>
            </a:r>
          </a:p>
          <a:p>
            <a:pPr marL="0" indent="0">
              <a:lnSpc>
                <a:spcPct val="100000"/>
              </a:lnSpc>
              <a:buSzPts val="1800"/>
            </a:pPr>
            <a:r>
              <a:rPr lang="ru-RU" sz="1600" dirty="0">
                <a:solidFill>
                  <a:srgbClr val="14120E"/>
                </a:solidFill>
              </a:rPr>
              <a:t>2. Совместная деятельность (НОО – 4, ООО - 4)</a:t>
            </a:r>
          </a:p>
          <a:p>
            <a:pPr marL="0" indent="0">
              <a:lnSpc>
                <a:spcPct val="100000"/>
              </a:lnSpc>
              <a:buSzPts val="1800"/>
            </a:pPr>
            <a:r>
              <a:rPr lang="ru-RU" sz="1600" dirty="0">
                <a:solidFill>
                  <a:srgbClr val="14120E"/>
                </a:solidFill>
              </a:rPr>
              <a:t>3.Овладение универсальными регулятивными </a:t>
            </a:r>
          </a:p>
          <a:p>
            <a:pPr marL="0" indent="0">
              <a:lnSpc>
                <a:spcPct val="100000"/>
              </a:lnSpc>
              <a:buSzPts val="1800"/>
            </a:pPr>
            <a:r>
              <a:rPr lang="ru-RU" sz="1600" dirty="0">
                <a:solidFill>
                  <a:srgbClr val="14120E"/>
                </a:solidFill>
              </a:rPr>
              <a:t>действиями</a:t>
            </a:r>
          </a:p>
          <a:p>
            <a:pPr marL="0" indent="0">
              <a:lnSpc>
                <a:spcPct val="100000"/>
              </a:lnSpc>
              <a:buSzPts val="1800"/>
            </a:pPr>
            <a:r>
              <a:rPr lang="ru-RU" sz="1600" dirty="0">
                <a:solidFill>
                  <a:srgbClr val="14120E"/>
                </a:solidFill>
              </a:rPr>
              <a:t>1. Самоорганизация (НОО – 2, ООО - 2)</a:t>
            </a:r>
          </a:p>
          <a:p>
            <a:pPr marL="0" indent="0">
              <a:lnSpc>
                <a:spcPct val="100000"/>
              </a:lnSpc>
              <a:buSzPts val="1800"/>
            </a:pPr>
            <a:r>
              <a:rPr lang="ru-RU" sz="1600" dirty="0">
                <a:solidFill>
                  <a:srgbClr val="14120E"/>
                </a:solidFill>
              </a:rPr>
              <a:t>2. Самоконтроль (НОО – 2, ООО - 3)</a:t>
            </a:r>
          </a:p>
          <a:p>
            <a:pPr marL="0" indent="0">
              <a:lnSpc>
                <a:spcPct val="100000"/>
              </a:lnSpc>
              <a:buSzPts val="1800"/>
            </a:pPr>
            <a:r>
              <a:rPr lang="ru-RU" sz="1600" dirty="0">
                <a:solidFill>
                  <a:srgbClr val="14120E"/>
                </a:solidFill>
              </a:rPr>
              <a:t>Всего = 33/30 конкретных результатов</a:t>
            </a:r>
          </a:p>
        </p:txBody>
      </p:sp>
      <p:pic>
        <p:nvPicPr>
          <p:cNvPr id="4" name="Google Shape;64;p14"/>
          <p:cNvPicPr preferRelativeResize="0"/>
          <p:nvPr/>
        </p:nvPicPr>
        <p:blipFill>
          <a:blip r:embed="rId3">
            <a:alphaModFix/>
          </a:blip>
          <a:stretch>
            <a:fillRect/>
          </a:stretch>
        </p:blipFill>
        <p:spPr>
          <a:xfrm>
            <a:off x="179591" y="100825"/>
            <a:ext cx="1549725" cy="1165350"/>
          </a:xfrm>
          <a:prstGeom prst="rect">
            <a:avLst/>
          </a:prstGeom>
          <a:noFill/>
          <a:ln>
            <a:noFill/>
          </a:ln>
        </p:spPr>
      </p:pic>
    </p:spTree>
    <p:extLst>
      <p:ext uri="{BB962C8B-B14F-4D97-AF65-F5344CB8AC3E}">
        <p14:creationId xmlns:p14="http://schemas.microsoft.com/office/powerpoint/2010/main" val="265751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sz="2800" dirty="0" smtClean="0"/>
              <a:t>Оценка качества образования на основе практики международных исследований</a:t>
            </a:r>
          </a:p>
          <a:p>
            <a:pPr algn="ctr">
              <a:buNone/>
            </a:pPr>
            <a:r>
              <a:rPr lang="ru-RU" sz="2800" dirty="0" smtClean="0"/>
              <a:t>Федеральный проект «Современная школа»</a:t>
            </a:r>
          </a:p>
          <a:p>
            <a:pPr algn="ctr">
              <a:buNone/>
            </a:pPr>
            <a:r>
              <a:rPr lang="ru-RU" sz="2800" dirty="0" smtClean="0"/>
              <a:t>Национальный проект «Образование»</a:t>
            </a:r>
            <a:endParaRPr lang="ru-RU" sz="2800" dirty="0"/>
          </a:p>
        </p:txBody>
      </p:sp>
      <p:pic>
        <p:nvPicPr>
          <p:cNvPr id="2" name="Рисунок 1"/>
          <p:cNvPicPr>
            <a:picLocks noChangeAspect="1"/>
          </p:cNvPicPr>
          <p:nvPr/>
        </p:nvPicPr>
        <p:blipFill>
          <a:blip r:embed="rId3"/>
          <a:stretch>
            <a:fillRect/>
          </a:stretch>
        </p:blipFill>
        <p:spPr>
          <a:xfrm>
            <a:off x="277769" y="204782"/>
            <a:ext cx="1554615" cy="1164437"/>
          </a:xfrm>
          <a:prstGeom prst="rect">
            <a:avLst/>
          </a:prstGeom>
        </p:spPr>
      </p:pic>
    </p:spTree>
    <p:extLst>
      <p:ext uri="{BB962C8B-B14F-4D97-AF65-F5344CB8AC3E}">
        <p14:creationId xmlns:p14="http://schemas.microsoft.com/office/powerpoint/2010/main" val="1208001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2147</TotalTime>
  <Words>2059</Words>
  <Application>Microsoft Office PowerPoint</Application>
  <PresentationFormat>Экран (16:9)</PresentationFormat>
  <Paragraphs>184</Paragraphs>
  <Slides>21</Slides>
  <Notes>19</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21</vt:i4>
      </vt:variant>
    </vt:vector>
  </HeadingPairs>
  <TitlesOfParts>
    <vt:vector size="31" baseType="lpstr">
      <vt:lpstr>PT Sans Narrow</vt:lpstr>
      <vt:lpstr>Open Sans</vt:lpstr>
      <vt:lpstr>Calibri</vt:lpstr>
      <vt:lpstr>Gotham Pro</vt:lpstr>
      <vt:lpstr>Gotham Pro Black</vt:lpstr>
      <vt:lpstr>MS Reference Sans Serif</vt:lpstr>
      <vt:lpstr>Times New Roman</vt:lpstr>
      <vt:lpstr>Arial</vt:lpstr>
      <vt:lpstr>Microsoft Sans Serif</vt:lpstr>
      <vt:lpstr>Tropic</vt:lpstr>
      <vt:lpstr>Презентация PowerPoint</vt:lpstr>
      <vt:lpstr>Вопросы для обсуждения</vt:lpstr>
      <vt:lpstr>Из указа Президента России от 7 мая 2018 года:  Правительству РФ поручено обеспечить глобальную конкурентоспособность российского образования, вхождение Российской Федерации в число 10 ведущих стран мира по качеству общего образования.    </vt:lpstr>
      <vt:lpstr>Презентация PowerPoint</vt:lpstr>
      <vt:lpstr>Результаты российских учащихся  по отдельным областям содержания образования (2015-2016 годы)</vt:lpstr>
      <vt:lpstr>Особенности ФГОС 2021,  повлиявшие на программы</vt:lpstr>
      <vt:lpstr>Функциональная грамотность</vt:lpstr>
      <vt:lpstr>Детализация требований к результатам метапредметным</vt:lpstr>
      <vt:lpstr>Презентация PowerPoint</vt:lpstr>
      <vt:lpstr>Презентация PowerPoint</vt:lpstr>
      <vt:lpstr>Презентация PowerPoint</vt:lpstr>
      <vt:lpstr>Требования международных сопоставительных исследований (МСИ)  и Федерального государственного образовательного стандарта (ФГОС)</vt:lpstr>
      <vt:lpstr>Исследования качества образования PISA  и в формате PISA</vt:lpstr>
      <vt:lpstr>Недостатки в овладении  метапредметными умениями</vt:lpstr>
      <vt:lpstr>Апробация. Результаты. Обучающиеся</vt:lpstr>
      <vt:lpstr>Апробация. Результаты. Учителя</vt:lpstr>
      <vt:lpstr>Апробация. Результаты. Учителя</vt:lpstr>
      <vt:lpstr>Формирование базовых логических действий </vt:lpstr>
      <vt:lpstr>Формирование базовых исследовательских действий </vt:lpstr>
      <vt:lpstr>Формирование умений работы с информацией </vt:lpstr>
      <vt:lpstr>2022г.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Естественнонаучная грамотность. Международные исследования в формате PISA</dc:title>
  <dc:creator>Анна</dc:creator>
  <cp:lastModifiedBy>HP</cp:lastModifiedBy>
  <cp:revision>142</cp:revision>
  <dcterms:modified xsi:type="dcterms:W3CDTF">2022-04-19T11:20:46Z</dcterms:modified>
</cp:coreProperties>
</file>