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69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AB8362-A2E2-4DA6-8482-939696C6AD0B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D1F6F3-EDD8-4F56-8B35-07D00E054F6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D1F6F3-EDD8-4F56-8B35-07D00E054F6A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8FF0-F3BB-4D0C-B715-37079C28BDA1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B15C3-BBD1-4B62-8AB1-8803808AB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8FF0-F3BB-4D0C-B715-37079C28BDA1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B15C3-BBD1-4B62-8AB1-8803808AB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8FF0-F3BB-4D0C-B715-37079C28BDA1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B15C3-BBD1-4B62-8AB1-8803808AB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8FF0-F3BB-4D0C-B715-37079C28BDA1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B15C3-BBD1-4B62-8AB1-8803808AB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8FF0-F3BB-4D0C-B715-37079C28BDA1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B15C3-BBD1-4B62-8AB1-8803808AB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8FF0-F3BB-4D0C-B715-37079C28BDA1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B15C3-BBD1-4B62-8AB1-8803808AB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8FF0-F3BB-4D0C-B715-37079C28BDA1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B15C3-BBD1-4B62-8AB1-8803808AB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8FF0-F3BB-4D0C-B715-37079C28BDA1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B15C3-BBD1-4B62-8AB1-8803808AB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8FF0-F3BB-4D0C-B715-37079C28BDA1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B15C3-BBD1-4B62-8AB1-8803808AB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8FF0-F3BB-4D0C-B715-37079C28BDA1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B15C3-BBD1-4B62-8AB1-8803808AB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8FF0-F3BB-4D0C-B715-37079C28BDA1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B15C3-BBD1-4B62-8AB1-8803808AB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828FF0-F3BB-4D0C-B715-37079C28BDA1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2B15C3-BBD1-4B62-8AB1-8803808AB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egionr.ru/webinars/khimiya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legionr.ru/webinars/khimiya/215514/" TargetMode="External"/><Relationship Id="rId4" Type="http://schemas.openxmlformats.org/officeDocument/2006/relationships/hyperlink" Target="https://www.legionr.ru/webinars/khimiya/215379/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fipi.ru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doc.fipi.ru/o-nas/novosti/metod-rekomendatsii-dlya-vypusknikov-po-sam-podgotovke-k-ekzamenam-2020/khimiya-ege.pdf" TargetMode="External"/><Relationship Id="rId4" Type="http://schemas.openxmlformats.org/officeDocument/2006/relationships/hyperlink" Target="http://doc.fipi.ru/metodicheskaya-kopilka/metod-rekomendatsii-dlya-vypusknikov-po-sam-podgotovke-k-ekzamenam/khimiya.pdf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doc.fipi.ru/navigator-podgotovki/navigator-ege/Him_tren.pdf" TargetMode="External"/><Relationship Id="rId3" Type="http://schemas.openxmlformats.org/officeDocument/2006/relationships/hyperlink" Target="http://doc.fipi.ru/navigator-podgotovki/navigator-ege/Him_1_teor_osnovy.pdf" TargetMode="External"/><Relationship Id="rId7" Type="http://schemas.openxmlformats.org/officeDocument/2006/relationships/hyperlink" Target="http://doc.fipi.ru/navigator-podgotovki/navigator-ege/Him_5_Metody.pdf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doc.fipi.ru/navigator-podgotovki/navigator-ege/Him_4_organika.pdf" TargetMode="External"/><Relationship Id="rId5" Type="http://schemas.openxmlformats.org/officeDocument/2006/relationships/hyperlink" Target="http://doc.fipi.ru/navigator-podgotovki/navigator-ege/Him_3_neorg.pdf" TargetMode="External"/><Relationship Id="rId4" Type="http://schemas.openxmlformats.org/officeDocument/2006/relationships/hyperlink" Target="http://doc.fipi.ru/navigator-podgotovki/navigator-ege/Him_2_Reakcia.pdf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UAu-Od-vsrE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doc.fipi.ru/metodicheskaya-kopilka/metod-rekomendatsii-dlya-vypusknikov-po-sam-podgotovke-k-ekzamenam/khimiya.pdf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doc.fipi.ru/o-nas/novosti/metod-rekomendatsii-dlya-vypusknikov-po-sam-podgotovke-k-ekzamenam-2020/khimiya-ege.pdf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UAu-Od-vsrE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fipi.ru/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0540.jpg"/>
          <p:cNvPicPr>
            <a:picLocks noChangeAspect="1"/>
          </p:cNvPicPr>
          <p:nvPr/>
        </p:nvPicPr>
        <p:blipFill>
          <a:blip r:embed="rId2" cstate="print"/>
          <a:srcRect r="63158"/>
          <a:stretch>
            <a:fillRect/>
          </a:stretch>
        </p:blipFill>
        <p:spPr bwMode="auto">
          <a:xfrm>
            <a:off x="168157" y="260649"/>
            <a:ext cx="3611755" cy="2598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39552" y="2802340"/>
            <a:ext cx="8424936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Видеоконсультация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Акция «ЕГЭ-это про100!»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председателя предметной комиссии Республики Крым по проверке ЕГЭ-2022 по химии Курьяновой Татьяны Николаевны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химический рисунок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28" y="0"/>
            <a:ext cx="9139944" cy="6858000"/>
          </a:xfrm>
          <a:prstGeom prst="rect">
            <a:avLst/>
          </a:prstGeom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467544" y="794398"/>
            <a:ext cx="8424936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			КРЫМСКИЙ РЕСПУБЛИКАНСКИЙ ИНСТИТУТ 					ПОСТДИПЛОМНОГО ПЕДАГОГИЧЕСКОГО ОБРАЗОВАНИЯ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Акция «ЕГЭ-это про100!»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Видеоконсультация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председателя предметной комиссии Республики Крым по проверке ЕГЭ-2022 по химии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	</a:t>
            </a:r>
            <a:r>
              <a:rPr lang="ru-RU" sz="2800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	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Курьяновой Татьяны Николаевны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i0540.jpg"/>
          <p:cNvPicPr>
            <a:picLocks noChangeAspect="1"/>
          </p:cNvPicPr>
          <p:nvPr/>
        </p:nvPicPr>
        <p:blipFill>
          <a:blip r:embed="rId2" cstate="print"/>
          <a:srcRect r="63158"/>
          <a:stretch>
            <a:fillRect/>
          </a:stretch>
        </p:blipFill>
        <p:spPr bwMode="auto">
          <a:xfrm>
            <a:off x="179512" y="0"/>
            <a:ext cx="2664296" cy="1916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3" y="188640"/>
            <a:ext cx="8964487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Спецификация:</a:t>
            </a:r>
          </a:p>
          <a:p>
            <a:r>
              <a:rPr lang="ru-RU" sz="2000" b="1" dirty="0" smtClean="0"/>
              <a:t>10. Изменения в КИМ ЕГЭ 2022 года в сравнении с КИМ 2021 года</a:t>
            </a:r>
            <a:endParaRPr lang="ru-RU" sz="2000" dirty="0" smtClean="0"/>
          </a:p>
          <a:p>
            <a:pPr marL="457200" indent="-457200">
              <a:buAutoNum type="arabicPeriod"/>
            </a:pPr>
            <a:r>
              <a:rPr lang="ru-RU" sz="2000" dirty="0" smtClean="0"/>
              <a:t>В </a:t>
            </a:r>
            <a:r>
              <a:rPr lang="ru-RU" sz="2000" dirty="0" smtClean="0"/>
              <a:t>экзаменационном варианте уменьшено </a:t>
            </a:r>
            <a:r>
              <a:rPr lang="ru-RU" sz="2000" b="1" dirty="0" smtClean="0"/>
              <a:t>с 35 до 34 </a:t>
            </a:r>
            <a:r>
              <a:rPr lang="ru-RU" sz="2000" dirty="0" smtClean="0"/>
              <a:t>общее количество</a:t>
            </a:r>
          </a:p>
          <a:p>
            <a:pPr marL="457200" indent="-457200"/>
            <a:r>
              <a:rPr lang="ru-RU" sz="2000" dirty="0" smtClean="0"/>
              <a:t>Заданий.</a:t>
            </a:r>
            <a:endParaRPr lang="ru-RU" sz="2000" dirty="0" smtClean="0"/>
          </a:p>
          <a:p>
            <a:r>
              <a:rPr lang="ru-RU" sz="2000" dirty="0" smtClean="0"/>
              <a:t>2. Максимальный первичный балл за работу – </a:t>
            </a:r>
            <a:r>
              <a:rPr lang="ru-RU" sz="2000" b="1" dirty="0" smtClean="0"/>
              <a:t>56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Общее время выполнения работы – </a:t>
            </a:r>
            <a:r>
              <a:rPr lang="ru-RU" sz="2000" b="1" dirty="0" smtClean="0"/>
              <a:t>3 часа 30 минут (210 мин.)</a:t>
            </a:r>
            <a:endParaRPr lang="ru-RU" sz="2000" dirty="0" smtClean="0"/>
          </a:p>
          <a:p>
            <a:r>
              <a:rPr lang="ru-RU" sz="2000" dirty="0" smtClean="0"/>
              <a:t>3. Задание 13 и 14(ЕГЭ-2021) объединены  в 12 задание. </a:t>
            </a:r>
          </a:p>
          <a:p>
            <a:r>
              <a:rPr lang="ru-RU" sz="2000" dirty="0" smtClean="0"/>
              <a:t>4. Изменён формат предъявления условий задания 5.</a:t>
            </a:r>
          </a:p>
          <a:p>
            <a:r>
              <a:rPr lang="ru-RU" sz="2000" dirty="0" smtClean="0"/>
              <a:t>5. Задание 21 (в 2021 г. – задание 23), проверяющего умение определять среду водных растворов: в текущем году потребуется не только определить среду раствора, но и расставить вещества в порядке уменьшения/увеличения кислотности среды (</a:t>
            </a:r>
            <a:r>
              <a:rPr lang="ru-RU" sz="2000" dirty="0" err="1" smtClean="0"/>
              <a:t>рН</a:t>
            </a:r>
            <a:r>
              <a:rPr lang="ru-RU" sz="2000" dirty="0" smtClean="0"/>
              <a:t>).</a:t>
            </a:r>
          </a:p>
          <a:p>
            <a:r>
              <a:rPr lang="ru-RU" sz="2000" dirty="0" smtClean="0"/>
              <a:t>6. Включено задание (23), ориентированное на проверку умения проводить расчёты на основе данных таблицы, отражающих изменения концентрации веществ.</a:t>
            </a:r>
          </a:p>
          <a:p>
            <a:r>
              <a:rPr lang="ru-RU" sz="2000" dirty="0" smtClean="0"/>
              <a:t>7. Изменён вид расчётов в задании 28: требуется определить значение</a:t>
            </a:r>
          </a:p>
          <a:p>
            <a:r>
              <a:rPr lang="ru-RU" sz="2000" dirty="0" smtClean="0"/>
              <a:t>«выхода продукта реакции» или «массовой доли примеси».</a:t>
            </a:r>
          </a:p>
          <a:p>
            <a:r>
              <a:rPr lang="ru-RU" sz="2000" dirty="0" smtClean="0"/>
              <a:t> </a:t>
            </a:r>
          </a:p>
          <a:p>
            <a:r>
              <a:rPr lang="ru-RU" sz="2000" b="1" dirty="0" smtClean="0"/>
              <a:t>В части 2  ЕГЭ-2022 изменения отсутствуют</a:t>
            </a:r>
            <a:r>
              <a:rPr lang="ru-RU" sz="2000" b="1" dirty="0" smtClean="0"/>
              <a:t>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химический рисунок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28" y="0"/>
            <a:ext cx="9139944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3568" y="1268760"/>
            <a:ext cx="7992889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связи с внесенными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изменениями,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подготовку, особенно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 завершающем этапе, лучше вести по ТИПОВЫМ ЭКЗАМЕНАЦИОННЫМ ВАРИАНТАМ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2022 года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под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редакцией Д.Ю.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Добротина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!!!!!!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332656"/>
            <a:ext cx="55604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Особое внимание на завершающем этапе подготовки:</a:t>
            </a:r>
          </a:p>
          <a:p>
            <a:endParaRPr lang="ru-RU" dirty="0" smtClean="0"/>
          </a:p>
        </p:txBody>
      </p:sp>
      <p:pic>
        <p:nvPicPr>
          <p:cNvPr id="3" name="Рисунок 2" descr="C:\Users\Tatyana\YandexDisk\Скриншоты\2022-03-21_16-42-21.png"/>
          <p:cNvPicPr/>
          <p:nvPr/>
        </p:nvPicPr>
        <p:blipFill>
          <a:blip r:embed="rId2" cstate="print"/>
          <a:srcRect t="17466" b="13356"/>
          <a:stretch>
            <a:fillRect/>
          </a:stretch>
        </p:blipFill>
        <p:spPr bwMode="auto">
          <a:xfrm>
            <a:off x="1115616" y="836712"/>
            <a:ext cx="6804521" cy="485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химический рисунок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28" y="0"/>
            <a:ext cx="9139944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7704" y="332656"/>
            <a:ext cx="7128792" cy="6109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dirty="0" smtClean="0"/>
              <a:t>ВАЖНО!!!!</a:t>
            </a:r>
          </a:p>
          <a:p>
            <a:pPr marL="342900" indent="-342900">
              <a:buAutoNum type="arabicPeriod"/>
            </a:pPr>
            <a:r>
              <a:rPr lang="ru-RU" sz="2300" dirty="0" smtClean="0"/>
              <a:t>В течение каждой оставшейся недели старайтесь  выполнять хотя бы один вариант полностью, в «один присест». </a:t>
            </a:r>
          </a:p>
          <a:p>
            <a:pPr marL="342900" indent="-342900">
              <a:buAutoNum type="arabicPeriod"/>
            </a:pPr>
            <a:r>
              <a:rPr lang="ru-RU" sz="2300" dirty="0" smtClean="0"/>
              <a:t>Проверяйте правильность выполнения заданий, выявляйте номера заданий в которых допущены ошибки.</a:t>
            </a:r>
          </a:p>
          <a:p>
            <a:pPr marL="342900" indent="-342900">
              <a:buAutoNum type="arabicPeriod"/>
            </a:pPr>
            <a:r>
              <a:rPr lang="ru-RU" sz="2300" dirty="0" smtClean="0"/>
              <a:t>По обобщенному плану варианта КИМ ЕГЭ-2022 найдите номера этих заданий, по ним определите, какие элементы  содержания проверяет задание.  Доучите теоретический материал и сделайте 5-10 заданий этой линии по Типовым экзаменационным вариантам.</a:t>
            </a:r>
          </a:p>
          <a:p>
            <a:pPr marL="342900" indent="-342900">
              <a:buAutoNum type="arabicPeriod"/>
            </a:pPr>
            <a:r>
              <a:rPr lang="ru-RU" sz="2300" dirty="0" smtClean="0"/>
              <a:t>Нельзя пренебрегать  теоретическими знаниями</a:t>
            </a:r>
          </a:p>
          <a:p>
            <a:pPr marL="342900" indent="-342900">
              <a:buAutoNum type="arabicPeriod"/>
            </a:pPr>
            <a:r>
              <a:rPr lang="ru-RU" sz="2300" dirty="0" smtClean="0"/>
              <a:t>Нужно научиться применять эти знания.  Для этого закрепляем теоретические знания , выполняя большое количество  соответствующих заданий.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химический рисунок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28" y="0"/>
            <a:ext cx="9139944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75656" y="260648"/>
            <a:ext cx="7416824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Издательство «Легион</a:t>
            </a:r>
            <a:r>
              <a:rPr lang="ru-RU" sz="3200" dirty="0" smtClean="0"/>
              <a:t>». </a:t>
            </a:r>
            <a:r>
              <a:rPr lang="ru-RU" sz="3200" dirty="0" err="1" smtClean="0"/>
              <a:t>Вебинары</a:t>
            </a:r>
            <a:r>
              <a:rPr lang="ru-RU" sz="3200" dirty="0" smtClean="0"/>
              <a:t> по химии   </a:t>
            </a:r>
            <a:r>
              <a:rPr lang="ru-RU" sz="3200" dirty="0" smtClean="0">
                <a:hlinkClick r:id="rId3"/>
              </a:rPr>
              <a:t>https://www.legionr.ru/webinars/khimiya/</a:t>
            </a:r>
            <a:r>
              <a:rPr lang="ru-RU" sz="3200" dirty="0" smtClean="0"/>
              <a:t> </a:t>
            </a:r>
          </a:p>
          <a:p>
            <a:r>
              <a:rPr lang="ru-RU" sz="3200" dirty="0" smtClean="0"/>
              <a:t>Архив вебинаров</a:t>
            </a:r>
          </a:p>
          <a:p>
            <a:r>
              <a:rPr lang="ru-RU" sz="3200" u="sng" dirty="0" smtClean="0">
                <a:hlinkClick r:id="rId4"/>
              </a:rPr>
              <a:t>Новые задания ЕГЭ-2022 по химии: расчетные задачи на химическое равновесие, </a:t>
            </a:r>
            <a:r>
              <a:rPr lang="ru-RU" sz="3200" u="sng" dirty="0" err="1" smtClean="0">
                <a:hlinkClick r:id="rId4"/>
              </a:rPr>
              <a:t>Доронькин</a:t>
            </a:r>
            <a:r>
              <a:rPr lang="ru-RU" sz="3200" u="sng" dirty="0" smtClean="0">
                <a:hlinkClick r:id="rId4"/>
              </a:rPr>
              <a:t> Владимир </a:t>
            </a:r>
            <a:r>
              <a:rPr lang="ru-RU" sz="3200" u="sng" dirty="0" smtClean="0">
                <a:hlinkClick r:id="rId4"/>
              </a:rPr>
              <a:t>Николаевич</a:t>
            </a:r>
            <a:r>
              <a:rPr lang="ru-RU" sz="3200" dirty="0" smtClean="0"/>
              <a:t> </a:t>
            </a:r>
          </a:p>
          <a:p>
            <a:r>
              <a:rPr lang="ru-RU" sz="3200" u="sng" dirty="0" smtClean="0">
                <a:hlinkClick r:id="rId5"/>
              </a:rPr>
              <a:t>Новые задания ЕГЭ-2022 по химии: гидролиз, </a:t>
            </a:r>
            <a:r>
              <a:rPr lang="ru-RU" sz="3200" u="sng" dirty="0" err="1" smtClean="0">
                <a:hlinkClick r:id="rId5"/>
              </a:rPr>
              <a:t>Доронькин</a:t>
            </a:r>
            <a:r>
              <a:rPr lang="ru-RU" sz="3200" u="sng" dirty="0" smtClean="0">
                <a:hlinkClick r:id="rId5"/>
              </a:rPr>
              <a:t> Владимир Николаевич</a:t>
            </a:r>
            <a:endParaRPr lang="ru-RU" sz="32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химический рисунок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28" y="0"/>
            <a:ext cx="9139944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35696" y="1916832"/>
            <a:ext cx="65159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Спасибо за внимание!!!</a:t>
            </a:r>
          </a:p>
          <a:p>
            <a:endParaRPr lang="ru-RU" sz="3600" b="1" dirty="0" smtClean="0"/>
          </a:p>
          <a:p>
            <a:pPr algn="ctr"/>
            <a:r>
              <a:rPr lang="ru-RU" sz="3600" b="1" dirty="0" smtClean="0"/>
              <a:t>Успехов на ЕГЭ-2022</a:t>
            </a:r>
            <a:endParaRPr lang="ru-RU" sz="36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химический рисунок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28" y="0"/>
            <a:ext cx="9139944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9" y="548680"/>
            <a:ext cx="8568952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u="sng" dirty="0" smtClean="0">
                <a:hlinkClick r:id="rId3"/>
              </a:rPr>
              <a:t>http://fipi.ru</a:t>
            </a:r>
            <a:r>
              <a:rPr lang="ru-RU" sz="3600" u="sng" dirty="0" smtClean="0">
                <a:hlinkClick r:id="rId3"/>
              </a:rPr>
              <a:t>/</a:t>
            </a:r>
            <a:endParaRPr lang="ru-RU" b="1" dirty="0" smtClean="0"/>
          </a:p>
          <a:p>
            <a:pPr algn="ctr"/>
            <a:r>
              <a:rPr lang="ru-RU" sz="3600" b="1" dirty="0" smtClean="0"/>
              <a:t>Навигатор </a:t>
            </a:r>
          </a:p>
          <a:p>
            <a:pPr algn="ctr"/>
            <a:r>
              <a:rPr lang="ru-RU" sz="3600" b="1" dirty="0" smtClean="0"/>
              <a:t>самостоятельной подготовки к</a:t>
            </a:r>
            <a:r>
              <a:rPr lang="ru-RU" sz="3600" b="1" dirty="0" smtClean="0"/>
              <a:t> ЕГЭ</a:t>
            </a:r>
            <a:endParaRPr lang="ru-RU" sz="3600" dirty="0" smtClean="0"/>
          </a:p>
          <a:p>
            <a:r>
              <a:rPr lang="ru-RU" sz="2800" b="1" dirty="0" smtClean="0"/>
              <a:t>Химия</a:t>
            </a:r>
            <a:endParaRPr lang="ru-RU" sz="3600" dirty="0" smtClean="0"/>
          </a:p>
          <a:p>
            <a:r>
              <a:rPr lang="ru-RU" sz="2400" b="1" dirty="0" smtClean="0"/>
              <a:t>	</a:t>
            </a:r>
            <a:r>
              <a:rPr lang="ru-RU" sz="2800" b="1" dirty="0" smtClean="0"/>
              <a:t>I</a:t>
            </a:r>
            <a:r>
              <a:rPr lang="ru-RU" sz="2800" b="1" dirty="0" smtClean="0"/>
              <a:t>. </a:t>
            </a:r>
            <a:r>
              <a:rPr lang="ru-RU" sz="2800" b="1" dirty="0" smtClean="0">
                <a:hlinkClick r:id="rId4"/>
              </a:rPr>
              <a:t>Рекомендации по самостоятельной подготовке к ЕГЭ по химии (2022 г.)</a:t>
            </a:r>
            <a:r>
              <a:rPr lang="ru-RU" sz="2800" b="1" dirty="0" smtClean="0">
                <a:hlinkClick r:id="rId5"/>
              </a:rPr>
              <a:t/>
            </a:r>
            <a:br>
              <a:rPr lang="ru-RU" sz="2800" b="1" dirty="0" smtClean="0">
                <a:hlinkClick r:id="rId5"/>
              </a:rPr>
            </a:br>
            <a:r>
              <a:rPr lang="ru-RU" sz="2800" b="1" dirty="0" smtClean="0">
                <a:hlinkClick r:id="rId5"/>
              </a:rPr>
              <a:t>	Рекомендации </a:t>
            </a:r>
            <a:r>
              <a:rPr lang="ru-RU" sz="2800" b="1" dirty="0" smtClean="0">
                <a:hlinkClick r:id="rId5"/>
              </a:rPr>
              <a:t>по самостоятельной подготовке к ЕГЭ по химии (2020 г.)</a:t>
            </a:r>
            <a:r>
              <a:rPr lang="ru-RU" sz="2400" b="1" dirty="0" smtClean="0">
                <a:hlinkClick r:id="rId5"/>
              </a:rPr>
              <a:t/>
            </a:r>
            <a:br>
              <a:rPr lang="ru-RU" sz="2400" b="1" dirty="0" smtClean="0">
                <a:hlinkClick r:id="rId5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химический рисунок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28" y="0"/>
            <a:ext cx="9139944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188640"/>
            <a:ext cx="8424936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II. Подготовка по темам: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 smtClean="0"/>
          </a:p>
          <a:p>
            <a:r>
              <a:rPr lang="ru-RU" sz="3200" u="sng" dirty="0" smtClean="0">
                <a:hlinkClick r:id="rId3"/>
              </a:rPr>
              <a:t>Теоретические </a:t>
            </a:r>
            <a:r>
              <a:rPr lang="ru-RU" sz="3200" u="sng" dirty="0" smtClean="0">
                <a:hlinkClick r:id="rId3"/>
              </a:rPr>
              <a:t>основы химии (</a:t>
            </a:r>
            <a:r>
              <a:rPr lang="ru-RU" sz="3200" u="sng" dirty="0" err="1" smtClean="0">
                <a:hlinkClick r:id="rId3"/>
              </a:rPr>
              <a:t>pdf</a:t>
            </a:r>
            <a:r>
              <a:rPr lang="ru-RU" sz="3200" u="sng" dirty="0" smtClean="0">
                <a:hlinkClick r:id="rId3"/>
              </a:rPr>
              <a:t>)</a:t>
            </a:r>
            <a:endParaRPr lang="ru-RU" sz="3200" u="sng" dirty="0" smtClean="0"/>
          </a:p>
          <a:p>
            <a:pPr lvl="0"/>
            <a:r>
              <a:rPr lang="ru-RU" sz="3200" u="sng" dirty="0" smtClean="0">
                <a:hlinkClick r:id="rId4"/>
              </a:rPr>
              <a:t>Теоретические </a:t>
            </a:r>
            <a:r>
              <a:rPr lang="ru-RU" sz="3200" u="sng" dirty="0" smtClean="0">
                <a:hlinkClick r:id="rId4"/>
              </a:rPr>
              <a:t>основы химии. Химическая реакция (</a:t>
            </a:r>
            <a:r>
              <a:rPr lang="ru-RU" sz="3200" u="sng" dirty="0" err="1" smtClean="0">
                <a:hlinkClick r:id="rId4"/>
              </a:rPr>
              <a:t>pdf</a:t>
            </a:r>
            <a:r>
              <a:rPr lang="ru-RU" sz="3200" u="sng" dirty="0" smtClean="0">
                <a:hlinkClick r:id="rId4"/>
              </a:rPr>
              <a:t>)</a:t>
            </a:r>
            <a:endParaRPr lang="ru-RU" sz="3200" u="sng" dirty="0" smtClean="0"/>
          </a:p>
          <a:p>
            <a:pPr lvl="0"/>
            <a:r>
              <a:rPr lang="ru-RU" sz="3200" u="sng" dirty="0" smtClean="0">
                <a:hlinkClick r:id="rId5"/>
              </a:rPr>
              <a:t>Неорганическая химия (</a:t>
            </a:r>
            <a:r>
              <a:rPr lang="ru-RU" sz="3200" u="sng" dirty="0" err="1" smtClean="0">
                <a:hlinkClick r:id="rId5"/>
              </a:rPr>
              <a:t>pdf</a:t>
            </a:r>
            <a:r>
              <a:rPr lang="ru-RU" sz="3200" u="sng" dirty="0" smtClean="0">
                <a:hlinkClick r:id="rId5"/>
              </a:rPr>
              <a:t>)</a:t>
            </a:r>
            <a:endParaRPr lang="ru-RU" sz="3200" u="sng" dirty="0" smtClean="0"/>
          </a:p>
          <a:p>
            <a:pPr lvl="0"/>
            <a:r>
              <a:rPr lang="ru-RU" sz="3200" u="sng" dirty="0" smtClean="0">
                <a:hlinkClick r:id="rId6"/>
              </a:rPr>
              <a:t>Органическая химия (</a:t>
            </a:r>
            <a:r>
              <a:rPr lang="ru-RU" sz="3200" u="sng" dirty="0" err="1" smtClean="0">
                <a:hlinkClick r:id="rId6"/>
              </a:rPr>
              <a:t>pdf</a:t>
            </a:r>
            <a:r>
              <a:rPr lang="ru-RU" sz="3200" u="sng" dirty="0" smtClean="0">
                <a:hlinkClick r:id="rId6"/>
              </a:rPr>
              <a:t>)</a:t>
            </a:r>
            <a:endParaRPr lang="ru-RU" sz="3200" u="sng" dirty="0" smtClean="0"/>
          </a:p>
          <a:p>
            <a:pPr lvl="0"/>
            <a:r>
              <a:rPr lang="ru-RU" sz="3200" u="sng" dirty="0" smtClean="0">
                <a:hlinkClick r:id="rId7"/>
              </a:rPr>
              <a:t>Методы познания в химии. Химия и жизнь (</a:t>
            </a:r>
            <a:r>
              <a:rPr lang="ru-RU" sz="3200" u="sng" dirty="0" err="1" smtClean="0">
                <a:hlinkClick r:id="rId7"/>
              </a:rPr>
              <a:t>pdf</a:t>
            </a:r>
            <a:r>
              <a:rPr lang="ru-RU" sz="3200" u="sng" dirty="0" smtClean="0">
                <a:hlinkClick r:id="rId7"/>
              </a:rPr>
              <a:t>)</a:t>
            </a:r>
            <a:endParaRPr lang="ru-RU" sz="3200" u="sng" dirty="0" smtClean="0"/>
          </a:p>
          <a:p>
            <a:pPr lvl="0" algn="ctr"/>
            <a:r>
              <a:rPr lang="ru-RU" sz="3200" u="sng" dirty="0" smtClean="0">
                <a:hlinkClick r:id="rId8"/>
              </a:rPr>
              <a:t>Тренировочные </a:t>
            </a:r>
            <a:r>
              <a:rPr lang="ru-RU" sz="3200" u="sng" dirty="0" smtClean="0">
                <a:hlinkClick r:id="rId8"/>
              </a:rPr>
              <a:t>задания (</a:t>
            </a:r>
            <a:r>
              <a:rPr lang="ru-RU" sz="3200" u="sng" dirty="0" err="1" smtClean="0">
                <a:hlinkClick r:id="rId8"/>
              </a:rPr>
              <a:t>pdf</a:t>
            </a:r>
            <a:r>
              <a:rPr lang="ru-RU" sz="3200" u="sng" dirty="0" smtClean="0">
                <a:hlinkClick r:id="rId8"/>
              </a:rPr>
              <a:t>)</a:t>
            </a:r>
            <a:endParaRPr lang="ru-RU" sz="3200" u="sng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химический рисунок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28" y="0"/>
            <a:ext cx="9139944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67544" y="1998757"/>
            <a:ext cx="849694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III. 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1E7B84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3"/>
              </a:rPr>
              <a:t>Видеоконсультация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1E7B84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3"/>
              </a:rPr>
              <a:t> по подготовке к ЕГЭ по химии-2022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1E7B84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разработчиков КИМ ЕГЭ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76672"/>
            <a:ext cx="8136904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I. </a:t>
            </a:r>
            <a:r>
              <a:rPr lang="ru-RU" sz="4000" b="1" dirty="0" smtClean="0">
                <a:hlinkClick r:id="rId2"/>
              </a:rPr>
              <a:t>Рекомендации по самостоятельной подготовке к ЕГЭ по химии (2022 г</a:t>
            </a:r>
            <a:r>
              <a:rPr lang="ru-RU" sz="4000" b="1" dirty="0" smtClean="0">
                <a:hlinkClick r:id="rId2"/>
              </a:rPr>
              <a:t>.)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Задания линии  5</a:t>
            </a:r>
            <a:br>
              <a:rPr lang="ru-RU" sz="4000" dirty="0" smtClean="0"/>
            </a:br>
            <a:r>
              <a:rPr lang="ru-RU" sz="4000" dirty="0" smtClean="0"/>
              <a:t>Задания линии  21</a:t>
            </a:r>
            <a:br>
              <a:rPr lang="ru-RU" sz="4000" dirty="0" smtClean="0"/>
            </a:br>
            <a:r>
              <a:rPr lang="ru-RU" sz="4000" dirty="0" smtClean="0"/>
              <a:t>Задания линии  23</a:t>
            </a:r>
          </a:p>
          <a:p>
            <a:r>
              <a:rPr lang="ru-RU" sz="4000" dirty="0" smtClean="0"/>
              <a:t>Задания линии  28</a:t>
            </a:r>
            <a:br>
              <a:rPr lang="ru-RU" sz="4000" dirty="0" smtClean="0"/>
            </a:br>
            <a:r>
              <a:rPr lang="ru-RU" sz="4000" dirty="0" smtClean="0"/>
              <a:t>Тренировочные </a:t>
            </a:r>
            <a:r>
              <a:rPr lang="ru-RU" sz="4000" dirty="0" smtClean="0"/>
              <a:t>задания</a:t>
            </a:r>
          </a:p>
          <a:p>
            <a:r>
              <a:rPr lang="ru-RU" sz="4000" dirty="0" smtClean="0"/>
              <a:t>Ответы</a:t>
            </a:r>
            <a:endParaRPr lang="ru-RU" sz="40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9" y="548680"/>
            <a:ext cx="8496944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err="1" smtClean="0"/>
              <a:t>Добротин</a:t>
            </a:r>
            <a:r>
              <a:rPr lang="ru-RU" sz="2800" b="1" i="1" dirty="0" smtClean="0"/>
              <a:t> Д.Ю</a:t>
            </a:r>
            <a:r>
              <a:rPr lang="ru-RU" sz="2800" b="1" dirty="0" smtClean="0"/>
              <a:t>.</a:t>
            </a:r>
          </a:p>
          <a:p>
            <a:r>
              <a:rPr lang="ru-RU" sz="3200" b="1" dirty="0" smtClean="0">
                <a:hlinkClick r:id="rId2"/>
              </a:rPr>
              <a:t>Рекомендации </a:t>
            </a:r>
            <a:r>
              <a:rPr lang="ru-RU" sz="3200" b="1" dirty="0" smtClean="0">
                <a:hlinkClick r:id="rId2"/>
              </a:rPr>
              <a:t>по самостоятельной подготовке к ЕГЭ по химии (2020 г.) </a:t>
            </a:r>
            <a:endParaRPr lang="ru-RU" sz="3200" b="1" dirty="0" smtClean="0"/>
          </a:p>
          <a:p>
            <a:r>
              <a:rPr lang="ru-RU" sz="3200" b="1" dirty="0" smtClean="0"/>
              <a:t>содержат:</a:t>
            </a:r>
            <a:endParaRPr lang="ru-RU" sz="3200" dirty="0" smtClean="0"/>
          </a:p>
          <a:p>
            <a:r>
              <a:rPr lang="ru-RU" sz="3200" b="1" dirty="0" smtClean="0"/>
              <a:t>-  актуальные советы по выполнению заданий;</a:t>
            </a:r>
            <a:endParaRPr lang="ru-RU" sz="3200" dirty="0" smtClean="0"/>
          </a:p>
          <a:p>
            <a:r>
              <a:rPr lang="ru-RU" sz="3200" b="1" dirty="0" smtClean="0"/>
              <a:t>-  анализ заданий,  вызвавших наибольшие затруднения;</a:t>
            </a:r>
            <a:endParaRPr lang="ru-RU" sz="3200" dirty="0" smtClean="0"/>
          </a:p>
          <a:p>
            <a:r>
              <a:rPr lang="ru-RU" sz="3200" b="1" dirty="0" smtClean="0"/>
              <a:t>-  разбор типичных ошибок;</a:t>
            </a:r>
            <a:endParaRPr lang="ru-RU" sz="3200" dirty="0" smtClean="0"/>
          </a:p>
          <a:p>
            <a:r>
              <a:rPr lang="ru-RU" sz="3200" b="1" dirty="0" smtClean="0"/>
              <a:t>-  советы  для успешного прохождения </a:t>
            </a:r>
            <a:r>
              <a:rPr lang="ru-RU" sz="3200" b="1" dirty="0" smtClean="0"/>
              <a:t>ЕГЭ.</a:t>
            </a:r>
            <a:endParaRPr lang="ru-RU" sz="32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химический рисунок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28" y="0"/>
            <a:ext cx="860242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27583" y="548680"/>
            <a:ext cx="7560841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hlinkClick r:id="rId3"/>
              </a:rPr>
              <a:t>Посмотреть</a:t>
            </a:r>
            <a:r>
              <a:rPr lang="ru-RU" sz="3600" dirty="0" smtClean="0"/>
              <a:t> </a:t>
            </a:r>
          </a:p>
          <a:p>
            <a:r>
              <a:rPr lang="ru-RU" sz="3600" u="sng" dirty="0" smtClean="0">
                <a:hlinkClick r:id="rId4"/>
              </a:rPr>
              <a:t>http://fipi.ru/</a:t>
            </a:r>
            <a:endParaRPr lang="ru-RU" sz="3600" dirty="0" smtClean="0"/>
          </a:p>
          <a:p>
            <a:r>
              <a:rPr lang="ru-RU" sz="3600" dirty="0" smtClean="0"/>
              <a:t> </a:t>
            </a:r>
          </a:p>
          <a:p>
            <a:pPr algn="ctr"/>
            <a:r>
              <a:rPr lang="ru-RU" sz="3600" b="1" dirty="0" smtClean="0"/>
              <a:t>Единый государственный экзамен по химии</a:t>
            </a:r>
            <a:endParaRPr lang="ru-RU" sz="3600" dirty="0" smtClean="0"/>
          </a:p>
          <a:p>
            <a:pPr lvl="0"/>
            <a:r>
              <a:rPr lang="ru-RU" sz="3600" dirty="0" smtClean="0"/>
              <a:t>	Демонстрационный вариант</a:t>
            </a:r>
          </a:p>
          <a:p>
            <a:pPr lvl="0"/>
            <a:r>
              <a:rPr lang="ru-RU" sz="3600" dirty="0" smtClean="0"/>
              <a:t>	Кодификатор</a:t>
            </a:r>
          </a:p>
          <a:p>
            <a:pPr lvl="0"/>
            <a:r>
              <a:rPr lang="ru-RU" sz="3600" dirty="0" smtClean="0"/>
              <a:t>	Спецификация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химический рисунок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28" y="27384"/>
            <a:ext cx="9139944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79712" y="332656"/>
            <a:ext cx="691276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Демонстрационный вариант</a:t>
            </a:r>
            <a:endParaRPr lang="ru-RU" sz="3600" dirty="0" smtClean="0"/>
          </a:p>
          <a:p>
            <a:endParaRPr lang="ru-RU" b="1" i="1" dirty="0" smtClean="0"/>
          </a:p>
          <a:p>
            <a:r>
              <a:rPr lang="ru-RU" sz="2400" b="1" i="1" dirty="0" smtClean="0"/>
              <a:t>Периодическая </a:t>
            </a:r>
            <a:r>
              <a:rPr lang="ru-RU" sz="2400" b="1" i="1" dirty="0" smtClean="0"/>
              <a:t>таблица химических элементов</a:t>
            </a:r>
            <a:endParaRPr lang="ru-RU" sz="2400" dirty="0" smtClean="0"/>
          </a:p>
          <a:p>
            <a:r>
              <a:rPr lang="ru-RU" sz="2400" b="1" i="1" dirty="0" smtClean="0"/>
              <a:t> </a:t>
            </a:r>
            <a:endParaRPr lang="ru-RU" sz="2400" dirty="0" smtClean="0"/>
          </a:p>
          <a:p>
            <a:r>
              <a:rPr lang="ru-RU" sz="2400" b="1" i="1" dirty="0" smtClean="0"/>
              <a:t>Таблица растворимости</a:t>
            </a:r>
            <a:endParaRPr lang="ru-RU" sz="2400" dirty="0" smtClean="0"/>
          </a:p>
          <a:p>
            <a:r>
              <a:rPr lang="ru-RU" sz="2400" b="1" i="1" dirty="0" smtClean="0"/>
              <a:t> </a:t>
            </a:r>
            <a:endParaRPr lang="ru-RU" sz="2400" dirty="0" smtClean="0"/>
          </a:p>
          <a:p>
            <a:r>
              <a:rPr lang="ru-RU" sz="2400" b="1" i="1" dirty="0" smtClean="0"/>
              <a:t>Ряд активности металлов</a:t>
            </a:r>
            <a:endParaRPr lang="ru-RU" sz="2400" dirty="0" smtClean="0"/>
          </a:p>
          <a:p>
            <a:r>
              <a:rPr lang="ru-RU" sz="2400" b="1" i="1" dirty="0" smtClean="0"/>
              <a:t> </a:t>
            </a:r>
            <a:endParaRPr lang="ru-RU" sz="2400" dirty="0" smtClean="0"/>
          </a:p>
          <a:p>
            <a:r>
              <a:rPr lang="ru-RU" sz="2400" b="1" i="1" dirty="0" smtClean="0"/>
              <a:t>КИМ ЕГЭ</a:t>
            </a:r>
            <a:endParaRPr lang="ru-RU" sz="2400" dirty="0" smtClean="0"/>
          </a:p>
          <a:p>
            <a:r>
              <a:rPr lang="ru-RU" sz="2400" b="1" i="1" dirty="0" smtClean="0"/>
              <a:t> </a:t>
            </a:r>
            <a:endParaRPr lang="ru-RU" sz="2400" dirty="0" smtClean="0"/>
          </a:p>
          <a:p>
            <a:r>
              <a:rPr lang="ru-RU" sz="2400" b="1" i="1" dirty="0" smtClean="0"/>
              <a:t>Критерии оценивания выполнения заданий с развёрнутым ответом</a:t>
            </a:r>
            <a:endParaRPr lang="ru-RU" sz="2400" dirty="0" smtClean="0"/>
          </a:p>
          <a:p>
            <a:r>
              <a:rPr lang="ru-RU" sz="2400" b="1" i="1" dirty="0" smtClean="0"/>
              <a:t> </a:t>
            </a:r>
            <a:endParaRPr lang="ru-RU" sz="2400" dirty="0" smtClean="0"/>
          </a:p>
          <a:p>
            <a:r>
              <a:rPr lang="ru-RU" sz="2400" b="1" i="1" dirty="0" smtClean="0"/>
              <a:t>Содержание верного ответа</a:t>
            </a:r>
            <a:endParaRPr lang="ru-RU" sz="2400" dirty="0" smtClean="0"/>
          </a:p>
          <a:p>
            <a:r>
              <a:rPr lang="ru-RU" sz="2400" b="1" i="1" dirty="0" smtClean="0"/>
              <a:t> </a:t>
            </a:r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химический рисунок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28" y="0"/>
            <a:ext cx="9139944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3608" y="1412776"/>
            <a:ext cx="7776864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Кодификатор</a:t>
            </a:r>
            <a:endParaRPr lang="ru-RU" sz="4000" dirty="0" smtClean="0"/>
          </a:p>
          <a:p>
            <a:r>
              <a:rPr lang="ru-RU" sz="3200" b="1" i="1" dirty="0" smtClean="0"/>
              <a:t>Что нужно  знать,  понимать,  уметь  т.е.  ПРОГРАММА подготовки</a:t>
            </a:r>
            <a:endParaRPr lang="ru-RU" sz="32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421</Words>
  <Application>Microsoft Office PowerPoint</Application>
  <PresentationFormat>Экран (4:3)</PresentationFormat>
  <Paragraphs>87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Tatyana</dc:creator>
  <cp:lastModifiedBy>Tatyana</cp:lastModifiedBy>
  <cp:revision>17</cp:revision>
  <dcterms:created xsi:type="dcterms:W3CDTF">2022-03-22T09:51:43Z</dcterms:created>
  <dcterms:modified xsi:type="dcterms:W3CDTF">2022-03-22T19:31:26Z</dcterms:modified>
</cp:coreProperties>
</file>