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2DD14-1DBA-401D-92E4-9A4C0EE9011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4F392-3A48-4E48-94A2-C32E7E677E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#Par35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Ehe3dtMkcA#message/_blank" TargetMode="External"/><Relationship Id="rId2" Type="http://schemas.openxmlformats.org/officeDocument/2006/relationships/hyperlink" Target="https://edsoo.ru/Seminar_Obnovlenie_soderzhaniya_obschego_obrazovaniya_dlya_uchastnikov_aprobacii_Primernih_rabochih_programm_NOO_i_OOO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soo.ru/Novosti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476672"/>
            <a:ext cx="8784976" cy="2448272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Министерства просвещения Российской Федерации от 31.05.2021 № 287 «Об утверждении федерального государственного образовательного стандарта основного общего образования» (Зарегистрирован 05.07.2021 № 64101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08063" y="3140968"/>
            <a:ext cx="7596385" cy="249783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/>
              <a:t>образовательная организация вправе осуществлять в соответствии с </a:t>
            </a:r>
            <a:r>
              <a:rPr lang="ru-RU" dirty="0">
                <a:hlinkClick r:id="rId2" tooltip="ФЕДЕРАЛЬНЫЙ ГОСУДАРСТВЕННЫЙ ОБРАЗОВАТЕЛЬНЫЙ СТАНДАРТ"/>
              </a:rPr>
              <a:t>ФГОС</a:t>
            </a:r>
            <a:r>
              <a:rPr lang="ru-RU" dirty="0"/>
              <a:t> обучение:</a:t>
            </a:r>
          </a:p>
          <a:p>
            <a:r>
              <a:rPr lang="ru-RU" dirty="0"/>
              <a:t>лиц, зачисленных до вступления в силу настоящего приказа, - с их согласия;</a:t>
            </a:r>
          </a:p>
          <a:p>
            <a:r>
              <a:rPr lang="ru-RU" dirty="0"/>
              <a:t>несовершеннолетних обучающихся, зачисленных до вступления в силу настоящего приказа, с согласия их родителей (законных представителей);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8280920" cy="32677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Институт стратегии развития образования Российской академии наук</a:t>
            </a:r>
            <a:br>
              <a:rPr lang="ru-RU" sz="3600" dirty="0" smtClean="0"/>
            </a:br>
            <a:r>
              <a:rPr lang="ru-RU" sz="3600" dirty="0" smtClean="0"/>
              <a:t>Портал «Единое содержание общего образования»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7992888" cy="278586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1200" dirty="0" smtClean="0">
                <a:solidFill>
                  <a:schemeClr val="tx1"/>
                </a:solidFill>
              </a:rPr>
              <a:t>Примерные рабочие программы</a:t>
            </a:r>
            <a:endParaRPr lang="en-US" sz="11200" dirty="0" smtClean="0">
              <a:solidFill>
                <a:schemeClr val="tx1"/>
              </a:solidFill>
            </a:endParaRPr>
          </a:p>
          <a:p>
            <a:pPr algn="l"/>
            <a:endParaRPr lang="en-US" sz="11200" dirty="0" smtClean="0">
              <a:solidFill>
                <a:schemeClr val="tx1"/>
              </a:solidFill>
            </a:endParaRPr>
          </a:p>
          <a:p>
            <a:pPr algn="l"/>
            <a:r>
              <a:rPr lang="ru-RU" sz="11200" dirty="0" smtClean="0">
                <a:solidFill>
                  <a:schemeClr val="tx1"/>
                </a:solidFill>
              </a:rPr>
              <a:t>Примерная рабочая программа основного общего образования предмета «Химия» базовый уровень</a:t>
            </a:r>
            <a:endParaRPr lang="en-US" sz="11200" dirty="0" smtClean="0">
              <a:solidFill>
                <a:schemeClr val="tx1"/>
              </a:solidFill>
            </a:endParaRPr>
          </a:p>
          <a:p>
            <a:pPr algn="l"/>
            <a:endParaRPr lang="en-US" sz="11200" dirty="0" smtClean="0">
              <a:solidFill>
                <a:schemeClr val="tx1"/>
              </a:solidFill>
            </a:endParaRPr>
          </a:p>
          <a:p>
            <a:pPr algn="l"/>
            <a:r>
              <a:rPr lang="ru-RU" sz="11200" dirty="0" smtClean="0">
                <a:solidFill>
                  <a:schemeClr val="tx1"/>
                </a:solidFill>
              </a:rPr>
              <a:t>Конструктор учебных программ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ru-RU" sz="2800" dirty="0" smtClean="0"/>
              <a:t>ПРИМЕРНАЯ РАБОЧАЯ ПРОГРАММА ОСНОВНОГО ОБЩЕГО ОБРАЗОВАНИЯ ХИМИЯ БАЗОВЫЙ УРОВЕНЬ (для 8–9 классов образовательных организаций)</a:t>
            </a:r>
            <a:endParaRPr lang="en-US" sz="2800" dirty="0" smtClean="0"/>
          </a:p>
          <a:p>
            <a:endParaRPr lang="en-US" sz="2800" b="1" dirty="0" smtClean="0"/>
          </a:p>
          <a:p>
            <a:r>
              <a:rPr lang="ru-RU" sz="2800" b="1" dirty="0" smtClean="0"/>
              <a:t>СОДЕРЖАНИЕ</a:t>
            </a:r>
            <a:endParaRPr lang="en-US" sz="2800" dirty="0"/>
          </a:p>
          <a:p>
            <a:r>
              <a:rPr lang="ru-RU" sz="2800" dirty="0" smtClean="0"/>
              <a:t>Пояснительная записка</a:t>
            </a:r>
            <a:endParaRPr lang="en-US" sz="2800" dirty="0" smtClean="0"/>
          </a:p>
          <a:p>
            <a:r>
              <a:rPr lang="ru-RU" sz="2800" dirty="0" smtClean="0"/>
              <a:t>Содержание учебного предмета «Химия»</a:t>
            </a:r>
            <a:endParaRPr lang="en-US" sz="2800" dirty="0" smtClean="0"/>
          </a:p>
          <a:p>
            <a:r>
              <a:rPr lang="ru-RU" sz="2800" dirty="0" smtClean="0"/>
              <a:t>8 класс </a:t>
            </a:r>
            <a:endParaRPr lang="en-US" sz="2800" dirty="0" smtClean="0"/>
          </a:p>
          <a:p>
            <a:r>
              <a:rPr lang="en-US" sz="2800" dirty="0" smtClean="0"/>
              <a:t>9</a:t>
            </a:r>
            <a:r>
              <a:rPr lang="ru-RU" sz="2800" dirty="0" smtClean="0"/>
              <a:t>класс </a:t>
            </a:r>
            <a:endParaRPr lang="en-US" sz="2800" dirty="0" smtClean="0"/>
          </a:p>
          <a:p>
            <a:r>
              <a:rPr lang="ru-RU" sz="2800" dirty="0" smtClean="0"/>
              <a:t>Тематическое планирование</a:t>
            </a:r>
            <a:endParaRPr lang="en-US" sz="2800" dirty="0" smtClean="0"/>
          </a:p>
          <a:p>
            <a:r>
              <a:rPr lang="ru-RU" sz="2800" dirty="0" smtClean="0"/>
              <a:t>8 класс (68 часов)</a:t>
            </a:r>
            <a:endParaRPr lang="en-US" sz="2800" dirty="0" smtClean="0"/>
          </a:p>
          <a:p>
            <a:r>
              <a:rPr lang="ru-RU" sz="2800" dirty="0" smtClean="0"/>
              <a:t>9 класс (68 часов)</a:t>
            </a:r>
            <a:endParaRPr lang="en-US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628800"/>
            <a:ext cx="864096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22 февраля 2022 года ФГБНУ "Институт стратегии развития образования РАО" провел семинар "Обновление содержания общего образования" для участников апробации Примерной рабочей программы</a:t>
            </a:r>
            <a:r>
              <a:rPr lang="ru-RU" sz="2800" b="1" dirty="0">
                <a:hlinkClick r:id="rId2"/>
              </a:rPr>
              <a:t> </a:t>
            </a:r>
            <a:r>
              <a:rPr lang="ru-RU" sz="2800" b="1" dirty="0"/>
              <a:t>ООО по химии</a:t>
            </a:r>
            <a:r>
              <a:rPr lang="ru-RU" sz="2800" b="1" dirty="0" smtClean="0"/>
              <a:t>.</a:t>
            </a:r>
            <a:endParaRPr lang="en-US" sz="2800" b="1" dirty="0" smtClean="0"/>
          </a:p>
          <a:p>
            <a:endParaRPr lang="en-US" b="1" dirty="0"/>
          </a:p>
          <a:p>
            <a:r>
              <a:rPr lang="ru-RU" sz="3200" dirty="0"/>
              <a:t>Запись семинара доступна по ссылке: </a:t>
            </a:r>
            <a:r>
              <a:rPr lang="ru-RU" sz="3200" dirty="0">
                <a:hlinkClick r:id="rId3"/>
              </a:rPr>
              <a:t>https://youtu.be/lEhe3dtMkcA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052737"/>
            <a:ext cx="27959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hlinkClick r:id="rId4"/>
              </a:rPr>
              <a:t>Новости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64096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sz="3200" dirty="0" smtClean="0"/>
              <a:t>2022-2023 </a:t>
            </a:r>
            <a:r>
              <a:rPr lang="ru-RU" sz="3200" dirty="0" smtClean="0"/>
              <a:t>учебный год</a:t>
            </a:r>
          </a:p>
          <a:p>
            <a:r>
              <a:rPr lang="ru-RU" sz="2400" dirty="0" smtClean="0"/>
              <a:t>Федеральный </a:t>
            </a:r>
            <a:r>
              <a:rPr lang="ru-RU" sz="2400" dirty="0"/>
              <a:t>государственный образовательный стандарт основного общего образования, утвержденный приказом Министерства образования и науки Российской Федерации от 17.12.2010 № 1897 (с изменениями) (далее - ФГОС ООО, Приложение 1.) </a:t>
            </a:r>
            <a:r>
              <a:rPr lang="ru-RU" sz="2400" dirty="0" smtClean="0"/>
              <a:t>8-9 </a:t>
            </a:r>
            <a:r>
              <a:rPr lang="ru-RU" sz="2400" dirty="0"/>
              <a:t>классах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endParaRPr lang="en-US" sz="2400" dirty="0"/>
          </a:p>
          <a:p>
            <a:r>
              <a:rPr lang="ru-RU" sz="2400" dirty="0"/>
              <a:t>Федеральный государственный образовательный стандарт среднего общего образования, утвержденный приказом Министерства образования и науки Российской Федерации от 17.05.2012 № 413 (с изменениями) (далее — ФГОС СОО, Приложение 2.) в 10-11 классах</a:t>
            </a:r>
            <a:r>
              <a:rPr lang="ru-RU" sz="2400" dirty="0" smtClean="0"/>
              <a:t> 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1484784"/>
            <a:ext cx="856895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 СЕЙЧАС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Выполнение рабочей учебной программы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Подготовка к ОГЭ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Подготовка к ЕГЭ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213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Приказ Министерства просвещения Российской Федерации от 31.05.2021 № 287 «Об утверждении федерального государственного образовательного стандарта основного общего образования» (Зарегистрирован 05.07.2021 № 64101)  </vt:lpstr>
      <vt:lpstr>Институт стратегии развития образования Российской академии наук Портал «Единое содержание общего образования»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Институт стратегии развития образования Российской академии наук Портал «Единое содержание общего образования»</dc:title>
  <dc:creator>Tatyana</dc:creator>
  <cp:lastModifiedBy>Tatyana</cp:lastModifiedBy>
  <cp:revision>15</cp:revision>
  <dcterms:created xsi:type="dcterms:W3CDTF">2022-04-19T08:45:33Z</dcterms:created>
  <dcterms:modified xsi:type="dcterms:W3CDTF">2022-04-19T11:09:02Z</dcterms:modified>
</cp:coreProperties>
</file>