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70" r:id="rId7"/>
    <p:sldId id="261" r:id="rId8"/>
    <p:sldId id="271" r:id="rId9"/>
    <p:sldId id="272" r:id="rId10"/>
    <p:sldId id="273" r:id="rId11"/>
    <p:sldId id="274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78" r:id="rId20"/>
    <p:sldId id="277" r:id="rId21"/>
    <p:sldId id="276" r:id="rId22"/>
    <p:sldId id="279" r:id="rId23"/>
    <p:sldId id="281" r:id="rId24"/>
    <p:sldId id="282" r:id="rId25"/>
    <p:sldId id="283" r:id="rId26"/>
    <p:sldId id="286" r:id="rId27"/>
    <p:sldId id="284" r:id="rId28"/>
    <p:sldId id="285" r:id="rId29"/>
    <p:sldId id="269" r:id="rId30"/>
    <p:sldId id="28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2F1F5-111B-4EA9-AF12-A8F918D58363}" type="datetimeFigureOut">
              <a:rPr lang="ru-RU" smtClean="0"/>
              <a:t>14.12.2021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A4B66F-3E26-4BC9-B01B-47C025276CF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A4B66F-3E26-4BC9-B01B-47C025276CFC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Google Shape;1149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0" name="Google Shape;1150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8" name="Google Shape;75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2" name="Google Shape;74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9" name="Google Shape;70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8" name="Google Shape;77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0" name="Google Shape;990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9" name="Google Shape;1019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" name="Google Shape;1142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3" name="Google Shape;1143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4"/>
          <p:cNvSpPr txBox="1">
            <a:spLocks noGrp="1"/>
          </p:cNvSpPr>
          <p:nvPr>
            <p:ph type="title"/>
          </p:nvPr>
        </p:nvSpPr>
        <p:spPr>
          <a:xfrm>
            <a:off x="387900" y="610700"/>
            <a:ext cx="8368200" cy="9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Palatino Linotype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0" name="Google Shape;340;p54"/>
          <p:cNvSpPr txBox="1">
            <a:spLocks noGrp="1"/>
          </p:cNvSpPr>
          <p:nvPr>
            <p:ph type="body" idx="1"/>
          </p:nvPr>
        </p:nvSpPr>
        <p:spPr>
          <a:xfrm>
            <a:off x="387900" y="1986432"/>
            <a:ext cx="8368200" cy="41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Char char="•"/>
              <a:defRPr/>
            </a:lvl1pPr>
            <a:lvl2pPr marL="914400" lvl="1" indent="-33020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2pPr>
            <a:lvl3pPr marL="1371600" lvl="2" indent="-33020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3pPr>
            <a:lvl4pPr marL="1828800" lvl="3" indent="-33020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4pPr>
            <a:lvl5pPr marL="2286000" lvl="4" indent="-33020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5pPr>
            <a:lvl6pPr marL="2743200" lvl="5" indent="-33020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6pPr>
            <a:lvl7pPr marL="3200400" lvl="6" indent="-33020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7pPr>
            <a:lvl8pPr marL="3657600" lvl="7" indent="-33020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Char char="o"/>
              <a:defRPr/>
            </a:lvl8pPr>
            <a:lvl9pPr marL="4114800" lvl="8" indent="-330200" algn="l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Char char="•"/>
              <a:defRPr/>
            </a:lvl9pPr>
          </a:lstStyle>
          <a:p>
            <a:endParaRPr/>
          </a:p>
        </p:txBody>
      </p:sp>
      <p:sp>
        <p:nvSpPr>
          <p:cNvPr id="341" name="Google Shape;341;p5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lvl="0" indent="0" algn="l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595959"/>
                </a:solidFill>
              </a:defRPr>
            </a:lvl1pPr>
            <a:lvl2pPr marL="0" lvl="1" indent="0" algn="l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595959"/>
                </a:solidFill>
              </a:defRPr>
            </a:lvl2pPr>
            <a:lvl3pPr marL="0" lvl="2" indent="0" algn="l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595959"/>
                </a:solidFill>
              </a:defRPr>
            </a:lvl3pPr>
            <a:lvl4pPr marL="0" lvl="3" indent="0" algn="l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595959"/>
                </a:solidFill>
              </a:defRPr>
            </a:lvl4pPr>
            <a:lvl5pPr marL="0" lvl="4" indent="0" algn="l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595959"/>
                </a:solidFill>
              </a:defRPr>
            </a:lvl5pPr>
            <a:lvl6pPr marL="0" lvl="5" indent="0" algn="l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595959"/>
                </a:solidFill>
              </a:defRPr>
            </a:lvl6pPr>
            <a:lvl7pPr marL="0" lvl="6" indent="0" algn="l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595959"/>
                </a:solidFill>
              </a:defRPr>
            </a:lvl7pPr>
            <a:lvl8pPr marL="0" lvl="7" indent="0" algn="l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595959"/>
                </a:solidFill>
              </a:defRPr>
            </a:lvl8pPr>
            <a:lvl9pPr marL="0" lvl="8" indent="0" algn="l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595959"/>
                </a:solidFill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ribblemaps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hyperlink" Target="https://mapsengine.google.com/map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zeemaps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hyperlink" Target="https://mapsengine.google.com/map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mapsengine.google.com/map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ripline.ne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tourbuilder.withgoogle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izi.travel/ru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inglink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udoba.org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hyperlink" Target="https://medium.com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udoba.org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hyperlink" Target="https://medium.com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2957532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Цифровые инструменты на уроках географии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68607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 l="14275" t="11719" r="17642" b="20898"/>
          <a:stretch>
            <a:fillRect/>
          </a:stretch>
        </p:blipFill>
        <p:spPr bwMode="auto">
          <a:xfrm>
            <a:off x="285688" y="1071546"/>
            <a:ext cx="885831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 l="14824" t="8789" r="15995" b="16015"/>
          <a:stretch>
            <a:fillRect/>
          </a:stretch>
        </p:blipFill>
        <p:spPr bwMode="auto">
          <a:xfrm>
            <a:off x="142780" y="714356"/>
            <a:ext cx="900122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 t="8789" r="26427" b="24804"/>
          <a:stretch>
            <a:fillRect/>
          </a:stretch>
        </p:blipFill>
        <p:spPr bwMode="auto">
          <a:xfrm>
            <a:off x="0" y="1785926"/>
            <a:ext cx="914400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https://yandex.ru/map-constructor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t="10742" r="25329" b="17969"/>
          <a:stretch>
            <a:fillRect/>
          </a:stretch>
        </p:blipFill>
        <p:spPr bwMode="auto">
          <a:xfrm>
            <a:off x="0" y="785794"/>
            <a:ext cx="91440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https://makemap.2gis.ru</a:t>
            </a:r>
            <a:r>
              <a:rPr lang="en-US" dirty="0" smtClean="0"/>
              <a:t>/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2745" t="8789" r="14348" b="15039"/>
          <a:stretch>
            <a:fillRect/>
          </a:stretch>
        </p:blipFill>
        <p:spPr bwMode="auto">
          <a:xfrm>
            <a:off x="0" y="1428736"/>
            <a:ext cx="714376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3333" t="13672" r="18000" b="13086"/>
          <a:stretch>
            <a:fillRect/>
          </a:stretch>
        </p:blipFill>
        <p:spPr bwMode="auto">
          <a:xfrm>
            <a:off x="0" y="571480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https://</a:t>
            </a:r>
            <a:r>
              <a:rPr lang="en-US" sz="4000" dirty="0" smtClean="0"/>
              <a:t>www.esri.com/en-us/maps-we-love/overview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t="8789" r="13799" b="15039"/>
          <a:stretch>
            <a:fillRect/>
          </a:stretch>
        </p:blipFill>
        <p:spPr bwMode="auto">
          <a:xfrm>
            <a:off x="0" y="1142984"/>
            <a:ext cx="885828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Этот опыт предназначен для </a:t>
            </a:r>
            <a:r>
              <a:rPr lang="ru-RU" sz="1800" dirty="0" smtClean="0"/>
              <a:t>обучающихся, </a:t>
            </a:r>
            <a:r>
              <a:rPr lang="ru-RU" sz="1800" dirty="0" smtClean="0"/>
              <a:t>которые хотят подготовиться к следующему шагу, будь то колледж или карьера. </a:t>
            </a:r>
            <a:r>
              <a:rPr lang="ru-RU" sz="1800" dirty="0" smtClean="0"/>
              <a:t>Получить </a:t>
            </a:r>
            <a:r>
              <a:rPr lang="ru-RU" sz="1800" dirty="0" smtClean="0"/>
              <a:t>опыт использования пространственных инструментов и методов, изучая концепции ГИС и науки о пространственных </a:t>
            </a:r>
            <a:r>
              <a:rPr lang="ru-RU" sz="1800" dirty="0" smtClean="0"/>
              <a:t>данных,</a:t>
            </a:r>
            <a:r>
              <a:rPr lang="ru-RU" sz="1800" dirty="0" smtClean="0"/>
              <a:t> </a:t>
            </a:r>
            <a:r>
              <a:rPr lang="ru-RU" sz="1800" dirty="0" smtClean="0"/>
              <a:t> </a:t>
            </a:r>
            <a:r>
              <a:rPr lang="ru-RU" sz="1800" dirty="0" smtClean="0"/>
              <a:t>доступ к новейшим </a:t>
            </a:r>
            <a:r>
              <a:rPr lang="ru-RU" sz="1800" dirty="0" err="1" smtClean="0"/>
              <a:t>геопространственным</a:t>
            </a:r>
            <a:r>
              <a:rPr lang="ru-RU" sz="1800" dirty="0" smtClean="0"/>
              <a:t> знаниям, развивая навыки в таких областях, как инженерия данных, визуализация, 3D-аналитика, бизнес-аналитика и искусственный интеллект.</a:t>
            </a:r>
            <a:endParaRPr lang="ru-RU" sz="18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l="1647" t="9765" r="2269" b="20898"/>
          <a:stretch>
            <a:fillRect/>
          </a:stretch>
        </p:blipFill>
        <p:spPr bwMode="auto">
          <a:xfrm>
            <a:off x="214282" y="2285992"/>
            <a:ext cx="8627899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l="39532" t="16602" r="17642" b="13086"/>
          <a:stretch>
            <a:fillRect/>
          </a:stretch>
        </p:blipFill>
        <p:spPr bwMode="auto">
          <a:xfrm>
            <a:off x="1071538" y="76909"/>
            <a:ext cx="7286676" cy="67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115"/>
          <p:cNvSpPr txBox="1">
            <a:spLocks noGrp="1"/>
          </p:cNvSpPr>
          <p:nvPr>
            <p:ph type="title"/>
          </p:nvPr>
        </p:nvSpPr>
        <p:spPr>
          <a:xfrm>
            <a:off x="755576" y="116632"/>
            <a:ext cx="8003232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20833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4800"/>
              <a:buFont typeface="Calibri"/>
              <a:buNone/>
            </a:pPr>
            <a:r>
              <a:rPr lang="ru-RU" sz="48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Scribble Maps</a:t>
            </a:r>
            <a:r>
              <a:rPr lang="ru-RU" sz="4800" u="sng">
                <a:solidFill>
                  <a:srgbClr val="4E2929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 </a:t>
            </a:r>
            <a:endParaRPr sz="4800">
              <a:solidFill>
                <a:srgbClr val="4E292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1" name="Google Shape;761;p115"/>
          <p:cNvPicPr preferRelativeResize="0"/>
          <p:nvPr/>
        </p:nvPicPr>
        <p:blipFill rotWithShape="1">
          <a:blip r:embed="rId5">
            <a:alphaModFix/>
          </a:blip>
          <a:srcRect t="9930" r="11572" b="4178"/>
          <a:stretch/>
        </p:blipFill>
        <p:spPr>
          <a:xfrm>
            <a:off x="251520" y="1412776"/>
            <a:ext cx="8615578" cy="4707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3060" t="10742" r="23133" b="14062"/>
          <a:stretch>
            <a:fillRect/>
          </a:stretch>
        </p:blipFill>
        <p:spPr bwMode="auto">
          <a:xfrm>
            <a:off x="1071538" y="1357274"/>
            <a:ext cx="700092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http://www.bongeo.ru</a:t>
            </a:r>
            <a:r>
              <a:rPr lang="en-US" dirty="0" smtClean="0"/>
              <a:t>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113"/>
          <p:cNvSpPr txBox="1">
            <a:spLocks noGrp="1"/>
          </p:cNvSpPr>
          <p:nvPr>
            <p:ph type="title"/>
          </p:nvPr>
        </p:nvSpPr>
        <p:spPr>
          <a:xfrm>
            <a:off x="827584" y="332656"/>
            <a:ext cx="8003232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20833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4800"/>
              <a:buFont typeface="Calibri"/>
              <a:buNone/>
            </a:pPr>
            <a:r>
              <a:rPr lang="ru-RU" sz="48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ZeeMaps</a:t>
            </a:r>
            <a:r>
              <a:rPr lang="ru-RU" sz="4800" u="sng">
                <a:solidFill>
                  <a:srgbClr val="4E2929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 </a:t>
            </a:r>
            <a:endParaRPr sz="4800">
              <a:solidFill>
                <a:srgbClr val="4E292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5" name="Google Shape;745;p113"/>
          <p:cNvPicPr preferRelativeResize="0"/>
          <p:nvPr/>
        </p:nvPicPr>
        <p:blipFill rotWithShape="1">
          <a:blip r:embed="rId5">
            <a:alphaModFix/>
          </a:blip>
          <a:srcRect l="10589" t="8674" r="17646" b="7271"/>
          <a:stretch/>
        </p:blipFill>
        <p:spPr>
          <a:xfrm>
            <a:off x="539552" y="1370233"/>
            <a:ext cx="7869250" cy="518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109"/>
          <p:cNvSpPr txBox="1">
            <a:spLocks noGrp="1"/>
          </p:cNvSpPr>
          <p:nvPr>
            <p:ph type="title"/>
          </p:nvPr>
        </p:nvSpPr>
        <p:spPr>
          <a:xfrm>
            <a:off x="827584" y="332656"/>
            <a:ext cx="8003232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20833"/>
              </a:lnSpc>
              <a:spcBef>
                <a:spcPts val="0"/>
              </a:spcBef>
              <a:spcAft>
                <a:spcPts val="0"/>
              </a:spcAft>
              <a:buClr>
                <a:srgbClr val="4E2929"/>
              </a:buClr>
              <a:buSzPts val="4800"/>
              <a:buFont typeface="Calibri"/>
              <a:buNone/>
            </a:pPr>
            <a:r>
              <a:rPr lang="ru-RU" sz="4800" u="sng">
                <a:solidFill>
                  <a:srgbClr val="4E2929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Google Maps </a:t>
            </a:r>
            <a:endParaRPr sz="4800">
              <a:solidFill>
                <a:srgbClr val="4E292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2" name="Google Shape;712;p109"/>
          <p:cNvSpPr/>
          <p:nvPr/>
        </p:nvSpPr>
        <p:spPr>
          <a:xfrm>
            <a:off x="2771800" y="3573016"/>
            <a:ext cx="2016224" cy="50299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3" name="Google Shape;713;p10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 t="9435" b="4413"/>
          <a:stretch/>
        </p:blipFill>
        <p:spPr>
          <a:xfrm>
            <a:off x="251520" y="1747746"/>
            <a:ext cx="8571112" cy="415353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118"/>
          <p:cNvSpPr txBox="1">
            <a:spLocks noGrp="1"/>
          </p:cNvSpPr>
          <p:nvPr>
            <p:ph type="title"/>
          </p:nvPr>
        </p:nvSpPr>
        <p:spPr>
          <a:xfrm>
            <a:off x="611560" y="188640"/>
            <a:ext cx="8003232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5400"/>
              <a:buFont typeface="Calibri"/>
              <a:buNone/>
            </a:pPr>
            <a:r>
              <a:rPr lang="ru-RU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Tripline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81" name="Google Shape;781;p118"/>
          <p:cNvPicPr preferRelativeResize="0"/>
          <p:nvPr/>
        </p:nvPicPr>
        <p:blipFill rotWithShape="1">
          <a:blip r:embed="rId4">
            <a:alphaModFix/>
          </a:blip>
          <a:srcRect t="8512" r="1171" b="3725"/>
          <a:stretch/>
        </p:blipFill>
        <p:spPr>
          <a:xfrm>
            <a:off x="323528" y="1700808"/>
            <a:ext cx="8620618" cy="4306175"/>
          </a:xfrm>
          <a:prstGeom prst="rect">
            <a:avLst/>
          </a:prstGeom>
          <a:noFill/>
          <a:ln>
            <a:noFill/>
          </a:ln>
        </p:spPr>
      </p:pic>
      <p:sp>
        <p:nvSpPr>
          <p:cNvPr id="782" name="Google Shape;782;p118"/>
          <p:cNvSpPr txBox="1"/>
          <p:nvPr/>
        </p:nvSpPr>
        <p:spPr>
          <a:xfrm>
            <a:off x="7524328" y="1967574"/>
            <a:ext cx="93610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Поиск</a:t>
            </a:r>
            <a:endParaRPr sz="18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3" name="Google Shape;783;p118"/>
          <p:cNvSpPr/>
          <p:nvPr/>
        </p:nvSpPr>
        <p:spPr>
          <a:xfrm>
            <a:off x="8316416" y="5589240"/>
            <a:ext cx="720080" cy="417743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135"/>
          <p:cNvSpPr txBox="1">
            <a:spLocks noGrp="1"/>
          </p:cNvSpPr>
          <p:nvPr>
            <p:ph type="title"/>
          </p:nvPr>
        </p:nvSpPr>
        <p:spPr>
          <a:xfrm>
            <a:off x="682788" y="0"/>
            <a:ext cx="8003232" cy="980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Calibri"/>
              <a:buNone/>
            </a:pPr>
            <a:r>
              <a:rPr lang="ru-RU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Tour Builder</a:t>
            </a:r>
            <a:endParaRPr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5" name="Google Shape;895;p135"/>
          <p:cNvPicPr preferRelativeResize="0"/>
          <p:nvPr/>
        </p:nvPicPr>
        <p:blipFill rotWithShape="1">
          <a:blip r:embed="rId4">
            <a:alphaModFix/>
          </a:blip>
          <a:srcRect t="9741" b="3355"/>
          <a:stretch/>
        </p:blipFill>
        <p:spPr>
          <a:xfrm>
            <a:off x="251520" y="1844824"/>
            <a:ext cx="8646929" cy="4226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146"/>
          <p:cNvSpPr txBox="1">
            <a:spLocks noGrp="1"/>
          </p:cNvSpPr>
          <p:nvPr>
            <p:ph type="title"/>
          </p:nvPr>
        </p:nvSpPr>
        <p:spPr>
          <a:xfrm>
            <a:off x="-174171" y="332656"/>
            <a:ext cx="9324528" cy="1052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20833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Calibri"/>
              <a:buNone/>
            </a:pPr>
            <a:r>
              <a:rPr lang="ru-RU" sz="4800">
                <a:latin typeface="Calibri"/>
                <a:ea typeface="Calibri"/>
                <a:cs typeface="Calibri"/>
                <a:sym typeface="Calibri"/>
              </a:rPr>
              <a:t>Виртуальные экскурсии </a:t>
            </a:r>
            <a:r>
              <a:rPr lang="ru-RU" sz="4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izi.TRAVEL</a:t>
            </a:r>
            <a:endParaRPr sz="4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3" name="Google Shape;993;p14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 l="18266" t="14962" r="18694" b="11658"/>
          <a:stretch/>
        </p:blipFill>
        <p:spPr>
          <a:xfrm>
            <a:off x="827584" y="1700808"/>
            <a:ext cx="7535258" cy="4933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150"/>
          <p:cNvSpPr txBox="1">
            <a:spLocks noGrp="1"/>
          </p:cNvSpPr>
          <p:nvPr>
            <p:ph type="title"/>
          </p:nvPr>
        </p:nvSpPr>
        <p:spPr>
          <a:xfrm>
            <a:off x="539552" y="908720"/>
            <a:ext cx="8229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7407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Calibri"/>
              <a:buNone/>
            </a:pPr>
            <a:r>
              <a:rPr lang="ru-RU"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>
                <a:latin typeface="Calibri"/>
                <a:ea typeface="Calibri"/>
                <a:cs typeface="Calibri"/>
                <a:sym typeface="Calibri"/>
              </a:rPr>
            </a:br>
            <a:r>
              <a:rPr lang="ru-RU"/>
              <a:t/>
            </a:r>
            <a:br>
              <a:rPr lang="ru-RU"/>
            </a:br>
            <a:endParaRPr/>
          </a:p>
        </p:txBody>
      </p:sp>
      <p:sp>
        <p:nvSpPr>
          <p:cNvPr id="1022" name="Google Shape;1022;p150"/>
          <p:cNvSpPr/>
          <p:nvPr/>
        </p:nvSpPr>
        <p:spPr>
          <a:xfrm>
            <a:off x="3131840" y="188640"/>
            <a:ext cx="256672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ThingLink</a:t>
            </a: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3" name="Google Shape;1023;p150"/>
          <p:cNvPicPr preferRelativeResize="0"/>
          <p:nvPr/>
        </p:nvPicPr>
        <p:blipFill rotWithShape="1">
          <a:blip r:embed="rId4">
            <a:alphaModFix/>
          </a:blip>
          <a:srcRect l="2242" t="9887" r="1505" b="3945"/>
          <a:stretch/>
        </p:blipFill>
        <p:spPr>
          <a:xfrm>
            <a:off x="0" y="1434000"/>
            <a:ext cx="9144000" cy="460449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 l="19766" t="8789" r="20937" b="18945"/>
          <a:stretch>
            <a:fillRect/>
          </a:stretch>
        </p:blipFill>
        <p:spPr bwMode="auto">
          <a:xfrm>
            <a:off x="714348" y="1214422"/>
            <a:ext cx="771530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7900" y="0"/>
            <a:ext cx="8368200" cy="1214422"/>
          </a:xfrm>
        </p:spPr>
        <p:txBody>
          <a:bodyPr/>
          <a:lstStyle/>
          <a:p>
            <a:r>
              <a:rPr lang="ru-RU" sz="4000" dirty="0" smtClean="0"/>
              <a:t>Создание интерактивных плакатов</a:t>
            </a:r>
            <a:endParaRPr lang="ru-RU" sz="40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p166"/>
          <p:cNvSpPr txBox="1">
            <a:spLocks noGrp="1"/>
          </p:cNvSpPr>
          <p:nvPr>
            <p:ph type="title"/>
          </p:nvPr>
        </p:nvSpPr>
        <p:spPr>
          <a:xfrm>
            <a:off x="495912" y="188640"/>
            <a:ext cx="8368200" cy="9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20833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4800"/>
              <a:buFont typeface="Calibri"/>
              <a:buNone/>
            </a:pPr>
            <a:r>
              <a:rPr lang="ru-RU" sz="4800" u="sng" dirty="0" err="1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Удоба</a:t>
            </a:r>
            <a:endParaRPr sz="4800" u="sng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  <a:hlinkClick r:id="rId4"/>
            </a:endParaRPr>
          </a:p>
        </p:txBody>
      </p:sp>
      <p:sp>
        <p:nvSpPr>
          <p:cNvPr id="1146" name="Google Shape;1146;p166"/>
          <p:cNvSpPr/>
          <p:nvPr/>
        </p:nvSpPr>
        <p:spPr>
          <a:xfrm>
            <a:off x="2789588" y="6312731"/>
            <a:ext cx="359399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Шаблон “Image Hotspots” </a:t>
            </a:r>
            <a:endParaRPr/>
          </a:p>
        </p:txBody>
      </p:sp>
      <p:pic>
        <p:nvPicPr>
          <p:cNvPr id="1147" name="Google Shape;1147;p166"/>
          <p:cNvPicPr preferRelativeResize="0"/>
          <p:nvPr/>
        </p:nvPicPr>
        <p:blipFill rotWithShape="1">
          <a:blip r:embed="rId5">
            <a:alphaModFix/>
          </a:blip>
          <a:srcRect l="17882" t="17426" r="20647" b="10527"/>
          <a:stretch/>
        </p:blipFill>
        <p:spPr>
          <a:xfrm>
            <a:off x="539552" y="1086269"/>
            <a:ext cx="7927638" cy="5226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p167"/>
          <p:cNvSpPr txBox="1">
            <a:spLocks noGrp="1"/>
          </p:cNvSpPr>
          <p:nvPr>
            <p:ph type="title"/>
          </p:nvPr>
        </p:nvSpPr>
        <p:spPr>
          <a:xfrm>
            <a:off x="495912" y="188640"/>
            <a:ext cx="8368200" cy="9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20833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4800"/>
              <a:buFont typeface="Calibri"/>
              <a:buNone/>
            </a:pPr>
            <a:r>
              <a:rPr lang="ru-RU" sz="4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Удоба</a:t>
            </a:r>
            <a:endParaRPr sz="4800" u="sng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  <a:hlinkClick r:id="rId4"/>
            </a:endParaRPr>
          </a:p>
        </p:txBody>
      </p:sp>
      <p:pic>
        <p:nvPicPr>
          <p:cNvPr id="1153" name="Google Shape;1153;p167"/>
          <p:cNvPicPr preferRelativeResize="0"/>
          <p:nvPr/>
        </p:nvPicPr>
        <p:blipFill rotWithShape="1">
          <a:blip r:embed="rId5">
            <a:alphaModFix/>
          </a:blip>
          <a:srcRect t="18817" r="35293" b="3960"/>
          <a:stretch/>
        </p:blipFill>
        <p:spPr>
          <a:xfrm>
            <a:off x="395536" y="1074558"/>
            <a:ext cx="8280920" cy="5559059"/>
          </a:xfrm>
          <a:prstGeom prst="rect">
            <a:avLst/>
          </a:prstGeom>
          <a:noFill/>
          <a:ln>
            <a:noFill/>
          </a:ln>
        </p:spPr>
      </p:pic>
      <p:sp>
        <p:nvSpPr>
          <p:cNvPr id="1154" name="Google Shape;1154;p167"/>
          <p:cNvSpPr/>
          <p:nvPr/>
        </p:nvSpPr>
        <p:spPr>
          <a:xfrm>
            <a:off x="4211960" y="5239419"/>
            <a:ext cx="359399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Шаблон “Image Hotspots” 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Сайты для путешествий </a:t>
            </a:r>
            <a:endParaRPr lang="ru-RU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 l="2745" t="12695" r="29722" b="24504"/>
          <a:stretch>
            <a:fillRect/>
          </a:stretch>
        </p:blipFill>
        <p:spPr bwMode="auto">
          <a:xfrm>
            <a:off x="1" y="1000108"/>
            <a:ext cx="507206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/>
          <a:srcRect l="3880" t="8984" r="30234" b="28515"/>
          <a:stretch>
            <a:fillRect/>
          </a:stretch>
        </p:blipFill>
        <p:spPr bwMode="auto">
          <a:xfrm>
            <a:off x="4214810" y="3448002"/>
            <a:ext cx="4929190" cy="3409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http://www.bongeo.ru/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3060" t="10742" r="23133" b="14062"/>
          <a:stretch>
            <a:fillRect/>
          </a:stretch>
        </p:blipFill>
        <p:spPr bwMode="auto">
          <a:xfrm>
            <a:off x="1000100" y="1357298"/>
            <a:ext cx="7358114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https://online.seterra.com/ru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t="8333" r="22035" b="12500"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8789" r="7210" b="1308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l="3294" t="11719" r="23682" b="12109"/>
          <a:stretch>
            <a:fillRect/>
          </a:stretch>
        </p:blipFill>
        <p:spPr bwMode="auto">
          <a:xfrm>
            <a:off x="0" y="785794"/>
            <a:ext cx="914400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8235" t="8789" r="27525" b="12109"/>
          <a:stretch>
            <a:fillRect/>
          </a:stretch>
        </p:blipFill>
        <p:spPr bwMode="auto">
          <a:xfrm>
            <a:off x="357158" y="642918"/>
            <a:ext cx="8358246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 t="8789" r="37408" b="13086"/>
          <a:stretch>
            <a:fillRect/>
          </a:stretch>
        </p:blipFill>
        <p:spPr bwMode="auto">
          <a:xfrm>
            <a:off x="500034" y="500042"/>
            <a:ext cx="814390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 l="14824" t="8789" r="14348" b="12109"/>
          <a:stretch>
            <a:fillRect/>
          </a:stretch>
        </p:blipFill>
        <p:spPr bwMode="auto">
          <a:xfrm>
            <a:off x="0" y="571480"/>
            <a:ext cx="914400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77</Words>
  <PresentationFormat>Экран (4:3)</PresentationFormat>
  <Paragraphs>24</Paragraphs>
  <Slides>30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Цифровые инструменты на уроках географии</vt:lpstr>
      <vt:lpstr>http://www.bongeo.ru/</vt:lpstr>
      <vt:lpstr>http://www.bongeo.ru/</vt:lpstr>
      <vt:lpstr>https://online.seterra.com/ru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https://yandex.ru/map-constructor</vt:lpstr>
      <vt:lpstr>Слайд 13</vt:lpstr>
      <vt:lpstr>https://makemap.2gis.ru/</vt:lpstr>
      <vt:lpstr>Слайд 15</vt:lpstr>
      <vt:lpstr>https://www.esri.com/en-us/maps-we-love/overview </vt:lpstr>
      <vt:lpstr>Этот опыт предназначен для обучающихся, которые хотят подготовиться к следующему шагу, будь то колледж или карьера. Получить опыт использования пространственных инструментов и методов, изучая концепции ГИС и науки о пространственных данных,  доступ к новейшим геопространственным знаниям, развивая навыки в таких областях, как инженерия данных, визуализация, 3D-аналитика, бизнес-аналитика и искусственный интеллект.</vt:lpstr>
      <vt:lpstr>Слайд 18</vt:lpstr>
      <vt:lpstr>Scribble Maps </vt:lpstr>
      <vt:lpstr>ZeeMaps </vt:lpstr>
      <vt:lpstr>Google Maps </vt:lpstr>
      <vt:lpstr>Tripline</vt:lpstr>
      <vt:lpstr>Tour Builder</vt:lpstr>
      <vt:lpstr>Виртуальные экскурсии izi.TRAVEL</vt:lpstr>
      <vt:lpstr>  </vt:lpstr>
      <vt:lpstr>Создание интерактивных плакатов</vt:lpstr>
      <vt:lpstr>Удоба</vt:lpstr>
      <vt:lpstr>Удоба</vt:lpstr>
      <vt:lpstr>Сайты для путешествий 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 Windows</cp:lastModifiedBy>
  <cp:revision>39</cp:revision>
  <dcterms:created xsi:type="dcterms:W3CDTF">2021-12-14T16:29:52Z</dcterms:created>
  <dcterms:modified xsi:type="dcterms:W3CDTF">2021-12-15T03:30:07Z</dcterms:modified>
</cp:coreProperties>
</file>