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8" r:id="rId2"/>
    <p:sldId id="285" r:id="rId3"/>
    <p:sldId id="278" r:id="rId4"/>
    <p:sldId id="256" r:id="rId5"/>
    <p:sldId id="269" r:id="rId6"/>
    <p:sldId id="270" r:id="rId7"/>
    <p:sldId id="271" r:id="rId8"/>
    <p:sldId id="276" r:id="rId9"/>
    <p:sldId id="282" r:id="rId10"/>
    <p:sldId id="273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16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9908-189A-4398-8553-874A0D77A97D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93C13-A1E5-4884-A5EB-E469B5DF1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41606-B5BA-4A77-B866-04A6F039A42C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3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1053-D0F1-440D-A852-D0FD4424FC4B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32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0B9D-E2D9-4A2F-949F-C3C364FC6476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BA46E-41D2-49AC-93DE-FF6E77490E2F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7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4EB-9CD5-4757-909B-33C41D96439D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49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AC93-2D79-42A8-9ED4-3AC81FECEDA0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7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BA41-73FE-4818-AD08-EFCD829A5712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2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AFDD-F10D-4945-9019-D88C039EADF7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82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60CB-0C43-4653-BA64-DF67DD60732D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BC32-2F2C-4B4A-BB29-3F76EE31A541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13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95B0-8E2A-4EEB-BDCF-097A13A3E8C6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6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868C-9285-40E0-B800-8074E4CE2004}" type="datetime1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5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6412" y="506438"/>
            <a:ext cx="4688938" cy="1083211"/>
          </a:xfrm>
        </p:spPr>
        <p:txBody>
          <a:bodyPr>
            <a:noAutofit/>
          </a:bodyPr>
          <a:lstStyle/>
          <a:p>
            <a:pPr lvl="0"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ДПО РК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«КРЫМСКИЙ РЕСПУБЛИКАНСКИЙ ИНСТИТУТ ПОСТДИПЛОМНОГО ПЕДАГОГИЧЕСКОГО ОБРАЗОВАНИЯ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11" y="1911927"/>
            <a:ext cx="78867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Республиканский семинар</a:t>
            </a:r>
          </a:p>
          <a:p>
            <a:pPr marL="0" indent="0" algn="ctr">
              <a:buNone/>
            </a:pP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«Партнерское взаимодействие классного руководителя с родителями – залог целостности процесса воспитания»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C:\Users\User\Desktop\logo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9483" y="337625"/>
            <a:ext cx="2377440" cy="1195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903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723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п.33. Организационный раздел программы основного общего образования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должен  включать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963" y="1547446"/>
            <a:ext cx="8384345" cy="4881489"/>
          </a:xfrm>
        </p:spPr>
        <p:txBody>
          <a:bodyPr/>
          <a:lstStyle/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учебный план;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план внеурочной деятельности;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календарный учебный график;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календарный план воспитательной работы, содержащий перечень событий и мероприятий воспитательной направленности, которые организуются и проводятся организацией или в которых организация принимает участие в учебном году или периоде обучения.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80720"/>
            <a:ext cx="7886700" cy="872831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Раздел IV. Требования к результатам освоения программы основного общего образования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3218" y="1223889"/>
            <a:ext cx="8623496" cy="538792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п. 42. Личностные результаты освоения программы основного общего образован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ия достигаются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единстве учебной и воспитательной деятельности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п.42.1.должны отражать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готовность обучающихся руководствоваться системой позитивных ценностных ориентаций и расширение опыта деятельности на ее основе и в процессе реализации основных направлений воспитательной деятельности,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том числе в части: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Гражданского воспитания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Патриотического воспитания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Духовно-нравственного воспитания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Стр.34-39 ФГОС</a:t>
            </a:r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1" y="0"/>
            <a:ext cx="8778240" cy="6857999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Милые мамы! Уважаемые папы!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Поздравляем вас с праздником – с Всероссийским днем знаний!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Дети – они всегда дети. И первое сентября для них действительно праздник: они переживают, волнуются, радуются, ждут сюрпризов, подарков, семейного праздничного обеда, добрых слов в свой адрес.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 каждый из них (втайне от всех) мечтает, что в этом учебном году он обязательно будет лучше учиться.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Ребенку очень хочется быть успешным, замеченным, отмеченным учителями, одноклассниками и, конечно, родителями.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 этом его детское счастье!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 ребенку обязательно повезет, если мы, взрослые, договоримся между собой: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– замечать и отмечать в нем все доброе и хорошее;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– искренне интересоваться его школьной жизнью;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– быть рядом и оказывать поддержку в минуты его неудач;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– обязательно хвалить и за большие, и за маленькие успехи!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А еще любить и верить. Любить безусловной любовью и верить в его способности, в его таланты, верить в самого ребенка. И у него все получится!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Помните, как у Михаила Пришвина: «Ты любишь во мне человека, которого во мне нет, но ты люби его, люби, и я таким стану!»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Дорогие взрослые, вернитесь в свои школьные годы, вспомните, что вас радовало, что огорчало тогда, и как любящие родители создайте свою семейную систему стимулирования и поощрения ребенка. И он обязательно станет гордостью вашей семьи, вашего рода!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Еще раз с праздником вас, любви в вашем сердце и в вашем доме!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 искренним уважением……… </a:t>
            </a:r>
          </a:p>
          <a:p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6412" y="506438"/>
            <a:ext cx="4688938" cy="1083211"/>
          </a:xfrm>
        </p:spPr>
        <p:txBody>
          <a:bodyPr>
            <a:noAutofit/>
          </a:bodyPr>
          <a:lstStyle/>
          <a:p>
            <a:pPr lvl="0"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ДПО РК</a:t>
            </a:r>
            <a:b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«КРЫМСКИЙ РЕСПУБЛИКАНСКИЙ ИНСТИТУТ ПОСТДИПЛОМНОГО ПЕДАГОГИЧЕСКОГО ОБРАЗОВАНИЯ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11" y="1911927"/>
            <a:ext cx="7886700" cy="4572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Рабочая  программа воспитания: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методические решения при переходе на новые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ФГОС НОО и ФГОС ООО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Модуль «Школьный урок»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Васькив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Т.Ф., заведующая Центром по воспитательной работе и основам здоровья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 descr="C:\Users\User\Desktop\logo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9483" y="337625"/>
            <a:ext cx="2377440" cy="1195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94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91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Мониторинг внедрении рабочих программ воспитания в ОО Республики Крым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Приказ МОНМ РК от 22.03.2022 № 458 о проведении мониторинга с целью актуализации данных о внедрении рабочих программ воспитания в ОО Республики Крым</a:t>
            </a:r>
          </a:p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Провести мониторинг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до 30 апреля2022 года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и направить результаты по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ОО и ДОО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в КРИППО</a:t>
            </a:r>
          </a:p>
          <a:p>
            <a:pPr>
              <a:buNone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dirty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de-DE" sz="3200" b="1" dirty="0" err="1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de-DE" sz="32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3200" b="1" dirty="0" err="1">
                <a:latin typeface="Times New Roman" pitchFamily="18" charset="0"/>
                <a:cs typeface="Times New Roman" pitchFamily="18" charset="0"/>
              </a:rPr>
              <a:t>krippo@krippo</a:t>
            </a:r>
            <a:r>
              <a:rPr lang="de-DE" sz="3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/>
              <a:t> </a:t>
            </a:r>
            <a:endParaRPr lang="ru-RU" sz="3200" dirty="0"/>
          </a:p>
          <a:p>
            <a:pPr algn="just"/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407964"/>
            <a:ext cx="7772400" cy="783527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Основные направления воспитания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2509" y="1219201"/>
            <a:ext cx="8423563" cy="5292436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соответствии с новыми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ФГОС  НОО, ООО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Гражданское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Патриотическое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Духовно-нравственное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Эстетическое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Физическое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Трудовое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Экологическое воспитание </a:t>
            </a:r>
          </a:p>
          <a:p>
            <a:pPr algn="l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Познавательное направление воспитания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552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62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57" y="1237956"/>
            <a:ext cx="8496885" cy="5247249"/>
          </a:xfrm>
        </p:spPr>
        <p:txBody>
          <a:bodyPr>
            <a:normAutofit fontScale="92500" lnSpcReduction="20000"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п.32. Содержательный раздел программы основного общего образования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включает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рабочую программу воспитания;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п.32.1 Рабочие программы учебных предметов,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учебных курсов (в том числе внеурочной деятельности), учебных модулей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формируются с учетом рабочей программы воспитания.</a:t>
            </a:r>
          </a:p>
          <a:p>
            <a:pPr algn="just">
              <a:buNone/>
            </a:pP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Используем Модуль «Школьный урок»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/>
              <a:t> </a:t>
            </a:r>
            <a:endParaRPr lang="ru-RU" i="1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п.32.3. Рабочая программа воспитания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031" y="1825625"/>
            <a:ext cx="8314005" cy="47299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Рабочая программа воспитания должна быть направлена 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развитие личности обучающихся, в том числе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духовно-нравственное развитие,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укрепление психического здоровья,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физическое воспитание, </a:t>
            </a: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достижение ими результатов освоения программы основного общего образования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21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ФГОС п.32.3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Рабочая программа воспитания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6099" y="1350498"/>
            <a:ext cx="8496886" cy="517691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Рабочая программа воспитания  имеет модульную структуру и включает: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анализ воспитательного процесса в организации;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цель и задачи воспитания обучающихся;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виды, формы и содержание воспитательной деятельности с учетом специфики организации,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региональный компонент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тематики модулей;</a:t>
            </a:r>
          </a:p>
          <a:p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систему поощрения социальной успешности и проявлений активной жизненной позиции обучающихся.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Модули Рабочей программы воспитания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57" y="1519310"/>
            <a:ext cx="8440615" cy="5064369"/>
          </a:xfrm>
        </p:spPr>
        <p:txBody>
          <a:bodyPr>
            <a:normAutofit lnSpcReduction="10000"/>
          </a:bodyPr>
          <a:lstStyle/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Инвариантными модулями  являются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«Классное руководство», «Школьный урок», «Курсы внеурочной деятельности», «Работа с родителями», «Самоуправление» и «Профориентация».</a:t>
            </a:r>
          </a:p>
          <a:p>
            <a:pPr algn="just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Вариативными модулями могут быть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«Ключевые общешкольные дела», «Детские общественные объединения», «Школьные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«Экскурсии, экспедиции, походы», «Организация предметно-эстетической среды» и др. по выбору образовательной организации.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622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Рабочая программа воспитания должна обеспечивать: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9151" y="1069144"/>
            <a:ext cx="8904849" cy="5788856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создание целостной образовательной среды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, включающей урочную и внеурочную деятельность.</a:t>
            </a:r>
          </a:p>
          <a:p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содействие развитию педагогической компетентности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родителей (законных представителей) несовершеннолетних обучающихся;</a:t>
            </a:r>
          </a:p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учет социальных потребностей семей обучающихся;</a:t>
            </a:r>
          </a:p>
          <a:p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совместную деятельность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обучающихся с родителями (законными представителями);</a:t>
            </a:r>
          </a:p>
          <a:p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организацию личностно значимой и общественно приемлемой деятельности для формирования у обучающихся российской гражданской идентичности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, осознания сопричастности социально позитивным духовным ценностям и традициям своей семьи, этнической и (или) </a:t>
            </a:r>
            <a:r>
              <a:rPr lang="ru-RU" sz="5100" dirty="0" err="1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группы, родного края, уважения к ценностям других культур; и др.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Стр. 17-19 ФГОС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544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ГБОУ ДПО РК «КРЫМСКИЙ РЕСПУБЛИКАНСКИЙ ИНСТИТУТ ПОСТДИПЛОМНОГО ПЕДАГОГИЧЕСКОГО ОБРАЗОВАНИЯ</vt:lpstr>
      <vt:lpstr>ГБОУ ДПО РК «КРЫМСКИЙ РЕСПУБЛИКАНСКИЙ ИНСТИТУТ ПОСТДИПЛОМНОГО ПЕДАГОГИЧЕСКОГО ОБРАЗОВАНИЯ</vt:lpstr>
      <vt:lpstr>Мониторинг внедрении рабочих программ воспитания в ОО Республики Крым </vt:lpstr>
      <vt:lpstr>Основные направления воспитания</vt:lpstr>
      <vt:lpstr>ФГОС</vt:lpstr>
      <vt:lpstr>п.32.3. Рабочая программа воспитания </vt:lpstr>
      <vt:lpstr>ФГОС п.32.3. Рабочая программа воспитания </vt:lpstr>
      <vt:lpstr>Модули Рабочей программы воспитания</vt:lpstr>
      <vt:lpstr> Рабочая программа воспитания должна обеспечивать: </vt:lpstr>
      <vt:lpstr>п.33. Организационный раздел программы основного общего образования, должен  включать</vt:lpstr>
      <vt:lpstr> Раздел IV. Требования к результатам освоения программы основного общего образования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Oleg Griban</dc:creator>
  <cp:lastModifiedBy>Fingram_001</cp:lastModifiedBy>
  <cp:revision>78</cp:revision>
  <dcterms:created xsi:type="dcterms:W3CDTF">2018-01-08T14:19:34Z</dcterms:created>
  <dcterms:modified xsi:type="dcterms:W3CDTF">2022-04-14T08:35:33Z</dcterms:modified>
</cp:coreProperties>
</file>