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8" r:id="rId3"/>
    <p:sldId id="281" r:id="rId4"/>
    <p:sldId id="282" r:id="rId5"/>
    <p:sldId id="283" r:id="rId6"/>
    <p:sldId id="264" r:id="rId7"/>
    <p:sldId id="262" r:id="rId8"/>
    <p:sldId id="288" r:id="rId9"/>
    <p:sldId id="260" r:id="rId10"/>
    <p:sldId id="266" r:id="rId11"/>
    <p:sldId id="270" r:id="rId12"/>
    <p:sldId id="284" r:id="rId13"/>
    <p:sldId id="285" r:id="rId14"/>
    <p:sldId id="286" r:id="rId15"/>
    <p:sldId id="276" r:id="rId16"/>
    <p:sldId id="277" r:id="rId17"/>
    <p:sldId id="273" r:id="rId18"/>
    <p:sldId id="287" r:id="rId19"/>
  </p:sldIdLst>
  <p:sldSz cx="9144000" cy="6858000" type="screen4x3"/>
  <p:notesSz cx="6858000" cy="9144000"/>
  <p:custDataLst>
    <p:tags r:id="rId2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 autoAdjust="0"/>
    <p:restoredTop sz="84583" autoAdjust="0"/>
  </p:normalViewPr>
  <p:slideViewPr>
    <p:cSldViewPr>
      <p:cViewPr varScale="1">
        <p:scale>
          <a:sx n="61" d="100"/>
          <a:sy n="61" d="100"/>
        </p:scale>
        <p:origin x="-13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2"/>
          <c:dPt>
            <c:idx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spPr>
              <a:solidFill>
                <a:srgbClr val="FFFF00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spPr>
              <a:solidFill>
                <a:srgbClr val="7030A0"/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>
                <c:manualLayout>
                  <c:x val="-0.22572286473007921"/>
                  <c:y val="-9.9982922254262696E-2"/>
                </c:manualLayout>
              </c:layout>
              <c:tx>
                <c:rich>
                  <a:bodyPr/>
                  <a:lstStyle/>
                  <a:p>
                    <a:r>
                      <a:rPr lang="en-US" sz="2000">
                        <a:solidFill>
                          <a:sysClr val="windowText" lastClr="000000"/>
                        </a:solidFill>
                        <a:latin typeface="Arial Black" pitchFamily="34" charset="0"/>
                      </a:rPr>
                      <a:t>65</a:t>
                    </a:r>
                  </a:p>
                </c:rich>
              </c:tx>
              <c:dLblPos val="bestFit"/>
              <c:showVal val="1"/>
            </c:dLbl>
            <c:dLbl>
              <c:idx val="1"/>
              <c:layout>
                <c:manualLayout>
                  <c:x val="4.9924383992779812E-2"/>
                  <c:y val="-6.8697331952182486E-2"/>
                </c:manualLayout>
              </c:layout>
              <c:tx>
                <c:rich>
                  <a:bodyPr/>
                  <a:lstStyle/>
                  <a:p>
                    <a:r>
                      <a:rPr lang="en-US" sz="2000"/>
                      <a:t>16</a:t>
                    </a:r>
                  </a:p>
                </c:rich>
              </c:tx>
              <c:dLblPos val="bestFit"/>
              <c:showVal val="1"/>
            </c:dLbl>
            <c:dLbl>
              <c:idx val="2"/>
              <c:layout>
                <c:manualLayout>
                  <c:x val="-0.11168258633357826"/>
                  <c:y val="-0.1137769814384504"/>
                </c:manualLayout>
              </c:layout>
              <c:tx>
                <c:rich>
                  <a:bodyPr/>
                  <a:lstStyle/>
                  <a:p>
                    <a:r>
                      <a:rPr lang="en-US" sz="2000"/>
                      <a:t>10,6</a:t>
                    </a:r>
                  </a:p>
                </c:rich>
              </c:tx>
              <c:dLblPos val="inEnd"/>
              <c:showVal val="1"/>
            </c:dLbl>
            <c:dLbl>
              <c:idx val="3"/>
              <c:layout>
                <c:manualLayout>
                  <c:x val="-2.3512123438648027E-2"/>
                  <c:y val="-0.12799910411825643"/>
                </c:manualLayout>
              </c:layout>
              <c:tx>
                <c:rich>
                  <a:bodyPr/>
                  <a:lstStyle/>
                  <a:p>
                    <a:r>
                      <a:rPr lang="en-US" sz="2000"/>
                      <a:t>8,4</a:t>
                    </a:r>
                  </a:p>
                </c:rich>
              </c:tx>
              <c:dLblPos val="inEnd"/>
              <c:showVal val="1"/>
            </c:dLbl>
            <c:txPr>
              <a:bodyPr/>
              <a:lstStyle/>
              <a:p>
                <a:pPr>
                  <a:defRPr sz="2000">
                    <a:latin typeface="Arial Black" pitchFamily="34" charset="0"/>
                  </a:defRPr>
                </a:pPr>
                <a:endParaRPr lang="ru-RU"/>
              </a:p>
            </c:txPr>
            <c:dLblPos val="inEnd"/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русские</c:v>
                </c:pt>
                <c:pt idx="1">
                  <c:v>украинцы</c:v>
                </c:pt>
                <c:pt idx="2">
                  <c:v>крымские татары</c:v>
                </c:pt>
                <c:pt idx="3">
                  <c:v>другие народы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65</c:v>
                </c:pt>
                <c:pt idx="1">
                  <c:v>16</c:v>
                </c:pt>
                <c:pt idx="2">
                  <c:v>10.6</c:v>
                </c:pt>
                <c:pt idx="3">
                  <c:v>8.4</c:v>
                </c:pt>
              </c:numCache>
            </c:numRef>
          </c:val>
        </c:ser>
      </c:pie3DChart>
      <c:spPr>
        <a:ln w="12700"/>
      </c:spPr>
    </c:plotArea>
    <c:legend>
      <c:legendPos val="r"/>
      <c:layout>
        <c:manualLayout>
          <c:xMode val="edge"/>
          <c:yMode val="edge"/>
          <c:x val="0.64326329374574032"/>
          <c:y val="7.7603096223142071E-2"/>
          <c:w val="0.34628937731057047"/>
          <c:h val="0.83993712650325492"/>
        </c:manualLayout>
      </c:layout>
      <c:txPr>
        <a:bodyPr/>
        <a:lstStyle/>
        <a:p>
          <a:pPr>
            <a:defRPr sz="1600">
              <a:latin typeface="Arial Black" pitchFamily="34" charset="0"/>
            </a:defRPr>
          </a:pPr>
          <a:endParaRPr lang="ru-RU"/>
        </a:p>
      </c:txPr>
    </c:legend>
    <c:plotVisOnly val="1"/>
    <c:dispBlanksAs val="zero"/>
  </c:chart>
  <c:spPr>
    <a:effectLst>
      <a:outerShdw blurRad="50800" dist="50800" dir="5400000" algn="ctr" rotWithShape="0">
        <a:schemeClr val="bg1">
          <a:lumMod val="50000"/>
        </a:schemeClr>
      </a:outerShdw>
    </a:effectLst>
  </c:spPr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744924"/>
            <a:ext cx="6517232" cy="1368152"/>
          </a:xfrm>
        </p:spPr>
        <p:txBody>
          <a:bodyPr/>
          <a:lstStyle>
            <a:lvl1pPr>
              <a:defRPr b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332656"/>
            <a:ext cx="6084168" cy="1470025"/>
          </a:xfrm>
        </p:spPr>
        <p:txBody>
          <a:bodyPr/>
          <a:lstStyle>
            <a:lvl1pPr>
              <a:defRPr b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1916832"/>
            <a:ext cx="5436096" cy="1296144"/>
          </a:xfrm>
        </p:spPr>
        <p:txBody>
          <a:bodyPr/>
          <a:lstStyle>
            <a:lvl1pPr marL="0" indent="0" algn="ctr">
              <a:buNone/>
              <a:defRPr>
                <a:solidFill>
                  <a:srgbClr val="92D05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732B8-2D48-484B-AE6E-3B43AE69A1D2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037FB-10D7-4EB8-8F39-1457F534B3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30515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51520" y="45855"/>
            <a:ext cx="8712968" cy="10788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4464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presentation-creation.ru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5855"/>
            <a:ext cx="8712968" cy="10788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412776"/>
            <a:ext cx="8640960" cy="4464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5"/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20000"/>
              <a:lumOff val="8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92896"/>
            <a:ext cx="9144000" cy="1944216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Формирование российской гражданской идентичности у крымских школьников </a:t>
            </a:r>
            <a:r>
              <a:rPr lang="en-US" dirty="0" smtClean="0">
                <a:solidFill>
                  <a:srgbClr val="FF0000"/>
                </a:solidFill>
              </a:rPr>
              <a:t>–</a:t>
            </a:r>
            <a:r>
              <a:rPr lang="ru-RU" dirty="0" smtClean="0">
                <a:solidFill>
                  <a:srgbClr val="FF0000"/>
                </a:solidFill>
              </a:rPr>
              <a:t> основа патриотического воспитания в школе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Рабочий стол\586_oooo.plu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24400"/>
            <a:ext cx="2133600" cy="21336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131840" y="5214950"/>
            <a:ext cx="5760640" cy="164305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Супрычев А.В., кандидат педагогических наук, </a:t>
            </a:r>
            <a:endParaRPr lang="ru-RU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доцент </a:t>
            </a:r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кафедры  ЕМОФГ </a:t>
            </a:r>
            <a:endParaRPr lang="ru-RU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ГБОУ ДПО </a:t>
            </a:r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РК «Крымский  республиканский  институт  постдипломного педагогического  образования</a:t>
            </a:r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 algn="ctr">
              <a:defRPr/>
            </a:pPr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заслуженный работник образования  АР  Крым</a:t>
            </a:r>
            <a:endParaRPr lang="ru-RU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D:\Рабочий стол\imag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332656"/>
            <a:ext cx="1571636" cy="10801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85728"/>
            <a:ext cx="4320480" cy="5869035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anchor="ctr"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Гражданская идентичность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(также государственно-гражданская идентичность, 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национально-гражданская идентичность)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индивидуальное чувство принадлежности к общности граждан конкретного государства, позволяющее гражданской общности действовать в качестве коллективного субъекта.</a:t>
            </a:r>
          </a:p>
          <a:p>
            <a:pPr marL="0" indent="0" algn="ctr"/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285729"/>
            <a:ext cx="4320480" cy="5879576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anchor="ctr"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Российская гражданская идентичность –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осознание своей сопричастности культуре, традициям, истории российского народа, приверженность нормам, законам и правилам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российского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общества и готовность целенаправленно действовать, способствуя научному, экономическому,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социо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культурному развитию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России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00042"/>
            <a:ext cx="8678198" cy="5500726"/>
          </a:xfr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Безусловно,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российская гражданская идентичность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может формироваться стихийно, но лишь в рамках целенаправленного педагогического сопровождения.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здесь огромную роль играют не только такие дисциплины гуманитарного цикла,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«История», «Обществознание», «Русский язык», «Литература», «География России»,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предметы образовательной области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«Искусство»: «Музыка», «Мировая художественная культура», ИЗО,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 и внеурочная деятельность, и дополнительное образование детей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85728"/>
            <a:ext cx="8572560" cy="4643470"/>
          </a:xfr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Родина – какой высокий смысл заложен в этом коротком слове!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для каждого человека это слово содержит что-то особенное, своё, личное.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что же называется «Родиной»?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Всем хорошо известное существительное «родина» в русском языке сравнительно молодое. Его смысловое значение определяется изначальным общеславянским корнем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«род»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означает: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«место рождения», «место происхождения»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мнению исследователей, оно начинает появляться в письменных источниках XVI века – во времена становления централизованного Русского государства. </a:t>
            </a:r>
          </a:p>
          <a:p>
            <a:endParaRPr lang="ru-RU" dirty="0"/>
          </a:p>
        </p:txBody>
      </p:sp>
      <p:pic>
        <p:nvPicPr>
          <p:cNvPr id="6146" name="Picture 2" descr="D:\Рабочий стол\images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143512"/>
            <a:ext cx="4572032" cy="148267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6148" name="Picture 4" descr="D:\Рабочий стол\images (1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5072074"/>
            <a:ext cx="2290761" cy="160090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214290"/>
            <a:ext cx="4210080" cy="6429420"/>
          </a:xfr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широкий языковый оборот слово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«родина»,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наряду с его синонимами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«отчизна»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«отечество»,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входит с XVIII-XIX вв.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этом уже в то время слово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«родина»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различных авторов употреблялось с двойным смысловым значением: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«большая» - Отечество и «малая» («узкая» по В.И. Далю) - «место, где кто родился».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Таким образом, можно сказать, что у каждого из нас есть две родины: большая и малая.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4290"/>
            <a:ext cx="4281518" cy="6429420"/>
          </a:xfr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Большая Родина</a:t>
            </a: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это великая Россия, твоя гордость, твоя страна, твое государство, в котором ты являешься гражданином, а </a:t>
            </a:r>
            <a:r>
              <a:rPr lang="ru-RU" sz="2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малая Родина</a:t>
            </a: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это часть России – наш прекрасный Крым, на территории которого находится деревня, село или город, «родной край», где ты появился на свет, жил в раннем детстве и живешь сегодня. </a:t>
            </a:r>
          </a:p>
          <a:p>
            <a:endParaRPr lang="ru-RU" dirty="0"/>
          </a:p>
        </p:txBody>
      </p:sp>
      <p:pic>
        <p:nvPicPr>
          <p:cNvPr id="7171" name="Picture 3" descr="D:\Рабочий стол\Без названия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4572008"/>
            <a:ext cx="1781175" cy="18573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85728"/>
            <a:ext cx="8572560" cy="5072098"/>
          </a:xfr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Крымский полуостров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невелик по размерам, но, сколько природного разнообразия, сколько разных интересных неожиданностей и загадок ждет здесь на каждом шагу!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Поистине огромный природный и историко-культурный музей под открытым небом!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нам посчастливилось жить в этом чудесном крае, который является для всех проживающих в Крыму родным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нашей малой Родиной –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неотъемлемой частью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нашей великой Родины – России (Российской Федерации).</a:t>
            </a:r>
          </a:p>
          <a:p>
            <a:endParaRPr lang="ru-RU" dirty="0"/>
          </a:p>
        </p:txBody>
      </p:sp>
      <p:pic>
        <p:nvPicPr>
          <p:cNvPr id="8194" name="Picture 2" descr="D:\Рабочий стол\images (1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786322"/>
            <a:ext cx="1857402" cy="185740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8195" name="Picture 3" descr="D:\Рабочий стол\Без названия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4857760"/>
            <a:ext cx="1785950" cy="17859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285728"/>
            <a:ext cx="4320480" cy="5869035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региональной идентичностью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следует понимать ощущение людьми разных этнических групп своей непосредственной причастности ко всему, что происходит в регионе, который они считают своей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«малой Родиной».</a:t>
            </a: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285728"/>
            <a:ext cx="4320480" cy="5879577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народов Крыма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региональная идентичность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определена понятием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крымчане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понятие объединяет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народы Крыма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что находит свое отражение в девизе, изображенном на гербе Республики Крым: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Процветание в единстве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214423"/>
            <a:ext cx="4320480" cy="495088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показывает история, соотношение между различными этническими группами населения Крыма на протяжении веков изменялось.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все они вносили свой общий вклад в экономику и культуру Крыма, создавая то, что называется </a:t>
            </a:r>
          </a:p>
          <a:p>
            <a:pPr marL="0" indent="0" algn="ctr"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региональной идентичностью.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214422"/>
            <a:ext cx="4500594" cy="456010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4786322"/>
            <a:ext cx="4572000" cy="1214445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Диаграмма «Национальная структура населения Крыма»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(на 01.01.2015 г.)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14290"/>
            <a:ext cx="4429156" cy="6357981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endParaRPr lang="ru-RU" sz="3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современной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национальной структуре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населения Крыма выделяются как наиболее многочисленные этносы: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русские, украинцы,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крымские татары, </a:t>
            </a:r>
          </a:p>
          <a:p>
            <a:pPr algn="ctr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 и уступающие им по численности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белорусы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греки, евреи, армяне, 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болгары, немцы, поляки, венгры, 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итальянцы, молдаване, 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цыгане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многие другие народы, внесшие значительный вклад в развитие культуры Крыма. </a:t>
            </a:r>
          </a:p>
          <a:p>
            <a:pPr algn="ctr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древним народам Крыма относятся очень малочисленные в настоящее время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караимы и крымчаки.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4643438" y="1142984"/>
          <a:ext cx="4321175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57166"/>
            <a:ext cx="8501122" cy="6072230"/>
          </a:xfr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Будучи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крымчанами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любящими свою малую родину, мы гордимся, что являемся неотъемлемой частью великой страны, нашей большой Родины – Российской Федерации. </a:t>
            </a:r>
          </a:p>
          <a:p>
            <a:endParaRPr lang="ru-RU" dirty="0" smtClean="0"/>
          </a:p>
          <a:p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Люди, которые живут в настоящие время в Крыму, должны беречь природу нашего края, чтить его героическую историю, хранить и преумножать культурные богатства полуострова, учиться, жить и работать на благо своей  большой и малой родины.</a:t>
            </a:r>
          </a:p>
          <a:p>
            <a:endParaRPr lang="ru-RU" dirty="0"/>
          </a:p>
        </p:txBody>
      </p:sp>
      <p:pic>
        <p:nvPicPr>
          <p:cNvPr id="9218" name="Picture 2" descr="D:\Рабочий стол\images (1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285992"/>
            <a:ext cx="3409950" cy="134302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85728"/>
            <a:ext cx="8358246" cy="6357982"/>
          </a:xfr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 нас нет никакой, и не может быть никакой другой объединяющей идеи, кроме патриотизма»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Президент России В.В.Путин </a:t>
            </a:r>
          </a:p>
          <a:p>
            <a:pPr marL="0" indent="0" algn="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 февраля 2016 года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D:\Рабочий стол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643182"/>
            <a:ext cx="5357850" cy="3714776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357158" y="214290"/>
            <a:ext cx="8429684" cy="6643710"/>
          </a:xfrm>
          <a:prstGeom prst="horizontalScroll">
            <a:avLst>
              <a:gd name="adj" fmla="val 25000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  <a:tabLst>
                <a:tab pos="0" algn="l"/>
              </a:tabLst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Патриотизм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(греч. </a:t>
            </a:r>
            <a:r>
              <a:rPr lang="el-GR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πατριώτης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- «соотечественник», </a:t>
            </a:r>
            <a:r>
              <a:rPr lang="el-GR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πατρίς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«отечество»)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политический принцип, социальное чувство, содержанием которого является любовь, привязанность к Родине, преданность ей и готовность к жертвам ради неё. </a:t>
            </a:r>
          </a:p>
        </p:txBody>
      </p:sp>
      <p:pic>
        <p:nvPicPr>
          <p:cNvPr id="3074" name="Picture 2" descr="D:\Рабочий стол\Патриотизм-лого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57694"/>
            <a:ext cx="2285984" cy="2196165"/>
          </a:xfrm>
          <a:prstGeom prst="rect">
            <a:avLst/>
          </a:prstGeom>
          <a:noFill/>
        </p:spPr>
      </p:pic>
      <p:pic>
        <p:nvPicPr>
          <p:cNvPr id="3076" name="Picture 4" descr="D:\Рабочий стол\82023_900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05530"/>
            <a:ext cx="5286412" cy="1437519"/>
          </a:xfrm>
          <a:prstGeom prst="rect">
            <a:avLst/>
          </a:prstGeom>
          <a:noFill/>
        </p:spPr>
      </p:pic>
      <p:pic>
        <p:nvPicPr>
          <p:cNvPr id="3077" name="Picture 5" descr="D:\Рабочий стол\images (1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000636"/>
            <a:ext cx="2643206" cy="16430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3908974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57166"/>
            <a:ext cx="8358246" cy="6143668"/>
          </a:xfr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Исторический источник патриотизма —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веками и тысячелетиями закреплённое существование обособленных государств, формирующее привязанность к родной земле, языку, традициям.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течение XVIΙ в. слово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"патриот"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прочно входит в политический язык Западной Европы.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условиях образования наций и образования национальных государств, патриотизм становится составной частью общественного сознания уже в XVIII веке, отражающего общенациональные моменты в его развитии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28604"/>
            <a:ext cx="8143932" cy="6143668"/>
          </a:xfr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Патриотизм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предполагает гордость достижениями и культурой своей родины, желание сохранять её характер и культурные особенности и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идентификацию себя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особое эмоциональное переживание своей принадлежности к стране и своему гражданству, языку, традициям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другими представителями своего народа, стремление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защищать интересы Родины и своего народа.</a:t>
            </a:r>
          </a:p>
          <a:p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Чувство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 эмоциональный процесс человека, отражающий субъективное оценочное отношение к реальным или абстрактным объектам.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Чувства отличают от аффектов, эмоций и настроений.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85729"/>
            <a:ext cx="4285710" cy="5715040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Формирование российской гражданской идентичности у обучающихся на всех ступенях школьного образования является одним из основных требований ФГОС общего образования.</a:t>
            </a:r>
          </a:p>
          <a:p>
            <a:pPr algn="ctr">
              <a:buNone/>
            </a:pPr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Поскольку само понятие введено в образование не так давно – в последние 5-6 лет, оно нуждается в дополнительной конкретизации, особенно – для педагогов-практиков, работающих в общеобразовательных организациях.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285729"/>
            <a:ext cx="4285710" cy="5643602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Идентичность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сознательное или бессознательное соотнесение себя с большими и малыми группами людей по тем или иным основаниям ... 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не что иное, как осознание своей 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принадлежности по различным критериям -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человек, мужчина/женщина,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вероисповедание (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конфессия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житель территории, гражданин страны, профессия и др.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4282" y="1214422"/>
            <a:ext cx="8643998" cy="4786346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Национальная идентичность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или 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национальное самосознание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одна из составляющих </a:t>
            </a: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идентичности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человека, связанная с ощущаемой им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принадлежностью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 определённому </a:t>
            </a: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этносу</a:t>
            </a:r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нации.</a:t>
            </a:r>
            <a:endParaRPr lang="ru-RU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Национальная идентичность 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это чувство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«нации как связного целого, представленного уникальными традициями, культурой и языком».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7410" name="Picture 2" descr="D:\Рабочий стол\Без названия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285728"/>
            <a:ext cx="2357454" cy="8572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68052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Национальная идентичность не тождественна понятию </a:t>
            </a:r>
            <a:r>
              <a:rPr lang="ru-RU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национальность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хотя она может быть фактором, оказывающим на неё сильное влияние.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Роль национальной 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идентичности 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является непременным фактором стабильного и устойчивого существования государства. В критических ситуациях она определяет дальнейшее выживание страны.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4870894"/>
          </a:xfr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Национальная идентичность не является прирождённой чертой. 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Она проистекает из приобретённого осознания общности культуры, истории, языка с определённой группой людей. 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этому может добавиться чувство принадлежности к определённому государству, приверженность его 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государственной идентичности, национальной идее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государственным символам.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40085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169c03dc7889144f2a15414682ffa21e7c70a7"/>
</p:tagLst>
</file>

<file path=ppt/theme/theme1.xml><?xml version="1.0" encoding="utf-8"?>
<a:theme xmlns:a="http://schemas.openxmlformats.org/drawingml/2006/main" name="Тема Office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2577</TotalTime>
  <Words>856</Words>
  <Application>Microsoft Office PowerPoint</Application>
  <PresentationFormat>Экран (4:3)</PresentationFormat>
  <Paragraphs>77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Формирование российской гражданской идентичности у крымских школьников – основа патриотического воспитания в школе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Диаграмма «Национальная структура населения Крыма» (на 01.01.2015 г.) </vt:lpstr>
      <vt:lpstr>Слайд 18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Роскошный сверкающий фон</dc:title>
  <dc:creator>obstinate</dc:creator>
  <dc:description>Шаблон презентации с сайта https://presentation-creation.ru/</dc:description>
  <cp:lastModifiedBy>Пользователь</cp:lastModifiedBy>
  <cp:revision>1038</cp:revision>
  <dcterms:created xsi:type="dcterms:W3CDTF">2018-02-25T09:09:03Z</dcterms:created>
  <dcterms:modified xsi:type="dcterms:W3CDTF">2022-04-12T06:44:32Z</dcterms:modified>
</cp:coreProperties>
</file>