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849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64182-3082-453D-9048-9A6E371F53AF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55A93-4DC7-4526-975D-A225486E2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8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02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255A93-4DC7-4526-975D-A225486E20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1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2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18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4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30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5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2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27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60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65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0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1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6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2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AF1A-3C24-4797-B3B8-CFA35CB31A89}" type="datetimeFigureOut">
              <a:rPr lang="ru-RU" smtClean="0"/>
              <a:t>17.07.2022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CDD280-B05A-49DF-9D2F-3F152F12C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4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EC457-3F1B-43E5-A994-9024DD8C0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9293"/>
            <a:ext cx="9144000" cy="825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4AB75A-983D-488D-9CD7-37EC89600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64815"/>
            <a:ext cx="9707418" cy="4206311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государственных стандартов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Украины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Гуцол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Василий Викторович,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заведующий центром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подготовки руководящих кадров,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школоведения и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177978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73187"/>
              </p:ext>
            </p:extLst>
          </p:nvPr>
        </p:nvGraphicFramePr>
        <p:xfrm>
          <a:off x="2031999" y="1376218"/>
          <a:ext cx="91255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области, учебные предметы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часть, дополнительное время на предметы, факультативы, индивидуальные занятия и консультации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Предельно допустимая учебная нагрузка не зависит от продолжительности учебной недели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физической культуры не учитываются при определении предельно допустимой учебной нагрузки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области, учебные предметы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и часть, формируемая участниками образовательных отношений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допустимая недельная нагрузка зависит от продолжительности учебной недели (разница – 3 часа)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 физической культуры учитываются при определении максимально допустимой недельной нагрузки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32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планы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78711"/>
              </p:ext>
            </p:extLst>
          </p:nvPr>
        </p:nvGraphicFramePr>
        <p:xfrm>
          <a:off x="2031999" y="1376218"/>
          <a:ext cx="91255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учебная нагрузка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 – 100 часов</a:t>
                      </a: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общее среднее образование – 172 часа</a:t>
                      </a: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общее среднее образование – 70 часов</a:t>
                      </a: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– 342 часа</a:t>
                      </a: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учебная нагрузка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5-дневная неделя – 90 часов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6-дневная неделя – 99 часов</a:t>
                      </a: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5-дневная неделя – 157 часов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6-дневная неделя – 172 часа</a:t>
                      </a:r>
                    </a:p>
                    <a:p>
                      <a:pPr algn="l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5-дневная неделя – 68 часов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6-дневная неделя – 74 часа</a:t>
                      </a:r>
                    </a:p>
                    <a:p>
                      <a:pPr algn="l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5-дневная неделя – 315 часов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6-дневная неделя – 345 часов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813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38032"/>
              </p:ext>
            </p:extLst>
          </p:nvPr>
        </p:nvGraphicFramePr>
        <p:xfrm>
          <a:off x="2031999" y="1219200"/>
          <a:ext cx="9125528" cy="546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460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 (в неделю)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Украинский язык (государственный) – 7 часов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Природоведение – 2 часа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в мире (3-4 класс) – 1 час 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обучение – 1 час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(со 2 класса) – 1 час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здоровья – 1 час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общее среднее образование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уровень образования)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Украинский язык – 13,5 часов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Украинская литература – 10 часов 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Зарубежная литература – 10 часов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Украины. Всемирная история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Природоведение (5 класс)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искусство до 7 класса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(7-9 класс) – 5,5 часов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(5-9 класс) – 7 часов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здоровья (5-9 класс) – 5 часов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 (в неделю)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литературное чтение – 5+4 часов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Окружающий мир – 2 часа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религиозных культур и светской этики (4 класс) – 1 час 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– 1 час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 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уровень образования)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– 21 час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– 13 часов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(6-9 класс)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искусство до 8 класса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(8-9 класс) – 4 часа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(7-9 класс) – 3 часа</a:t>
                      </a:r>
                    </a:p>
                    <a:p>
                      <a:pPr algn="l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 (8-9 класс) – 2 часа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00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предметы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68430"/>
              </p:ext>
            </p:extLst>
          </p:nvPr>
        </p:nvGraphicFramePr>
        <p:xfrm>
          <a:off x="2031999" y="1219200"/>
          <a:ext cx="9125528" cy="546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4602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общее среднее образование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Профильное обучение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изучения предметов: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стандарта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академический уровень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профильный уровень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профилизации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естественно-математическое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общественно-гуманитарное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филологическое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технологическое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спортивное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профиль + универсальный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учебные планы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Профильное обучение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изучения предметов: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уровень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углубленный уровень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учебные предметы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язык, литература, иностранный язык, математика, история, физическая культура, ОБЖ, астрономия.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Каждая предметная область должна быть представлена не менее, чем 1 предметом.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профильных предмета.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 обучения: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естественнонаучный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технологический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882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985829"/>
              </p:ext>
            </p:extLst>
          </p:nvPr>
        </p:nvGraphicFramePr>
        <p:xfrm>
          <a:off x="2031999" y="1219200"/>
          <a:ext cx="9125528" cy="5460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546027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программы, утвержденные Министерством образования и науки Украины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программы учебных предметов (в составе основных образовательных программ для каждого уровня образования), одобренные решениями федерального учебно-методического объединения по общему образованию.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Авторские программы, входящие в сосав учебно-методических комплексов (учебник, рабочая программа, методическое пособие для учителя).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их основе разрабатываются рабочие программы учебных предметов каждой образовательной организацией самостоятельно.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целью реализации обновленных ФГОС НОО и ФГОС ООО разработаны единые примерные рабочие программы учебных предметов.</a:t>
                      </a:r>
                    </a:p>
                    <a:p>
                      <a:pPr algn="just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01.09.2022 г. они используются в образовательном процессе в 1 и 5 классах.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07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BDE66-8D26-4A38-B807-20ABB504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9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в сфере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0B366A-98F3-4B89-A6CD-4BA07791B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E455013-F6F9-34A6-AAEF-EB4567987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38395"/>
              </p:ext>
            </p:extLst>
          </p:nvPr>
        </p:nvGraphicFramePr>
        <p:xfrm>
          <a:off x="1487054" y="1108363"/>
          <a:ext cx="9961418" cy="506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709">
                  <a:extLst>
                    <a:ext uri="{9D8B030D-6E8A-4147-A177-3AD203B41FA5}">
                      <a16:colId xmlns:a16="http://schemas.microsoft.com/office/drawing/2014/main" val="3396287182"/>
                    </a:ext>
                  </a:extLst>
                </a:gridCol>
                <a:gridCol w="4980709">
                  <a:extLst>
                    <a:ext uri="{9D8B030D-6E8A-4147-A177-3AD203B41FA5}">
                      <a16:colId xmlns:a16="http://schemas.microsoft.com/office/drawing/2014/main" val="3590057144"/>
                    </a:ext>
                  </a:extLst>
                </a:gridCol>
              </a:tblGrid>
              <a:tr h="506859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«Об образовании»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дошкольном образовании»</a:t>
                      </a:r>
                    </a:p>
                    <a:p>
                      <a:pPr algn="l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полном общем среднем образовании»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профессиональном (профессионально-техническом) образовании»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высшем образовании»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Украины «О внешкольном образовании»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29.12.2012 №273-ФЗ «Об образовании в Российской Федерации»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изменениями и дополнениями)</a:t>
                      </a:r>
                    </a:p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10 «Структура системы образования»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 (дошкольное, начальное общее, основное общее, среднее общее)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образование (среднее профессиональное образование, высшее образование – бакалавриат, специалитет, магистратура)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(дополнительное образование детей, 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дополнительное образование взрослых,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дополнительное профессиональное обучение)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профессиональное обучение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84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76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6656"/>
              </p:ext>
            </p:extLst>
          </p:nvPr>
        </p:nvGraphicFramePr>
        <p:xfrm>
          <a:off x="2031999" y="1376218"/>
          <a:ext cx="9125528" cy="4857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764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  <a:gridCol w="4562764">
                  <a:extLst>
                    <a:ext uri="{9D8B030D-6E8A-4147-A177-3AD203B41FA5}">
                      <a16:colId xmlns:a16="http://schemas.microsoft.com/office/drawing/2014/main" val="1301921304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Ступени общего образования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начального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базовое общее среднее образование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общее среднее образование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базового и полного общего среднего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общего образования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начального общего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основного общего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среднего общего образования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4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091685"/>
              </p:ext>
            </p:extLst>
          </p:nvPr>
        </p:nvGraphicFramePr>
        <p:xfrm>
          <a:off x="2032000" y="946778"/>
          <a:ext cx="8666480" cy="542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48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4265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начального образования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КМУ от 21.02.2018 № 87)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определяет: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обязательным результатам обучения и компетентностям обучающихся;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учебной нагрузки в базовом учебном плане начального образования;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 государственной аттестации.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базового среднего образования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КМУ от 30.09.2020 № 898)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Вводится поэтапно с 01.09.2022 г.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определяет: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обязательным результатам обучения учащихся на уровне базового среднего образования;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учебной нагрузки, распределенный между образовательными отраслями;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структуру и содержание базового среднего образования.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61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04946"/>
              </p:ext>
            </p:extLst>
          </p:nvPr>
        </p:nvGraphicFramePr>
        <p:xfrm>
          <a:off x="2032000" y="946778"/>
          <a:ext cx="8666480" cy="542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48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4265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стандарт базового и полного общего среднего образования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КМУ от 23.11.2011 № 1392)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включает: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общую характеристику составляющих содержания образования;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учебный план общеобразовательных учебных заведений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ступеней;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требования к уровню общеобразовательной подготовки учащихся.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Утратит силу с 1 сентября 2026 года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95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31392"/>
              </p:ext>
            </p:extLst>
          </p:nvPr>
        </p:nvGraphicFramePr>
        <p:xfrm>
          <a:off x="2032000" y="946778"/>
          <a:ext cx="8128000" cy="5675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67569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начального общего образования (приказ Министерства образования и науки Российской Федерации от 06.10.2009 № 373) (2 – 4 классы)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основного общего образования (приказ Министерства образования и науки Российской Федерации от 17.12.2010 № 1897)  (6 – 9 классы)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среднего общего образования (приказ Министерства образования и науки Российской Федерации от 17.05.2012 № 413)  (10 – 11 классы)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стандартов: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результатам освоения основной образовательной программы (личностным, метапредметным, предметным);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структуре основной образовательной программы;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условиям реализации основной образовательной программы (кадровым, финансовым, материально-техническим, психолого-педагогическим, учебно-методическим, информационным). 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4016A-AEE6-4051-9377-6B33CBB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4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стандарты общего образования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C45EED-1FAC-4222-AEC2-7F293A0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97527"/>
            <a:ext cx="8915400" cy="49136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069A864-E113-E01E-3837-AD63321D7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87173"/>
              </p:ext>
            </p:extLst>
          </p:nvPr>
        </p:nvGraphicFramePr>
        <p:xfrm>
          <a:off x="2032000" y="946778"/>
          <a:ext cx="8128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806297993"/>
                    </a:ext>
                  </a:extLst>
                </a:gridCol>
              </a:tblGrid>
              <a:tr h="554609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на обновленные ФГОС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 и основного общего образования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начального общего образования (приказ Министерства просвещения Российской Федерации от 31.05.2021 № 286)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основного общего образования (приказ Министерства просвещения Российской Федерации от 31.05.2021 № 287) 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01.09.2022 г. – 1 и 5 классы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01.09.2023 г. – 1-4 и 5-7 классы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01.09.2024 г. – 1-4 и 5-9 классы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стандартов: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структуре программы начального общего (основного общего) образования;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условиям реализации программы начального общего (основного общего) образования;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результатам освоения программы начального общего (основного общего) образования.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1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75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17385"/>
              </p:ext>
            </p:extLst>
          </p:nvPr>
        </p:nvGraphicFramePr>
        <p:xfrm>
          <a:off x="2031999" y="1376218"/>
          <a:ext cx="91255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5528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образовательные программы учреждений общего среднего образования </a:t>
                      </a:r>
                    </a:p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ступени – приказ МОНУ от 20.04.2018 №407</a:t>
                      </a:r>
                    </a:p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ступени – приказ МОНУ от 20.04.2018 №405, </a:t>
                      </a:r>
                    </a:p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приказ МОНУ от 19.02.2021 №235 (поэтапно с 5 класса, начиная с 01.09.2022 г.) </a:t>
                      </a:r>
                    </a:p>
                    <a:p>
                      <a:pPr algn="just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ступени – приказ МОНУ от 20.04.2018 №406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учебной нагрузки;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результаты обучения учащихся;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типовой учебный план;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учебных программ;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рекомендованные формы организации учебного процесса и инструменты системы внутреннего обеспечения качества образования.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019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571-0BC0-49B6-965F-625CB88E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общего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C2CE3-A990-47A4-B980-A1701DDEC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4545"/>
            <a:ext cx="8915400" cy="4756677"/>
          </a:xfrm>
        </p:spPr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FEEEE2F-25D2-63D6-ECE9-2606009C4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5820"/>
              </p:ext>
            </p:extLst>
          </p:nvPr>
        </p:nvGraphicFramePr>
        <p:xfrm>
          <a:off x="2031999" y="1376218"/>
          <a:ext cx="912552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5528">
                  <a:extLst>
                    <a:ext uri="{9D8B030D-6E8A-4147-A177-3AD203B41FA5}">
                      <a16:colId xmlns:a16="http://schemas.microsoft.com/office/drawing/2014/main" val="445935396"/>
                    </a:ext>
                  </a:extLst>
                </a:gridCol>
              </a:tblGrid>
              <a:tr h="485767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основные образовательные программы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начального общего, основного общего, среднего </a:t>
                      </a:r>
                      <a:r>
                        <a:rPr lang="ru-RU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образования</a:t>
                      </a:r>
                    </a:p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одобрены решениями федерального учебно-методического объединения по общему образованию, включены в Реестр примерных основных общеобразовательных программ Министерства просвещения Российской Федерации </a:t>
                      </a:r>
                      <a:r>
                        <a:rPr lang="en-US" sz="1800" b="0" i="0" u="sng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https://fgosreestr.ru</a:t>
                      </a:r>
                      <a:r>
                        <a:rPr lang="ru-RU" sz="1800" b="0" i="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 </a:t>
                      </a:r>
                      <a:endParaRPr lang="en-US" sz="1800" b="0" i="0" u="sng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2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раздел (пояснительная записка, планируемые результаты освоения ООП, система оценки достижения планируемых результатов ООП);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 раздел (примерные рабочие программы учебных предметов, курсов; примерная программа формирования УУД у обучающихся; примерная программа воспитания; программа коррекционной работы;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раздел (примерный учебный план; примерный план внеурочной деятельности; примерный календарный учебный график; примерный календарный план воспитательной работы; характеристика условий реализации программы).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00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800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1831</TotalTime>
  <Words>1416</Words>
  <Application>Microsoft Office PowerPoint</Application>
  <PresentationFormat>Широкоэкранный</PresentationFormat>
  <Paragraphs>302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vt:lpstr>
      <vt:lpstr>Законодательство в сфере образования</vt:lpstr>
      <vt:lpstr>Система общего образования</vt:lpstr>
      <vt:lpstr>Государственные стандарты общего образования </vt:lpstr>
      <vt:lpstr>Государственные стандарты общего образования </vt:lpstr>
      <vt:lpstr>Государственные стандарты общего образования </vt:lpstr>
      <vt:lpstr>Государственные стандарты общего образования </vt:lpstr>
      <vt:lpstr>Образовательные программы общего образования</vt:lpstr>
      <vt:lpstr>Образовательные программы общего образования</vt:lpstr>
      <vt:lpstr>Учебные планы</vt:lpstr>
      <vt:lpstr>Учебные планы</vt:lpstr>
      <vt:lpstr>Учебные предметы</vt:lpstr>
      <vt:lpstr>Учебные предметы</vt:lpstr>
      <vt:lpstr>Учебные программы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Республики Крым «Крымский республиканский институт постдипломного педагогического образования»</dc:title>
  <dc:creator>Дмитрий</dc:creator>
  <cp:lastModifiedBy>Иванов Иван</cp:lastModifiedBy>
  <cp:revision>13</cp:revision>
  <dcterms:created xsi:type="dcterms:W3CDTF">2021-02-18T17:41:40Z</dcterms:created>
  <dcterms:modified xsi:type="dcterms:W3CDTF">2022-07-17T10:14:22Z</dcterms:modified>
</cp:coreProperties>
</file>