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5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849" autoAdjust="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64182-3082-453D-9048-9A6E371F53AF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55A93-4DC7-4526-975D-A225486E20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486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55A93-4DC7-4526-975D-A225486E20A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002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255A93-4DC7-4526-975D-A225486E20A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913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02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3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6187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94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3306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065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125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14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27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60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651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80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11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761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607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328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CAF1A-3C24-4797-B3B8-CFA35CB31A89}" type="datetimeFigureOut">
              <a:rPr lang="ru-RU" smtClean="0"/>
              <a:t>17.07.2022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CCDD280-B05A-49DF-9D2F-3F152F12C4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345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fgosreestr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6EC457-3F1B-43E5-A994-9024DD8C0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9293"/>
            <a:ext cx="9144000" cy="8256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образовательное учреждение дополнительного профессионального образования Республики Крым «Крымский республиканский институт постдипломного педагогического образования»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A4AB75A-983D-488D-9CD7-37EC89600B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64815"/>
            <a:ext cx="9707418" cy="4206311"/>
          </a:xfrm>
        </p:spPr>
        <p:txBody>
          <a:bodyPr>
            <a:normAutofit/>
          </a:bodyPr>
          <a:lstStyle/>
          <a:p>
            <a:endParaRPr lang="ru-RU" dirty="0"/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государственных стандартов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и Украины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Гуцол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Василий Викторович,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заведующий центром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подготовки руководящих кадров,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школоведения и аттестации</a:t>
            </a:r>
          </a:p>
        </p:txBody>
      </p:sp>
    </p:spTree>
    <p:extLst>
      <p:ext uri="{BB962C8B-B14F-4D97-AF65-F5344CB8AC3E}">
        <p14:creationId xmlns:p14="http://schemas.microsoft.com/office/powerpoint/2010/main" val="1779788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65571-0BC0-49B6-965F-625CB88E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04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планы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C2CE3-A990-47A4-B980-A1701DDE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4545"/>
            <a:ext cx="8915400" cy="4756677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FEEEE2F-25D2-63D6-ECE9-2606009C4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373187"/>
              </p:ext>
            </p:extLst>
          </p:nvPr>
        </p:nvGraphicFramePr>
        <p:xfrm>
          <a:off x="2031999" y="1376218"/>
          <a:ext cx="912552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2764">
                  <a:extLst>
                    <a:ext uri="{9D8B030D-6E8A-4147-A177-3AD203B41FA5}">
                      <a16:colId xmlns:a16="http://schemas.microsoft.com/office/drawing/2014/main" val="445935396"/>
                    </a:ext>
                  </a:extLst>
                </a:gridCol>
                <a:gridCol w="4562764">
                  <a:extLst>
                    <a:ext uri="{9D8B030D-6E8A-4147-A177-3AD203B41FA5}">
                      <a16:colId xmlns:a16="http://schemas.microsoft.com/office/drawing/2014/main" val="1301921304"/>
                    </a:ext>
                  </a:extLst>
                </a:gridCol>
              </a:tblGrid>
              <a:tr h="485767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Типовые учебные планы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области, учебные предметы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Обязательная часть, дополнительное время на предметы, факультативы, индивидуальные занятия и консультации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Предельно допустимая учебная нагрузка не зависит от продолжительности учебной недели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Часы физической культуры не учитываются при определении предельно допустимой учебной нагрузки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Примерные учебные планы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Предметные области, учебные предметы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Обязательная часть и часть, формируемая участниками образовательных отношений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допустимая недельная нагрузка зависит от продолжительности учебной недели (разница – 3 часа)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Часы физической культуры учитываются при определении максимально допустимой недельной нагрузки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0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632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65571-0BC0-49B6-965F-625CB88E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04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планы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C2CE3-A990-47A4-B980-A1701DDE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4545"/>
            <a:ext cx="8915400" cy="4756677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FEEEE2F-25D2-63D6-ECE9-2606009C4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778711"/>
              </p:ext>
            </p:extLst>
          </p:nvPr>
        </p:nvGraphicFramePr>
        <p:xfrm>
          <a:off x="2031999" y="1376218"/>
          <a:ext cx="912552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2764">
                  <a:extLst>
                    <a:ext uri="{9D8B030D-6E8A-4147-A177-3AD203B41FA5}">
                      <a16:colId xmlns:a16="http://schemas.microsoft.com/office/drawing/2014/main" val="445935396"/>
                    </a:ext>
                  </a:extLst>
                </a:gridCol>
                <a:gridCol w="4562764">
                  <a:extLst>
                    <a:ext uri="{9D8B030D-6E8A-4147-A177-3AD203B41FA5}">
                      <a16:colId xmlns:a16="http://schemas.microsoft.com/office/drawing/2014/main" val="1301921304"/>
                    </a:ext>
                  </a:extLst>
                </a:gridCol>
              </a:tblGrid>
              <a:tr h="485767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Типовые учебные планы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Суммарная учебная нагрузка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Начальное общее образование – 100 часов</a:t>
                      </a:r>
                    </a:p>
                    <a:p>
                      <a:pPr algn="l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Базовое общее среднее образование – 172 часа</a:t>
                      </a:r>
                    </a:p>
                    <a:p>
                      <a:pPr algn="l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Полное общее среднее образование – 70 часов</a:t>
                      </a:r>
                    </a:p>
                    <a:p>
                      <a:pPr algn="l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– 342 часа</a:t>
                      </a:r>
                    </a:p>
                    <a:p>
                      <a:pPr algn="l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Примерные учебные планы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Суммарная учебная нагрузка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Начальное общее образование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5-дневная неделя – 90 часов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6-дневная неделя – 99 часов</a:t>
                      </a:r>
                    </a:p>
                    <a:p>
                      <a:pPr algn="l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Основное общее образование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5-дневная неделя – 157 часов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6-дневная неделя – 172 часа</a:t>
                      </a:r>
                    </a:p>
                    <a:p>
                      <a:pPr algn="l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общее образование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5-дневная неделя – 68 часов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6-дневная неделя – 74 часа</a:t>
                      </a:r>
                    </a:p>
                    <a:p>
                      <a:pPr algn="l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5-дневная неделя – 315 часов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6-дневная неделя – 345 часов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0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813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65571-0BC0-49B6-965F-625CB88E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04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предметы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C2CE3-A990-47A4-B980-A1701DDE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4545"/>
            <a:ext cx="8915400" cy="4756677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FEEEE2F-25D2-63D6-ECE9-2606009C4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838032"/>
              </p:ext>
            </p:extLst>
          </p:nvPr>
        </p:nvGraphicFramePr>
        <p:xfrm>
          <a:off x="2031999" y="1219200"/>
          <a:ext cx="9125528" cy="5460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2764">
                  <a:extLst>
                    <a:ext uri="{9D8B030D-6E8A-4147-A177-3AD203B41FA5}">
                      <a16:colId xmlns:a16="http://schemas.microsoft.com/office/drawing/2014/main" val="445935396"/>
                    </a:ext>
                  </a:extLst>
                </a:gridCol>
                <a:gridCol w="4562764">
                  <a:extLst>
                    <a:ext uri="{9D8B030D-6E8A-4147-A177-3AD203B41FA5}">
                      <a16:colId xmlns:a16="http://schemas.microsoft.com/office/drawing/2014/main" val="1301921304"/>
                    </a:ext>
                  </a:extLst>
                </a:gridCol>
              </a:tblGrid>
              <a:tr h="546027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Типовые учебные планы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Начальное общее образование (в неделю)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Украинский язык (государственный) – 7 часов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Природоведение – 2 часа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 в мире (3-4 класс) – 1 час 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Трудовое обучение – 1 час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(со 2 класса) – 1 час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здоровья – 1 час</a:t>
                      </a:r>
                    </a:p>
                    <a:p>
                      <a:pPr algn="l"/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Базовое общее среднее образование 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 уровень образования)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Украинский язык – 13,5 часов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Украинская литература – 10 часов 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Зарубежная литература – 10 часов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Украины. Всемирная история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Природоведение (5 класс)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Музыкальное искусство до 7 класса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(7-9 класс) – 5,5 часов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(5-9 класс) – 7 часов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здоровья (5-9 класс) – 5 часов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Примерные учебные планы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Начальное общее образование (в неделю)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 и литературное чтение – 5+4 часов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Окружающий мир – 2 часа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религиозных культур и светской этики (4 класс) – 1 час 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 – 1 час</a:t>
                      </a:r>
                    </a:p>
                    <a:p>
                      <a:pPr algn="l"/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Основное общее образование 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 уровень образования)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 – 21 час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 – 13 часов</a:t>
                      </a:r>
                    </a:p>
                    <a:p>
                      <a:pPr algn="l"/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 (6-9 класс)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Музыкальное искусство до 8 класса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(8-9 класс) – 4 часа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(7-9 класс) – 3 часа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ОБЖ (8-9 класс) – 2 часа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0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4003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65571-0BC0-49B6-965F-625CB88E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04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предметы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C2CE3-A990-47A4-B980-A1701DDE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4545"/>
            <a:ext cx="8915400" cy="4756677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FEEEE2F-25D2-63D6-ECE9-2606009C4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968430"/>
              </p:ext>
            </p:extLst>
          </p:nvPr>
        </p:nvGraphicFramePr>
        <p:xfrm>
          <a:off x="2031999" y="1219200"/>
          <a:ext cx="9125528" cy="5460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2764">
                  <a:extLst>
                    <a:ext uri="{9D8B030D-6E8A-4147-A177-3AD203B41FA5}">
                      <a16:colId xmlns:a16="http://schemas.microsoft.com/office/drawing/2014/main" val="445935396"/>
                    </a:ext>
                  </a:extLst>
                </a:gridCol>
                <a:gridCol w="4562764">
                  <a:extLst>
                    <a:ext uri="{9D8B030D-6E8A-4147-A177-3AD203B41FA5}">
                      <a16:colId xmlns:a16="http://schemas.microsoft.com/office/drawing/2014/main" val="1301921304"/>
                    </a:ext>
                  </a:extLst>
                </a:gridCol>
              </a:tblGrid>
              <a:tr h="546027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Типовые учебные планы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Полное общее среднее образование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Профильное обучение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Уровни изучения предметов: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стандарта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академический уровень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профильный уровень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профилизации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естественно-математическое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общественно-гуманитарное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филологическое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технологическое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художественно-эстетическое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спортивное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профиль + универсальный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Примерные учебные планы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общее образование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Профильное обучение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Уровни изучения предметов: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базовый уровень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углубленный уровень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Обязательные учебные предметы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язык, литература, иностранный язык, математика, история, физическая культура, ОБЖ, астрономия.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Каждая предметная область должна быть представлена не менее, чем 1 предметом.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3-4 профильных предмета.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Индивидуальный проект.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Профили обучения: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естественнонаучный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гуманитарный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социально-экономический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технологический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универсальный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0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882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65571-0BC0-49B6-965F-625CB88E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04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C2CE3-A990-47A4-B980-A1701DDE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4545"/>
            <a:ext cx="8915400" cy="4756677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FEEEE2F-25D2-63D6-ECE9-2606009C4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985829"/>
              </p:ext>
            </p:extLst>
          </p:nvPr>
        </p:nvGraphicFramePr>
        <p:xfrm>
          <a:off x="2031999" y="1219200"/>
          <a:ext cx="9125528" cy="5460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2764">
                  <a:extLst>
                    <a:ext uri="{9D8B030D-6E8A-4147-A177-3AD203B41FA5}">
                      <a16:colId xmlns:a16="http://schemas.microsoft.com/office/drawing/2014/main" val="445935396"/>
                    </a:ext>
                  </a:extLst>
                </a:gridCol>
                <a:gridCol w="4562764">
                  <a:extLst>
                    <a:ext uri="{9D8B030D-6E8A-4147-A177-3AD203B41FA5}">
                      <a16:colId xmlns:a16="http://schemas.microsoft.com/office/drawing/2014/main" val="1301921304"/>
                    </a:ext>
                  </a:extLst>
                </a:gridCol>
              </a:tblGrid>
              <a:tr h="546027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Государственные программы, утвержденные Министерством образования и науки Украины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Примерные программы учебных предметов (в составе основных образовательных программ для каждого уровня образования), одобренные решениями федерального учебно-методического объединения по общему образованию.</a:t>
                      </a:r>
                    </a:p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Авторские программы, входящие в сосав учебно-методических комплексов (учебник, рабочая программа, методическое пособие для учителя).</a:t>
                      </a:r>
                    </a:p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их основе разрабатываются рабочие программы учебных предметов каждой образовательной организацией самостоятельно.</a:t>
                      </a:r>
                    </a:p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целью реализации обновленных ФГОС НОО и ФГОС ООО разработаны единые примерные рабочие программы учебных предметов.</a:t>
                      </a:r>
                    </a:p>
                    <a:p>
                      <a:pPr algn="just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01.09.2022 г. они используются в образовательном процессе в 1 и 5 классах.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0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078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BDE66-8D26-4A38-B807-20ABB504A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98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 в сфере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0B366A-98F3-4B89-A6CD-4BA07791B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8364"/>
            <a:ext cx="10515600" cy="5068599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E455013-F6F9-34A6-AAEF-EB4567987A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538395"/>
              </p:ext>
            </p:extLst>
          </p:nvPr>
        </p:nvGraphicFramePr>
        <p:xfrm>
          <a:off x="1487054" y="1108363"/>
          <a:ext cx="9961418" cy="5068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0709">
                  <a:extLst>
                    <a:ext uri="{9D8B030D-6E8A-4147-A177-3AD203B41FA5}">
                      <a16:colId xmlns:a16="http://schemas.microsoft.com/office/drawing/2014/main" val="3396287182"/>
                    </a:ext>
                  </a:extLst>
                </a:gridCol>
                <a:gridCol w="4980709">
                  <a:extLst>
                    <a:ext uri="{9D8B030D-6E8A-4147-A177-3AD203B41FA5}">
                      <a16:colId xmlns:a16="http://schemas.microsoft.com/office/drawing/2014/main" val="3590057144"/>
                    </a:ext>
                  </a:extLst>
                </a:gridCol>
              </a:tblGrid>
              <a:tr h="5068599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Украины «Об образовании»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Украины «О дошкольном образовании»</a:t>
                      </a:r>
                    </a:p>
                    <a:p>
                      <a:pPr algn="l"/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Украины «О полном общем среднем образовании»</a:t>
                      </a:r>
                    </a:p>
                    <a:p>
                      <a:pPr algn="just"/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Украины «О профессиональном (профессионально-техническом) образовании»</a:t>
                      </a:r>
                    </a:p>
                    <a:p>
                      <a:pPr algn="just"/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Украины «О высшем образовании»</a:t>
                      </a:r>
                    </a:p>
                    <a:p>
                      <a:pPr algn="just"/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Украины «О внешкольном образовании»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закон от 29.12.2012 №273-ФЗ «Об образовании в Российской Федерации» 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 изменениями и дополнениями)</a:t>
                      </a:r>
                    </a:p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10 «Структура системы образования»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 (дошкольное, начальное общее, основное общее, среднее общее)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профессиональное образование (среднее профессиональное образование, высшее образование – бакалавриат, специалитет, магистратура)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(дополнительное образование детей,  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дополнительное образование взрослых, 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дополнительное профессиональное обучение)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профессиональное обучение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684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769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65571-0BC0-49B6-965F-625CB88E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04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общего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C2CE3-A990-47A4-B980-A1701DDE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4545"/>
            <a:ext cx="8915400" cy="4756677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FEEEE2F-25D2-63D6-ECE9-2606009C4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16656"/>
              </p:ext>
            </p:extLst>
          </p:nvPr>
        </p:nvGraphicFramePr>
        <p:xfrm>
          <a:off x="2031999" y="1376218"/>
          <a:ext cx="9125528" cy="4857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2764">
                  <a:extLst>
                    <a:ext uri="{9D8B030D-6E8A-4147-A177-3AD203B41FA5}">
                      <a16:colId xmlns:a16="http://schemas.microsoft.com/office/drawing/2014/main" val="445935396"/>
                    </a:ext>
                  </a:extLst>
                </a:gridCol>
                <a:gridCol w="4562764">
                  <a:extLst>
                    <a:ext uri="{9D8B030D-6E8A-4147-A177-3AD203B41FA5}">
                      <a16:colId xmlns:a16="http://schemas.microsoft.com/office/drawing/2014/main" val="1301921304"/>
                    </a:ext>
                  </a:extLst>
                </a:gridCol>
              </a:tblGrid>
              <a:tr h="485767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Ступени общего образования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начальное общее образование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стандарт начального образования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базовое общее среднее образование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полное общее среднее образование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стандарт базового и полного общего среднего образования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Уровни общего образования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начальное общее образование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начального общего образования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основное общее образование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основного общего образования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общее образование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среднего общего образования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0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241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4016A-AEE6-4051-9377-6B33CBB4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46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стандарты общего образования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C45EED-1FAC-4222-AEC2-7F293A08E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997527"/>
            <a:ext cx="8915400" cy="49136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6069A864-E113-E01E-3837-AD63321D7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091685"/>
              </p:ext>
            </p:extLst>
          </p:nvPr>
        </p:nvGraphicFramePr>
        <p:xfrm>
          <a:off x="2032000" y="946778"/>
          <a:ext cx="8666480" cy="5426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6480">
                  <a:extLst>
                    <a:ext uri="{9D8B030D-6E8A-4147-A177-3AD203B41FA5}">
                      <a16:colId xmlns:a16="http://schemas.microsoft.com/office/drawing/2014/main" val="3806297993"/>
                    </a:ext>
                  </a:extLst>
                </a:gridCol>
              </a:tblGrid>
              <a:tr h="542659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стандарт начального образования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(постановление КМУ от 21.02.2018 № 87)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 определяет: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обязательным результатам обучения и компетентностям обучающихся;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учебной нагрузки в базовом учебном плане начального образования;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 государственной аттестации.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стандарт базового среднего образования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(постановление КМУ от 30.09.2020 № 898)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Вводится поэтапно с 01.09.2022 г.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 определяет: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обязательным результатам обучения учащихся на уровне базового среднего образования;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учебной нагрузки, распределенный между образовательными отраслями;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структуру и содержание базового среднего образования.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317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611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4016A-AEE6-4051-9377-6B33CBB4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46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стандарты общего образования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C45EED-1FAC-4222-AEC2-7F293A08E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997527"/>
            <a:ext cx="8915400" cy="49136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6069A864-E113-E01E-3837-AD63321D7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604946"/>
              </p:ext>
            </p:extLst>
          </p:nvPr>
        </p:nvGraphicFramePr>
        <p:xfrm>
          <a:off x="2032000" y="946778"/>
          <a:ext cx="8666480" cy="5426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6480">
                  <a:extLst>
                    <a:ext uri="{9D8B030D-6E8A-4147-A177-3AD203B41FA5}">
                      <a16:colId xmlns:a16="http://schemas.microsoft.com/office/drawing/2014/main" val="3806297993"/>
                    </a:ext>
                  </a:extLst>
                </a:gridCol>
              </a:tblGrid>
              <a:tr h="542659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стандарт базового и полного общего среднего образования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(постановление КМУ от 23.11.2011 № 1392)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 включает: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общую характеристику составляющих содержания образования;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базовый учебный план общеобразовательных учебных заведений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ступеней;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государственные требования к уровню общеобразовательной подготовки учащихся.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Утратит силу с 1 сентября 2026 года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317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950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4016A-AEE6-4051-9377-6B33CBB4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46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стандарты общего образования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C45EED-1FAC-4222-AEC2-7F293A08E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997527"/>
            <a:ext cx="8915400" cy="49136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6069A864-E113-E01E-3837-AD63321D7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531392"/>
              </p:ext>
            </p:extLst>
          </p:nvPr>
        </p:nvGraphicFramePr>
        <p:xfrm>
          <a:off x="2032000" y="946778"/>
          <a:ext cx="8128000" cy="5675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806297993"/>
                    </a:ext>
                  </a:extLst>
                </a:gridCol>
              </a:tblGrid>
              <a:tr h="5675694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начального общего образования (приказ Министерства образования и науки Российской Федерации от 06.10.2009 № 373) (2 – 4 классы)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основного общего образования (приказ Министерства образования и науки Российской Федерации от 17.12.2010 № 1897)  (6 – 9 классы)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среднего общего образования (приказ Министерства образования и науки Российской Федерации от 17.05.2012 № 413)  (10 – 11 классы)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стандартов: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результатам освоения основной образовательной программы (личностным, метапредметным, предметным);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структуре основной образовательной программы;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условиям реализации основной образовательной программы (кадровым, финансовым, материально-техническим, психолого-педагогическим, учебно-методическим, информационным). 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317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97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4016A-AEE6-4051-9377-6B33CBB4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46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стандарты общего образования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C45EED-1FAC-4222-AEC2-7F293A08E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997527"/>
            <a:ext cx="8915400" cy="49136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6069A864-E113-E01E-3837-AD63321D7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587173"/>
              </p:ext>
            </p:extLst>
          </p:nvPr>
        </p:nvGraphicFramePr>
        <p:xfrm>
          <a:off x="2032000" y="946778"/>
          <a:ext cx="81280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806297993"/>
                    </a:ext>
                  </a:extLst>
                </a:gridCol>
              </a:tblGrid>
              <a:tr h="5546096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Переход на обновленные ФГОС 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начального общего и основного общего образования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начального общего образования (приказ Министерства просвещения Российской Федерации от 31.05.2021 № 286)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основного общего образования (приказ Министерства просвещения Российской Федерации от 31.05.2021 № 287)  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01.09.2022 г. – 1 и 5 классы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01.09.2023 г. – 1-4 и 5-7 классы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01.09.2024 г. – 1-4 и 5-9 классы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стандартов: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структуре программы начального общего (основного общего) образования;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условиям реализации программы начального общего (основного общего) образования;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результатам освоения программы начального общего (основного общего) образования.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317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756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65571-0BC0-49B6-965F-625CB88E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04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программы общего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C2CE3-A990-47A4-B980-A1701DDE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4545"/>
            <a:ext cx="8915400" cy="4756677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FEEEE2F-25D2-63D6-ECE9-2606009C4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917385"/>
              </p:ext>
            </p:extLst>
          </p:nvPr>
        </p:nvGraphicFramePr>
        <p:xfrm>
          <a:off x="2031999" y="1376218"/>
          <a:ext cx="912552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5528">
                  <a:extLst>
                    <a:ext uri="{9D8B030D-6E8A-4147-A177-3AD203B41FA5}">
                      <a16:colId xmlns:a16="http://schemas.microsoft.com/office/drawing/2014/main" val="445935396"/>
                    </a:ext>
                  </a:extLst>
                </a:gridCol>
              </a:tblGrid>
              <a:tr h="485767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Типовые образовательные программы учреждений общего среднего образования </a:t>
                      </a:r>
                    </a:p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ступени – приказ МОНУ от 20.04.2018 №407</a:t>
                      </a:r>
                    </a:p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ступени – приказ МОНУ от 20.04.2018 №405, </a:t>
                      </a:r>
                    </a:p>
                    <a:p>
                      <a:pPr algn="just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приказ МОНУ от 19.02.2021 №235 (поэтапно с 5 класса, начиная с 01.09.2022 г.) </a:t>
                      </a:r>
                    </a:p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ступени – приказ МОНУ от 20.04.2018 №406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учебной нагрузки;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ожидаемые результаты обучения учащихся;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типовой учебный план;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учебных программ;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рекомендованные формы организации учебного процесса и инструменты системы внутреннего обеспечения качества образования.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0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1019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65571-0BC0-49B6-965F-625CB88E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04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программы общего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C2CE3-A990-47A4-B980-A1701DDE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4545"/>
            <a:ext cx="8915400" cy="4756677"/>
          </a:xfrm>
        </p:spPr>
        <p:txBody>
          <a:bodyPr/>
          <a:lstStyle/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FEEEE2F-25D2-63D6-ECE9-2606009C4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55820"/>
              </p:ext>
            </p:extLst>
          </p:nvPr>
        </p:nvGraphicFramePr>
        <p:xfrm>
          <a:off x="2031999" y="1376218"/>
          <a:ext cx="912552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5528">
                  <a:extLst>
                    <a:ext uri="{9D8B030D-6E8A-4147-A177-3AD203B41FA5}">
                      <a16:colId xmlns:a16="http://schemas.microsoft.com/office/drawing/2014/main" val="445935396"/>
                    </a:ext>
                  </a:extLst>
                </a:gridCol>
              </a:tblGrid>
              <a:tr h="485767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Примерные основные образовательные программы </a:t>
                      </a: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начального общего, основного общего, среднего </a:t>
                      </a:r>
                      <a:r>
                        <a:rPr lang="ru-RU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 образования</a:t>
                      </a:r>
                    </a:p>
                    <a:p>
                      <a:pPr algn="ctr"/>
                      <a:r>
                        <a:rPr lang="ru-RU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одобрены решениями федерального учебно-методического объединения по общему образованию, включены в Реестр примерных основных общеобразовательных программ Министерства просвещения Российской Федерации </a:t>
                      </a:r>
                      <a:r>
                        <a:rPr lang="en-US" sz="1800" b="0" i="0" u="sng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https://fgosreestr.ru</a:t>
                      </a:r>
                      <a:r>
                        <a:rPr lang="ru-RU" sz="1800" b="0" i="0" u="sng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 </a:t>
                      </a:r>
                      <a:endParaRPr lang="en-US" sz="1800" b="0" i="0" u="sng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hlinkClick r:id="rId2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целевой раздел (пояснительная записка, планируемые результаты освоения ООП, система оценки достижения планируемых результатов ООП);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содержательный раздел (примерные рабочие программы учебных предметов, курсов; примерная программа формирования УУД у обучающихся; примерная программа воспитания; программа коррекционной работы;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организационный раздел (примерный учебный план; примерный план внеурочной деятельности; примерный календарный учебный график; примерный календарный план воспитательной работы; характеристика условий реализации программы).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0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68004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1831</TotalTime>
  <Words>1416</Words>
  <Application>Microsoft Office PowerPoint</Application>
  <PresentationFormat>Широкоэкранный</PresentationFormat>
  <Paragraphs>302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Легкий дым</vt:lpstr>
      <vt:lpstr>Государственное бюджетное образовательное учреждение дополнительного профессионального образования Республики Крым «Крымский республиканский институт постдипломного педагогического образования»</vt:lpstr>
      <vt:lpstr>Законодательство в сфере образования</vt:lpstr>
      <vt:lpstr>Система общего образования</vt:lpstr>
      <vt:lpstr>Государственные стандарты общего образования </vt:lpstr>
      <vt:lpstr>Государственные стандарты общего образования </vt:lpstr>
      <vt:lpstr>Государственные стандарты общего образования </vt:lpstr>
      <vt:lpstr>Государственные стандарты общего образования </vt:lpstr>
      <vt:lpstr>Образовательные программы общего образования</vt:lpstr>
      <vt:lpstr>Образовательные программы общего образования</vt:lpstr>
      <vt:lpstr>Учебные планы</vt:lpstr>
      <vt:lpstr>Учебные планы</vt:lpstr>
      <vt:lpstr>Учебные предметы</vt:lpstr>
      <vt:lpstr>Учебные предметы</vt:lpstr>
      <vt:lpstr>Учебные программы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образовательное учреждение дополнительного профессионального образования Республики Крым «Крымский республиканский институт постдипломного педагогического образования»</dc:title>
  <dc:creator>Дмитрий</dc:creator>
  <cp:lastModifiedBy>Иванов Иван</cp:lastModifiedBy>
  <cp:revision>13</cp:revision>
  <dcterms:created xsi:type="dcterms:W3CDTF">2021-02-18T17:41:40Z</dcterms:created>
  <dcterms:modified xsi:type="dcterms:W3CDTF">2022-07-17T10:14:22Z</dcterms:modified>
</cp:coreProperties>
</file>