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71" r:id="rId11"/>
    <p:sldId id="272" r:id="rId12"/>
    <p:sldId id="275" r:id="rId13"/>
    <p:sldId id="276" r:id="rId14"/>
    <p:sldId id="277" r:id="rId15"/>
    <p:sldId id="287" r:id="rId16"/>
    <p:sldId id="288" r:id="rId17"/>
    <p:sldId id="289" r:id="rId18"/>
    <p:sldId id="278" r:id="rId19"/>
    <p:sldId id="279" r:id="rId20"/>
    <p:sldId id="280" r:id="rId21"/>
    <p:sldId id="281" r:id="rId22"/>
    <p:sldId id="282" r:id="rId23"/>
    <p:sldId id="283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2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>
          <a:xfrm>
            <a:off x="556004" y="2204864"/>
            <a:ext cx="8281987" cy="1944216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Профилактическая деятельность в системе образования: основные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подходы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перспективы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5074" y="6021288"/>
            <a:ext cx="2928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Нагребецкая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С.Г.,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методист ГБОУ ДПО РК КРИППО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40466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дополнительного профессионального образования Республики Крым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«Крымский республиканский институт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постдипломного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педагогического образования»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3137363" y="6036162"/>
            <a:ext cx="236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Симферополь 2019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7543800" cy="14319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Профилактические государственные программы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329008" y="1628800"/>
            <a:ext cx="8203432" cy="468984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Концепции превентивного обучения в области профилактики ВИЧ/СПИД в образовательной среде (2006 г.),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Концепции профилактики употребления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психоактивных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веществ в образовательной среде (2011 г.)</a:t>
            </a:r>
          </a:p>
          <a:p>
            <a:pPr>
              <a:buFont typeface="Wingdings" pitchFamily="2" charset="2"/>
              <a:buNone/>
              <a:defRPr/>
            </a:pPr>
            <a:endParaRPr lang="ru-RU" sz="1400" b="1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404664"/>
            <a:ext cx="8119814" cy="6210449"/>
          </a:xfrm>
          <a:prstGeom prst="rect">
            <a:avLst/>
          </a:prstGeom>
        </p:spPr>
        <p:txBody>
          <a:bodyPr/>
          <a:lstStyle/>
          <a:p>
            <a:pPr lvl="1" algn="just">
              <a:defRPr/>
            </a:pPr>
            <a:endParaRPr lang="ru-RU" sz="1600" kern="0" dirty="0">
              <a:latin typeface="+mn-lt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20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состояния профилактического образования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показало, что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организациях реализуются обучающие  профилактические программы,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созданные как российскими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зарубежными учеными, так и разработанные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специалистами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регионов самостоятельно. 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Среди обучающих программ, созданных международными организациями и адаптированных институтами Российской академии образования чаще всего в образовательных учреждениях регионов используются «Навыки жизни», «Полезная привычка», «Полезная практика: реальные альтернативы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более подробный список в инструктивно-методическом письме ГБОУ ДПО РК КРИППО «Об особенностях функционирования психологической службы системы образования Республики Крым в 2018/2019 учебном году 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Необходимость межведомственного взаимодействия специалистов обусловлена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08912" cy="43924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разобщением деятельности специалистов и представителей разных организаций (участвующих в профилактическом образовании) приводит в первую очередь к:</a:t>
            </a:r>
          </a:p>
          <a:p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искажению информации некоторыми специалистами при изложении вопросов, не входящих в их компетенцию;</a:t>
            </a:r>
          </a:p>
          <a:p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отсутствию единого профилактического пространства;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зачастую противоречивым целям, задачам, формам и методам работы;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ерекладыванию ответственности.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данный момент совершенствуется система раннего выявления детей зоны риска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Мониторинг детского неблагополучия (региональный)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Социально-психологическое тестирование обучающихся.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697559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исьмо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Министерства просвещения Российской Федерации</a:t>
            </a:r>
          </a:p>
          <a:p>
            <a:pPr algn="just"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образования, науки и молодежи Республики Крым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от 19.08.2019  №1414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 проведении социально-психологического тестирования, направленного на раннее выявление незаконного потребления наркотических средств и психотропных веществ, с использованием  единой методики учащихся общеобразовательных школ, обучающихся профессиональных образовательных организаций Республики Крым и организаций высшего образования Республики Крым, находящихся в ведении Министерства образования, науки и молодежи Республики Крым в 2019/2020 учебном году»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3588" y="357188"/>
            <a:ext cx="6929223" cy="572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1" y="142852"/>
            <a:ext cx="4857784" cy="651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-16458"/>
            <a:ext cx="4655983" cy="651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426567"/>
            <a:ext cx="4572032" cy="431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8858312" cy="58579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методика социально-психологического тестирования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 СПТ-2019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ЕМ СПТ-2019 направлена на определение вероятности вовлечения обучающихся в зависимое поведение на основе соотношения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факторов риска и факторов защиты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 smtClean="0"/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Возрастной диапазон применения: 13 - 18 лет, 18+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ринципы построения методики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Конфиденциальность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 участия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Достоверность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Единообразие проведения</a:t>
            </a:r>
          </a:p>
          <a:p>
            <a:pPr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Методика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может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быть использована для формулировки заключения о наркотической или иной зависимости респондента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модификации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методики социально-психологического тестирования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362" y="1702594"/>
            <a:ext cx="6543675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334" y="116632"/>
            <a:ext cx="8651154" cy="14319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Истоки профилактической деятельности заложены еще с античных времен в рамках медицины и юриспруденции.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Выделение профилактики в середине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века в отдельное направление деятельности является заслугой Всемирной организации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здравоохранения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4886" y="1911618"/>
            <a:ext cx="62196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Профилактике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система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социальных, гигиенических и воспитательных мер, направленных на предотвращение развития заболевания путем устранения причин и условий их возникновения, на повышение устойчивости организма к воздействию неблагоприятных факторов окружающей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335" y="3717032"/>
            <a:ext cx="857914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охватывает здоровых людей, включает работу с потенциальной группой риска, устранение неблагоприятных факторов и повышение устойчивости личности к влиянию этих факторов;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направлена на лиц с уже сформированным поведением риска, включает в себя меры по изменению сложившихся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дезадаптивных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 поведения и позитивное развитие личностных ресурсов;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включает меры по предотвращению рецидивов у лиц с уже сформировавшимся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отклоняющимся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поведением</a:t>
            </a:r>
          </a:p>
        </p:txBody>
      </p:sp>
      <p:pic>
        <p:nvPicPr>
          <p:cNvPr id="2050" name="Picture 2" descr="ВОЗ повысила уровень угрозы возникновения пандемии свиного гриппа - МедНовости - MedPortal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00025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3429000"/>
            <a:ext cx="4410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0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 СПТ-2019: </a:t>
            </a:r>
            <a:r>
              <a:rPr lang="ru-RU" sz="2700" b="1" dirty="0" smtClean="0">
                <a:latin typeface="Times New Roman" panose="02020603050405020304" pitchFamily="18" charset="0"/>
              </a:rPr>
              <a:t>п</a:t>
            </a:r>
            <a:r>
              <a:rPr lang="ru-RU" sz="27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еречень исследуемых показателей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1504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ИНТЕГРАТИВНАЯ ШКАЛА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Факторы риска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– социально-психологические условия, повышающие угрозу вероятности вовлечения в зависимое поведение.</a:t>
            </a:r>
          </a:p>
          <a:p>
            <a:pPr algn="just">
              <a:buNone/>
            </a:pPr>
            <a:endParaRPr lang="ru-RU" sz="2400" dirty="0" smtClean="0"/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СУБШКАЛЫ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Качества, регулирующие взаимоотношения личности и социума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Потребность в одобрении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Подверженность влиянию группы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аддиктивных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установок социума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Наркопотребление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социальном окружении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Качества, влияющие на индивидуальные особенности поведения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Склонность к риску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Импульсивность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Тревожность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Фрустрация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присутствует только в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форме «В» и «С»</a:t>
            </a:r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ИНТЕГРАТИВНАЯ ШКАЛА</a:t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Факторы защиты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проттективные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факторы) – обстоятельства, повышающие социально-психологическую устойчивость к воздействию факторов риска.</a:t>
            </a: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СУБШКАЛЫ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родителями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одноклассниками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Социальная активность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Самоконтроль поведения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Самоэффективность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присутствует только в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форме «В» и «С»</a:t>
            </a: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1712" y="428605"/>
            <a:ext cx="4800618" cy="49292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5572140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 ответов является одновременно и ключом к обработке.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производится построчное суммирование ответов респондента по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субшкалам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8522" y="1071546"/>
            <a:ext cx="7786956" cy="505461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960" y="432773"/>
            <a:ext cx="810851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800" b="1" dirty="0">
              <a:latin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</a:rPr>
              <a:t>Формы проведения методики</a:t>
            </a:r>
          </a:p>
          <a:p>
            <a:pPr algn="ctr"/>
            <a:endParaRPr lang="ru-RU" sz="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839997"/>
            <a:ext cx="18246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Бланковое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386571"/>
            <a:ext cx="16430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4425" y="5060726"/>
            <a:ext cx="16884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Тестовая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оболочка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560551" y="1926589"/>
            <a:ext cx="225861" cy="375073"/>
          </a:xfrm>
          <a:prstGeom prst="rightArrow">
            <a:avLst>
              <a:gd name="adj1" fmla="val 45030"/>
              <a:gd name="adj2" fmla="val 46878"/>
            </a:avLst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44216" y="1571612"/>
            <a:ext cx="1727652" cy="9382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5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</a:p>
          <a:p>
            <a:pPr algn="ctr">
              <a:lnSpc>
                <a:spcPct val="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(заполнение </a:t>
            </a:r>
          </a:p>
          <a:p>
            <a:pPr algn="ctr">
              <a:lnSpc>
                <a:spcPct val="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ответов)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86412" y="1457915"/>
            <a:ext cx="2814092" cy="12873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5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ответов в сводную таблицу вручную </a:t>
            </a:r>
          </a:p>
          <a:p>
            <a:pPr algn="ctr">
              <a:lnSpc>
                <a:spcPct val="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(шаблон таблицы с функцией обработки ответов высылается дополнительно)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26365" y="1686099"/>
            <a:ext cx="1923193" cy="8310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5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Обработка результатов, подготовка отчетов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6600503" y="1926589"/>
            <a:ext cx="225861" cy="375073"/>
          </a:xfrm>
          <a:prstGeom prst="rightArrow">
            <a:avLst>
              <a:gd name="adj1" fmla="val 45030"/>
              <a:gd name="adj2" fmla="val 46878"/>
            </a:avLst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34831" y="2913737"/>
            <a:ext cx="84327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52451" y="4690400"/>
            <a:ext cx="84327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1844216" y="3071810"/>
            <a:ext cx="1724074" cy="15001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(работа с файл-программой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№1 «Тест»)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3560551" y="3620280"/>
            <a:ext cx="225861" cy="375073"/>
          </a:xfrm>
          <a:prstGeom prst="rightArrow">
            <a:avLst>
              <a:gd name="adj1" fmla="val 45030"/>
              <a:gd name="adj2" fmla="val 46878"/>
            </a:avLst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806188" y="2928934"/>
            <a:ext cx="2480324" cy="178594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Сбор файлов с ответами обучающихся</a:t>
            </a:r>
          </a:p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(количество файлов соответствует количеству респондентов)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6156520" y="3620280"/>
            <a:ext cx="225861" cy="375073"/>
          </a:xfrm>
          <a:prstGeom prst="rightArrow">
            <a:avLst>
              <a:gd name="adj1" fmla="val 45030"/>
              <a:gd name="adj2" fmla="val 46878"/>
            </a:avLst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429388" y="2928934"/>
            <a:ext cx="2357454" cy="171451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Обработка результатов, подготовка отчетов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использованием файл-программы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№2 «Аналитика»)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844216" y="4876789"/>
            <a:ext cx="1872701" cy="11988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(работа с сетевой программой)</a:t>
            </a:r>
          </a:p>
        </p:txBody>
      </p:sp>
      <p:sp>
        <p:nvSpPr>
          <p:cNvPr id="26" name="Стрелка вправо 25"/>
          <p:cNvSpPr/>
          <p:nvPr/>
        </p:nvSpPr>
        <p:spPr>
          <a:xfrm>
            <a:off x="3716916" y="5288687"/>
            <a:ext cx="225861" cy="375073"/>
          </a:xfrm>
          <a:prstGeom prst="rightArrow">
            <a:avLst>
              <a:gd name="adj1" fmla="val 45030"/>
              <a:gd name="adj2" fmla="val 46878"/>
            </a:avLst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68194" y="4876789"/>
            <a:ext cx="4818648" cy="126685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Подготовка отчетов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(обработка результатов происходит автоматически с помощью алгоритмов, заложенных в тестовую оболочку, результаты тестирования доступны сразу после тестирования)</a:t>
            </a:r>
          </a:p>
        </p:txBody>
      </p:sp>
    </p:spTree>
    <p:extLst>
      <p:ext uri="{BB962C8B-B14F-4D97-AF65-F5344CB8AC3E}">
        <p14:creationId xmlns:p14="http://schemas.microsoft.com/office/powerpoint/2010/main" xmlns="" val="2461683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Классификация видов профилактики нашла свое отражение в основных подходах, сложившихся в процессе ее развития и используемых в профилактической деятельности специалистов сегодняшней системы образования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276872"/>
            <a:ext cx="8568952" cy="744819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информационный подход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(основан на предоставлении информации о негативных факторах, влияющих на состояние здоровья человека);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социальный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(основан на роли социальных факторов, обосновывает необходимость работы с социальным окружением);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формировании жизненных навыков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(повышение устойчивости к различным социальным влияниям, формирование индивидуальной компетентности, личностных и социальных навыков);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аффективном (эмоциональном) обучении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(включение ощущений, переживаний индивида, формирование навыков их распознавания и управления);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альтернативной деятельности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(задействуются разные модели поведенческой альтернативы);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укреплении здоровья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(опора делается на личный выбор и социальную ответ­ственность);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интегративный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(комбинирующего разные варианты).</a:t>
            </a:r>
          </a:p>
          <a:p>
            <a:pPr algn="l">
              <a:spcAft>
                <a:spcPts val="1200"/>
              </a:spcAft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869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Профилактическое образование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40768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2001 году ЮНЕСКО вводит понятие профилактического образования, в основные задачи которого положены: пропаганда и защита подрастающего поколения от угроз социально значимых заболеваний, прежде все ВИЧ-инфекции, снижение риска к их уязвимости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3573017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профилактическим образованием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понимается - предоставление возможности обучения всем людям для повышения уровня знаний, приобретения навыков и умений, изменения жизненных ценностей и установок, которые позволят ограничить распространение социально значимых заболеваний, в том числе ВИЧ-инфекции.</a:t>
            </a:r>
          </a:p>
        </p:txBody>
      </p:sp>
      <p:pic>
        <p:nvPicPr>
          <p:cNvPr id="5124" name="Picture 4" descr="Школа - Все о хиромантии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15" t="5649" r="4660" b="10340"/>
          <a:stretch/>
        </p:blipFill>
        <p:spPr bwMode="auto">
          <a:xfrm>
            <a:off x="899592" y="4399826"/>
            <a:ext cx="2767261" cy="180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069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139700"/>
            <a:ext cx="7543800" cy="1431925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Единство профилактического пространства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57364"/>
            <a:ext cx="7675786" cy="3737380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Необходимость создания единой модели деятельности в области профилактики.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Участия всех субъектов профилактики в единой модели (программе).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профилактической деятельности через формирование ценности здоровья у детей и молодежи, личной ответственности за свое поведение, обусловливающее неприятие употребления </a:t>
            </a:r>
            <a:r>
              <a:rPr lang="ru-RU" sz="2000" dirty="0" err="1">
                <a:effectLst/>
                <a:latin typeface="Times New Roman" pitchFamily="18" charset="0"/>
                <a:cs typeface="Times New Roman" pitchFamily="18" charset="0"/>
              </a:rPr>
              <a:t>психоактивных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веществ,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рискованного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поведения.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ru-RU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1"/>
            <a:ext cx="7488832" cy="134076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Основополагающие идеи организации эффективного профилактического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образовательного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процесса: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605464" cy="5112568"/>
          </a:xfrm>
        </p:spPr>
        <p:txBody>
          <a:bodyPr numCol="1">
            <a:normAutofit fontScale="92500"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объединение всех направлений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профилактического влияния с позиции формирования здорового образа жизни,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ценности здоровья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всех субъектов профилактики;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целостный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подход к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человеку, смещение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на рассмотрение целостной ситуации развития ребенка в контексте его связей и отношений с другими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соотношение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субъективных и объективных факторов в становлении и развитии личности;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приоритет потребностей и ценностей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развития личности ребенка, максимальный учет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индивидуальных особенностей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психического и психологического здоровья детей,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психологической помощи различным контингентам обучающихся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и развитие потенциала личности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основе отношений понимания, доверия, любви и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творчества;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самоопределение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>
                <a:effectLst/>
                <a:latin typeface="Times New Roman" pitchFamily="18" charset="0"/>
                <a:cs typeface="Times New Roman" pitchFamily="18" charset="0"/>
              </a:rPr>
              <a:t>самоактуализация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 и самореализация через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сотрудничество взрослого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условий, обеспечивающих личностный рост как развитие ценностных отношений личности к миру, к людям, к самому себе.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755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1438"/>
            <a:ext cx="7543800" cy="1431925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/>
              <a:t>Направления профилактического образования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6626" y="1770548"/>
            <a:ext cx="6192688" cy="4114800"/>
          </a:xfrm>
        </p:spPr>
        <p:txBody>
          <a:bodyPr/>
          <a:lstStyle/>
          <a:p>
            <a:pPr algn="just">
              <a:defRPr/>
            </a:pPr>
            <a:endParaRPr lang="en-US" sz="1600" b="1" dirty="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9" y="1340768"/>
            <a:ext cx="763284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уровня знаний целевых групп по проблеме;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устойчивой положительной мотивации к здоровому образу жизни, неприятие отклоняющегося поведения (прежде всего,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аддиктивного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), формирование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противодействия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рискованному поведению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дополнительная психологическая работа с целевыми группами, требующими особого внимания: дети, находящиеся в трудной жизненной ситуации (дети и подростки с отклонениями в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поведении, дети-инвалиды, дети, затронутые ВИЧ-инфекцией и др.); одаренные дети</a:t>
            </a: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ru-RU" sz="1700" dirty="0">
              <a:latin typeface="+mn-lt"/>
            </a:endParaRPr>
          </a:p>
          <a:p>
            <a:r>
              <a:rPr lang="ru-RU" sz="1700" b="1" kern="0" dirty="0" smtClean="0">
                <a:solidFill>
                  <a:srgbClr val="FFFFFF"/>
                </a:solidFill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39553" y="1052736"/>
            <a:ext cx="8399660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1550" kern="0" dirty="0">
              <a:latin typeface="+mn-lt"/>
            </a:endParaRP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Системный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предусматривает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рассмотрение данного процесса с точки зрения комплексной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системы. Необходимость рассмотрения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процесса профилактического образования в единстве со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средой. </a:t>
            </a: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омплексный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решение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различными средствами и технологиями с использованием психологических, педагогических, медицинских, социологических и иных аспектов.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Компетентностный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подход используется для определения набора необходимых компетенций специалистов, участвующих в процессе профилактического образования.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 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обусловлен необходимостью учета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индивидуальных особенностей целевых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 и их отдельных представителей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1450" kern="0" dirty="0">
              <a:latin typeface="+mn-lt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625" y="542925"/>
            <a:ext cx="8510588" cy="12303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200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Основные подходы</a:t>
            </a:r>
            <a:endParaRPr lang="ru-RU" sz="3200" kern="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71439"/>
            <a:ext cx="7543800" cy="76527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принципы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352606" cy="616530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Принципы опережающего (превентивного) сопровождения. </a:t>
            </a:r>
          </a:p>
          <a:p>
            <a:pPr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 системности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 стратегической целостности 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многоаспектности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образовательный аспект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социальный аспект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 психологический аспект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аксиологичности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(ценностной ориентации)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ситуационной адекватности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индивидуальной адекватности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легитимности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соблюдения прав человека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комплексности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профессиональном уровне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ведомственном уровне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уровне государственных, общественных и международных организаций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1334</Words>
  <Application>Microsoft Office PowerPoint</Application>
  <PresentationFormat>Экран (4:3)</PresentationFormat>
  <Paragraphs>170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Профилактическая деятельность в системе образования: основные подходы и перспективы развития</vt:lpstr>
      <vt:lpstr>Истоки профилактической деятельности заложены еще с античных времен в рамках медицины и юриспруденции.  Выделение профилактики в середине XX века в отдельное направление деятельности является заслугой Всемирной организации здравоохранения .</vt:lpstr>
      <vt:lpstr>Классификация видов профилактики нашла свое отражение в основных подходах, сложившихся в процессе ее развития и используемых в профилактической деятельности специалистов сегодняшней системы образования</vt:lpstr>
      <vt:lpstr>Профилактическое образование</vt:lpstr>
      <vt:lpstr>Единство профилактического пространства</vt:lpstr>
      <vt:lpstr>Основополагающие идеи организации эффективного профилактического образовательного процесса:</vt:lpstr>
      <vt:lpstr>Направления профилактического образования</vt:lpstr>
      <vt:lpstr>Слайд 8</vt:lpstr>
      <vt:lpstr>Основные принципы</vt:lpstr>
      <vt:lpstr>Профилактические государственные программы</vt:lpstr>
      <vt:lpstr>Слайд 11</vt:lpstr>
      <vt:lpstr>Необходимость межведомственного взаимодействия специалистов обусловлена</vt:lpstr>
      <vt:lpstr>Слайд 13</vt:lpstr>
      <vt:lpstr>Слайд 14</vt:lpstr>
      <vt:lpstr>Слайд 15</vt:lpstr>
      <vt:lpstr>Слайд 16</vt:lpstr>
      <vt:lpstr>Слайд 17</vt:lpstr>
      <vt:lpstr>Слайд 18</vt:lpstr>
      <vt:lpstr> Возрастные модификации единой методики социально-психологического тестирования </vt:lpstr>
      <vt:lpstr> ЕМ СПТ-2019: перечень исследуемых показателей </vt:lpstr>
      <vt:lpstr>  ИНТЕГРАТИВНАЯ ШКАЛА  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Профилактическая деятельность в системе образования: основные подходы и перспективы развития</dc:title>
  <cp:lastModifiedBy>user</cp:lastModifiedBy>
  <cp:revision>14</cp:revision>
  <dcterms:modified xsi:type="dcterms:W3CDTF">2019-08-23T06:40:16Z</dcterms:modified>
</cp:coreProperties>
</file>