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56" r:id="rId1"/>
  </p:sldMasterIdLst>
  <p:notesMasterIdLst>
    <p:notesMasterId r:id="rId14"/>
  </p:notesMasterIdLst>
  <p:sldIdLst>
    <p:sldId id="256" r:id="rId2"/>
    <p:sldId id="272" r:id="rId3"/>
    <p:sldId id="267" r:id="rId4"/>
    <p:sldId id="266" r:id="rId5"/>
    <p:sldId id="287" r:id="rId6"/>
    <p:sldId id="288" r:id="rId7"/>
    <p:sldId id="289" r:id="rId8"/>
    <p:sldId id="273" r:id="rId9"/>
    <p:sldId id="274" r:id="rId10"/>
    <p:sldId id="275" r:id="rId11"/>
    <p:sldId id="293" r:id="rId12"/>
    <p:sldId id="29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1" autoAdjust="0"/>
    <p:restoredTop sz="94714" autoAdjust="0"/>
  </p:normalViewPr>
  <p:slideViewPr>
    <p:cSldViewPr>
      <p:cViewPr varScale="1">
        <p:scale>
          <a:sx n="110" d="100"/>
          <a:sy n="110" d="100"/>
        </p:scale>
        <p:origin x="-59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FBB223-0552-4DF9-B5E5-7F276DDF1175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387A603-1EAC-41F0-BDDF-3243C3F7F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9946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BD70F27-4C0D-451F-B7E7-FE52ADC13013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0267B7A-8984-4F8C-823D-819FE20A6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12928-117C-4CC5-88A9-458A3BAF091B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0D784-566E-4443-A211-5767A9A9F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8E2C9-6579-41FB-B45C-65ECE909585A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89473-FEE4-4519-A2FB-6DC12F4C4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511FB-852E-4595-9D56-6AD5AAD6D7C8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7A3C3-993A-42A3-921A-E94633D0C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85E0E7-51D5-48BD-86DC-2EB34C1AA65C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8D310B-45E1-4970-9139-2FC46691D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6C3C0-11CD-4F23-8F5D-7F292D755870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FC732-BBCE-4155-BF69-63B8C17485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5A3B10-B5B4-4988-AA54-C1A067E241E5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8D6F48-0278-477F-A702-F773DCE7C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EB13E-0341-4462-8806-F8476DCD6819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67741-72FC-40CD-A932-7563CDA02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78584-D18A-451E-8BD0-ADC140A8C72A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1A94A-6CF0-408B-BB61-BD16D58DB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BB3646-DCB9-44A8-9FE0-BC631CDBFE71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357443-AD24-40F8-A4B6-DBD398F04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F66BD79-E4B8-417E-94C8-E77BA785FE48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A247E22-694D-4777-A83F-DE4B822B9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6647B1B-A2A7-4710-9F68-0D659F3FD6D9}" type="datetimeFigureOut">
              <a:rPr lang="ru-RU"/>
              <a:pPr>
                <a:defRPr/>
              </a:pPr>
              <a:t>11.03.2020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5D393F7-B0F2-4F1F-B340-5BC1FFCE7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  <p:sldLayoutId id="2147484389" r:id="rId2"/>
    <p:sldLayoutId id="2147484396" r:id="rId3"/>
    <p:sldLayoutId id="2147484390" r:id="rId4"/>
    <p:sldLayoutId id="2147484397" r:id="rId5"/>
    <p:sldLayoutId id="2147484391" r:id="rId6"/>
    <p:sldLayoutId id="2147484392" r:id="rId7"/>
    <p:sldLayoutId id="2147484398" r:id="rId8"/>
    <p:sldLayoutId id="2147484399" r:id="rId9"/>
    <p:sldLayoutId id="2147484393" r:id="rId10"/>
    <p:sldLayoutId id="2147484394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458200" cy="122237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Межполушарное взаимодействие:</a:t>
            </a: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3860800"/>
            <a:ext cx="8458200" cy="914400"/>
          </a:xfrm>
        </p:spPr>
        <p:txBody>
          <a:bodyPr/>
          <a:lstStyle/>
          <a:p>
            <a:pPr marR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  <a:ea typeface="BatangChe" pitchFamily="49" charset="-127"/>
                <a:cs typeface="Arial" charset="0"/>
              </a:rPr>
              <a:t>д</a:t>
            </a:r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  <a:ea typeface="BatangChe" pitchFamily="49" charset="-127"/>
                <a:cs typeface="Arial" charset="0"/>
              </a:rPr>
              <a:t>иагностика и коррекция</a:t>
            </a:r>
            <a:endParaRPr lang="ru-RU" sz="3600" b="1" dirty="0" smtClean="0">
              <a:solidFill>
                <a:srgbClr val="0070C0"/>
              </a:solidFill>
              <a:latin typeface="Arial Black" pitchFamily="34" charset="0"/>
              <a:ea typeface="BatangChe" pitchFamily="49" charset="-127"/>
              <a:cs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https://avatars.mds.yandex.net/get-zen_doc/198554/pub_5d3ca888bc228f00c17ab9eb_5d3eb072cfcc8600ad1bf17c/scale_1200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395536" y="1340768"/>
            <a:ext cx="8496943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0" y="5445125"/>
            <a:ext cx="4040188" cy="762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zen_doc/1040957/pub_5d3ca888bc228f00c17ab9eb_5d3eb766ae56cc00addf06d2/scale_1200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6495340" cy="487376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«Перекрёстные» упражнения</a:t>
            </a:r>
            <a:endParaRPr lang="ru-RU" sz="2800" dirty="0"/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    </a:t>
            </a:r>
            <a:endParaRPr lang="ru-RU" sz="1400" dirty="0" smtClean="0"/>
          </a:p>
        </p:txBody>
      </p:sp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«Лягушка»</a:t>
            </a:r>
            <a:br>
              <a:rPr lang="ru-RU" sz="1800" dirty="0" smtClean="0"/>
            </a:br>
            <a:endParaRPr lang="ru-RU" sz="1800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avatars.mds.yandex.net/get-zen_doc/98843/pub_5d3ca888bc228f00c17ab9eb_5d3eb5399f272100ad019c05/scale_1200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96752"/>
            <a:ext cx="8424936" cy="4896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</a:t>
            </a:r>
            <a:r>
              <a:rPr lang="ru-RU" sz="3900" i="1" dirty="0" smtClean="0"/>
              <a:t>особый механизм объединения левого полушария (ЛП) и правого полушария (ПП) в единую интегративную, целостно работающую систему, формирующийся под влиянием как генетических, так и средовых факторов</a:t>
            </a:r>
            <a:endParaRPr lang="ru-RU" sz="39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Межполушарное взаимодействие</a:t>
            </a:r>
            <a:endParaRPr lang="ru-RU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обработка невербальной информации, эмоциональность;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музыкальные и художественные способности;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ориентация в пространстве;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способность понимать метафоры (смысл пословиц, поговорок, шуток и др.);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обработка большого количества информации одновременно, интуиция;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воображение;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отвечает за левую половину тела.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>За </a:t>
            </a:r>
            <a:r>
              <a:rPr lang="ru-RU" dirty="0" smtClean="0"/>
              <a:t>что отвечает правое полушарие: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логика, память;</a:t>
            </a:r>
          </a:p>
          <a:p>
            <a:r>
              <a:rPr lang="ru-RU" dirty="0" smtClean="0"/>
              <a:t>абстрактное</a:t>
            </a:r>
            <a:r>
              <a:rPr lang="ru-RU" dirty="0" smtClean="0"/>
              <a:t>, аналитическое мышление;</a:t>
            </a:r>
          </a:p>
          <a:p>
            <a:r>
              <a:rPr lang="ru-RU" dirty="0" smtClean="0"/>
              <a:t>обработка </a:t>
            </a:r>
            <a:r>
              <a:rPr lang="ru-RU" dirty="0" smtClean="0"/>
              <a:t>вербальной информации;</a:t>
            </a:r>
          </a:p>
          <a:p>
            <a:r>
              <a:rPr lang="ru-RU" dirty="0" smtClean="0"/>
              <a:t>анализ </a:t>
            </a:r>
            <a:r>
              <a:rPr lang="ru-RU" dirty="0" smtClean="0"/>
              <a:t>информации, делает вывод;</a:t>
            </a:r>
          </a:p>
          <a:p>
            <a:r>
              <a:rPr lang="ru-RU" dirty="0" smtClean="0"/>
              <a:t>отвечает </a:t>
            </a:r>
            <a:r>
              <a:rPr lang="ru-RU" dirty="0" smtClean="0"/>
              <a:t>за правую половину тела.</a:t>
            </a:r>
          </a:p>
          <a:p>
            <a:endParaRPr lang="ru-RU" sz="2000" dirty="0" smtClean="0"/>
          </a:p>
          <a:p>
            <a:pPr algn="ctr">
              <a:buNone/>
            </a:pPr>
            <a:r>
              <a:rPr lang="ru-RU" sz="2800" b="1" i="1" dirty="0" smtClean="0"/>
              <a:t>Только </a:t>
            </a:r>
            <a:r>
              <a:rPr lang="ru-RU" sz="2800" b="1" i="1" dirty="0" smtClean="0"/>
              <a:t>взаимосвязанная работа двух полушарий </a:t>
            </a:r>
            <a:r>
              <a:rPr lang="ru-RU" sz="2800" b="1" i="1" dirty="0" smtClean="0"/>
              <a:t>мозга обеспечивает нормальное функционирование</a:t>
            </a:r>
          </a:p>
          <a:p>
            <a:pPr algn="ctr">
              <a:buNone/>
            </a:pPr>
            <a:r>
              <a:rPr lang="ru-RU" sz="2800" b="1" i="1" dirty="0" smtClean="0"/>
              <a:t> </a:t>
            </a:r>
            <a:r>
              <a:rPr lang="ru-RU" sz="2800" b="1" i="1" dirty="0" smtClean="0"/>
              <a:t>всех </a:t>
            </a:r>
            <a:r>
              <a:rPr lang="ru-RU" sz="2800" b="1" i="1" dirty="0" smtClean="0"/>
              <a:t>психических функций</a:t>
            </a:r>
            <a:endParaRPr lang="ru-RU" sz="28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700" dirty="0" smtClean="0"/>
              <a:t>За что отвечает левое полушарие: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 txBox="1">
            <a:spLocks/>
          </p:cNvSpPr>
          <p:nvPr/>
        </p:nvSpPr>
        <p:spPr>
          <a:xfrm>
            <a:off x="250825" y="4437112"/>
            <a:ext cx="8713788" cy="1512888"/>
          </a:xfrm>
          <a:prstGeom prst="rect">
            <a:avLst/>
          </a:prstGeom>
        </p:spPr>
        <p:txBody>
          <a:bodyPr/>
          <a:lstStyle/>
          <a:p>
            <a:pPr marL="365125" marR="0" lvl="0" indent="-255588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125" marR="0" lvl="0" indent="-255588" algn="l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Arial" charset="0"/>
              <a:buNone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188" y="2852936"/>
            <a:ext cx="8208962" cy="1439863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Если </a:t>
            </a:r>
            <a:r>
              <a:rPr lang="ru-RU" sz="3600" dirty="0" smtClean="0"/>
              <a:t>межполушарное взаимодействие не </a:t>
            </a:r>
            <a:r>
              <a:rPr lang="ru-RU" sz="3600" dirty="0" smtClean="0"/>
              <a:t>сформировано</a:t>
            </a:r>
            <a:r>
              <a:rPr lang="ru-RU" sz="36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происходит </a:t>
            </a:r>
            <a:r>
              <a:rPr lang="ru-RU" dirty="0" smtClean="0"/>
              <a:t>неправильная обработка информации и у ребенка возникают сложности в </a:t>
            </a:r>
            <a:r>
              <a:rPr lang="ru-RU" dirty="0" smtClean="0"/>
              <a:t>обучении:</a:t>
            </a:r>
          </a:p>
          <a:p>
            <a:pPr>
              <a:buFontTx/>
              <a:buChar char="-"/>
            </a:pPr>
            <a:r>
              <a:rPr lang="ru-RU" dirty="0" smtClean="0"/>
              <a:t>проблемы </a:t>
            </a:r>
            <a:r>
              <a:rPr lang="ru-RU" dirty="0" smtClean="0"/>
              <a:t>в </a:t>
            </a:r>
            <a:r>
              <a:rPr lang="ru-RU" dirty="0" smtClean="0"/>
              <a:t>письме;</a:t>
            </a:r>
          </a:p>
          <a:p>
            <a:pPr>
              <a:buFontTx/>
              <a:buChar char="-"/>
            </a:pPr>
            <a:r>
              <a:rPr lang="ru-RU" dirty="0" smtClean="0"/>
              <a:t>проблемы в </a:t>
            </a:r>
            <a:r>
              <a:rPr lang="ru-RU" dirty="0" smtClean="0"/>
              <a:t>устной </a:t>
            </a:r>
            <a:r>
              <a:rPr lang="ru-RU" dirty="0" smtClean="0"/>
              <a:t>речи;</a:t>
            </a:r>
          </a:p>
          <a:p>
            <a:pPr>
              <a:buFontTx/>
              <a:buChar char="-"/>
            </a:pPr>
            <a:r>
              <a:rPr lang="ru-RU" dirty="0" smtClean="0"/>
              <a:t>проблемы устном и письменном счете;</a:t>
            </a:r>
          </a:p>
          <a:p>
            <a:pPr>
              <a:buFontTx/>
              <a:buChar char="-"/>
            </a:pPr>
            <a:r>
              <a:rPr lang="ru-RU" dirty="0" smtClean="0"/>
              <a:t>проблемы с запоминанием информации;</a:t>
            </a:r>
          </a:p>
          <a:p>
            <a:pPr>
              <a:buFontTx/>
              <a:buChar char="-"/>
            </a:pPr>
            <a:r>
              <a:rPr lang="ru-RU" dirty="0" smtClean="0"/>
              <a:t>проблемы с восприятии </a:t>
            </a:r>
            <a:r>
              <a:rPr lang="ru-RU" dirty="0" smtClean="0"/>
              <a:t>учебной </a:t>
            </a:r>
            <a:r>
              <a:rPr lang="ru-RU" dirty="0" smtClean="0"/>
              <a:t>информации.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 txBox="1">
            <a:spLocks/>
          </p:cNvSpPr>
          <p:nvPr/>
        </p:nvSpPr>
        <p:spPr>
          <a:xfrm>
            <a:off x="395536" y="4221088"/>
            <a:ext cx="8497887" cy="1871662"/>
          </a:xfrm>
          <a:prstGeom prst="rect">
            <a:avLst/>
          </a:prstGeom>
        </p:spPr>
        <p:txBody>
          <a:bodyPr/>
          <a:lstStyle/>
          <a:p>
            <a:pPr marL="365125" marR="0" lvl="0" indent="-255588" algn="just" defTabSz="914400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200" dirty="0" smtClean="0"/>
              <a:t>болезни </a:t>
            </a:r>
            <a:r>
              <a:rPr lang="ru-RU" sz="3200" dirty="0" smtClean="0"/>
              <a:t>матери, стресс (примерно с 12 недель беременности);</a:t>
            </a:r>
          </a:p>
          <a:p>
            <a:r>
              <a:rPr lang="ru-RU" sz="3200" dirty="0" smtClean="0"/>
              <a:t>родовые </a:t>
            </a:r>
            <a:r>
              <a:rPr lang="ru-RU" sz="3200" dirty="0" smtClean="0"/>
              <a:t>травмы;</a:t>
            </a:r>
          </a:p>
          <a:p>
            <a:r>
              <a:rPr lang="ru-RU" sz="3200" dirty="0" smtClean="0"/>
              <a:t>болезни </a:t>
            </a:r>
            <a:r>
              <a:rPr lang="ru-RU" sz="3200" dirty="0" smtClean="0"/>
              <a:t>ребёнка в первый год;</a:t>
            </a:r>
          </a:p>
          <a:p>
            <a:r>
              <a:rPr lang="ru-RU" sz="3200" dirty="0" smtClean="0"/>
              <a:t>длительный </a:t>
            </a:r>
            <a:r>
              <a:rPr lang="ru-RU" sz="3200" dirty="0" smtClean="0"/>
              <a:t>стресс;</a:t>
            </a:r>
          </a:p>
          <a:p>
            <a:r>
              <a:rPr lang="ru-RU" sz="3200" dirty="0" smtClean="0"/>
              <a:t>общий наркоз  и др.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Почему у некоторых детей межполушарное взаимодействие</a:t>
            </a:r>
            <a:br>
              <a:rPr lang="ru-RU" sz="3200" dirty="0" smtClean="0"/>
            </a:br>
            <a:r>
              <a:rPr lang="ru-RU" sz="3200" dirty="0" smtClean="0"/>
              <a:t>не сформировано: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3"/>
          <p:cNvSpPr txBox="1">
            <a:spLocks/>
          </p:cNvSpPr>
          <p:nvPr/>
        </p:nvSpPr>
        <p:spPr>
          <a:xfrm>
            <a:off x="323528" y="4005064"/>
            <a:ext cx="8495853" cy="2232025"/>
          </a:xfrm>
          <a:prstGeom prst="rect">
            <a:avLst/>
          </a:prstGeom>
        </p:spPr>
        <p:txBody>
          <a:bodyPr/>
          <a:lstStyle/>
          <a:p>
            <a:pPr marL="365125" marR="0" lvl="0" indent="-255588" algn="just" defTabSz="914400" rtl="0" eaLnBrk="1" fontAlgn="base" latinLnBrk="0" hangingPunct="1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	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smtClean="0"/>
              <a:t>зеркальное написание букв и цифр;</a:t>
            </a:r>
          </a:p>
          <a:p>
            <a:pPr lvl="0"/>
            <a:r>
              <a:rPr lang="ru-RU" sz="2800" dirty="0" err="1" smtClean="0"/>
              <a:t>псевдолеворукость</a:t>
            </a:r>
            <a:r>
              <a:rPr lang="ru-RU" sz="2800" dirty="0" smtClean="0"/>
              <a:t>;</a:t>
            </a:r>
          </a:p>
          <a:p>
            <a:pPr lvl="0"/>
            <a:r>
              <a:rPr lang="ru-RU" sz="2800" dirty="0" smtClean="0"/>
              <a:t>логопедические отклонения;</a:t>
            </a:r>
          </a:p>
          <a:p>
            <a:pPr lvl="0"/>
            <a:r>
              <a:rPr lang="ru-RU" sz="2800" dirty="0" smtClean="0"/>
              <a:t>неловкость движений;</a:t>
            </a:r>
          </a:p>
          <a:p>
            <a:pPr lvl="0"/>
            <a:r>
              <a:rPr lang="ru-RU" sz="2800" dirty="0" smtClean="0"/>
              <a:t>агрессия;</a:t>
            </a:r>
          </a:p>
          <a:p>
            <a:pPr lvl="0"/>
            <a:r>
              <a:rPr lang="ru-RU" sz="2800" dirty="0" smtClean="0"/>
              <a:t>плохая память;</a:t>
            </a:r>
          </a:p>
          <a:p>
            <a:pPr lvl="0"/>
            <a:r>
              <a:rPr lang="ru-RU" sz="2800" dirty="0" smtClean="0"/>
              <a:t>отсутствие познавательной мотивации;</a:t>
            </a:r>
          </a:p>
          <a:p>
            <a:pPr lvl="0"/>
            <a:r>
              <a:rPr lang="ru-RU" sz="2800" dirty="0" smtClean="0"/>
              <a:t>инфантильность.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Признаки </a:t>
            </a:r>
            <a:r>
              <a:rPr lang="ru-RU" sz="3200" dirty="0" err="1" smtClean="0"/>
              <a:t>несформированности</a:t>
            </a:r>
            <a:r>
              <a:rPr lang="ru-RU" sz="3200" dirty="0" smtClean="0"/>
              <a:t> межполушарного взаимодействия: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None/>
              <a:defRPr/>
            </a:pPr>
            <a:r>
              <a:rPr lang="ru-RU" sz="4000" dirty="0" smtClean="0"/>
              <a:t>	Выполнять </a:t>
            </a:r>
            <a:r>
              <a:rPr lang="ru-RU" sz="4000" dirty="0" smtClean="0"/>
              <a:t>упражнения лучше каждый день, хотя бы по 5-10 минут. Эти </a:t>
            </a:r>
            <a:r>
              <a:rPr lang="ru-RU" sz="4000" dirty="0" smtClean="0"/>
              <a:t>упражнения </a:t>
            </a:r>
            <a:r>
              <a:rPr lang="ru-RU" sz="4000" dirty="0" smtClean="0"/>
              <a:t>являются </a:t>
            </a:r>
            <a:r>
              <a:rPr lang="ru-RU" sz="4000" dirty="0" smtClean="0"/>
              <a:t>«гимнастикой </a:t>
            </a:r>
            <a:r>
              <a:rPr lang="ru-RU" sz="4000" dirty="0" smtClean="0"/>
              <a:t>для </a:t>
            </a:r>
            <a:r>
              <a:rPr lang="ru-RU" sz="4000" dirty="0" smtClean="0"/>
              <a:t>мозга» и </a:t>
            </a:r>
            <a:r>
              <a:rPr lang="ru-RU" sz="4000" dirty="0" smtClean="0"/>
              <a:t>будут полезны детям и </a:t>
            </a:r>
            <a:r>
              <a:rPr lang="ru-RU" sz="4000" dirty="0" smtClean="0"/>
              <a:t>взрослым, </a:t>
            </a:r>
            <a:r>
              <a:rPr lang="ru-RU" sz="4000" dirty="0" smtClean="0"/>
              <a:t>даже если со </a:t>
            </a:r>
            <a:r>
              <a:rPr lang="ru-RU" sz="4000" dirty="0" err="1" smtClean="0"/>
              <a:t>сформированностью</a:t>
            </a:r>
            <a:r>
              <a:rPr lang="ru-RU" sz="4000" dirty="0" smtClean="0"/>
              <a:t> межполушарных взаимодействий </a:t>
            </a:r>
            <a:r>
              <a:rPr lang="ru-RU" sz="4000" dirty="0" smtClean="0"/>
              <a:t>всё </a:t>
            </a:r>
            <a:r>
              <a:rPr lang="ru-RU" sz="4000" dirty="0" smtClean="0"/>
              <a:t>в порядке</a:t>
            </a:r>
            <a:r>
              <a:rPr lang="ru-RU" sz="1800" dirty="0" smtClean="0"/>
              <a:t>.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800" b="1" dirty="0" smtClean="0"/>
              <a:t>      </a:t>
            </a:r>
            <a:endParaRPr lang="ru-RU" sz="1200" dirty="0" smtClean="0"/>
          </a:p>
        </p:txBody>
      </p:sp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Упражнения для развития межполушарного взаимодействия</a:t>
            </a:r>
            <a:br>
              <a:rPr lang="ru-RU" sz="3200" dirty="0" smtClean="0"/>
            </a:br>
            <a:endParaRPr lang="ru-RU" sz="3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Зеркальное рисование</a:t>
            </a:r>
            <a:endParaRPr lang="ru-RU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https://avatars.mds.yandex.net/get-zen_doc/1108934/pub_5d3ca888bc228f00c17ab9eb_5d3eb4ebecfb8000acbcbb73/scale_1200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1438"/>
            <a:ext cx="8280919" cy="51118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764</TotalTime>
  <Words>251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Межполушарное взаимодействие:</vt:lpstr>
      <vt:lpstr>Межполушарное взаимодействие</vt:lpstr>
      <vt:lpstr>  За что отвечает правое полушарие:  </vt:lpstr>
      <vt:lpstr>За что отвечает левое полушарие: </vt:lpstr>
      <vt:lpstr> Если межполушарное взаимодействие не сформировано: </vt:lpstr>
      <vt:lpstr>   Почему у некоторых детей межполушарное взаимодействие не сформировано:  </vt:lpstr>
      <vt:lpstr>Признаки несформированности межполушарного взаимодействия:</vt:lpstr>
      <vt:lpstr>Упражнения для развития межполушарного взаимодействия </vt:lpstr>
      <vt:lpstr>Зеркальное рисование</vt:lpstr>
      <vt:lpstr>Пальчиковая гимнастика</vt:lpstr>
      <vt:lpstr>«Перекрёстные» упражнения</vt:lpstr>
      <vt:lpstr>«Лягушка»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Нейропсихологическое сопровождение развития ребенка</dc:title>
  <dc:creator>Home</dc:creator>
  <cp:lastModifiedBy>каб12</cp:lastModifiedBy>
  <cp:revision>92</cp:revision>
  <dcterms:created xsi:type="dcterms:W3CDTF">2012-10-13T13:19:52Z</dcterms:created>
  <dcterms:modified xsi:type="dcterms:W3CDTF">2020-03-11T13:46:59Z</dcterms:modified>
</cp:coreProperties>
</file>