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2">
  <p:sldMasterIdLst>
    <p:sldMasterId id="2147483709" r:id="rId1"/>
  </p:sldMasterIdLst>
  <p:notesMasterIdLst>
    <p:notesMasterId r:id="rId28"/>
  </p:notesMasterIdLst>
  <p:handoutMasterIdLst>
    <p:handoutMasterId r:id="rId29"/>
  </p:handoutMasterIdLst>
  <p:sldIdLst>
    <p:sldId id="2508" r:id="rId2"/>
    <p:sldId id="3555" r:id="rId3"/>
    <p:sldId id="3556" r:id="rId4"/>
    <p:sldId id="3557" r:id="rId5"/>
    <p:sldId id="3551" r:id="rId6"/>
    <p:sldId id="3554" r:id="rId7"/>
    <p:sldId id="3553" r:id="rId8"/>
    <p:sldId id="3552" r:id="rId9"/>
    <p:sldId id="3580" r:id="rId10"/>
    <p:sldId id="3558" r:id="rId11"/>
    <p:sldId id="3559" r:id="rId12"/>
    <p:sldId id="3561" r:id="rId13"/>
    <p:sldId id="3562" r:id="rId14"/>
    <p:sldId id="3563" r:id="rId15"/>
    <p:sldId id="3564" r:id="rId16"/>
    <p:sldId id="3581" r:id="rId17"/>
    <p:sldId id="3582" r:id="rId18"/>
    <p:sldId id="3583" r:id="rId19"/>
    <p:sldId id="3584" r:id="rId20"/>
    <p:sldId id="3588" r:id="rId21"/>
    <p:sldId id="3587" r:id="rId22"/>
    <p:sldId id="3585" r:id="rId23"/>
    <p:sldId id="3586" r:id="rId24"/>
    <p:sldId id="3589" r:id="rId25"/>
    <p:sldId id="3565" r:id="rId26"/>
    <p:sldId id="3590" r:id="rId27"/>
  </p:sldIdLst>
  <p:sldSz cx="9144000" cy="6858000" type="screen4x3"/>
  <p:notesSz cx="9947275" cy="6858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 userDrawn="1">
          <p15:clr>
            <a:srgbClr val="A4A3A4"/>
          </p15:clr>
        </p15:guide>
        <p15:guide id="2" pos="313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CC"/>
    <a:srgbClr val="FF66FF"/>
    <a:srgbClr val="CC00FF"/>
    <a:srgbClr val="99FF33"/>
    <a:srgbClr val="00CC00"/>
    <a:srgbClr val="CCFFCC"/>
    <a:srgbClr val="FFCC66"/>
    <a:srgbClr val="FFCCFF"/>
    <a:srgbClr val="E91E09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3" autoAdjust="0"/>
    <p:restoredTop sz="91246" autoAdjust="0"/>
  </p:normalViewPr>
  <p:slideViewPr>
    <p:cSldViewPr>
      <p:cViewPr varScale="1">
        <p:scale>
          <a:sx n="98" d="100"/>
          <a:sy n="98" d="100"/>
        </p:scale>
        <p:origin x="9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0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6990"/>
    </p:cViewPr>
  </p:sorterViewPr>
  <p:notesViewPr>
    <p:cSldViewPr>
      <p:cViewPr varScale="1">
        <p:scale>
          <a:sx n="38" d="100"/>
          <a:sy n="38" d="100"/>
        </p:scale>
        <p:origin x="-1530" y="-72"/>
      </p:cViewPr>
      <p:guideLst>
        <p:guide orient="horz" pos="2160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486" cy="34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07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6789" y="0"/>
            <a:ext cx="4310486" cy="34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08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5429"/>
            <a:ext cx="4310486" cy="342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09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6789" y="6515429"/>
            <a:ext cx="4310486" cy="342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E69316B-E848-4C0C-8EE8-0CE833A668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2255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486" cy="34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6789" y="0"/>
            <a:ext cx="4310486" cy="34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59138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6304" y="3257167"/>
            <a:ext cx="7294668" cy="308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429"/>
            <a:ext cx="4310486" cy="342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6789" y="6515429"/>
            <a:ext cx="4310486" cy="342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54422F0-E505-4C74-A618-366C45978F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4412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B61F454-A3BC-476C-ABB7-0CABCEC0C98F}" type="slidenum">
              <a:rPr lang="ru-RU" altLang="ru-RU"/>
              <a:pPr>
                <a:spcBef>
                  <a:spcPct val="0"/>
                </a:spcBef>
              </a:pPr>
              <a:t>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04850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5439F-93F4-4529-9EE8-BA48DFB4CF0A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95009-7744-4D07-ACA8-FB9574EE99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9603414"/>
      </p:ext>
    </p:extLst>
  </p:cSld>
  <p:clrMapOvr>
    <a:masterClrMapping/>
  </p:clrMapOvr>
  <p:transition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1CA9A-A2F9-4320-A031-2808AFB6080B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579CF-F8BE-499C-A337-7B75446199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1505301"/>
      </p:ext>
    </p:extLst>
  </p:cSld>
  <p:clrMapOvr>
    <a:masterClrMapping/>
  </p:clrMapOvr>
  <p:transition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B86E3-BDD1-4D76-A6B0-946B9AA883A3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6E3D6-B914-4957-8671-5550696E4D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5045655"/>
      </p:ext>
    </p:extLst>
  </p:cSld>
  <p:clrMapOvr>
    <a:masterClrMapping/>
  </p:clrMapOvr>
  <p:transition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04F84-C4E3-4712-9BB7-82AA09E8F52A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AE871-36EE-4F9B-864E-05DAB1DD01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7641725"/>
      </p:ext>
    </p:extLst>
  </p:cSld>
  <p:clrMapOvr>
    <a:masterClrMapping/>
  </p:clrMapOvr>
  <p:transition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A29B9-9946-4FD3-9ECF-EBC1330B87A0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1684A-2D71-4877-B1F6-5BE4353D2A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8457039"/>
      </p:ext>
    </p:extLst>
  </p:cSld>
  <p:clrMapOvr>
    <a:masterClrMapping/>
  </p:clrMapOvr>
  <p:transition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AE9CD-E864-4771-882E-E1E0BF09CDA5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174B9-7057-4FEE-B393-409FC4A3FE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5777810"/>
      </p:ext>
    </p:extLst>
  </p:cSld>
  <p:clrMapOvr>
    <a:masterClrMapping/>
  </p:clrMapOvr>
  <p:transition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9FC12-6C57-4520-B0D5-EE2DB2797AFD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F9538-B3E5-4785-8AF2-6F03BB610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0126331"/>
      </p:ext>
    </p:extLst>
  </p:cSld>
  <p:clrMapOvr>
    <a:masterClrMapping/>
  </p:clrMapOvr>
  <p:transition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0362C-0345-4BDB-BABA-ECA76C4E9401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F4A24-11F1-49E1-9E2A-78B17CB5C8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1194247"/>
      </p:ext>
    </p:extLst>
  </p:cSld>
  <p:clrMapOvr>
    <a:masterClrMapping/>
  </p:clrMapOvr>
  <p:transition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B3FD6-FC59-4036-A4F7-E3E1C7B6F658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BF0C1-7D55-415B-887B-43A2A4E24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7491861"/>
      </p:ext>
    </p:extLst>
  </p:cSld>
  <p:clrMapOvr>
    <a:masterClrMapping/>
  </p:clrMapOvr>
  <p:transition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1C64-C693-4305-9D69-C23BEBE5C7F1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8E5B4-A5EE-40E4-86BF-F257495DF0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4267269"/>
      </p:ext>
    </p:extLst>
  </p:cSld>
  <p:clrMapOvr>
    <a:masterClrMapping/>
  </p:clrMapOvr>
  <p:transition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EC501-5D02-4518-8121-3E4C840A7025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E8CCD-03DA-4BBC-A7AF-B661E4149B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8393651"/>
      </p:ext>
    </p:extLst>
  </p:cSld>
  <p:clrMapOvr>
    <a:masterClrMapping/>
  </p:clrMapOvr>
  <p:transition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D4162-3193-402C-9D96-D2129E795578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7C645-9DA4-441D-AD2F-CDDD5C2B22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5897998"/>
      </p:ext>
    </p:extLst>
  </p:cSld>
  <p:clrMapOvr>
    <a:masterClrMapping/>
  </p:clrMapOvr>
  <p:transition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47705-6CA0-41C3-A2A7-7C36E4D077E5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DFC24-C7BF-4835-B136-ED6CE88996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0439320"/>
      </p:ext>
    </p:extLst>
  </p:cSld>
  <p:clrMapOvr>
    <a:masterClrMapping/>
  </p:clrMapOvr>
  <p:transition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956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50797B9-53D6-4890-B077-F11DD6B63AA1}" type="datetime1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4956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56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904E1A-1DBB-4E5F-A73B-3476CD5EF5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</p:sldLayoutIdLst>
  <p:transition advTm="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http://kniga-na-veka.ru/images/companies/2/%D0%9A%D0%B0%D1%80%D1%82%D0%B0%20%D0%A0%D0%BE%D1%81%D1%81%D0%B8%D0%B8.jpg?155362499250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lum bright="-40000"/>
          </a:blip>
          <a:stretch>
            <a:fillRect/>
          </a:stretch>
        </p:blipFill>
        <p:spPr bwMode="auto">
          <a:xfrm>
            <a:off x="95271" y="1340909"/>
            <a:ext cx="8940807" cy="4178856"/>
          </a:xfrm>
          <a:prstGeom prst="rect">
            <a:avLst/>
          </a:prstGeom>
          <a:noFill/>
          <a:ln>
            <a:noFill/>
          </a:ln>
        </p:spPr>
      </p:pic>
      <p:sp>
        <p:nvSpPr>
          <p:cNvPr id="4098" name="Text Box 3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dirty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27584" y="5770810"/>
            <a:ext cx="8224117" cy="93610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ru-RU" sz="2000" b="1" dirty="0" smtClean="0">
                <a:solidFill>
                  <a:schemeClr val="tx2"/>
                </a:solidFill>
                <a:latin typeface="+mj-lt"/>
              </a:rPr>
              <a:t>                                А.И. </a:t>
            </a:r>
            <a:r>
              <a:rPr lang="ru-RU" altLang="ru-RU" sz="2000" b="1" dirty="0" err="1" smtClean="0">
                <a:solidFill>
                  <a:schemeClr val="tx2"/>
                </a:solidFill>
                <a:latin typeface="+mj-lt"/>
              </a:rPr>
              <a:t>Гавриш</a:t>
            </a:r>
            <a:r>
              <a:rPr lang="ru-RU" altLang="ru-RU" sz="2000" b="1" dirty="0" smtClean="0">
                <a:solidFill>
                  <a:schemeClr val="tx2"/>
                </a:solidFill>
                <a:latin typeface="+mj-lt"/>
              </a:rPr>
              <a:t>, преподаватель кафедры дошкольного и начального образования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5536" y="2060848"/>
            <a:ext cx="8440950" cy="280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400" b="1" dirty="0" smtClean="0">
                <a:solidFill>
                  <a:srgbClr val="FF66FF"/>
                </a:solidFill>
                <a:latin typeface="+mj-lt"/>
              </a:rPr>
              <a:t>Применение приемов ТРИЗ при изучении предметной области «Ознакомление с окружающим миром» в начальной школе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71" y="0"/>
            <a:ext cx="1966950" cy="16190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95735" y="116632"/>
            <a:ext cx="68559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образовательное учреждение </a:t>
            </a:r>
            <a:endParaRPr lang="en-US" sz="2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Крым "Крымский республиканский институт </a:t>
            </a:r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постдипломного </a:t>
            </a:r>
            <a:r>
              <a:rPr lang="ru-RU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образования"</a:t>
            </a:r>
            <a:endParaRPr lang="en-US" sz="20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096723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0E8CCD-03DA-4BBC-A7AF-B661E4149B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124744"/>
            <a:ext cx="7848872" cy="512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44272"/>
      </p:ext>
    </p:extLst>
  </p:cSld>
  <p:clrMapOvr>
    <a:masterClrMapping/>
  </p:clrMapOvr>
  <p:transition advTm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6984776" cy="1080120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  <a:ea typeface="+mn-ea"/>
                <a:cs typeface="+mn-cs"/>
              </a:rPr>
              <a:t/>
            </a:r>
            <a:b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  <a:ea typeface="+mn-ea"/>
                <a:cs typeface="+mn-cs"/>
              </a:rPr>
            </a:br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  <a:ea typeface="+mn-ea"/>
                <a:cs typeface="+mn-cs"/>
              </a:rPr>
              <a:t>Методический </a:t>
            </a:r>
            <a:r>
              <a:rPr lang="ru-RU" sz="3200" b="1" kern="1200" dirty="0">
                <a:solidFill>
                  <a:srgbClr val="FF66FF"/>
                </a:solidFill>
                <a:latin typeface="Garamond" pitchFamily="18" charset="0"/>
                <a:ea typeface="+mn-ea"/>
                <a:cs typeface="+mn-cs"/>
              </a:rPr>
              <a:t>приём  «Составление загадок</a:t>
            </a:r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  <a:ea typeface="+mn-ea"/>
                <a:cs typeface="+mn-cs"/>
              </a:rPr>
              <a:t>» (метафора)</a:t>
            </a:r>
            <a:r>
              <a:rPr lang="be-BY" sz="3200" kern="1200" dirty="0">
                <a:solidFill>
                  <a:srgbClr val="FF66FF"/>
                </a:solidFill>
                <a:latin typeface="Garamond"/>
                <a:ea typeface="+mn-ea"/>
                <a:cs typeface="+mn-cs"/>
              </a:rPr>
              <a:t/>
            </a:r>
            <a:br>
              <a:rPr lang="be-BY" sz="3200" kern="1200" dirty="0">
                <a:solidFill>
                  <a:srgbClr val="FF66FF"/>
                </a:solidFill>
                <a:latin typeface="Garamond"/>
                <a:ea typeface="+mn-ea"/>
                <a:cs typeface="+mn-cs"/>
              </a:rPr>
            </a:br>
            <a:endParaRPr lang="ru-RU" dirty="0">
              <a:solidFill>
                <a:srgbClr val="FF66FF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773" y="601950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79379"/>
            <a:ext cx="1511939" cy="774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497" y="5154883"/>
            <a:ext cx="2329563" cy="169337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1556792"/>
            <a:ext cx="5472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Модель 1. </a:t>
            </a:r>
            <a:endParaRPr lang="ru-RU" sz="2400" b="1" u="sng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опорой на сходство по признаку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7121" y="1956901"/>
            <a:ext cx="3168353" cy="405343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23528" y="2492896"/>
            <a:ext cx="50405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1. Придумать, о чём будет загадка.</a:t>
            </a:r>
          </a:p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2. Выделить у этого объекта основные 3-4 свойства.</a:t>
            </a:r>
          </a:p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3. К каждому свойству подобрать другой объект, который обладает этим же свойством. Добавить слова-связки и получить загадку.</a:t>
            </a:r>
          </a:p>
        </p:txBody>
      </p:sp>
    </p:spTree>
    <p:extLst>
      <p:ext uri="{BB962C8B-B14F-4D97-AF65-F5344CB8AC3E}">
        <p14:creationId xmlns:p14="http://schemas.microsoft.com/office/powerpoint/2010/main" val="3388341326"/>
      </p:ext>
    </p:extLst>
  </p:cSld>
  <p:clrMapOvr>
    <a:masterClrMapping/>
  </p:clrMapOvr>
  <p:transition advTm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332656"/>
            <a:ext cx="5326360" cy="1152128"/>
          </a:xfrm>
        </p:spPr>
        <p:txBody>
          <a:bodyPr/>
          <a:lstStyle/>
          <a:p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  <a:t/>
            </a:r>
            <a:b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</a:br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  <a:t>Методический </a:t>
            </a:r>
            <a:r>
              <a:rPr lang="ru-RU" sz="3200" b="1" kern="1200" dirty="0">
                <a:solidFill>
                  <a:srgbClr val="FF66FF"/>
                </a:solidFill>
                <a:latin typeface="Garamond" pitchFamily="18" charset="0"/>
              </a:rPr>
              <a:t>приём  «Составление загадок»</a:t>
            </a:r>
            <a:r>
              <a:rPr lang="be-BY" sz="3200" kern="1200" dirty="0">
                <a:solidFill>
                  <a:srgbClr val="FF66FF"/>
                </a:solidFill>
                <a:latin typeface="Garamond"/>
              </a:rPr>
              <a:t/>
            </a:r>
            <a:br>
              <a:rPr lang="be-BY" sz="3200" kern="1200" dirty="0">
                <a:solidFill>
                  <a:srgbClr val="FF66FF"/>
                </a:solidFill>
                <a:latin typeface="Garamond"/>
              </a:rPr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9497" y="587413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32656"/>
            <a:ext cx="1511939" cy="7742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2403376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u="sng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Модель 2. С опорой на сходство по </a:t>
            </a:r>
            <a:r>
              <a:rPr lang="ru-RU" sz="2000" b="1" u="sng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действию</a:t>
            </a:r>
            <a:endParaRPr lang="ru-RU" sz="2000" b="1" u="sng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3212976"/>
            <a:ext cx="43204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FFFF00"/>
                </a:solidFill>
                <a:latin typeface="Garamond"/>
                <a:cs typeface="+mn-cs"/>
              </a:rPr>
              <a:t>Основа - </a:t>
            </a:r>
            <a:r>
              <a:rPr lang="ru-RU" sz="2000" dirty="0">
                <a:solidFill>
                  <a:srgbClr val="FFFF00"/>
                </a:solidFill>
                <a:latin typeface="Garamond"/>
                <a:cs typeface="+mn-cs"/>
              </a:rPr>
              <a:t>объект, у которого можно выделить 2-3 свойства, связанные с движением, звуком, световыми эффектами, запахами.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890" y="2137233"/>
            <a:ext cx="4304149" cy="33287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4788262"/>
            <a:ext cx="2328874" cy="16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390749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609600"/>
            <a:ext cx="5398368" cy="1143000"/>
          </a:xfrm>
        </p:spPr>
        <p:txBody>
          <a:bodyPr/>
          <a:lstStyle/>
          <a:p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  <a:t/>
            </a:r>
            <a:b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</a:br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  <a:t>Методический </a:t>
            </a:r>
            <a:r>
              <a:rPr lang="ru-RU" sz="3200" b="1" kern="1200" dirty="0">
                <a:solidFill>
                  <a:srgbClr val="FF66FF"/>
                </a:solidFill>
                <a:latin typeface="Garamond" pitchFamily="18" charset="0"/>
              </a:rPr>
              <a:t>приём  «Составление загадок»</a:t>
            </a:r>
            <a:r>
              <a:rPr lang="be-BY" sz="3200" kern="1200" dirty="0">
                <a:solidFill>
                  <a:srgbClr val="FF66FF"/>
                </a:solidFill>
                <a:latin typeface="Garamond"/>
              </a:rPr>
              <a:t/>
            </a:r>
            <a:br>
              <a:rPr lang="be-BY" sz="3200" kern="1200" dirty="0">
                <a:solidFill>
                  <a:srgbClr val="FF66FF"/>
                </a:solidFill>
                <a:latin typeface="Garamond"/>
              </a:rPr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5710" y="798118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96164"/>
            <a:ext cx="1511939" cy="7742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1974331"/>
            <a:ext cx="3888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800" b="1" u="sng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Модель 2. С опорой на сходство по действию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1125" y="1979195"/>
            <a:ext cx="4304149" cy="3328704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 flipH="1">
            <a:off x="179510" y="2996952"/>
            <a:ext cx="4104458" cy="3384376"/>
            <a:chOff x="2279576" y="764704"/>
            <a:chExt cx="7858846" cy="5334720"/>
          </a:xfrm>
        </p:grpSpPr>
        <p:pic>
          <p:nvPicPr>
            <p:cNvPr id="18" name="Picture 4" descr="Картинки по запросу рамки черно белые 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541639" y="-497359"/>
              <a:ext cx="5334720" cy="7858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Картинки по запросу рамки irjkmyfz ntvfnbrf 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5920" y="3861048"/>
              <a:ext cx="4762500" cy="2238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Прямоугольник 19"/>
          <p:cNvSpPr/>
          <p:nvPr/>
        </p:nvSpPr>
        <p:spPr>
          <a:xfrm>
            <a:off x="935710" y="3173612"/>
            <a:ext cx="31322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FFFF00"/>
                </a:solidFill>
                <a:latin typeface="+mn-lt"/>
                <a:cs typeface="+mn-cs"/>
              </a:rPr>
              <a:t>Пылает</a:t>
            </a: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, как солнце,</a:t>
            </a:r>
          </a:p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FFFF00"/>
                </a:solidFill>
                <a:latin typeface="+mn-lt"/>
                <a:cs typeface="+mn-cs"/>
              </a:rPr>
              <a:t>Греет</a:t>
            </a: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, как печь,</a:t>
            </a:r>
          </a:p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FFFF00"/>
                </a:solidFill>
                <a:latin typeface="+mn-lt"/>
                <a:cs typeface="+mn-cs"/>
              </a:rPr>
              <a:t>Сложен  </a:t>
            </a: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из деревяшек, но не дом. 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160" y="5445224"/>
            <a:ext cx="1896826" cy="130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425531"/>
      </p:ext>
    </p:extLst>
  </p:cSld>
  <p:clrMapOvr>
    <a:masterClrMapping/>
  </p:clrMapOvr>
  <p:transition advTm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609600"/>
            <a:ext cx="5398368" cy="1143000"/>
          </a:xfrm>
        </p:spPr>
        <p:txBody>
          <a:bodyPr/>
          <a:lstStyle/>
          <a:p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  <a:t/>
            </a:r>
            <a:b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</a:br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  <a:t>Методический </a:t>
            </a:r>
            <a:r>
              <a:rPr lang="ru-RU" sz="3200" b="1" kern="1200" dirty="0">
                <a:solidFill>
                  <a:srgbClr val="FF66FF"/>
                </a:solidFill>
                <a:latin typeface="Garamond" pitchFamily="18" charset="0"/>
              </a:rPr>
              <a:t>приём  «Составление загадок»</a:t>
            </a:r>
            <a:r>
              <a:rPr lang="be-BY" sz="3200" kern="1200" dirty="0">
                <a:solidFill>
                  <a:srgbClr val="FF66FF"/>
                </a:solidFill>
                <a:latin typeface="Garamond"/>
              </a:rPr>
              <a:t/>
            </a:r>
            <a:br>
              <a:rPr lang="be-BY" sz="3200" kern="1200" dirty="0">
                <a:solidFill>
                  <a:srgbClr val="FF66FF"/>
                </a:solidFill>
                <a:latin typeface="Garamond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222470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692696"/>
            <a:ext cx="1511939" cy="7742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3528" y="1988840"/>
            <a:ext cx="4464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800" b="1" u="sng" dirty="0">
                <a:solidFill>
                  <a:srgbClr val="FFC000"/>
                </a:solidFill>
                <a:latin typeface="+mn-lt"/>
                <a:cs typeface="+mn-cs"/>
              </a:rPr>
              <a:t>Модель 3. С опорой на </a:t>
            </a:r>
            <a:r>
              <a:rPr lang="ru-RU" sz="2800" b="1" u="sng" dirty="0" smtClean="0">
                <a:solidFill>
                  <a:srgbClr val="FFC000"/>
                </a:solidFill>
                <a:latin typeface="+mn-lt"/>
                <a:cs typeface="+mn-cs"/>
              </a:rPr>
              <a:t>отличие</a:t>
            </a:r>
            <a:endParaRPr lang="ru-RU" sz="2800" b="1" u="sng" dirty="0">
              <a:solidFill>
                <a:srgbClr val="FFC000"/>
              </a:solidFill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464832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rgbClr val="FFFF00"/>
                </a:solidFill>
                <a:latin typeface="+mn-lt"/>
                <a:cs typeface="+mn-cs"/>
              </a:rPr>
              <a:t>Подумать, на какой объект похожа отгадка и чем от него отличается.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2204864"/>
            <a:ext cx="4279763" cy="332870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1924" y="5513047"/>
            <a:ext cx="1896020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75054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60648"/>
            <a:ext cx="5976664" cy="1368152"/>
          </a:xfrm>
        </p:spPr>
        <p:txBody>
          <a:bodyPr/>
          <a:lstStyle/>
          <a:p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  <a:t/>
            </a:r>
            <a:b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</a:br>
            <a:r>
              <a:rPr lang="ru-RU" sz="3200" b="1" kern="1200" dirty="0" smtClean="0">
                <a:solidFill>
                  <a:srgbClr val="FF66FF"/>
                </a:solidFill>
                <a:latin typeface="Garamond" pitchFamily="18" charset="0"/>
              </a:rPr>
              <a:t>Методический </a:t>
            </a:r>
            <a:r>
              <a:rPr lang="ru-RU" sz="3200" b="1" kern="1200" dirty="0">
                <a:solidFill>
                  <a:srgbClr val="FF66FF"/>
                </a:solidFill>
                <a:latin typeface="Garamond" pitchFamily="18" charset="0"/>
              </a:rPr>
              <a:t>приём  «Составление загадок»</a:t>
            </a:r>
            <a:r>
              <a:rPr lang="be-BY" sz="3200" kern="1200" dirty="0">
                <a:solidFill>
                  <a:srgbClr val="FF66FF"/>
                </a:solidFill>
                <a:latin typeface="Garamond"/>
              </a:rPr>
              <a:t/>
            </a:r>
            <a:br>
              <a:rPr lang="be-BY" sz="3200" kern="1200" dirty="0">
                <a:solidFill>
                  <a:srgbClr val="FF66FF"/>
                </a:solidFill>
                <a:latin typeface="Garamond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461" y="260648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430" y="768868"/>
            <a:ext cx="1511939" cy="774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318" y="1916832"/>
            <a:ext cx="4279763" cy="332870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8461" y="1916832"/>
            <a:ext cx="38794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Модель 3. С опорой на отличие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917" y="2747829"/>
            <a:ext cx="4325652" cy="351307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55576" y="3341722"/>
            <a:ext cx="3456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Похожа на игрушку, но живая,</a:t>
            </a:r>
          </a:p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Похожа на волка, но добрая,</a:t>
            </a:r>
          </a:p>
          <a:p>
            <a:pPr lvl="0" eaLnBrk="1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другом, но не человек.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5429164"/>
            <a:ext cx="1896020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484657"/>
      </p:ext>
    </p:extLst>
  </p:cSld>
  <p:clrMapOvr>
    <a:masterClrMapping/>
  </p:clrMapOvr>
  <p:transition advTm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792088"/>
          </a:xfrm>
        </p:spPr>
        <p:txBody>
          <a:bodyPr/>
          <a:lstStyle/>
          <a:p>
            <a:pPr lvl="0" defTabSz="342900" fontAlgn="auto">
              <a:spcAft>
                <a:spcPts val="0"/>
              </a:spcAft>
            </a:pPr>
            <a:r>
              <a:rPr lang="ru-RU" sz="3200" kern="1200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anose="020B0604020202020204" pitchFamily="34" charset="0"/>
              </a:rPr>
              <a:t/>
            </a:r>
            <a:br>
              <a:rPr lang="ru-RU" sz="3200" kern="1200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anose="020B0604020202020204" pitchFamily="34" charset="0"/>
              </a:rPr>
            </a:br>
            <a:r>
              <a:rPr lang="ru-RU" sz="3200" kern="1200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anose="020B0604020202020204" pitchFamily="34" charset="0"/>
              </a:rPr>
              <a:t>Методический </a:t>
            </a:r>
            <a:r>
              <a:rPr lang="ru-RU" sz="3200" kern="120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anose="020B0604020202020204" pitchFamily="34" charset="0"/>
              </a:rPr>
              <a:t>приём  «Составление загадок»</a:t>
            </a:r>
            <a:r>
              <a:rPr lang="be-BY" sz="3200" kern="120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anose="020B0604020202020204" pitchFamily="34" charset="0"/>
              </a:rPr>
              <a:t/>
            </a:r>
            <a:br>
              <a:rPr lang="be-BY" sz="3200" kern="120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anose="020B0604020202020204" pitchFamily="34" charset="0"/>
              </a:rPr>
            </a:br>
            <a:endParaRPr lang="ru-RU" sz="3200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4827240"/>
          </a:xfrm>
        </p:spPr>
        <p:txBody>
          <a:bodyPr/>
          <a:lstStyle/>
          <a:p>
            <a:pPr marL="0" lvl="0" indent="0" algn="ctr" defTabSz="68580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Фрагмент составления загадки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045663"/>
            <a:ext cx="1350000" cy="405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AE9E7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B53A31">
                    <a:lumMod val="75000"/>
                  </a:srgbClr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объект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127" y="2031736"/>
            <a:ext cx="2871465" cy="43285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30183" y="2059590"/>
            <a:ext cx="3285533" cy="405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B53A31">
                    <a:lumMod val="75000"/>
                  </a:srgbClr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объект - ассоциация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8136" y="3020298"/>
            <a:ext cx="1350000" cy="405000"/>
          </a:xfrm>
          <a:prstGeom prst="rect">
            <a:avLst/>
          </a:prstGeom>
          <a:gradFill flip="none" rotWithShape="1">
            <a:gsLst>
              <a:gs pos="0">
                <a:srgbClr val="815F56">
                  <a:lumMod val="40000"/>
                  <a:lumOff val="60000"/>
                  <a:tint val="66000"/>
                  <a:satMod val="160000"/>
                </a:srgbClr>
              </a:gs>
              <a:gs pos="50000">
                <a:srgbClr val="815F56">
                  <a:lumMod val="40000"/>
                  <a:lumOff val="60000"/>
                  <a:tint val="44500"/>
                  <a:satMod val="160000"/>
                </a:srgbClr>
              </a:gs>
              <a:gs pos="100000">
                <a:srgbClr val="815F56">
                  <a:lumMod val="40000"/>
                  <a:lumOff val="60000"/>
                  <a:tint val="23500"/>
                  <a:satMod val="160000"/>
                </a:srgbClr>
              </a:gs>
            </a:gsLst>
            <a:lin ang="5400000" scaled="1"/>
            <a:tileRect/>
          </a:gradFill>
          <a:ln w="15875" cap="flat" cmpd="sng" algn="ctr">
            <a:solidFill>
              <a:srgbClr val="AE9E7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облако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40066" y="2997280"/>
            <a:ext cx="749736" cy="405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 cap="flat" cmpd="sng" algn="ctr">
            <a:solidFill>
              <a:srgbClr val="2C2CB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белое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58168" y="3005296"/>
            <a:ext cx="1109776" cy="405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 cap="flat" cmpd="sng" algn="ctr">
            <a:solidFill>
              <a:srgbClr val="2C2CB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пушистое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36310" y="2997280"/>
            <a:ext cx="803742" cy="405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 cap="flat" cmpd="sng" algn="ctr">
            <a:solidFill>
              <a:srgbClr val="2C2CB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плывёт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70435" y="2990166"/>
            <a:ext cx="825861" cy="42013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2000">
                <a:srgbClr val="92D050">
                  <a:tint val="44500"/>
                  <a:satMod val="160000"/>
                </a:srgbClr>
              </a:gs>
              <a:gs pos="4000">
                <a:srgbClr val="92D050">
                  <a:tint val="23500"/>
                  <a:satMod val="160000"/>
                </a:srgbClr>
              </a:gs>
            </a:gsLst>
            <a:lin ang="10800000" scaled="1"/>
            <a:tileRect/>
          </a:gradFill>
          <a:ln w="15875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молоко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230" y="2990166"/>
            <a:ext cx="829128" cy="4328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049" y="2895670"/>
            <a:ext cx="1396105" cy="62184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439802" y="3564060"/>
            <a:ext cx="1350000" cy="405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7030A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B53A31">
                    <a:lumMod val="75000"/>
                  </a:srgbClr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предложение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976156" y="3537012"/>
            <a:ext cx="1350000" cy="405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B53A31">
                    <a:lumMod val="75000"/>
                  </a:srgbClr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рассказ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23374" y="4051388"/>
            <a:ext cx="3130525" cy="60174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1000">
                <a:srgbClr val="7030A0">
                  <a:tint val="44500"/>
                  <a:satMod val="160000"/>
                </a:srgbClr>
              </a:gs>
              <a:gs pos="9000">
                <a:srgbClr val="7030A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15875" cap="flat" cmpd="sng" algn="ctr">
            <a:solidFill>
              <a:srgbClr val="7030A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Плывёт вверху над нами.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071417" y="4023066"/>
            <a:ext cx="4605040" cy="63007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0">
                <a:srgbClr val="FFC000">
                  <a:tint val="44500"/>
                  <a:satMod val="160000"/>
                </a:srgbClr>
              </a:gs>
              <a:gs pos="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5875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Белое, как молоко, пушистое, как  сугроб, оно. Плывет над нами. Может быть со снегом, а может быть с дождем.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955964" y="5334669"/>
            <a:ext cx="1800200" cy="589798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B53A31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B53A31">
                    <a:lumMod val="75000"/>
                  </a:srgbClr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стихотворение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2312" y="5265906"/>
            <a:ext cx="5614903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25081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609600"/>
            <a:ext cx="5902424" cy="803176"/>
          </a:xfrm>
        </p:spPr>
        <p:txBody>
          <a:bodyPr/>
          <a:lstStyle/>
          <a:p>
            <a:r>
              <a:rPr lang="ru-RU" sz="3600" dirty="0" smtClean="0">
                <a:solidFill>
                  <a:srgbClr val="FF66FF"/>
                </a:solidFill>
              </a:rPr>
              <a:t/>
            </a:r>
            <a:br>
              <a:rPr lang="ru-RU" sz="3600" dirty="0" smtClean="0">
                <a:solidFill>
                  <a:srgbClr val="FF66FF"/>
                </a:solidFill>
              </a:rPr>
            </a:br>
            <a:r>
              <a:rPr lang="ru-RU" sz="3200" dirty="0" smtClean="0">
                <a:solidFill>
                  <a:srgbClr val="FF66FF"/>
                </a:solidFill>
              </a:rPr>
              <a:t>Методический </a:t>
            </a:r>
            <a:r>
              <a:rPr lang="ru-RU" sz="3200" dirty="0">
                <a:solidFill>
                  <a:srgbClr val="FF66FF"/>
                </a:solidFill>
              </a:rPr>
              <a:t>приём  «</a:t>
            </a:r>
            <a:r>
              <a:rPr lang="ru-RU" sz="3200" dirty="0" smtClean="0">
                <a:solidFill>
                  <a:srgbClr val="FF66FF"/>
                </a:solidFill>
              </a:rPr>
              <a:t>Да-нет»</a:t>
            </a:r>
            <a:r>
              <a:rPr lang="ru-RU" sz="3200" dirty="0">
                <a:solidFill>
                  <a:srgbClr val="FF66FF"/>
                </a:solidFill>
              </a:rPr>
              <a:t/>
            </a:r>
            <a:br>
              <a:rPr lang="ru-RU" sz="3200" dirty="0">
                <a:solidFill>
                  <a:srgbClr val="FF66FF"/>
                </a:solidFill>
              </a:rPr>
            </a:br>
            <a:endParaRPr lang="ru-RU" sz="3200" dirty="0">
              <a:solidFill>
                <a:srgbClr val="FF66FF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222470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638517"/>
            <a:ext cx="1511939" cy="77425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35896" y="1628800"/>
            <a:ext cx="44464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</a:rPr>
              <a:t>Задача: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- задать вопрос, который отсекает половину всех остальных вопросов;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- угадать объект, который задуман.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2952240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</a:rPr>
              <a:t>Правила: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- загадывать можно </a:t>
            </a:r>
            <a:r>
              <a:rPr lang="ru-RU" sz="2000" dirty="0" smtClean="0">
                <a:latin typeface="+mn-lt"/>
              </a:rPr>
              <a:t>любой объект, изучаемый в предметной области «Окружающий мир» в соответствии с темой урока или рассматриваемыми понятиями;</a:t>
            </a:r>
            <a:endParaRPr lang="ru-RU" sz="2000" dirty="0">
              <a:latin typeface="+mn-lt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- можно отвечать фразами: «Да», «Нет», «Нет информации», «Не имеет значения».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 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566" y="4876628"/>
            <a:ext cx="3084843" cy="1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67396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609600"/>
            <a:ext cx="6406480" cy="1143000"/>
          </a:xfrm>
        </p:spPr>
        <p:txBody>
          <a:bodyPr/>
          <a:lstStyle/>
          <a:p>
            <a:r>
              <a:rPr lang="ru-RU" sz="3200" dirty="0">
                <a:solidFill>
                  <a:srgbClr val="FF66FF"/>
                </a:solidFill>
              </a:rPr>
              <a:t>Методический приём  «Да-нет»</a:t>
            </a:r>
            <a:br>
              <a:rPr lang="ru-RU" sz="3200" dirty="0">
                <a:solidFill>
                  <a:srgbClr val="FF66FF"/>
                </a:solidFill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1840" y="4966745"/>
            <a:ext cx="3084843" cy="151593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836712"/>
            <a:ext cx="1511939" cy="774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86436"/>
            <a:ext cx="1511939" cy="77425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483768" y="1160695"/>
            <a:ext cx="603067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- развивает умения выделять различные признаки объектов, осуществлять классификации по различным основаниям;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- формирует умение систематизировать уже имеющуюся информацию;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- развивает умение слушать и слышать друг друга;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- способствует положительному эмоциональному настрою учащихся,  захватывает необычностью, яркостью;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- активизирует детскую познавательную потребность и активность.  </a:t>
            </a:r>
          </a:p>
        </p:txBody>
      </p:sp>
    </p:spTree>
    <p:extLst>
      <p:ext uri="{BB962C8B-B14F-4D97-AF65-F5344CB8AC3E}">
        <p14:creationId xmlns:p14="http://schemas.microsoft.com/office/powerpoint/2010/main" val="2390388834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74407"/>
            <a:ext cx="6552728" cy="1586299"/>
          </a:xfrm>
        </p:spPr>
        <p:txBody>
          <a:bodyPr/>
          <a:lstStyle/>
          <a:p>
            <a:pPr lvl="0" defTabSz="342900" fontAlgn="auto">
              <a:spcAft>
                <a:spcPts val="0"/>
              </a:spcAft>
            </a:pPr>
            <a:r>
              <a:rPr lang="ru-RU" sz="3200" b="1" kern="1200" dirty="0" smtClean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  <a:t/>
            </a:r>
            <a:br>
              <a:rPr lang="ru-RU" sz="3200" b="1" kern="1200" dirty="0" smtClean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r>
              <a:rPr lang="ru-RU" sz="3200" b="1" kern="1200" dirty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  <a:t/>
            </a:r>
            <a:br>
              <a:rPr lang="ru-RU" sz="3200" b="1" kern="1200" dirty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r>
              <a:rPr lang="ru-RU" sz="3200" b="1" kern="1200" dirty="0" smtClean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  <a:t>Методический </a:t>
            </a:r>
            <a:r>
              <a:rPr lang="ru-RU" sz="3200" b="1" kern="1200" dirty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  <a:t>приём </a:t>
            </a:r>
            <a:br>
              <a:rPr lang="ru-RU" sz="3200" b="1" kern="1200" dirty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r>
              <a:rPr lang="ru-RU" sz="3200" b="1" kern="1200" dirty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  <a:t>«Морфологический ящик/копилка»</a:t>
            </a:r>
            <a:br>
              <a:rPr lang="ru-RU" sz="3200" b="1" kern="1200" dirty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r>
              <a:rPr lang="be-BY" sz="3200" kern="1200" dirty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  <a:t/>
            </a:r>
            <a:br>
              <a:rPr lang="be-BY" sz="3200" kern="1200" dirty="0">
                <a:solidFill>
                  <a:srgbClr val="FF66FF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endParaRPr lang="ru-RU" sz="3200" dirty="0">
              <a:solidFill>
                <a:srgbClr val="FF66FF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68580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 smtClean="0">
                <a:cs typeface="Arial" panose="020B0604020202020204" pitchFamily="34" charset="0"/>
              </a:rPr>
              <a:t>      Приём </a:t>
            </a:r>
            <a:r>
              <a:rPr lang="ru-RU" sz="2000" kern="1200" dirty="0">
                <a:cs typeface="Arial" panose="020B0604020202020204" pitchFamily="34" charset="0"/>
              </a:rPr>
              <a:t>используется  для создания информационной копилки и последующего построения определений при изучении </a:t>
            </a:r>
            <a:r>
              <a:rPr lang="ru-RU" sz="2000" kern="1200" dirty="0" smtClean="0">
                <a:cs typeface="Arial" panose="020B0604020202020204" pitchFamily="34" charset="0"/>
              </a:rPr>
              <a:t>понятий природоведческого характера. </a:t>
            </a:r>
            <a:endParaRPr lang="ru-RU" sz="2000" kern="1200" dirty="0"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18392" y="3201600"/>
            <a:ext cx="2538282" cy="837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AE9E7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Копилки различных видов животных</a:t>
            </a:r>
            <a:endParaRPr kumimoji="0" lang="ru-RU" sz="12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345020"/>
            <a:ext cx="2538282" cy="837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AE9E7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0" dirty="0">
                <a:solidFill>
                  <a:prstClr val="black"/>
                </a:solidFill>
                <a:latin typeface="Garamond"/>
                <a:cs typeface="+mn-cs"/>
              </a:rPr>
              <a:t>К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опилка полезных ископаемых</a:t>
            </a:r>
            <a:endParaRPr kumimoji="0" lang="ru-RU" sz="12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082508"/>
            <a:ext cx="2538282" cy="837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AE9E7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Копилки исторических дат</a:t>
            </a:r>
            <a:endParaRPr kumimoji="0" lang="ru-RU" sz="12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4324761"/>
            <a:ext cx="2538282" cy="837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AE9E7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0" dirty="0">
                <a:solidFill>
                  <a:prstClr val="black"/>
                </a:solidFill>
                <a:latin typeface="Garamond"/>
                <a:cs typeface="+mn-cs"/>
              </a:rPr>
              <a:t>К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опилки различных видов растений</a:t>
            </a:r>
            <a:endParaRPr kumimoji="0" lang="ru-RU" sz="12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86735" y="5603530"/>
            <a:ext cx="2538282" cy="837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AE9E7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Экологическая копилка</a:t>
            </a:r>
            <a:endParaRPr kumimoji="0" lang="ru-RU" sz="12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64869" y="5431265"/>
            <a:ext cx="2538282" cy="837000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AE9E7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Копилка свойств воды</a:t>
            </a:r>
            <a:endParaRPr kumimoji="0" lang="ru-RU" sz="12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46" y="174407"/>
            <a:ext cx="1511939" cy="77425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561536"/>
            <a:ext cx="1511939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62278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404664"/>
            <a:ext cx="5616624" cy="1347936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kern="1200" dirty="0">
                <a:solidFill>
                  <a:srgbClr val="CC00FF"/>
                </a:solidFill>
                <a:latin typeface="Garamond" pitchFamily="18" charset="0"/>
                <a:ea typeface="+mn-ea"/>
                <a:cs typeface="+mn-cs"/>
              </a:rPr>
              <a:t>Педагогические </a:t>
            </a:r>
            <a:r>
              <a:rPr lang="ru-RU" sz="3200" b="1" kern="1200" dirty="0" smtClean="0">
                <a:solidFill>
                  <a:srgbClr val="CC00FF"/>
                </a:solidFill>
                <a:latin typeface="Garamond" pitchFamily="18" charset="0"/>
                <a:ea typeface="+mn-ea"/>
                <a:cs typeface="+mn-cs"/>
              </a:rPr>
              <a:t>задачи современного образования</a:t>
            </a:r>
            <a:r>
              <a:rPr lang="be-BY" sz="3200" kern="1200" dirty="0">
                <a:solidFill>
                  <a:srgbClr val="CC00FF"/>
                </a:solidFill>
                <a:latin typeface="Garamond"/>
                <a:ea typeface="+mn-ea"/>
                <a:cs typeface="+mn-cs"/>
              </a:rPr>
              <a:t/>
            </a:r>
            <a:br>
              <a:rPr lang="be-BY" sz="3200" kern="1200" dirty="0">
                <a:solidFill>
                  <a:srgbClr val="CC00FF"/>
                </a:solidFill>
                <a:latin typeface="Garamond"/>
                <a:ea typeface="+mn-ea"/>
                <a:cs typeface="+mn-cs"/>
              </a:rPr>
            </a:br>
            <a:endParaRPr lang="ru-RU" dirty="0">
              <a:solidFill>
                <a:srgbClr val="CC00FF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534777"/>
            <a:ext cx="2158171" cy="124903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0"/>
            <a:ext cx="2158171" cy="127417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536" y="2098736"/>
            <a:ext cx="8280919" cy="365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1" fontAlgn="auto" hangingPunct="1">
              <a:spcBef>
                <a:spcPct val="20000"/>
              </a:spcBef>
              <a:spcAft>
                <a:spcPts val="600"/>
              </a:spcAft>
              <a:buClr>
                <a:srgbClr val="D9B247"/>
              </a:buClr>
              <a:buSzPct val="115000"/>
            </a:pPr>
            <a:r>
              <a:rPr lang="ru-RU" sz="2400" b="1" u="sng" dirty="0">
                <a:solidFill>
                  <a:srgbClr val="FFFF00"/>
                </a:solidFill>
                <a:latin typeface="+mn-lt"/>
                <a:cs typeface="+mn-cs"/>
              </a:rPr>
              <a:t>Образовательные:  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600"/>
              </a:spcAft>
              <a:buClr>
                <a:srgbClr val="D9B247"/>
              </a:buClr>
              <a:buSzPct val="115000"/>
            </a:pP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- повышение уровня общей образованности учащихся; 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600"/>
              </a:spcAft>
              <a:buClr>
                <a:srgbClr val="D9B247"/>
              </a:buClr>
              <a:buSzPct val="115000"/>
            </a:pP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- формирование положительного отношения детей к учебному процессу;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600"/>
              </a:spcAft>
              <a:buClr>
                <a:srgbClr val="D9B247"/>
              </a:buClr>
              <a:buSzPct val="115000"/>
            </a:pP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- умение анализировать и решать изобретательские, практические и социальные задачи; 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600"/>
              </a:spcAft>
              <a:buClr>
                <a:srgbClr val="D9B247"/>
              </a:buClr>
              <a:buSzPct val="115000"/>
            </a:pPr>
            <a:r>
              <a:rPr lang="ru-RU" sz="2400" dirty="0">
                <a:solidFill>
                  <a:srgbClr val="FFFF00"/>
                </a:solidFill>
                <a:latin typeface="+mn-lt"/>
                <a:cs typeface="+mn-cs"/>
              </a:rPr>
              <a:t>- целенаправленное развитие системно-диалектического мышления.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5369615"/>
            <a:ext cx="1609483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69002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04664"/>
            <a:ext cx="6550496" cy="1163565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99CC"/>
                </a:solidFill>
              </a:rPr>
              <a:t/>
            </a:r>
            <a:br>
              <a:rPr lang="ru-RU" sz="3200" b="1" dirty="0" smtClean="0">
                <a:solidFill>
                  <a:srgbClr val="FF99CC"/>
                </a:solidFill>
              </a:rPr>
            </a:br>
            <a:r>
              <a:rPr lang="ru-RU" sz="3200" b="1" dirty="0" smtClean="0">
                <a:solidFill>
                  <a:srgbClr val="FF99CC"/>
                </a:solidFill>
              </a:rPr>
              <a:t>Методический </a:t>
            </a:r>
            <a:r>
              <a:rPr lang="ru-RU" sz="3200" b="1" dirty="0">
                <a:solidFill>
                  <a:srgbClr val="FF99CC"/>
                </a:solidFill>
              </a:rPr>
              <a:t>приём </a:t>
            </a:r>
            <a:br>
              <a:rPr lang="ru-RU" sz="3200" b="1" dirty="0">
                <a:solidFill>
                  <a:srgbClr val="FF99CC"/>
                </a:solidFill>
              </a:rPr>
            </a:br>
            <a:r>
              <a:rPr lang="ru-RU" sz="3200" b="1" dirty="0">
                <a:solidFill>
                  <a:srgbClr val="FF99CC"/>
                </a:solidFill>
              </a:rPr>
              <a:t>«Системный лифт»</a:t>
            </a:r>
            <a:br>
              <a:rPr lang="ru-RU" sz="3200" b="1" dirty="0">
                <a:solidFill>
                  <a:srgbClr val="FF99CC"/>
                </a:solidFill>
              </a:rPr>
            </a:br>
            <a:endParaRPr lang="ru-RU" sz="3200" b="1" dirty="0">
              <a:solidFill>
                <a:srgbClr val="FF99CC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222470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793970"/>
            <a:ext cx="1511939" cy="774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789040"/>
            <a:ext cx="5040560" cy="29165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930" y="3092570"/>
            <a:ext cx="3170195" cy="178628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9512" y="2139729"/>
            <a:ext cx="6678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Приём используется  для рассмотрения частей изучаемого объекта и объекта как части другого более крупного объекта.</a:t>
            </a:r>
            <a:endParaRPr lang="ru-RU" sz="20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1580" y="3933056"/>
            <a:ext cx="3132348" cy="194421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rgbClr val="AE9E7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- работа с физической картой полушарий;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-  систематизация материала и проведение  актуализации необходимых знаний: «Класс → первый этаж → школа → улица  →  район → город →  республика → материк  →  полушарие → планета Земля».</a:t>
            </a:r>
            <a:endParaRPr kumimoji="0" lang="ru-RU" sz="12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4739903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09600"/>
            <a:ext cx="6622504" cy="1143000"/>
          </a:xfrm>
        </p:spPr>
        <p:txBody>
          <a:bodyPr/>
          <a:lstStyle/>
          <a:p>
            <a:r>
              <a:rPr lang="ru-RU" sz="3200" dirty="0">
                <a:solidFill>
                  <a:srgbClr val="FF99CC"/>
                </a:solidFill>
              </a:rPr>
              <a:t>Методический  приём </a:t>
            </a:r>
            <a:br>
              <a:rPr lang="ru-RU" sz="3200" dirty="0">
                <a:solidFill>
                  <a:srgbClr val="FF99CC"/>
                </a:solidFill>
              </a:rPr>
            </a:br>
            <a:r>
              <a:rPr lang="ru-RU" sz="3200" dirty="0">
                <a:solidFill>
                  <a:srgbClr val="FF99CC"/>
                </a:solidFill>
              </a:rPr>
              <a:t>«Создай паспорт»</a:t>
            </a:r>
            <a:br>
              <a:rPr lang="ru-RU" sz="3200" dirty="0">
                <a:solidFill>
                  <a:srgbClr val="FF99CC"/>
                </a:solidFill>
              </a:rPr>
            </a:br>
            <a:endParaRPr lang="ru-RU" sz="3200" dirty="0">
              <a:solidFill>
                <a:srgbClr val="FF99CC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793970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757" y="222470"/>
            <a:ext cx="1511939" cy="7742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2324101"/>
            <a:ext cx="63184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Приём используется для систематизации, обобщения полученных знаний; для выделения существенных и несущественных признаков изучаемого явления; создания краткой характеристики изучаемого понятия, сравнения его с другими сходными понятиями.</a:t>
            </a:r>
            <a:endParaRPr lang="ru-RU" sz="2000" dirty="0">
              <a:latin typeface="+mn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4199572"/>
            <a:ext cx="2969009" cy="18045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4054999"/>
            <a:ext cx="3743268" cy="21886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693" y="4801824"/>
            <a:ext cx="3261643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266988"/>
      </p:ext>
    </p:extLst>
  </p:cSld>
  <p:clrMapOvr>
    <a:masterClrMapping/>
  </p:clrMapOvr>
  <p:transition advTm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22469"/>
            <a:ext cx="6262464" cy="1478339"/>
          </a:xfrm>
        </p:spPr>
        <p:txBody>
          <a:bodyPr/>
          <a:lstStyle/>
          <a:p>
            <a:r>
              <a:rPr lang="ru-RU" sz="3600" dirty="0" smtClean="0">
                <a:solidFill>
                  <a:srgbClr val="FF99CC"/>
                </a:solidFill>
              </a:rPr>
              <a:t/>
            </a:r>
            <a:br>
              <a:rPr lang="ru-RU" sz="3600" dirty="0" smtClean="0">
                <a:solidFill>
                  <a:srgbClr val="FF99CC"/>
                </a:solidFill>
              </a:rPr>
            </a:br>
            <a:r>
              <a:rPr lang="ru-RU" sz="3600" dirty="0" smtClean="0">
                <a:solidFill>
                  <a:srgbClr val="FF99CC"/>
                </a:solidFill>
              </a:rPr>
              <a:t>Методический  </a:t>
            </a:r>
            <a:r>
              <a:rPr lang="ru-RU" sz="3600" dirty="0">
                <a:solidFill>
                  <a:srgbClr val="FF99CC"/>
                </a:solidFill>
              </a:rPr>
              <a:t>приём </a:t>
            </a:r>
            <a:br>
              <a:rPr lang="ru-RU" sz="3600" dirty="0">
                <a:solidFill>
                  <a:srgbClr val="FF99CC"/>
                </a:solidFill>
              </a:rPr>
            </a:br>
            <a:r>
              <a:rPr lang="ru-RU" sz="3600" dirty="0">
                <a:solidFill>
                  <a:srgbClr val="FF99CC"/>
                </a:solidFill>
              </a:rPr>
              <a:t>«Мои друзья»</a:t>
            </a:r>
            <a:br>
              <a:rPr lang="ru-RU" sz="3600" dirty="0">
                <a:solidFill>
                  <a:srgbClr val="FF99CC"/>
                </a:solidFill>
              </a:rPr>
            </a:br>
            <a:endParaRPr lang="ru-RU" sz="3600" dirty="0">
              <a:solidFill>
                <a:srgbClr val="FF99CC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600405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22469"/>
            <a:ext cx="1511939" cy="77425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 flipH="1">
            <a:off x="575556" y="2794260"/>
            <a:ext cx="3402501" cy="2160240"/>
            <a:chOff x="2279576" y="764704"/>
            <a:chExt cx="7858846" cy="5334720"/>
          </a:xfrm>
        </p:grpSpPr>
        <p:pic>
          <p:nvPicPr>
            <p:cNvPr id="8" name="Picture 4" descr="Картинки по запросу рамки черно белые 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541639" y="-497359"/>
              <a:ext cx="5334720" cy="7858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Картинки по запросу рамки irjkmyfz ntvfnbrf 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5920" y="3861048"/>
              <a:ext cx="4762500" cy="2238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1115616" y="3284983"/>
            <a:ext cx="2520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Приём предполагает подбор объектов по заданному признаку.</a:t>
            </a:r>
            <a:endParaRPr lang="ru-RU" sz="2000" dirty="0">
              <a:latin typeface="+mn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6968" y="1844824"/>
            <a:ext cx="2712343" cy="36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58774"/>
      </p:ext>
    </p:extLst>
  </p:cSld>
  <p:clrMapOvr>
    <a:masterClrMapping/>
  </p:clrMapOvr>
  <p:transition advTm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609600"/>
            <a:ext cx="6118448" cy="1143000"/>
          </a:xfrm>
        </p:spPr>
        <p:txBody>
          <a:bodyPr/>
          <a:lstStyle/>
          <a:p>
            <a:pPr lvl="0" defTabSz="342900" fontAlgn="auto">
              <a:spcAft>
                <a:spcPts val="0"/>
              </a:spcAft>
            </a:pPr>
            <a:r>
              <a:rPr lang="ru-RU" sz="3600" b="1" kern="1200" dirty="0" smtClean="0">
                <a:solidFill>
                  <a:srgbClr val="FF99CC"/>
                </a:solidFill>
                <a:latin typeface="+mn-lt"/>
                <a:ea typeface="+mn-ea"/>
                <a:cs typeface="Arial" panose="020B0604020202020204" pitchFamily="34" charset="0"/>
              </a:rPr>
              <a:t/>
            </a:r>
            <a:br>
              <a:rPr lang="ru-RU" sz="3600" b="1" kern="1200" dirty="0" smtClean="0">
                <a:solidFill>
                  <a:srgbClr val="FF99CC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r>
              <a:rPr lang="ru-RU" sz="3600" b="1" kern="1200" dirty="0" smtClean="0">
                <a:solidFill>
                  <a:srgbClr val="FF99CC"/>
                </a:solidFill>
                <a:latin typeface="+mn-lt"/>
                <a:ea typeface="+mn-ea"/>
                <a:cs typeface="Arial" panose="020B0604020202020204" pitchFamily="34" charset="0"/>
              </a:rPr>
              <a:t>Методический  </a:t>
            </a:r>
            <a:r>
              <a:rPr lang="ru-RU" sz="3600" b="1" kern="1200" dirty="0">
                <a:solidFill>
                  <a:srgbClr val="FF99CC"/>
                </a:solidFill>
                <a:latin typeface="+mn-lt"/>
                <a:ea typeface="+mn-ea"/>
                <a:cs typeface="Arial" panose="020B0604020202020204" pitchFamily="34" charset="0"/>
              </a:rPr>
              <a:t>приём </a:t>
            </a:r>
            <a:br>
              <a:rPr lang="ru-RU" sz="3600" b="1" kern="1200" dirty="0">
                <a:solidFill>
                  <a:srgbClr val="FF99CC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r>
              <a:rPr lang="ru-RU" sz="3600" b="1" kern="1200" dirty="0">
                <a:solidFill>
                  <a:srgbClr val="FF99CC"/>
                </a:solidFill>
                <a:latin typeface="+mn-lt"/>
                <a:ea typeface="+mn-ea"/>
                <a:cs typeface="Arial" panose="020B0604020202020204" pitchFamily="34" charset="0"/>
              </a:rPr>
              <a:t>«Расселение» </a:t>
            </a:r>
            <a:r>
              <a:rPr lang="be-BY" sz="3600" b="1" kern="1200" dirty="0">
                <a:solidFill>
                  <a:srgbClr val="FF99CC"/>
                </a:solidFill>
                <a:latin typeface="+mn-lt"/>
                <a:ea typeface="+mn-ea"/>
                <a:cs typeface="Arial" panose="020B0604020202020204" pitchFamily="34" charset="0"/>
              </a:rPr>
              <a:t/>
            </a:r>
            <a:br>
              <a:rPr lang="be-BY" sz="3600" b="1" kern="1200" dirty="0">
                <a:solidFill>
                  <a:srgbClr val="FF99CC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endParaRPr lang="ru-RU" sz="3600" dirty="0">
              <a:solidFill>
                <a:srgbClr val="FF99CC"/>
              </a:solidFill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406841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58" y="643647"/>
            <a:ext cx="1511939" cy="774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916832"/>
            <a:ext cx="5472608" cy="468052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87624" y="2251526"/>
            <a:ext cx="45365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</a:rPr>
              <a:t>Приём используется при работе с копилками слов, </a:t>
            </a:r>
            <a:r>
              <a:rPr lang="ru-RU" sz="2000" dirty="0" smtClean="0">
                <a:latin typeface="+mn-lt"/>
              </a:rPr>
              <a:t>  </a:t>
            </a:r>
            <a:r>
              <a:rPr lang="ru-RU" sz="2000" dirty="0">
                <a:latin typeface="+mn-lt"/>
              </a:rPr>
              <a:t>помогает учить детей классифицировать объекты, обобщать материал; развивает  умение выполнять операции анализа и синтеза, так как учащиеся не только разделяют объекты на две группы, но и называют признак, по которому они это сделали. </a:t>
            </a:r>
            <a:endParaRPr lang="ru-RU" sz="2000" dirty="0"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1500" y="2032100"/>
            <a:ext cx="2152075" cy="29933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5251" y="2492896"/>
            <a:ext cx="1804572" cy="240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51600"/>
      </p:ext>
    </p:extLst>
  </p:cSld>
  <p:clrMapOvr>
    <a:masterClrMapping/>
  </p:clrMapOvr>
  <p:transition advTm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609600"/>
            <a:ext cx="5470376" cy="1143000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Методический  </a:t>
            </a:r>
            <a:r>
              <a:rPr lang="ru-RU" sz="3600" dirty="0"/>
              <a:t>приём </a:t>
            </a:r>
            <a:br>
              <a:rPr lang="ru-RU" sz="3600" dirty="0"/>
            </a:br>
            <a:r>
              <a:rPr lang="ru-RU" sz="3600" dirty="0"/>
              <a:t>«Оживление» 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706" y="587412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22470"/>
            <a:ext cx="1511939" cy="774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492896"/>
            <a:ext cx="5904656" cy="316835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99706" y="2924944"/>
            <a:ext cx="460839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+mn-lt"/>
              </a:rPr>
              <a:t>Приём предполагает выступление учащихся в роли какого-либо </a:t>
            </a:r>
            <a:r>
              <a:rPr lang="ru-RU" sz="2000" dirty="0" smtClean="0">
                <a:latin typeface="+mn-lt"/>
              </a:rPr>
              <a:t>понятия (от объекта живой или неживой природы, исторического события, любого понятия из области предмета). </a:t>
            </a:r>
            <a:endParaRPr lang="ru-RU" sz="2000" dirty="0">
              <a:latin typeface="+mn-lt"/>
            </a:endParaRP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0682" y="3084777"/>
            <a:ext cx="2432515" cy="18228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7" y="2708920"/>
            <a:ext cx="3024336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521539"/>
      </p:ext>
    </p:extLst>
  </p:cSld>
  <p:clrMapOvr>
    <a:masterClrMapping/>
  </p:clrMapOvr>
  <p:transition advTm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99CC"/>
                </a:solidFill>
              </a:rPr>
              <a:t>Закон противоречий</a:t>
            </a:r>
            <a:endParaRPr lang="ru-RU" dirty="0">
              <a:solidFill>
                <a:srgbClr val="FF99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616152"/>
          </a:xfrm>
        </p:spPr>
        <p:txBody>
          <a:bodyPr/>
          <a:lstStyle/>
          <a:p>
            <a:r>
              <a:rPr lang="ru-RU" sz="2000" dirty="0">
                <a:solidFill>
                  <a:srgbClr val="FF99CC"/>
                </a:solidFill>
              </a:rPr>
              <a:t>Как согреть дворец-темницу для затворницы-царицы?</a:t>
            </a:r>
          </a:p>
          <a:p>
            <a:r>
              <a:rPr lang="ru-RU" sz="2000" dirty="0"/>
              <a:t>В северном лесу весна медленно вступает в свои права. Под пологом леса долго лежит снег, а температура воздуха лишь в солнечный полдень поднимается на несколько градусов выше нуля. И если купол муравейника на солнышке все-таки прогревается, то в глубину муравейника солнечные лучи проникнуть не могут. Но при низкой температуре муравьиная царица не начнет откладывать яйца. И выползти повыше, чтобы отложить яйца, где уже тепло, царица не может – она никогда не покидает свои подземные «покои». Значит, чтобы царица начала откладывать яйца, должно быть тепло в глубине муравейника – там, где она живет.</a:t>
            </a:r>
          </a:p>
          <a:p>
            <a:r>
              <a:rPr lang="ru-RU" sz="2000" dirty="0"/>
              <a:t>Но как это сделать? Как прогреть покои царицы? Муравьи научились это делать. Как вы думаете, каким образом?</a:t>
            </a:r>
          </a:p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0545209"/>
      </p:ext>
    </p:extLst>
  </p:cSld>
  <p:clrMapOvr>
    <a:masterClrMapping/>
  </p:clrMapOvr>
  <p:transition advTm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484784"/>
            <a:ext cx="7772400" cy="4611216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1.Гин С. Использование опыта ТРИЗ-педагогики в процессе формирования креативности младших школьников.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Мурашковская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«Игры для занятия ТРИЗ с детьми младшего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возраста»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А.А. Нестеренко «Мастерская знаний» (электронная книга)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7494214"/>
      </p:ext>
    </p:extLst>
  </p:cSld>
  <p:clrMapOvr>
    <a:masterClrMapping/>
  </p:clrMapOvr>
  <p:transition advTm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6632"/>
            <a:ext cx="2158171" cy="12741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598" y="609600"/>
            <a:ext cx="2158171" cy="12741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609600"/>
            <a:ext cx="5182344" cy="1143000"/>
          </a:xfrm>
        </p:spPr>
        <p:txBody>
          <a:bodyPr/>
          <a:lstStyle/>
          <a:p>
            <a:r>
              <a:rPr lang="ru-RU" sz="3200" b="1" kern="1200" dirty="0">
                <a:solidFill>
                  <a:srgbClr val="CC00FF"/>
                </a:solidFill>
                <a:latin typeface="Garamond" pitchFamily="18" charset="0"/>
              </a:rPr>
              <a:t>Педагогические задачи современного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1200"/>
            <a:ext cx="8424936" cy="4724400"/>
          </a:xfrm>
        </p:spPr>
        <p:txBody>
          <a:bodyPr/>
          <a:lstStyle/>
          <a:p>
            <a:pPr marL="0" lvl="0" indent="0" defTabSz="457200" eaLnBrk="1" fontAlgn="auto" hangingPunct="1">
              <a:spcAft>
                <a:spcPts val="0"/>
              </a:spcAft>
              <a:buClr>
                <a:srgbClr val="D9B247"/>
              </a:buClr>
              <a:buSzPct val="115000"/>
              <a:buNone/>
              <a:defRPr/>
            </a:pPr>
            <a:r>
              <a:rPr lang="ru-RU" sz="2800" b="1" u="sng" kern="1200" dirty="0">
                <a:solidFill>
                  <a:srgbClr val="FFFF00"/>
                </a:solidFill>
                <a:cs typeface="Arial" panose="020B0604020202020204" pitchFamily="34" charset="0"/>
              </a:rPr>
              <a:t>Развивающие:  </a:t>
            </a:r>
          </a:p>
          <a:p>
            <a:pPr marL="0" lvl="0" indent="0" defTabSz="457200" eaLnBrk="1" fontAlgn="auto" hangingPunct="1">
              <a:spcAft>
                <a:spcPts val="0"/>
              </a:spcAft>
              <a:buClr>
                <a:srgbClr val="D9B247"/>
              </a:buClr>
              <a:buSzPct val="115000"/>
              <a:buNone/>
              <a:defRPr/>
            </a:pPr>
            <a:r>
              <a:rPr lang="ru-RU" sz="2800" kern="1200" dirty="0">
                <a:solidFill>
                  <a:srgbClr val="FFFF00"/>
                </a:solidFill>
                <a:cs typeface="Arial" panose="020B0604020202020204" pitchFamily="34" charset="0"/>
              </a:rPr>
              <a:t>- развитие памяти, внимания, логики и интеллекта;</a:t>
            </a:r>
          </a:p>
          <a:p>
            <a:pPr marL="0" lvl="0" indent="0" defTabSz="457200" eaLnBrk="1" fontAlgn="auto" hangingPunct="1">
              <a:spcAft>
                <a:spcPts val="0"/>
              </a:spcAft>
              <a:buClr>
                <a:srgbClr val="D9B247"/>
              </a:buClr>
              <a:buSzPct val="115000"/>
              <a:buNone/>
              <a:defRPr/>
            </a:pPr>
            <a:r>
              <a:rPr lang="ru-RU" sz="2800" kern="1200" dirty="0">
                <a:solidFill>
                  <a:srgbClr val="FFFF00"/>
                </a:solidFill>
                <a:cs typeface="Arial" panose="020B0604020202020204" pitchFamily="34" charset="0"/>
              </a:rPr>
              <a:t>- развитие творческих способностей (беглости, гибкости, оригинальности мышления);  </a:t>
            </a:r>
          </a:p>
          <a:p>
            <a:pPr marL="0" lvl="0" indent="0" defTabSz="457200" eaLnBrk="1" fontAlgn="auto" hangingPunct="1">
              <a:spcAft>
                <a:spcPts val="0"/>
              </a:spcAft>
              <a:buClr>
                <a:srgbClr val="D9B247"/>
              </a:buClr>
              <a:buSzPct val="115000"/>
              <a:buNone/>
              <a:defRPr/>
            </a:pPr>
            <a:r>
              <a:rPr lang="ru-RU" sz="2800" kern="1200" dirty="0">
                <a:solidFill>
                  <a:srgbClr val="FFFF00"/>
                </a:solidFill>
                <a:cs typeface="Arial" panose="020B0604020202020204" pitchFamily="34" charset="0"/>
              </a:rPr>
              <a:t>- развитие пространственного мышления; </a:t>
            </a:r>
          </a:p>
          <a:p>
            <a:pPr marL="0" lvl="0" indent="0" defTabSz="457200" eaLnBrk="1" fontAlgn="auto" hangingPunct="1">
              <a:spcAft>
                <a:spcPts val="0"/>
              </a:spcAft>
              <a:buClr>
                <a:srgbClr val="D9B247"/>
              </a:buClr>
              <a:buSzPct val="115000"/>
              <a:buNone/>
              <a:defRPr/>
            </a:pPr>
            <a:r>
              <a:rPr lang="ru-RU" sz="2800" kern="1200" dirty="0">
                <a:solidFill>
                  <a:srgbClr val="FFFF00"/>
                </a:solidFill>
                <a:cs typeface="Arial" panose="020B0604020202020204" pitchFamily="34" charset="0"/>
              </a:rPr>
              <a:t>- развитие речи; </a:t>
            </a:r>
          </a:p>
          <a:p>
            <a:pPr marL="0" lvl="0" indent="0" defTabSz="457200" eaLnBrk="1" fontAlgn="auto" hangingPunct="1">
              <a:spcAft>
                <a:spcPts val="0"/>
              </a:spcAft>
              <a:buClr>
                <a:srgbClr val="D9B247"/>
              </a:buClr>
              <a:buSzPct val="115000"/>
              <a:buNone/>
              <a:defRPr/>
            </a:pPr>
            <a:r>
              <a:rPr lang="ru-RU" sz="2800" kern="1200" dirty="0">
                <a:solidFill>
                  <a:srgbClr val="FFFF00"/>
                </a:solidFill>
                <a:cs typeface="Arial" panose="020B0604020202020204" pitchFamily="34" charset="0"/>
              </a:rPr>
              <a:t>- умение анализировать, синтезировать, комбинировать;</a:t>
            </a:r>
          </a:p>
          <a:p>
            <a:pPr marL="0" lvl="0" indent="0" defTabSz="457200" eaLnBrk="1" fontAlgn="auto" hangingPunct="1">
              <a:spcAft>
                <a:spcPts val="0"/>
              </a:spcAft>
              <a:buClr>
                <a:srgbClr val="D9B247"/>
              </a:buClr>
              <a:buSzPct val="115000"/>
              <a:buNone/>
              <a:defRPr/>
            </a:pPr>
            <a:r>
              <a:rPr lang="ru-RU" sz="2800" kern="1200" dirty="0">
                <a:solidFill>
                  <a:srgbClr val="FFFF00"/>
                </a:solidFill>
                <a:cs typeface="Arial" panose="020B0604020202020204" pitchFamily="34" charset="0"/>
              </a:rPr>
              <a:t>- развитие творческого воображения.</a:t>
            </a:r>
          </a:p>
          <a:p>
            <a:pPr marL="0" lvl="0" indent="0" defTabSz="457200" eaLnBrk="1" fontAlgn="auto" hangingPunct="1">
              <a:spcAft>
                <a:spcPts val="600"/>
              </a:spcAft>
              <a:buClr>
                <a:srgbClr val="D9B247"/>
              </a:buClr>
              <a:buSzPct val="115000"/>
              <a:buNone/>
              <a:defRPr/>
            </a:pPr>
            <a:endParaRPr lang="ru-RU" sz="2400" kern="1200" dirty="0">
              <a:solidFill>
                <a:srgbClr val="FFFF00"/>
              </a:solidFill>
              <a:latin typeface="Garamond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986" y="5267319"/>
            <a:ext cx="1609483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88534"/>
      </p:ext>
    </p:extLst>
  </p:cSld>
  <p:clrMapOvr>
    <a:masterClrMapping/>
  </p:clrMapOvr>
  <p:transition advTm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609600"/>
            <a:ext cx="5400600" cy="1143000"/>
          </a:xfrm>
        </p:spPr>
        <p:txBody>
          <a:bodyPr/>
          <a:lstStyle/>
          <a:p>
            <a:r>
              <a:rPr lang="ru-RU" sz="3200" b="1" kern="1200" dirty="0">
                <a:solidFill>
                  <a:srgbClr val="CC00FF"/>
                </a:solidFill>
                <a:latin typeface="Garamond" pitchFamily="18" charset="0"/>
              </a:rPr>
              <a:t>Педагогические задачи современного образования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609600"/>
            <a:ext cx="2158171" cy="127417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2158171" cy="12741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5286774"/>
            <a:ext cx="1609483" cy="145097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560" y="2304734"/>
            <a:ext cx="7632848" cy="343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1" fontAlgn="auto" hangingPunct="1">
              <a:spcBef>
                <a:spcPct val="20000"/>
              </a:spcBef>
              <a:spcAft>
                <a:spcPts val="600"/>
              </a:spcAft>
              <a:buClr>
                <a:srgbClr val="D9B247"/>
              </a:buClr>
              <a:buSzPct val="115000"/>
            </a:pPr>
            <a:r>
              <a:rPr lang="ru-RU" sz="2800" b="1" u="sng" dirty="0">
                <a:solidFill>
                  <a:srgbClr val="FFFF00"/>
                </a:solidFill>
                <a:latin typeface="+mn-lt"/>
                <a:cs typeface="+mn-cs"/>
              </a:rPr>
              <a:t>Воспитательные: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600"/>
              </a:spcAft>
              <a:buClr>
                <a:srgbClr val="D9B247"/>
              </a:buClr>
              <a:buSzPct val="115000"/>
            </a:pPr>
            <a:r>
              <a:rPr lang="ru-RU" sz="2800" dirty="0">
                <a:solidFill>
                  <a:srgbClr val="FFFF00"/>
                </a:solidFill>
                <a:latin typeface="+mn-lt"/>
                <a:cs typeface="+mn-cs"/>
              </a:rPr>
              <a:t>-</a:t>
            </a:r>
            <a:r>
              <a:rPr lang="ru-RU" sz="2800" b="1" dirty="0">
                <a:solidFill>
                  <a:srgbClr val="FFFF00"/>
                </a:solidFill>
                <a:latin typeface="+mn-lt"/>
                <a:cs typeface="+mn-cs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+mn-lt"/>
                <a:cs typeface="+mn-cs"/>
              </a:rPr>
              <a:t>развитие у детей самостоятельности, уверенности в своих силах, ощущения, что они могут справиться с решением любой задачи;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600"/>
              </a:spcAft>
              <a:buClr>
                <a:srgbClr val="D9B247"/>
              </a:buClr>
              <a:buSzPct val="115000"/>
            </a:pPr>
            <a:r>
              <a:rPr lang="ru-RU" sz="2800" dirty="0">
                <a:solidFill>
                  <a:srgbClr val="FFFF00"/>
                </a:solidFill>
                <a:latin typeface="+mn-lt"/>
                <a:cs typeface="+mn-cs"/>
              </a:rPr>
              <a:t>- формирование у детей правильного отношения к окружающему миру, основ анализа действительности.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188941422"/>
      </p:ext>
    </p:extLst>
  </p:cSld>
  <p:clrMapOvr>
    <a:masterClrMapping/>
  </p:clrMapOvr>
  <p:transition advTm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76256" y="6248400"/>
            <a:ext cx="1581944" cy="457200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9E74896-12CE-4C79-95DD-A965AB7E9838}" type="slidenum">
              <a:rPr lang="ru-RU" altLang="ru-RU">
                <a:latin typeface="Times New Roman" panose="02020603050405020304" pitchFamily="18" charset="0"/>
              </a:rPr>
              <a:pPr/>
              <a:t>5</a:t>
            </a:fld>
            <a:endParaRPr lang="ru-RU" altLang="ru-RU" dirty="0">
              <a:latin typeface="Times New Roman" panose="02020603050405020304" pitchFamily="18" charset="0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9813925" y="6253163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gray">
          <a:xfrm>
            <a:off x="1" y="207963"/>
            <a:ext cx="9009190" cy="988033"/>
          </a:xfrm>
          <a:prstGeom prst="roundRect">
            <a:avLst>
              <a:gd name="adj" fmla="val 49106"/>
            </a:avLst>
          </a:prstGeom>
          <a:solidFill>
            <a:schemeClr val="accent4">
              <a:lumMod val="10000"/>
            </a:schemeClr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+mn-cs"/>
              </a:rPr>
              <a:t>Направления образовательной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32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+mn-cs"/>
              </a:rPr>
              <a:t> деятельности. Виды </a:t>
            </a:r>
            <a:r>
              <a:rPr lang="ru-RU" sz="32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+mn-cs"/>
              </a:rPr>
              <a:t>заданий</a:t>
            </a:r>
            <a:endParaRPr lang="ru-RU" sz="3200" b="1" dirty="0">
              <a:solidFill>
                <a:srgbClr val="FF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8" name="Горизонтальный свиток 7"/>
          <p:cNvSpPr/>
          <p:nvPr/>
        </p:nvSpPr>
        <p:spPr bwMode="auto">
          <a:xfrm>
            <a:off x="144326" y="5661248"/>
            <a:ext cx="5111750" cy="395288"/>
          </a:xfrm>
          <a:prstGeom prst="horizontalScroll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cap="small" dirty="0">
                <a:solidFill>
                  <a:schemeClr val="bg2"/>
                </a:solidFill>
                <a:latin typeface="Arial" charset="0"/>
                <a:cs typeface="+mn-cs"/>
              </a:rPr>
              <a:t>Ценностно-смысловые установки</a:t>
            </a:r>
            <a:endParaRPr lang="ru-RU" sz="2000" dirty="0">
              <a:solidFill>
                <a:schemeClr val="bg2"/>
              </a:solidFill>
              <a:latin typeface="Arial" charset="0"/>
              <a:cs typeface="+mn-cs"/>
            </a:endParaRPr>
          </a:p>
        </p:txBody>
      </p:sp>
      <p:sp>
        <p:nvSpPr>
          <p:cNvPr id="9" name="Горизонтальный свиток 8"/>
          <p:cNvSpPr/>
          <p:nvPr/>
        </p:nvSpPr>
        <p:spPr bwMode="auto">
          <a:xfrm>
            <a:off x="144326" y="4652305"/>
            <a:ext cx="5111750" cy="396875"/>
          </a:xfrm>
          <a:prstGeom prst="horizontalScroll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cap="small" dirty="0">
                <a:solidFill>
                  <a:schemeClr val="bg2"/>
                </a:solidFill>
                <a:latin typeface="Arial" charset="0"/>
                <a:cs typeface="+mn-cs"/>
              </a:rPr>
              <a:t>Рефлексия. Личностные смыслы учения</a:t>
            </a:r>
          </a:p>
        </p:txBody>
      </p:sp>
      <p:sp>
        <p:nvSpPr>
          <p:cNvPr id="11" name="Горизонтальный свиток 10"/>
          <p:cNvSpPr/>
          <p:nvPr/>
        </p:nvSpPr>
        <p:spPr bwMode="auto">
          <a:xfrm>
            <a:off x="143508" y="2888940"/>
            <a:ext cx="5111750" cy="395288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cap="small" dirty="0" err="1">
                <a:solidFill>
                  <a:schemeClr val="bg2"/>
                </a:solidFill>
                <a:latin typeface="Arial" charset="0"/>
                <a:cs typeface="+mn-cs"/>
              </a:rPr>
              <a:t>Саморегуляция</a:t>
            </a:r>
            <a:r>
              <a:rPr lang="ru-RU" sz="2000" b="1" cap="small" dirty="0">
                <a:solidFill>
                  <a:schemeClr val="bg2"/>
                </a:solidFill>
                <a:latin typeface="Arial" charset="0"/>
                <a:cs typeface="+mn-cs"/>
              </a:rPr>
              <a:t>, самоорганизация</a:t>
            </a:r>
            <a:endParaRPr lang="ru-RU" sz="2000" b="1" i="1" dirty="0">
              <a:solidFill>
                <a:schemeClr val="bg2"/>
              </a:solidFill>
              <a:latin typeface="Arial" charset="0"/>
              <a:cs typeface="+mn-cs"/>
            </a:endParaRPr>
          </a:p>
        </p:txBody>
      </p:sp>
      <p:sp>
        <p:nvSpPr>
          <p:cNvPr id="12" name="Горизонтальный свиток 11"/>
          <p:cNvSpPr/>
          <p:nvPr/>
        </p:nvSpPr>
        <p:spPr bwMode="auto">
          <a:xfrm>
            <a:off x="143508" y="3320988"/>
            <a:ext cx="5113337" cy="395288"/>
          </a:xfrm>
          <a:prstGeom prst="horizontalScroll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cap="small" dirty="0">
                <a:solidFill>
                  <a:schemeClr val="bg2"/>
                </a:solidFill>
                <a:latin typeface="Arial" charset="0"/>
                <a:cs typeface="+mn-cs"/>
              </a:rPr>
              <a:t>Сотрудничество</a:t>
            </a:r>
          </a:p>
        </p:txBody>
      </p:sp>
      <p:sp>
        <p:nvSpPr>
          <p:cNvPr id="13" name="Горизонтальный свиток 12"/>
          <p:cNvSpPr/>
          <p:nvPr/>
        </p:nvSpPr>
        <p:spPr bwMode="auto">
          <a:xfrm>
            <a:off x="143508" y="3753036"/>
            <a:ext cx="5113338" cy="395287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cap="small" dirty="0">
                <a:solidFill>
                  <a:schemeClr val="bg2"/>
                </a:solidFill>
                <a:latin typeface="Arial" charset="0"/>
                <a:cs typeface="+mn-cs"/>
              </a:rPr>
              <a:t>Коммуникация</a:t>
            </a:r>
            <a:endParaRPr lang="ru-RU" sz="2000" b="1" i="1" dirty="0">
              <a:solidFill>
                <a:schemeClr val="bg2"/>
              </a:solidFill>
              <a:latin typeface="Arial" charset="0"/>
              <a:cs typeface="+mn-cs"/>
            </a:endParaRPr>
          </a:p>
        </p:txBody>
      </p:sp>
      <p:sp>
        <p:nvSpPr>
          <p:cNvPr id="17" name="Горизонтальный свиток 16"/>
          <p:cNvSpPr/>
          <p:nvPr/>
        </p:nvSpPr>
        <p:spPr bwMode="auto">
          <a:xfrm>
            <a:off x="144000" y="1268760"/>
            <a:ext cx="5111750" cy="720000"/>
          </a:xfrm>
          <a:prstGeom prst="horizontalScroll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ru-RU" sz="2000" b="1" cap="small" dirty="0" smtClean="0">
                <a:solidFill>
                  <a:schemeClr val="bg2"/>
                </a:solidFill>
                <a:latin typeface="Arial" charset="0"/>
                <a:cs typeface="+mn-cs"/>
              </a:rPr>
              <a:t>Применение знаний в ситуациях,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ru-RU" sz="2000" b="1" cap="small" dirty="0" smtClean="0">
                <a:solidFill>
                  <a:schemeClr val="bg2"/>
                </a:solidFill>
                <a:latin typeface="Arial" charset="0"/>
                <a:cs typeface="+mn-cs"/>
              </a:rPr>
              <a:t>приближенных к реальным</a:t>
            </a:r>
            <a:endParaRPr lang="ru-RU" sz="2000" b="1" dirty="0">
              <a:solidFill>
                <a:schemeClr val="bg2"/>
              </a:solidFill>
              <a:latin typeface="Arial" charset="0"/>
              <a:cs typeface="+mn-cs"/>
            </a:endParaRPr>
          </a:p>
        </p:txBody>
      </p:sp>
      <p:sp>
        <p:nvSpPr>
          <p:cNvPr id="19" name="Горизонтальный свиток 18"/>
          <p:cNvSpPr/>
          <p:nvPr/>
        </p:nvSpPr>
        <p:spPr bwMode="auto">
          <a:xfrm>
            <a:off x="1441450" y="6388324"/>
            <a:ext cx="5111750" cy="396875"/>
          </a:xfrm>
          <a:prstGeom prst="horizontalScroll">
            <a:avLst/>
          </a:prstGeom>
          <a:solidFill>
            <a:srgbClr val="F577F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cap="small" dirty="0">
                <a:solidFill>
                  <a:schemeClr val="bg2"/>
                </a:solidFill>
                <a:latin typeface="Arial" charset="0"/>
                <a:cs typeface="+mn-cs"/>
              </a:rPr>
              <a:t>Использование ИКТ для обучения</a:t>
            </a:r>
            <a:endParaRPr lang="ru-RU" sz="2000" b="1" i="1" dirty="0">
              <a:solidFill>
                <a:schemeClr val="bg2"/>
              </a:solidFill>
              <a:latin typeface="Arial" charset="0"/>
              <a:cs typeface="+mn-cs"/>
            </a:endParaRPr>
          </a:p>
        </p:txBody>
      </p:sp>
      <p:sp>
        <p:nvSpPr>
          <p:cNvPr id="24590" name="Горизонтальный свиток 26"/>
          <p:cNvSpPr>
            <a:spLocks noChangeArrowheads="1"/>
          </p:cNvSpPr>
          <p:nvPr/>
        </p:nvSpPr>
        <p:spPr bwMode="auto">
          <a:xfrm>
            <a:off x="5445254" y="4365104"/>
            <a:ext cx="3563937" cy="917575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b="1" i="1" dirty="0">
                <a:solidFill>
                  <a:schemeClr val="bg2"/>
                </a:solidFill>
              </a:rPr>
              <a:t>особый тип  диагностических заданий </a:t>
            </a:r>
          </a:p>
          <a:p>
            <a:pPr algn="ctr"/>
            <a:r>
              <a:rPr lang="ru-RU" altLang="ru-RU" sz="1400" b="1" i="1" dirty="0">
                <a:solidFill>
                  <a:schemeClr val="bg2"/>
                </a:solidFill>
              </a:rPr>
              <a:t>с предметным содержанием;</a:t>
            </a:r>
          </a:p>
          <a:p>
            <a:pPr algn="ctr"/>
            <a:r>
              <a:rPr lang="ru-RU" altLang="ru-RU" sz="1400" b="1" i="1" u="sng" dirty="0">
                <a:solidFill>
                  <a:schemeClr val="bg2"/>
                </a:solidFill>
              </a:rPr>
              <a:t>там, где уместно</a:t>
            </a:r>
            <a:endParaRPr lang="ru-RU" altLang="ru-RU" sz="1400" i="1" u="sng" dirty="0">
              <a:solidFill>
                <a:schemeClr val="bg2"/>
              </a:solidFill>
            </a:endParaRPr>
          </a:p>
        </p:txBody>
      </p:sp>
      <p:sp>
        <p:nvSpPr>
          <p:cNvPr id="24591" name="Горизонтальный свиток 27"/>
          <p:cNvSpPr>
            <a:spLocks noChangeArrowheads="1"/>
          </p:cNvSpPr>
          <p:nvPr/>
        </p:nvSpPr>
        <p:spPr bwMode="auto">
          <a:xfrm>
            <a:off x="5472113" y="2456892"/>
            <a:ext cx="3563937" cy="1908000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1400" b="1" i="1" dirty="0">
                <a:solidFill>
                  <a:schemeClr val="bg2"/>
                </a:solidFill>
              </a:rPr>
              <a:t>“</a:t>
            </a:r>
            <a:r>
              <a:rPr lang="ru-RU" altLang="ru-RU" sz="1400" b="1" i="1" dirty="0" err="1">
                <a:solidFill>
                  <a:schemeClr val="bg2"/>
                </a:solidFill>
              </a:rPr>
              <a:t>метапредметные</a:t>
            </a:r>
            <a:r>
              <a:rPr lang="en-US" altLang="ru-RU" sz="1400" b="1" i="1" dirty="0">
                <a:solidFill>
                  <a:schemeClr val="bg2"/>
                </a:solidFill>
              </a:rPr>
              <a:t>”</a:t>
            </a:r>
            <a:r>
              <a:rPr lang="ru-RU" altLang="ru-RU" sz="1400" b="1" i="1" dirty="0">
                <a:solidFill>
                  <a:schemeClr val="bg2"/>
                </a:solidFill>
              </a:rPr>
              <a:t> задания (листы</a:t>
            </a:r>
          </a:p>
          <a:p>
            <a:pPr algn="ctr"/>
            <a:r>
              <a:rPr lang="ru-RU" altLang="ru-RU" sz="1400" b="1" i="1" dirty="0">
                <a:solidFill>
                  <a:schemeClr val="bg2"/>
                </a:solidFill>
              </a:rPr>
              <a:t>продвижения), задания  проектного</a:t>
            </a:r>
          </a:p>
          <a:p>
            <a:pPr algn="ctr"/>
            <a:r>
              <a:rPr lang="ru-RU" altLang="ru-RU" sz="1400" b="1" i="1" dirty="0">
                <a:solidFill>
                  <a:schemeClr val="bg2"/>
                </a:solidFill>
              </a:rPr>
              <a:t>типа,  задания для совместной </a:t>
            </a:r>
          </a:p>
          <a:p>
            <a:pPr algn="ctr"/>
            <a:r>
              <a:rPr lang="ru-RU" altLang="ru-RU" sz="1400" b="1" i="1" dirty="0">
                <a:solidFill>
                  <a:schemeClr val="bg2"/>
                </a:solidFill>
              </a:rPr>
              <a:t>работы, задания на развитие  речи</a:t>
            </a:r>
            <a:r>
              <a:rPr lang="ru-RU" altLang="ru-RU" sz="1400" b="1" i="1" dirty="0" smtClean="0">
                <a:solidFill>
                  <a:schemeClr val="bg2"/>
                </a:solidFill>
              </a:rPr>
              <a:t>;</a:t>
            </a:r>
          </a:p>
          <a:p>
            <a:pPr algn="ctr"/>
            <a:r>
              <a:rPr lang="ru-RU" altLang="ru-RU" sz="1400" b="1" i="1" u="sng" dirty="0" smtClean="0">
                <a:solidFill>
                  <a:schemeClr val="bg2"/>
                </a:solidFill>
              </a:rPr>
              <a:t>В каждой теме</a:t>
            </a:r>
            <a:endParaRPr lang="ru-RU" altLang="ru-RU" sz="1400" b="1" i="1" u="sng" dirty="0">
              <a:solidFill>
                <a:schemeClr val="bg2"/>
              </a:solidFill>
            </a:endParaRPr>
          </a:p>
        </p:txBody>
      </p:sp>
      <p:sp>
        <p:nvSpPr>
          <p:cNvPr id="24592" name="Горизонтальный свиток 28"/>
          <p:cNvSpPr>
            <a:spLocks noChangeArrowheads="1"/>
          </p:cNvSpPr>
          <p:nvPr/>
        </p:nvSpPr>
        <p:spPr bwMode="auto">
          <a:xfrm>
            <a:off x="5455257" y="5193196"/>
            <a:ext cx="3563937" cy="1204912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1400" b="1" i="1" dirty="0">
                <a:solidFill>
                  <a:schemeClr val="bg2"/>
                </a:solidFill>
              </a:rPr>
              <a:t>“</a:t>
            </a:r>
            <a:r>
              <a:rPr lang="ru-RU" altLang="ru-RU" sz="1400" b="1" i="1" dirty="0" err="1">
                <a:solidFill>
                  <a:schemeClr val="bg2"/>
                </a:solidFill>
              </a:rPr>
              <a:t>метапредметные</a:t>
            </a:r>
            <a:r>
              <a:rPr lang="en-US" altLang="ru-RU" sz="1400" b="1" i="1" dirty="0">
                <a:solidFill>
                  <a:schemeClr val="bg2"/>
                </a:solidFill>
              </a:rPr>
              <a:t>”</a:t>
            </a:r>
            <a:r>
              <a:rPr lang="ru-RU" altLang="ru-RU" sz="1400" b="1" i="1" dirty="0">
                <a:solidFill>
                  <a:schemeClr val="bg2"/>
                </a:solidFill>
              </a:rPr>
              <a:t> задания (листы</a:t>
            </a:r>
          </a:p>
          <a:p>
            <a:pPr algn="ctr"/>
            <a:r>
              <a:rPr lang="ru-RU" altLang="ru-RU" sz="1400" b="1" i="1" dirty="0">
                <a:solidFill>
                  <a:schemeClr val="bg2"/>
                </a:solidFill>
              </a:rPr>
              <a:t>самооценки) , специальные вопросы к</a:t>
            </a:r>
          </a:p>
          <a:p>
            <a:pPr algn="ctr"/>
            <a:r>
              <a:rPr lang="ru-RU" altLang="ru-RU" sz="1400" b="1" i="1" dirty="0">
                <a:solidFill>
                  <a:schemeClr val="bg2"/>
                </a:solidFill>
              </a:rPr>
              <a:t>заданиям с предметным содержанием ;</a:t>
            </a:r>
          </a:p>
          <a:p>
            <a:pPr algn="ctr"/>
            <a:r>
              <a:rPr lang="ru-RU" altLang="ru-RU" sz="1400" b="1" i="1" u="sng" dirty="0">
                <a:solidFill>
                  <a:schemeClr val="bg2"/>
                </a:solidFill>
              </a:rPr>
              <a:t>до </a:t>
            </a:r>
            <a:r>
              <a:rPr lang="ru-RU" altLang="ru-RU" sz="1400" b="1" i="1" u="sng" dirty="0" smtClean="0">
                <a:solidFill>
                  <a:schemeClr val="bg2"/>
                </a:solidFill>
              </a:rPr>
              <a:t>10-15%</a:t>
            </a:r>
            <a:endParaRPr lang="ru-RU" altLang="ru-RU" sz="1400" i="1" u="sng" dirty="0">
              <a:solidFill>
                <a:schemeClr val="bg2"/>
              </a:solidFill>
            </a:endParaRPr>
          </a:p>
        </p:txBody>
      </p:sp>
      <p:sp>
        <p:nvSpPr>
          <p:cNvPr id="24593" name="Горизонтальный свиток 29"/>
          <p:cNvSpPr>
            <a:spLocks noChangeArrowheads="1"/>
          </p:cNvSpPr>
          <p:nvPr/>
        </p:nvSpPr>
        <p:spPr bwMode="auto">
          <a:xfrm>
            <a:off x="5472112" y="1232756"/>
            <a:ext cx="3563937" cy="1313253"/>
          </a:xfrm>
          <a:prstGeom prst="horizontalScroll">
            <a:avLst>
              <a:gd name="adj" fmla="val 12500"/>
            </a:avLst>
          </a:prstGeom>
          <a:solidFill>
            <a:srgbClr val="CCE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b="1" i="1" dirty="0" smtClean="0">
                <a:solidFill>
                  <a:schemeClr val="bg2"/>
                </a:solidFill>
              </a:rPr>
              <a:t>Продуктивные задания:</a:t>
            </a:r>
          </a:p>
          <a:p>
            <a:pPr algn="ctr"/>
            <a:r>
              <a:rPr lang="ru-RU" altLang="ru-RU" sz="1400" b="1" i="1" dirty="0" smtClean="0">
                <a:solidFill>
                  <a:schemeClr val="bg2"/>
                </a:solidFill>
              </a:rPr>
              <a:t>творческие,</a:t>
            </a:r>
            <a:r>
              <a:rPr lang="ru-RU" altLang="ru-RU" sz="1400" b="1" i="1" dirty="0">
                <a:solidFill>
                  <a:schemeClr val="bg2"/>
                </a:solidFill>
              </a:rPr>
              <a:t> </a:t>
            </a:r>
            <a:r>
              <a:rPr lang="ru-RU" altLang="ru-RU" sz="1400" b="1" i="1" dirty="0" smtClean="0">
                <a:solidFill>
                  <a:schemeClr val="bg2"/>
                </a:solidFill>
              </a:rPr>
              <a:t>исследования</a:t>
            </a:r>
            <a:r>
              <a:rPr lang="ru-RU" altLang="ru-RU" sz="1400" b="1" i="1" dirty="0">
                <a:solidFill>
                  <a:schemeClr val="bg2"/>
                </a:solidFill>
              </a:rPr>
              <a:t>,</a:t>
            </a:r>
          </a:p>
          <a:p>
            <a:pPr algn="ctr"/>
            <a:r>
              <a:rPr lang="ru-RU" altLang="ru-RU" sz="1400" b="1" i="1" dirty="0">
                <a:solidFill>
                  <a:schemeClr val="bg2"/>
                </a:solidFill>
              </a:rPr>
              <a:t>задания проектного </a:t>
            </a:r>
            <a:r>
              <a:rPr lang="ru-RU" altLang="ru-RU" sz="1400" b="1" i="1" dirty="0" smtClean="0">
                <a:solidFill>
                  <a:schemeClr val="bg2"/>
                </a:solidFill>
              </a:rPr>
              <a:t>типа</a:t>
            </a:r>
            <a:endParaRPr lang="ru-RU" altLang="ru-RU" sz="1400" b="1" i="1" dirty="0">
              <a:solidFill>
                <a:schemeClr val="bg2"/>
              </a:solidFill>
            </a:endParaRPr>
          </a:p>
          <a:p>
            <a:pPr algn="ctr"/>
            <a:r>
              <a:rPr lang="ru-RU" altLang="ru-RU" sz="1400" b="1" i="1" u="sng" dirty="0">
                <a:solidFill>
                  <a:schemeClr val="bg2"/>
                </a:solidFill>
              </a:rPr>
              <a:t>до 30-40% </a:t>
            </a:r>
          </a:p>
        </p:txBody>
      </p:sp>
      <p:sp>
        <p:nvSpPr>
          <p:cNvPr id="20" name="Горизонтальный свиток 19"/>
          <p:cNvSpPr/>
          <p:nvPr/>
        </p:nvSpPr>
        <p:spPr bwMode="auto">
          <a:xfrm>
            <a:off x="143508" y="2276872"/>
            <a:ext cx="5111750" cy="396875"/>
          </a:xfrm>
          <a:prstGeom prst="horizontalScroll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cap="small" dirty="0">
                <a:solidFill>
                  <a:schemeClr val="bg2"/>
                </a:solidFill>
                <a:latin typeface="Arial" charset="0"/>
                <a:cs typeface="+mn-cs"/>
              </a:rPr>
              <a:t>Разрешение проблем</a:t>
            </a:r>
            <a:endParaRPr lang="ru-RU" sz="2000" b="1" i="1" dirty="0">
              <a:solidFill>
                <a:schemeClr val="bg2"/>
              </a:solidFill>
              <a:latin typeface="Arial" charset="0"/>
              <a:cs typeface="+mn-cs"/>
            </a:endParaRPr>
          </a:p>
        </p:txBody>
      </p:sp>
      <p:sp>
        <p:nvSpPr>
          <p:cNvPr id="21" name="Горизонтальный свиток 20"/>
          <p:cNvSpPr/>
          <p:nvPr/>
        </p:nvSpPr>
        <p:spPr bwMode="auto">
          <a:xfrm>
            <a:off x="144000" y="1916832"/>
            <a:ext cx="5111750" cy="395288"/>
          </a:xfrm>
          <a:prstGeom prst="horizontalScroll">
            <a:avLst/>
          </a:prstGeom>
          <a:solidFill>
            <a:schemeClr val="bg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cap="small" dirty="0">
                <a:solidFill>
                  <a:schemeClr val="bg2"/>
                </a:solidFill>
                <a:latin typeface="Arial" charset="0"/>
                <a:cs typeface="+mn-cs"/>
              </a:rPr>
              <a:t>Самостоятельное приобретение знаний</a:t>
            </a:r>
            <a:endParaRPr lang="ru-RU" sz="2000" b="1" i="1" dirty="0">
              <a:solidFill>
                <a:schemeClr val="bg2"/>
              </a:solidFill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9923481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3" y="332656"/>
            <a:ext cx="6984776" cy="1419944"/>
          </a:xfrm>
        </p:spPr>
        <p:txBody>
          <a:bodyPr/>
          <a:lstStyle/>
          <a:p>
            <a:pPr algn="just"/>
            <a:r>
              <a:rPr lang="ru-RU" dirty="0">
                <a:solidFill>
                  <a:srgbClr val="FF66FF"/>
                </a:solidFill>
              </a:rPr>
              <a:t>ТРИЗ  как метод создания технологических инноваций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633102"/>
            <a:ext cx="1511939" cy="77425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22470"/>
            <a:ext cx="1511939" cy="774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556" y="2309378"/>
            <a:ext cx="2647772" cy="31458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38" y="2323736"/>
            <a:ext cx="2566638" cy="29141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9792" y="3528226"/>
            <a:ext cx="2200847" cy="31458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8149" y="3559791"/>
            <a:ext cx="2200847" cy="314580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3" y="3559792"/>
            <a:ext cx="16561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4400" b="1" dirty="0">
                <a:solidFill>
                  <a:srgbClr val="C00000"/>
                </a:solidFill>
                <a:latin typeface="Garamond" pitchFamily="18" charset="0"/>
                <a:cs typeface="+mn-cs"/>
              </a:rPr>
              <a:t>Т</a:t>
            </a:r>
            <a:r>
              <a:rPr lang="ru-RU" sz="3200" b="1" dirty="0">
                <a:solidFill>
                  <a:prstClr val="black"/>
                </a:solidFill>
                <a:latin typeface="Garamond" pitchFamily="18" charset="0"/>
                <a:cs typeface="+mn-cs"/>
              </a:rPr>
              <a:t>еория</a:t>
            </a:r>
            <a:endParaRPr lang="ru-RU" sz="3200" dirty="0">
              <a:solidFill>
                <a:prstClr val="black"/>
              </a:solidFill>
              <a:latin typeface="Garamond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9161" y="5001052"/>
            <a:ext cx="1918025" cy="7694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 rot="10800000" flipH="1" flipV="1">
            <a:off x="5148064" y="3807729"/>
            <a:ext cx="2736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+mn-lt"/>
                <a:cs typeface="+mn-cs"/>
              </a:rPr>
              <a:t>И</a:t>
            </a:r>
            <a:r>
              <a:rPr lang="ru-RU" sz="2000" b="1" dirty="0">
                <a:solidFill>
                  <a:prstClr val="black"/>
                </a:solidFill>
                <a:latin typeface="+mn-lt"/>
                <a:cs typeface="+mn-cs"/>
              </a:rPr>
              <a:t>зобретательских</a:t>
            </a:r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7452320" y="5001053"/>
            <a:ext cx="15121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4400" b="1" dirty="0">
                <a:solidFill>
                  <a:srgbClr val="C00000"/>
                </a:solidFill>
                <a:latin typeface="Garamond" pitchFamily="18" charset="0"/>
                <a:cs typeface="+mn-cs"/>
              </a:rPr>
              <a:t>З</a:t>
            </a:r>
            <a:r>
              <a:rPr lang="ru-RU" sz="3200" b="1" dirty="0">
                <a:solidFill>
                  <a:prstClr val="black"/>
                </a:solidFill>
                <a:latin typeface="Garamond" pitchFamily="18" charset="0"/>
                <a:cs typeface="+mn-cs"/>
              </a:rPr>
              <a:t>адач</a:t>
            </a:r>
            <a:endParaRPr lang="ru-RU" sz="3200" dirty="0">
              <a:solidFill>
                <a:prstClr val="black"/>
              </a:solidFill>
              <a:latin typeface="Garamon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3688009"/>
      </p:ext>
    </p:extLst>
  </p:cSld>
  <p:clrMapOvr>
    <a:masterClrMapping/>
  </p:clrMapOvr>
  <p:transition advTm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260648"/>
            <a:ext cx="5542384" cy="971872"/>
          </a:xfrm>
        </p:spPr>
        <p:txBody>
          <a:bodyPr/>
          <a:lstStyle/>
          <a:p>
            <a:r>
              <a:rPr lang="ru-RU" sz="4000" dirty="0" smtClean="0">
                <a:solidFill>
                  <a:srgbClr val="FF66FF"/>
                </a:solidFill>
              </a:rPr>
              <a:t>Особенности ТРИЗ</a:t>
            </a:r>
            <a:endParaRPr lang="ru-RU" sz="4000" dirty="0">
              <a:solidFill>
                <a:srgbClr val="FF66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12638"/>
            <a:ext cx="8062664" cy="4868689"/>
          </a:xfrm>
        </p:spPr>
        <p:txBody>
          <a:bodyPr/>
          <a:lstStyle/>
          <a:p>
            <a:pPr marL="285750" lvl="0" indent="-285750" defTabSz="457200" eaLnBrk="1" fontAlgn="auto" hangingPunct="1">
              <a:spcAft>
                <a:spcPts val="600"/>
              </a:spcAft>
              <a:buClr>
                <a:srgbClr val="D9B247"/>
              </a:buClr>
              <a:buSzPct val="115000"/>
              <a:buNone/>
            </a:pPr>
            <a:r>
              <a:rPr lang="ru-RU" sz="2800" kern="1200" dirty="0">
                <a:solidFill>
                  <a:srgbClr val="FFFF00"/>
                </a:solidFill>
              </a:rPr>
              <a:t>1.  Доступность и посильность.</a:t>
            </a:r>
          </a:p>
          <a:p>
            <a:pPr marL="285750" lvl="0" indent="-285750" defTabSz="457200" eaLnBrk="1" fontAlgn="auto" hangingPunct="1">
              <a:spcAft>
                <a:spcPts val="600"/>
              </a:spcAft>
              <a:buClr>
                <a:srgbClr val="D9B247"/>
              </a:buClr>
              <a:buSzPct val="115000"/>
              <a:buNone/>
            </a:pPr>
            <a:r>
              <a:rPr lang="ru-RU" sz="2800" kern="1200" dirty="0">
                <a:solidFill>
                  <a:srgbClr val="FFFF00"/>
                </a:solidFill>
              </a:rPr>
              <a:t>2.  Использование в любой системе обучения.</a:t>
            </a:r>
          </a:p>
          <a:p>
            <a:pPr marL="285750" lvl="0" indent="-285750" defTabSz="457200" eaLnBrk="1" fontAlgn="auto" hangingPunct="1">
              <a:spcAft>
                <a:spcPts val="600"/>
              </a:spcAft>
              <a:buClr>
                <a:srgbClr val="D9B247"/>
              </a:buClr>
              <a:buSzPct val="115000"/>
              <a:buNone/>
            </a:pPr>
            <a:r>
              <a:rPr lang="ru-RU" sz="2800" kern="1200" dirty="0">
                <a:solidFill>
                  <a:srgbClr val="FFFF00"/>
                </a:solidFill>
              </a:rPr>
              <a:t>3.  Инструмент для развития системного творческого мышления, фантазии, воображения.</a:t>
            </a:r>
          </a:p>
          <a:p>
            <a:pPr marL="514350" lvl="0" indent="-514350" defTabSz="457200" eaLnBrk="1" fontAlgn="auto" hangingPunct="1">
              <a:spcAft>
                <a:spcPts val="600"/>
              </a:spcAft>
              <a:buClr>
                <a:srgbClr val="D9B247"/>
              </a:buClr>
              <a:buSzPct val="115000"/>
              <a:buAutoNum type="arabicPeriod" startAt="4"/>
            </a:pPr>
            <a:r>
              <a:rPr lang="ru-RU" sz="2800" kern="1200" dirty="0" smtClean="0">
                <a:solidFill>
                  <a:srgbClr val="FFFF00"/>
                </a:solidFill>
              </a:rPr>
              <a:t>Использование </a:t>
            </a:r>
            <a:r>
              <a:rPr lang="ru-RU" sz="2800" kern="1200" dirty="0">
                <a:solidFill>
                  <a:srgbClr val="FFFF00"/>
                </a:solidFill>
              </a:rPr>
              <a:t>изученных алгоритмов в последующей работе, </a:t>
            </a:r>
            <a:r>
              <a:rPr lang="ru-RU" sz="2800" kern="1200" dirty="0" smtClean="0">
                <a:solidFill>
                  <a:srgbClr val="FFFF00"/>
                </a:solidFill>
              </a:rPr>
              <a:t>в </a:t>
            </a:r>
            <a:r>
              <a:rPr lang="ru-RU" sz="2800" kern="1200" dirty="0">
                <a:solidFill>
                  <a:srgbClr val="FFFF00"/>
                </a:solidFill>
              </a:rPr>
              <a:t>иных жизненных ситуациях.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11" y="-19472"/>
            <a:ext cx="2160240" cy="1268761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203"/>
            <a:ext cx="2160240" cy="1268761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4725144"/>
            <a:ext cx="2376264" cy="198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24987"/>
      </p:ext>
    </p:extLst>
  </p:cSld>
  <p:clrMapOvr>
    <a:masterClrMapping/>
  </p:clrMapOvr>
  <p:transition advTm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0306" y="609600"/>
            <a:ext cx="6677894" cy="11430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66FF"/>
                </a:solidFill>
              </a:rPr>
              <a:t>Ведущая </a:t>
            </a:r>
            <a:r>
              <a:rPr lang="ru-RU" dirty="0">
                <a:solidFill>
                  <a:srgbClr val="FF66FF"/>
                </a:solidFill>
              </a:rPr>
              <a:t>идея ТРИЗ</a:t>
            </a:r>
            <a:br>
              <a:rPr lang="ru-RU" dirty="0">
                <a:solidFill>
                  <a:srgbClr val="FF66FF"/>
                </a:solidFill>
              </a:rPr>
            </a:br>
            <a:endParaRPr lang="ru-RU" dirty="0">
              <a:solidFill>
                <a:srgbClr val="FF66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139" y="1770573"/>
            <a:ext cx="8409375" cy="338661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2843808"/>
            <a:ext cx="4392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white"/>
                </a:solidFill>
                <a:latin typeface="+mn-lt"/>
                <a:cs typeface="+mn-cs"/>
              </a:rPr>
              <a:t>Сохраняя основную форму урока,  используя приёмы ТРИЗ, придать учебному занятию  оригинальность, нестандартность, креативность, повышая этим интерес детей к процессу обучения.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39" y="254621"/>
            <a:ext cx="1512167" cy="7777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802957"/>
            <a:ext cx="1511939" cy="7742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7944" y="5374878"/>
            <a:ext cx="1609483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35419"/>
      </p:ext>
    </p:extLst>
  </p:cSld>
  <p:clrMapOvr>
    <a:masterClrMapping/>
  </p:clrMapOvr>
  <p:transition advTm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66FF"/>
                </a:solidFill>
              </a:rPr>
              <a:t>Методы ТРИЗ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Метод проб и ошибок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Мозговой штурм</a:t>
            </a:r>
          </a:p>
          <a:p>
            <a:r>
              <a:rPr lang="ru-RU" dirty="0" err="1" smtClean="0">
                <a:solidFill>
                  <a:srgbClr val="FFFF00"/>
                </a:solidFill>
              </a:rPr>
              <a:t>Синектика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Морфологический </a:t>
            </a:r>
            <a:r>
              <a:rPr lang="ru-RU" dirty="0">
                <a:solidFill>
                  <a:srgbClr val="FFFF00"/>
                </a:solidFill>
              </a:rPr>
              <a:t>анализ 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Метод фокальных объектов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174B9-7057-4FEE-B393-409FC4A3FE22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3959971"/>
      </p:ext>
    </p:extLst>
  </p:cSld>
  <p:clrMapOvr>
    <a:masterClrMapping/>
  </p:clrMapOvr>
  <p:transition advTm="0"/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B2B2B2"/>
            </a:gs>
            <a:gs pos="50000">
              <a:srgbClr val="FFFFCC"/>
            </a:gs>
            <a:gs pos="100000">
              <a:srgbClr val="B2B2B2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B2B2B2"/>
            </a:gs>
            <a:gs pos="50000">
              <a:srgbClr val="FFFFCC"/>
            </a:gs>
            <a:gs pos="100000">
              <a:srgbClr val="B2B2B2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34933</TotalTime>
  <Words>1081</Words>
  <Application>Microsoft Office PowerPoint</Application>
  <PresentationFormat>Экран (4:3)</PresentationFormat>
  <Paragraphs>171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Garamond</vt:lpstr>
      <vt:lpstr>Times New Roman</vt:lpstr>
      <vt:lpstr>Оформление по умолчанию</vt:lpstr>
      <vt:lpstr>Презентация PowerPoint</vt:lpstr>
      <vt:lpstr>Педагогические задачи современного образования </vt:lpstr>
      <vt:lpstr>Педагогические задачи современного образования</vt:lpstr>
      <vt:lpstr>Педагогические задачи современного образования</vt:lpstr>
      <vt:lpstr>Презентация PowerPoint</vt:lpstr>
      <vt:lpstr>ТРИЗ  как метод создания технологических инноваций </vt:lpstr>
      <vt:lpstr>Особенности ТРИЗ</vt:lpstr>
      <vt:lpstr> Ведущая идея ТРИЗ </vt:lpstr>
      <vt:lpstr>Методы ТРИЗ</vt:lpstr>
      <vt:lpstr>Презентация PowerPoint</vt:lpstr>
      <vt:lpstr> Методический приём  «Составление загадок» (метафора) </vt:lpstr>
      <vt:lpstr> Методический приём  «Составление загадок» </vt:lpstr>
      <vt:lpstr> Методический приём  «Составление загадок» </vt:lpstr>
      <vt:lpstr> Методический приём  «Составление загадок» </vt:lpstr>
      <vt:lpstr> Методический приём  «Составление загадок» </vt:lpstr>
      <vt:lpstr> Методический приём  «Составление загадок» </vt:lpstr>
      <vt:lpstr> Методический приём  «Да-нет» </vt:lpstr>
      <vt:lpstr>Методический приём  «Да-нет» </vt:lpstr>
      <vt:lpstr>  Методический приём  «Морфологический ящик/копилка»  </vt:lpstr>
      <vt:lpstr> Методический приём  «Системный лифт» </vt:lpstr>
      <vt:lpstr>Методический  приём  «Создай паспорт» </vt:lpstr>
      <vt:lpstr> Методический  приём  «Мои друзья» </vt:lpstr>
      <vt:lpstr> Методический  приём  «Расселение»  </vt:lpstr>
      <vt:lpstr> Методический  приём  «Оживление»  </vt:lpstr>
      <vt:lpstr>Закон противоречий</vt:lpstr>
      <vt:lpstr>Список использованной литературы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качества образования</dc:title>
  <dc:creator>SL</dc:creator>
  <cp:lastModifiedBy>Machine</cp:lastModifiedBy>
  <cp:revision>1852</cp:revision>
  <cp:lastPrinted>2018-08-24T09:55:27Z</cp:lastPrinted>
  <dcterms:created xsi:type="dcterms:W3CDTF">2000-10-10T11:53:38Z</dcterms:created>
  <dcterms:modified xsi:type="dcterms:W3CDTF">2021-04-08T13:22:09Z</dcterms:modified>
</cp:coreProperties>
</file>