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57" r:id="rId3"/>
    <p:sldId id="284" r:id="rId4"/>
    <p:sldId id="265" r:id="rId5"/>
    <p:sldId id="259" r:id="rId6"/>
    <p:sldId id="260" r:id="rId7"/>
    <p:sldId id="261" r:id="rId8"/>
    <p:sldId id="285" r:id="rId9"/>
    <p:sldId id="262" r:id="rId10"/>
    <p:sldId id="263" r:id="rId11"/>
    <p:sldId id="264" r:id="rId12"/>
    <p:sldId id="266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embeddedFontLst>
    <p:embeddedFont>
      <p:font typeface="AA Bebas Neue" pitchFamily="2" charset="0"/>
      <p:regular r:id="rId33"/>
    </p:embeddedFont>
    <p:embeddedFont>
      <p:font typeface="Oswald" charset="-52"/>
      <p:regular r:id="rId34"/>
      <p:bold r:id="rId35"/>
    </p:embeddedFont>
    <p:embeddedFont>
      <p:font typeface="Roboto Condensed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7476DDE9-782D-4B20-B5B3-C67025CCFB58}">
  <a:tblStyle styleId="{7476DDE9-782D-4B20-B5B3-C67025CCFB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15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2" name="Google Shape;72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7" name="Google Shape;77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78" name="Google Shape;78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22" name="Google Shape;122;p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grpSp>
        <p:nvGrpSpPr>
          <p:cNvPr id="128" name="Google Shape;128;p9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129" name="Google Shape;129;p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oswal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oboto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uu27cvetok@mail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eposeda14@inbox.ru" TargetMode="External"/><Relationship Id="rId5" Type="http://schemas.openxmlformats.org/officeDocument/2006/relationships/hyperlink" Target="mailto:iskorka.detsad36@yandex.ru" TargetMode="External"/><Relationship Id="rId4" Type="http://schemas.openxmlformats.org/officeDocument/2006/relationships/hyperlink" Target="mailto:zvezdochkaduz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685800" y="1988014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b="0" dirty="0" smtClean="0">
                <a:solidFill>
                  <a:srgbClr val="002060"/>
                </a:solidFill>
                <a:latin typeface="AA Bebas Neue" pitchFamily="2" charset="0"/>
              </a:rPr>
              <a:t>«</a:t>
            </a:r>
            <a:r>
              <a:rPr lang="ru-RU" sz="3200" dirty="0" smtClean="0">
                <a:solidFill>
                  <a:srgbClr val="002060"/>
                </a:solidFill>
                <a:latin typeface="AA Bebas Neue" pitchFamily="2" charset="0"/>
              </a:rPr>
              <a:t>ФИНАНСОВОЕ ПРОСВЕЩЕНИЕ И ВОСПИТАНИЕ ДЕТЕЙ ДОШКОЛЬНОГО ВОЗРАСТА КАК НОВОЕ НАПРАВЛЕНИЕ В ДОШКОЛЬНОЙ ПЕДАГОГИКЕ</a:t>
            </a:r>
            <a:r>
              <a:rPr lang="ru-RU" sz="3200" b="0" dirty="0" smtClean="0">
                <a:solidFill>
                  <a:srgbClr val="002060"/>
                </a:solidFill>
                <a:latin typeface="AA Bebas Neue" pitchFamily="2" charset="0"/>
              </a:rPr>
              <a:t>»</a:t>
            </a:r>
            <a:endParaRPr sz="3200" dirty="0">
              <a:solidFill>
                <a:srgbClr val="002060"/>
              </a:solidFill>
              <a:latin typeface="AA Bebas Neu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50785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Лапшина Татьяна Валерьевна, заведующий центром развития дошкольного и начального образования ГБОУ ДПО РК КРИППО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 l="33397" t="16040" r="35057" b="4227"/>
          <a:stretch>
            <a:fillRect/>
          </a:stretch>
        </p:blipFill>
        <p:spPr bwMode="auto">
          <a:xfrm>
            <a:off x="611560" y="195486"/>
            <a:ext cx="3279247" cy="4659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 l="31737" t="13086" r="33397" b="1275"/>
          <a:stretch>
            <a:fillRect/>
          </a:stretch>
        </p:blipFill>
        <p:spPr bwMode="auto">
          <a:xfrm>
            <a:off x="4499992" y="267494"/>
            <a:ext cx="3384376" cy="4673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31737" t="13086" r="33397"/>
          <a:stretch>
            <a:fillRect/>
          </a:stretch>
        </p:blipFill>
        <p:spPr bwMode="auto">
          <a:xfrm>
            <a:off x="683568" y="195486"/>
            <a:ext cx="3384376" cy="47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 l="31737" t="13086" r="33397" b="2751"/>
          <a:stretch>
            <a:fillRect/>
          </a:stretch>
        </p:blipFill>
        <p:spPr bwMode="auto">
          <a:xfrm>
            <a:off x="4572000" y="195486"/>
            <a:ext cx="3539788" cy="4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339502"/>
            <a:ext cx="7362700" cy="404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339502"/>
            <a:ext cx="784887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67494"/>
            <a:ext cx="8064895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339502"/>
            <a:ext cx="7992887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267494"/>
            <a:ext cx="813690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267494"/>
            <a:ext cx="7992887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0"/>
            <a:ext cx="8208911" cy="487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339502"/>
            <a:ext cx="820891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971600" y="1131590"/>
            <a:ext cx="5328592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2009 год – Концепция Национальной программы повышения уровня финансовой грамотности населения Российской Федерации;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2011 год – Проект Министерства финансов России и Всемирного банка «Содействие повышению уровня финансовой грамотности населения и развитию финансового образования в Российской Федерации»;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2017 год – Стратегии повышения финансовой грамотности в Российской Федерации на 2017-2023 годы.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body" idx="4294967295"/>
          </p:nvPr>
        </p:nvSpPr>
        <p:spPr>
          <a:xfrm>
            <a:off x="3173275" y="1830425"/>
            <a:ext cx="2037600" cy="14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Blue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body" idx="4294967295"/>
          </p:nvPr>
        </p:nvSpPr>
        <p:spPr>
          <a:xfrm>
            <a:off x="5315125" y="1830425"/>
            <a:ext cx="2037600" cy="14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Red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4294967295"/>
          </p:nvPr>
        </p:nvSpPr>
        <p:spPr>
          <a:xfrm>
            <a:off x="1031425" y="3202025"/>
            <a:ext cx="2037600" cy="14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Yellow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4294967295"/>
          </p:nvPr>
        </p:nvSpPr>
        <p:spPr>
          <a:xfrm>
            <a:off x="3173275" y="3202025"/>
            <a:ext cx="2037600" cy="14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Blue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323" name="Google Shape;323;p29"/>
          <p:cNvSpPr txBox="1">
            <a:spLocks noGrp="1"/>
          </p:cNvSpPr>
          <p:nvPr>
            <p:ph type="body" idx="4294967295"/>
          </p:nvPr>
        </p:nvSpPr>
        <p:spPr>
          <a:xfrm>
            <a:off x="5315125" y="3202025"/>
            <a:ext cx="2037600" cy="14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Red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267494"/>
            <a:ext cx="8064895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339502"/>
            <a:ext cx="8280920" cy="458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body" idx="4294967295"/>
          </p:nvPr>
        </p:nvSpPr>
        <p:spPr>
          <a:xfrm>
            <a:off x="1417074" y="0"/>
            <a:ext cx="6035245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Благодарю за внимание!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39" name="Google Shape;339;p3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/>
          <p:nvPr/>
        </p:nvSpPr>
        <p:spPr>
          <a:xfrm>
            <a:off x="55340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81D1EC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6" name="Google Shape;346;p32"/>
          <p:cNvSpPr txBox="1">
            <a:spLocks noGrp="1"/>
          </p:cNvSpPr>
          <p:nvPr>
            <p:ph type="body" idx="4294967295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iPHONE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47" name="Google Shape;347;p3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/>
          <p:nvPr/>
        </p:nvSpPr>
        <p:spPr>
          <a:xfrm>
            <a:off x="47877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81D1EC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4" name="Google Shape;354;p33"/>
          <p:cNvSpPr txBox="1">
            <a:spLocks noGrp="1"/>
          </p:cNvSpPr>
          <p:nvPr>
            <p:ph type="body" idx="4294967295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TABLET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5" name="Google Shape;355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"/>
          <p:cNvSpPr/>
          <p:nvPr/>
        </p:nvSpPr>
        <p:spPr>
          <a:xfrm>
            <a:off x="3968600" y="849476"/>
            <a:ext cx="4546141" cy="353922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81D1EC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4"/>
          <p:cNvSpPr/>
          <p:nvPr/>
        </p:nvSpPr>
        <p:spPr>
          <a:xfrm>
            <a:off x="4158834" y="1037417"/>
            <a:ext cx="41655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2" name="Google Shape;362;p34"/>
          <p:cNvSpPr txBox="1">
            <a:spLocks noGrp="1"/>
          </p:cNvSpPr>
          <p:nvPr>
            <p:ph type="body" idx="4294967295"/>
          </p:nvPr>
        </p:nvSpPr>
        <p:spPr>
          <a:xfrm>
            <a:off x="420650" y="0"/>
            <a:ext cx="3141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3" name="Google Shape;363;p3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>
            <a:spLocks noGrp="1"/>
          </p:cNvSpPr>
          <p:nvPr>
            <p:ph type="ctrTitle" idx="4294967295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900"/>
                </a:solidFill>
              </a:rPr>
              <a:t>THANKS!</a:t>
            </a:r>
            <a:endParaRPr sz="6000">
              <a:solidFill>
                <a:srgbClr val="FF9900"/>
              </a:solidFill>
            </a:endParaRPr>
          </a:p>
        </p:txBody>
      </p:sp>
      <p:sp>
        <p:nvSpPr>
          <p:cNvPr id="369" name="Google Shape;369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796BF"/>
                </a:solidFill>
              </a:rPr>
              <a:t>Any questions?</a:t>
            </a:r>
            <a:endParaRPr sz="3600" b="1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@username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user@mail.me</a:t>
            </a:r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6" name="Google Shape;376;p36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77" name="Google Shape;377;p3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3" name="Google Shape;383;p37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Titles: </a:t>
            </a:r>
            <a:r>
              <a:rPr lang="en" sz="1400" b="1"/>
              <a:t>Oswald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Body copy: </a:t>
            </a:r>
            <a:r>
              <a:rPr lang="en" sz="1400" b="1"/>
              <a:t>Roboto Condensed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https://www.fontsquirrel.com/fonts/oswald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https://www.fontsquirrel.com/fonts/roboto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Dark aqua </a:t>
            </a:r>
            <a:r>
              <a:rPr lang="en" sz="1400" b="1">
                <a:solidFill>
                  <a:srgbClr val="3796BF"/>
                </a:solidFill>
              </a:rPr>
              <a:t>#3796bf</a:t>
            </a:r>
            <a:r>
              <a:rPr lang="en" sz="1400"/>
              <a:t> / Aqua </a:t>
            </a:r>
            <a:r>
              <a:rPr lang="en" sz="1400" b="1">
                <a:solidFill>
                  <a:srgbClr val="4BB5D9"/>
                </a:solidFill>
              </a:rPr>
              <a:t>#4bb5d9</a:t>
            </a:r>
            <a:r>
              <a:rPr lang="en" sz="1400"/>
              <a:t> / Light aqua </a:t>
            </a:r>
            <a:r>
              <a:rPr lang="en" sz="1400" b="1">
                <a:solidFill>
                  <a:srgbClr val="81D1EC"/>
                </a:solidFill>
              </a:rPr>
              <a:t>#81d1ec</a:t>
            </a:r>
            <a:endParaRPr sz="1400" b="1">
              <a:solidFill>
                <a:srgbClr val="81D1E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Yolk yellow </a:t>
            </a:r>
            <a:r>
              <a:rPr lang="en" sz="1400" b="1">
                <a:solidFill>
                  <a:srgbClr val="FF9900"/>
                </a:solidFill>
              </a:rPr>
              <a:t>#ff9900</a:t>
            </a:r>
            <a:endParaRPr sz="1400" b="1">
              <a:solidFill>
                <a:srgbClr val="FF9900"/>
              </a:solidFill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1031425" y="4324050"/>
            <a:ext cx="5121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5" name="Google Shape;385;p3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38"/>
          <p:cNvGrpSpPr/>
          <p:nvPr/>
        </p:nvGrpSpPr>
        <p:grpSpPr>
          <a:xfrm>
            <a:off x="927304" y="803929"/>
            <a:ext cx="273949" cy="346461"/>
            <a:chOff x="584925" y="238125"/>
            <a:chExt cx="415200" cy="525100"/>
          </a:xfrm>
        </p:grpSpPr>
        <p:sp>
          <p:nvSpPr>
            <p:cNvPr id="391" name="Google Shape;391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8"/>
          <p:cNvGrpSpPr/>
          <p:nvPr/>
        </p:nvGrpSpPr>
        <p:grpSpPr>
          <a:xfrm>
            <a:off x="1362376" y="854272"/>
            <a:ext cx="293298" cy="244159"/>
            <a:chOff x="1244325" y="314425"/>
            <a:chExt cx="444525" cy="370050"/>
          </a:xfrm>
        </p:grpSpPr>
        <p:sp>
          <p:nvSpPr>
            <p:cNvPr id="398" name="Google Shape;398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8"/>
          <p:cNvGrpSpPr/>
          <p:nvPr/>
        </p:nvGrpSpPr>
        <p:grpSpPr>
          <a:xfrm>
            <a:off x="1813580" y="853068"/>
            <a:ext cx="280415" cy="246567"/>
            <a:chOff x="1928175" y="312600"/>
            <a:chExt cx="425000" cy="373700"/>
          </a:xfrm>
        </p:grpSpPr>
        <p:sp>
          <p:nvSpPr>
            <p:cNvPr id="401" name="Google Shape;401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38"/>
          <p:cNvSpPr/>
          <p:nvPr/>
        </p:nvSpPr>
        <p:spPr>
          <a:xfrm>
            <a:off x="2283731" y="844212"/>
            <a:ext cx="229643" cy="264283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2744192" y="845020"/>
            <a:ext cx="198237" cy="262666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8"/>
          <p:cNvGrpSpPr/>
          <p:nvPr/>
        </p:nvGrpSpPr>
        <p:grpSpPr>
          <a:xfrm>
            <a:off x="3126896" y="840185"/>
            <a:ext cx="322312" cy="272349"/>
            <a:chOff x="3918650" y="293075"/>
            <a:chExt cx="488500" cy="412775"/>
          </a:xfrm>
        </p:grpSpPr>
        <p:sp>
          <p:nvSpPr>
            <p:cNvPr id="406" name="Google Shape;406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8"/>
          <p:cNvGrpSpPr/>
          <p:nvPr/>
        </p:nvGrpSpPr>
        <p:grpSpPr>
          <a:xfrm>
            <a:off x="3600253" y="819632"/>
            <a:ext cx="265108" cy="313438"/>
            <a:chOff x="4636075" y="261925"/>
            <a:chExt cx="401800" cy="475050"/>
          </a:xfrm>
        </p:grpSpPr>
        <p:sp>
          <p:nvSpPr>
            <p:cNvPr id="410" name="Google Shape;410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8"/>
          <p:cNvSpPr/>
          <p:nvPr/>
        </p:nvSpPr>
        <p:spPr>
          <a:xfrm>
            <a:off x="4025697" y="843799"/>
            <a:ext cx="303772" cy="265108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38"/>
          <p:cNvGrpSpPr/>
          <p:nvPr/>
        </p:nvGrpSpPr>
        <p:grpSpPr>
          <a:xfrm>
            <a:off x="4489366" y="845827"/>
            <a:ext cx="265899" cy="260654"/>
            <a:chOff x="5983625" y="301625"/>
            <a:chExt cx="403000" cy="395050"/>
          </a:xfrm>
        </p:grpSpPr>
        <p:sp>
          <p:nvSpPr>
            <p:cNvPr id="416" name="Google Shape;416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8"/>
          <p:cNvGrpSpPr/>
          <p:nvPr/>
        </p:nvGrpSpPr>
        <p:grpSpPr>
          <a:xfrm>
            <a:off x="4936133" y="843798"/>
            <a:ext cx="261875" cy="261479"/>
            <a:chOff x="6660750" y="298550"/>
            <a:chExt cx="396900" cy="396300"/>
          </a:xfrm>
        </p:grpSpPr>
        <p:sp>
          <p:nvSpPr>
            <p:cNvPr id="437" name="Google Shape;437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8"/>
          <p:cNvGrpSpPr/>
          <p:nvPr/>
        </p:nvGrpSpPr>
        <p:grpSpPr>
          <a:xfrm>
            <a:off x="927304" y="1255529"/>
            <a:ext cx="273949" cy="331566"/>
            <a:chOff x="584925" y="922575"/>
            <a:chExt cx="415200" cy="502525"/>
          </a:xfrm>
        </p:grpSpPr>
        <p:sp>
          <p:nvSpPr>
            <p:cNvPr id="440" name="Google Shape;440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8"/>
          <p:cNvGrpSpPr/>
          <p:nvPr/>
        </p:nvGrpSpPr>
        <p:grpSpPr>
          <a:xfrm>
            <a:off x="1363993" y="1247876"/>
            <a:ext cx="290081" cy="345669"/>
            <a:chOff x="1246775" y="910975"/>
            <a:chExt cx="439650" cy="523900"/>
          </a:xfrm>
        </p:grpSpPr>
        <p:sp>
          <p:nvSpPr>
            <p:cNvPr id="444" name="Google Shape;444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8"/>
          <p:cNvGrpSpPr/>
          <p:nvPr/>
        </p:nvGrpSpPr>
        <p:grpSpPr>
          <a:xfrm>
            <a:off x="1812376" y="1303464"/>
            <a:ext cx="282823" cy="235285"/>
            <a:chOff x="1926350" y="995225"/>
            <a:chExt cx="428650" cy="356600"/>
          </a:xfrm>
        </p:grpSpPr>
        <p:sp>
          <p:nvSpPr>
            <p:cNvPr id="448" name="Google Shape;448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38"/>
          <p:cNvSpPr/>
          <p:nvPr/>
        </p:nvSpPr>
        <p:spPr>
          <a:xfrm>
            <a:off x="2260358" y="1283725"/>
            <a:ext cx="276390" cy="274774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2705528" y="1297433"/>
            <a:ext cx="275565" cy="24737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3154310" y="1299445"/>
            <a:ext cx="267516" cy="24333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>
            <a:off x="3607925" y="1301853"/>
            <a:ext cx="249800" cy="23851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38"/>
          <p:cNvGrpSpPr/>
          <p:nvPr/>
        </p:nvGrpSpPr>
        <p:grpSpPr>
          <a:xfrm>
            <a:off x="4039779" y="1285748"/>
            <a:ext cx="275565" cy="275961"/>
            <a:chOff x="5302225" y="968375"/>
            <a:chExt cx="417650" cy="418250"/>
          </a:xfrm>
        </p:grpSpPr>
        <p:sp>
          <p:nvSpPr>
            <p:cNvPr id="457" name="Google Shape;457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8"/>
          <p:cNvGrpSpPr/>
          <p:nvPr/>
        </p:nvGrpSpPr>
        <p:grpSpPr>
          <a:xfrm>
            <a:off x="4451494" y="1254721"/>
            <a:ext cx="341644" cy="332770"/>
            <a:chOff x="5926225" y="921350"/>
            <a:chExt cx="517800" cy="504350"/>
          </a:xfrm>
        </p:grpSpPr>
        <p:sp>
          <p:nvSpPr>
            <p:cNvPr id="460" name="Google Shape;46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8"/>
          <p:cNvGrpSpPr/>
          <p:nvPr/>
        </p:nvGrpSpPr>
        <p:grpSpPr>
          <a:xfrm>
            <a:off x="4907531" y="1261171"/>
            <a:ext cx="319079" cy="319888"/>
            <a:chOff x="6617400" y="931125"/>
            <a:chExt cx="483600" cy="484825"/>
          </a:xfrm>
        </p:grpSpPr>
        <p:sp>
          <p:nvSpPr>
            <p:cNvPr id="463" name="Google Shape;463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910380" y="1757885"/>
            <a:ext cx="307797" cy="215953"/>
            <a:chOff x="559275" y="1683950"/>
            <a:chExt cx="466500" cy="327300"/>
          </a:xfrm>
        </p:grpSpPr>
        <p:sp>
          <p:nvSpPr>
            <p:cNvPr id="466" name="Google Shape;466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8"/>
          <p:cNvGrpSpPr/>
          <p:nvPr/>
        </p:nvGrpSpPr>
        <p:grpSpPr>
          <a:xfrm>
            <a:off x="1355135" y="1715195"/>
            <a:ext cx="307797" cy="301347"/>
            <a:chOff x="1233350" y="1619250"/>
            <a:chExt cx="466500" cy="456725"/>
          </a:xfrm>
        </p:grpSpPr>
        <p:sp>
          <p:nvSpPr>
            <p:cNvPr id="469" name="Google Shape;469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1809556" y="1721629"/>
            <a:ext cx="288465" cy="288465"/>
            <a:chOff x="1922075" y="1629000"/>
            <a:chExt cx="437200" cy="437200"/>
          </a:xfrm>
        </p:grpSpPr>
        <p:sp>
          <p:nvSpPr>
            <p:cNvPr id="474" name="Google Shape;47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2253106" y="1720424"/>
            <a:ext cx="290873" cy="290873"/>
            <a:chOff x="2594325" y="1627175"/>
            <a:chExt cx="440850" cy="440850"/>
          </a:xfrm>
        </p:grpSpPr>
        <p:sp>
          <p:nvSpPr>
            <p:cNvPr id="477" name="Google Shape;477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38"/>
          <p:cNvSpPr/>
          <p:nvPr/>
        </p:nvSpPr>
        <p:spPr>
          <a:xfrm>
            <a:off x="2710757" y="1733334"/>
            <a:ext cx="265108" cy="265091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38"/>
          <p:cNvGrpSpPr/>
          <p:nvPr/>
        </p:nvGrpSpPr>
        <p:grpSpPr>
          <a:xfrm>
            <a:off x="3170014" y="1698668"/>
            <a:ext cx="236076" cy="334387"/>
            <a:chOff x="3984000" y="1594200"/>
            <a:chExt cx="357800" cy="506800"/>
          </a:xfrm>
        </p:grpSpPr>
        <p:sp>
          <p:nvSpPr>
            <p:cNvPr id="482" name="Google Shape;482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8"/>
          <p:cNvGrpSpPr/>
          <p:nvPr/>
        </p:nvGrpSpPr>
        <p:grpSpPr>
          <a:xfrm>
            <a:off x="3577292" y="1770371"/>
            <a:ext cx="311030" cy="190979"/>
            <a:chOff x="4601275" y="1702875"/>
            <a:chExt cx="471400" cy="289450"/>
          </a:xfrm>
        </p:grpSpPr>
        <p:sp>
          <p:nvSpPr>
            <p:cNvPr id="485" name="Google Shape;485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8"/>
          <p:cNvGrpSpPr/>
          <p:nvPr/>
        </p:nvGrpSpPr>
        <p:grpSpPr>
          <a:xfrm>
            <a:off x="4036958" y="1723641"/>
            <a:ext cx="281207" cy="284440"/>
            <a:chOff x="5297950" y="1632050"/>
            <a:chExt cx="426200" cy="431100"/>
          </a:xfrm>
        </p:grpSpPr>
        <p:sp>
          <p:nvSpPr>
            <p:cNvPr id="491" name="Google Shape;491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8"/>
          <p:cNvGrpSpPr/>
          <p:nvPr/>
        </p:nvGrpSpPr>
        <p:grpSpPr>
          <a:xfrm>
            <a:off x="4480904" y="1715195"/>
            <a:ext cx="282823" cy="301347"/>
            <a:chOff x="5970800" y="1619250"/>
            <a:chExt cx="428650" cy="456725"/>
          </a:xfrm>
        </p:grpSpPr>
        <p:sp>
          <p:nvSpPr>
            <p:cNvPr id="494" name="Google Shape;494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8"/>
          <p:cNvGrpSpPr/>
          <p:nvPr/>
        </p:nvGrpSpPr>
        <p:grpSpPr>
          <a:xfrm>
            <a:off x="4912777" y="1711567"/>
            <a:ext cx="317050" cy="289256"/>
            <a:chOff x="6625350" y="1613750"/>
            <a:chExt cx="480525" cy="438400"/>
          </a:xfrm>
        </p:grpSpPr>
        <p:sp>
          <p:nvSpPr>
            <p:cNvPr id="500" name="Google Shape;500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8"/>
          <p:cNvGrpSpPr/>
          <p:nvPr/>
        </p:nvGrpSpPr>
        <p:grpSpPr>
          <a:xfrm>
            <a:off x="944624" y="2182103"/>
            <a:ext cx="239309" cy="257042"/>
            <a:chOff x="611175" y="2326900"/>
            <a:chExt cx="362700" cy="389575"/>
          </a:xfrm>
        </p:grpSpPr>
        <p:sp>
          <p:nvSpPr>
            <p:cNvPr id="506" name="Google Shape;506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8"/>
          <p:cNvSpPr/>
          <p:nvPr/>
        </p:nvSpPr>
        <p:spPr>
          <a:xfrm>
            <a:off x="1382934" y="2184525"/>
            <a:ext cx="252209" cy="252209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8"/>
          <p:cNvSpPr/>
          <p:nvPr/>
        </p:nvSpPr>
        <p:spPr>
          <a:xfrm>
            <a:off x="1827691" y="2184525"/>
            <a:ext cx="252209" cy="252209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8"/>
          <p:cNvSpPr/>
          <p:nvPr/>
        </p:nvSpPr>
        <p:spPr>
          <a:xfrm>
            <a:off x="2272449" y="2184525"/>
            <a:ext cx="252209" cy="252209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38"/>
          <p:cNvGrpSpPr/>
          <p:nvPr/>
        </p:nvGrpSpPr>
        <p:grpSpPr>
          <a:xfrm>
            <a:off x="2776014" y="2141014"/>
            <a:ext cx="134566" cy="336003"/>
            <a:chOff x="3386850" y="2264625"/>
            <a:chExt cx="203950" cy="509250"/>
          </a:xfrm>
        </p:grpSpPr>
        <p:sp>
          <p:nvSpPr>
            <p:cNvPr id="514" name="Google Shape;514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8"/>
          <p:cNvGrpSpPr/>
          <p:nvPr/>
        </p:nvGrpSpPr>
        <p:grpSpPr>
          <a:xfrm>
            <a:off x="3677614" y="2183719"/>
            <a:ext cx="110385" cy="250592"/>
            <a:chOff x="4753325" y="2329350"/>
            <a:chExt cx="167300" cy="379800"/>
          </a:xfrm>
        </p:grpSpPr>
        <p:sp>
          <p:nvSpPr>
            <p:cNvPr id="517" name="Google Shape;517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8"/>
          <p:cNvGrpSpPr/>
          <p:nvPr/>
        </p:nvGrpSpPr>
        <p:grpSpPr>
          <a:xfrm>
            <a:off x="3230831" y="2142614"/>
            <a:ext cx="114442" cy="332787"/>
            <a:chOff x="4076175" y="2267050"/>
            <a:chExt cx="173450" cy="504375"/>
          </a:xfrm>
        </p:grpSpPr>
        <p:sp>
          <p:nvSpPr>
            <p:cNvPr id="520" name="Google Shape;520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8"/>
          <p:cNvSpPr/>
          <p:nvPr/>
        </p:nvSpPr>
        <p:spPr>
          <a:xfrm>
            <a:off x="4051478" y="2177680"/>
            <a:ext cx="252209" cy="265899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>
            <a:off x="4483725" y="2182499"/>
            <a:ext cx="277182" cy="256233"/>
            <a:chOff x="5975075" y="2327500"/>
            <a:chExt cx="420100" cy="388350"/>
          </a:xfrm>
        </p:grpSpPr>
        <p:sp>
          <p:nvSpPr>
            <p:cNvPr id="524" name="Google Shape;524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4982056" y="2174845"/>
            <a:ext cx="170030" cy="277182"/>
            <a:chOff x="6730350" y="2315900"/>
            <a:chExt cx="257700" cy="420100"/>
          </a:xfrm>
        </p:grpSpPr>
        <p:sp>
          <p:nvSpPr>
            <p:cNvPr id="527" name="Google Shape;527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8"/>
          <p:cNvGrpSpPr/>
          <p:nvPr/>
        </p:nvGrpSpPr>
        <p:grpSpPr>
          <a:xfrm>
            <a:off x="1021161" y="2598255"/>
            <a:ext cx="86236" cy="314246"/>
            <a:chOff x="727175" y="2957625"/>
            <a:chExt cx="130700" cy="476275"/>
          </a:xfrm>
        </p:grpSpPr>
        <p:sp>
          <p:nvSpPr>
            <p:cNvPr id="533" name="Google Shape;533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8"/>
          <p:cNvSpPr/>
          <p:nvPr/>
        </p:nvSpPr>
        <p:spPr>
          <a:xfrm>
            <a:off x="1821654" y="2585787"/>
            <a:ext cx="264283" cy="339220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8"/>
          <p:cNvSpPr/>
          <p:nvPr/>
        </p:nvSpPr>
        <p:spPr>
          <a:xfrm>
            <a:off x="1411141" y="2585787"/>
            <a:ext cx="195796" cy="339220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8"/>
          <p:cNvGrpSpPr/>
          <p:nvPr/>
        </p:nvGrpSpPr>
        <p:grpSpPr>
          <a:xfrm>
            <a:off x="2245848" y="2608317"/>
            <a:ext cx="305388" cy="294106"/>
            <a:chOff x="2583325" y="2972875"/>
            <a:chExt cx="462850" cy="445750"/>
          </a:xfrm>
        </p:grpSpPr>
        <p:sp>
          <p:nvSpPr>
            <p:cNvPr id="538" name="Google Shape;538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8"/>
          <p:cNvGrpSpPr/>
          <p:nvPr/>
        </p:nvGrpSpPr>
        <p:grpSpPr>
          <a:xfrm>
            <a:off x="2680129" y="2652243"/>
            <a:ext cx="326337" cy="206270"/>
            <a:chOff x="3241525" y="3039450"/>
            <a:chExt cx="494600" cy="312625"/>
          </a:xfrm>
        </p:grpSpPr>
        <p:sp>
          <p:nvSpPr>
            <p:cNvPr id="541" name="Google Shape;541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8"/>
          <p:cNvSpPr/>
          <p:nvPr/>
        </p:nvSpPr>
        <p:spPr>
          <a:xfrm>
            <a:off x="3592618" y="2615197"/>
            <a:ext cx="280415" cy="28039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8"/>
          <p:cNvGrpSpPr/>
          <p:nvPr/>
        </p:nvGrpSpPr>
        <p:grpSpPr>
          <a:xfrm>
            <a:off x="4008752" y="2630487"/>
            <a:ext cx="337620" cy="249784"/>
            <a:chOff x="5255200" y="3006475"/>
            <a:chExt cx="511700" cy="378575"/>
          </a:xfrm>
        </p:grpSpPr>
        <p:sp>
          <p:nvSpPr>
            <p:cNvPr id="545" name="Google Shape;545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8"/>
          <p:cNvGrpSpPr/>
          <p:nvPr/>
        </p:nvGrpSpPr>
        <p:grpSpPr>
          <a:xfrm>
            <a:off x="3151473" y="2615987"/>
            <a:ext cx="273157" cy="278782"/>
            <a:chOff x="3955900" y="2984500"/>
            <a:chExt cx="414000" cy="422525"/>
          </a:xfrm>
        </p:grpSpPr>
        <p:sp>
          <p:nvSpPr>
            <p:cNvPr id="548" name="Google Shape;548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8"/>
          <p:cNvSpPr/>
          <p:nvPr/>
        </p:nvSpPr>
        <p:spPr>
          <a:xfrm>
            <a:off x="913203" y="3080097"/>
            <a:ext cx="305372" cy="240118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/>
          <p:nvPr/>
        </p:nvSpPr>
        <p:spPr>
          <a:xfrm>
            <a:off x="4515980" y="2602298"/>
            <a:ext cx="212720" cy="30619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8"/>
          <p:cNvGrpSpPr/>
          <p:nvPr/>
        </p:nvGrpSpPr>
        <p:grpSpPr>
          <a:xfrm>
            <a:off x="4962723" y="2611946"/>
            <a:ext cx="208695" cy="296531"/>
            <a:chOff x="6701050" y="2978375"/>
            <a:chExt cx="316300" cy="449425"/>
          </a:xfrm>
        </p:grpSpPr>
        <p:sp>
          <p:nvSpPr>
            <p:cNvPr id="554" name="Google Shape;554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8"/>
          <p:cNvGrpSpPr/>
          <p:nvPr/>
        </p:nvGrpSpPr>
        <p:grpSpPr>
          <a:xfrm>
            <a:off x="1360364" y="3100215"/>
            <a:ext cx="297339" cy="199837"/>
            <a:chOff x="1241275" y="3718400"/>
            <a:chExt cx="450650" cy="302875"/>
          </a:xfrm>
        </p:grpSpPr>
        <p:sp>
          <p:nvSpPr>
            <p:cNvPr id="557" name="Google Shape;557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38"/>
          <p:cNvGrpSpPr/>
          <p:nvPr/>
        </p:nvGrpSpPr>
        <p:grpSpPr>
          <a:xfrm>
            <a:off x="1809160" y="3084907"/>
            <a:ext cx="289256" cy="230848"/>
            <a:chOff x="1921475" y="3695200"/>
            <a:chExt cx="438400" cy="349875"/>
          </a:xfrm>
        </p:grpSpPr>
        <p:sp>
          <p:nvSpPr>
            <p:cNvPr id="562" name="Google Shape;562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8"/>
          <p:cNvGrpSpPr/>
          <p:nvPr/>
        </p:nvGrpSpPr>
        <p:grpSpPr>
          <a:xfrm>
            <a:off x="2256735" y="3081278"/>
            <a:ext cx="283615" cy="237709"/>
            <a:chOff x="2599825" y="3689700"/>
            <a:chExt cx="429850" cy="360275"/>
          </a:xfrm>
        </p:grpSpPr>
        <p:sp>
          <p:nvSpPr>
            <p:cNvPr id="566" name="Google Shape;566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38"/>
          <p:cNvGrpSpPr/>
          <p:nvPr/>
        </p:nvGrpSpPr>
        <p:grpSpPr>
          <a:xfrm>
            <a:off x="2715181" y="3056701"/>
            <a:ext cx="256233" cy="267516"/>
            <a:chOff x="3294650" y="3652450"/>
            <a:chExt cx="388350" cy="405450"/>
          </a:xfrm>
        </p:grpSpPr>
        <p:sp>
          <p:nvSpPr>
            <p:cNvPr id="569" name="Google Shape;569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3138591" y="3090549"/>
            <a:ext cx="298922" cy="219169"/>
            <a:chOff x="3936375" y="3703750"/>
            <a:chExt cx="453050" cy="332175"/>
          </a:xfrm>
        </p:grpSpPr>
        <p:sp>
          <p:nvSpPr>
            <p:cNvPr id="573" name="Google Shape;573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8"/>
          <p:cNvGrpSpPr/>
          <p:nvPr/>
        </p:nvGrpSpPr>
        <p:grpSpPr>
          <a:xfrm>
            <a:off x="3583346" y="3090549"/>
            <a:ext cx="298922" cy="219169"/>
            <a:chOff x="4610450" y="3703750"/>
            <a:chExt cx="453050" cy="332175"/>
          </a:xfrm>
        </p:grpSpPr>
        <p:sp>
          <p:nvSpPr>
            <p:cNvPr id="579" name="Google Shape;579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8"/>
          <p:cNvGrpSpPr/>
          <p:nvPr/>
        </p:nvGrpSpPr>
        <p:grpSpPr>
          <a:xfrm>
            <a:off x="4038575" y="3068396"/>
            <a:ext cx="277974" cy="263475"/>
            <a:chOff x="5300400" y="3670175"/>
            <a:chExt cx="421300" cy="399325"/>
          </a:xfrm>
        </p:grpSpPr>
        <p:sp>
          <p:nvSpPr>
            <p:cNvPr id="582" name="Google Shape;582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8"/>
          <p:cNvSpPr/>
          <p:nvPr/>
        </p:nvSpPr>
        <p:spPr>
          <a:xfrm>
            <a:off x="4467633" y="3045457"/>
            <a:ext cx="309413" cy="30939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8"/>
          <p:cNvGrpSpPr/>
          <p:nvPr/>
        </p:nvGrpSpPr>
        <p:grpSpPr>
          <a:xfrm>
            <a:off x="4932109" y="3065163"/>
            <a:ext cx="269924" cy="269941"/>
            <a:chOff x="6654650" y="3665275"/>
            <a:chExt cx="409100" cy="409125"/>
          </a:xfrm>
        </p:grpSpPr>
        <p:sp>
          <p:nvSpPr>
            <p:cNvPr id="589" name="Google Shape;589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8"/>
          <p:cNvGrpSpPr/>
          <p:nvPr/>
        </p:nvGrpSpPr>
        <p:grpSpPr>
          <a:xfrm>
            <a:off x="918034" y="3498635"/>
            <a:ext cx="292489" cy="292506"/>
            <a:chOff x="570875" y="4322250"/>
            <a:chExt cx="443300" cy="443325"/>
          </a:xfrm>
        </p:grpSpPr>
        <p:sp>
          <p:nvSpPr>
            <p:cNvPr id="592" name="Google Shape;592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8"/>
          <p:cNvSpPr/>
          <p:nvPr/>
        </p:nvSpPr>
        <p:spPr>
          <a:xfrm>
            <a:off x="1350703" y="3555471"/>
            <a:ext cx="316671" cy="17888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38"/>
          <p:cNvGrpSpPr/>
          <p:nvPr/>
        </p:nvGrpSpPr>
        <p:grpSpPr>
          <a:xfrm>
            <a:off x="1847428" y="3476894"/>
            <a:ext cx="212720" cy="335987"/>
            <a:chOff x="1979475" y="4289300"/>
            <a:chExt cx="322400" cy="509225"/>
          </a:xfrm>
        </p:grpSpPr>
        <p:sp>
          <p:nvSpPr>
            <p:cNvPr id="598" name="Google Shape;598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8"/>
          <p:cNvGrpSpPr/>
          <p:nvPr/>
        </p:nvGrpSpPr>
        <p:grpSpPr>
          <a:xfrm>
            <a:off x="2273247" y="3481315"/>
            <a:ext cx="250988" cy="327145"/>
            <a:chOff x="2624850" y="4296000"/>
            <a:chExt cx="380400" cy="495825"/>
          </a:xfrm>
        </p:grpSpPr>
        <p:sp>
          <p:nvSpPr>
            <p:cNvPr id="602" name="Google Shape;602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38"/>
          <p:cNvSpPr/>
          <p:nvPr/>
        </p:nvSpPr>
        <p:spPr>
          <a:xfrm>
            <a:off x="3153914" y="3510752"/>
            <a:ext cx="268308" cy="26832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8"/>
          <p:cNvSpPr/>
          <p:nvPr/>
        </p:nvSpPr>
        <p:spPr>
          <a:xfrm>
            <a:off x="2709157" y="3527676"/>
            <a:ext cx="268308" cy="23447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8"/>
          <p:cNvSpPr/>
          <p:nvPr/>
        </p:nvSpPr>
        <p:spPr>
          <a:xfrm>
            <a:off x="3597451" y="3509548"/>
            <a:ext cx="270749" cy="2707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8"/>
          <p:cNvGrpSpPr/>
          <p:nvPr/>
        </p:nvGrpSpPr>
        <p:grpSpPr>
          <a:xfrm>
            <a:off x="4022459" y="3513546"/>
            <a:ext cx="310205" cy="262683"/>
            <a:chOff x="5275975" y="4344850"/>
            <a:chExt cx="470150" cy="398125"/>
          </a:xfrm>
        </p:grpSpPr>
        <p:sp>
          <p:nvSpPr>
            <p:cNvPr id="609" name="Google Shape;609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38"/>
          <p:cNvSpPr/>
          <p:nvPr/>
        </p:nvSpPr>
        <p:spPr>
          <a:xfrm>
            <a:off x="4482941" y="3505523"/>
            <a:ext cx="278798" cy="278782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38"/>
          <p:cNvGrpSpPr/>
          <p:nvPr/>
        </p:nvGrpSpPr>
        <p:grpSpPr>
          <a:xfrm>
            <a:off x="4924043" y="3492202"/>
            <a:ext cx="286056" cy="305372"/>
            <a:chOff x="6642425" y="4312500"/>
            <a:chExt cx="433550" cy="462825"/>
          </a:xfrm>
        </p:grpSpPr>
        <p:sp>
          <p:nvSpPr>
            <p:cNvPr id="614" name="Google Shape;614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8"/>
          <p:cNvSpPr/>
          <p:nvPr/>
        </p:nvSpPr>
        <p:spPr>
          <a:xfrm>
            <a:off x="880576" y="3981293"/>
            <a:ext cx="367410" cy="216761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38"/>
          <p:cNvGrpSpPr/>
          <p:nvPr/>
        </p:nvGrpSpPr>
        <p:grpSpPr>
          <a:xfrm>
            <a:off x="1362376" y="3945418"/>
            <a:ext cx="293298" cy="288465"/>
            <a:chOff x="1244325" y="4999400"/>
            <a:chExt cx="444525" cy="437200"/>
          </a:xfrm>
        </p:grpSpPr>
        <p:sp>
          <p:nvSpPr>
            <p:cNvPr id="619" name="Google Shape;619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8"/>
          <p:cNvGrpSpPr/>
          <p:nvPr/>
        </p:nvGrpSpPr>
        <p:grpSpPr>
          <a:xfrm>
            <a:off x="1833325" y="3936148"/>
            <a:ext cx="240926" cy="306988"/>
            <a:chOff x="1958100" y="4985350"/>
            <a:chExt cx="365150" cy="465275"/>
          </a:xfrm>
        </p:grpSpPr>
        <p:sp>
          <p:nvSpPr>
            <p:cNvPr id="625" name="Google Shape;625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8"/>
          <p:cNvGrpSpPr/>
          <p:nvPr/>
        </p:nvGrpSpPr>
        <p:grpSpPr>
          <a:xfrm>
            <a:off x="2260348" y="3947827"/>
            <a:ext cx="276390" cy="284027"/>
            <a:chOff x="2605300" y="5003050"/>
            <a:chExt cx="418900" cy="430475"/>
          </a:xfrm>
        </p:grpSpPr>
        <p:sp>
          <p:nvSpPr>
            <p:cNvPr id="629" name="Google Shape;629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8"/>
          <p:cNvGrpSpPr/>
          <p:nvPr/>
        </p:nvGrpSpPr>
        <p:grpSpPr>
          <a:xfrm>
            <a:off x="2678116" y="3953880"/>
            <a:ext cx="330362" cy="271541"/>
            <a:chOff x="3238475" y="5012225"/>
            <a:chExt cx="500700" cy="411550"/>
          </a:xfrm>
        </p:grpSpPr>
        <p:sp>
          <p:nvSpPr>
            <p:cNvPr id="633" name="Google Shape;633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38"/>
          <p:cNvGrpSpPr/>
          <p:nvPr/>
        </p:nvGrpSpPr>
        <p:grpSpPr>
          <a:xfrm>
            <a:off x="3551510" y="3924866"/>
            <a:ext cx="362593" cy="329554"/>
            <a:chOff x="4562200" y="4968250"/>
            <a:chExt cx="549550" cy="499475"/>
          </a:xfrm>
        </p:grpSpPr>
        <p:sp>
          <p:nvSpPr>
            <p:cNvPr id="639" name="Google Shape;639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8"/>
          <p:cNvGrpSpPr/>
          <p:nvPr/>
        </p:nvGrpSpPr>
        <p:grpSpPr>
          <a:xfrm>
            <a:off x="3162360" y="3943406"/>
            <a:ext cx="251384" cy="292077"/>
            <a:chOff x="3972400" y="4996350"/>
            <a:chExt cx="381000" cy="442675"/>
          </a:xfrm>
        </p:grpSpPr>
        <p:sp>
          <p:nvSpPr>
            <p:cNvPr id="645" name="Google Shape;645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8"/>
          <p:cNvGrpSpPr/>
          <p:nvPr/>
        </p:nvGrpSpPr>
        <p:grpSpPr>
          <a:xfrm>
            <a:off x="3999498" y="3918829"/>
            <a:ext cx="356144" cy="341628"/>
            <a:chOff x="5241175" y="4959100"/>
            <a:chExt cx="539775" cy="517775"/>
          </a:xfrm>
        </p:grpSpPr>
        <p:sp>
          <p:nvSpPr>
            <p:cNvPr id="648" name="Google Shape;648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38"/>
          <p:cNvSpPr/>
          <p:nvPr/>
        </p:nvSpPr>
        <p:spPr>
          <a:xfrm>
            <a:off x="4465621" y="4003050"/>
            <a:ext cx="313438" cy="17324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38"/>
          <p:cNvGrpSpPr/>
          <p:nvPr/>
        </p:nvGrpSpPr>
        <p:grpSpPr>
          <a:xfrm>
            <a:off x="4952249" y="3969584"/>
            <a:ext cx="228439" cy="262683"/>
            <a:chOff x="6685175" y="5036025"/>
            <a:chExt cx="346225" cy="398125"/>
          </a:xfrm>
        </p:grpSpPr>
        <p:sp>
          <p:nvSpPr>
            <p:cNvPr id="656" name="Google Shape;656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5567668" y="2369449"/>
            <a:ext cx="432570" cy="421334"/>
            <a:chOff x="5926225" y="921350"/>
            <a:chExt cx="517800" cy="504350"/>
          </a:xfrm>
        </p:grpSpPr>
        <p:sp>
          <p:nvSpPr>
            <p:cNvPr id="662" name="Google Shape;662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64" name="Google Shape;664;p38"/>
          <p:cNvSpPr/>
          <p:nvPr/>
        </p:nvSpPr>
        <p:spPr>
          <a:xfrm>
            <a:off x="5761588" y="260550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38"/>
          <p:cNvGrpSpPr/>
          <p:nvPr/>
        </p:nvGrpSpPr>
        <p:grpSpPr>
          <a:xfrm>
            <a:off x="6452655" y="2348829"/>
            <a:ext cx="432570" cy="421334"/>
            <a:chOff x="5926225" y="921350"/>
            <a:chExt cx="517800" cy="504350"/>
          </a:xfrm>
        </p:grpSpPr>
        <p:sp>
          <p:nvSpPr>
            <p:cNvPr id="666" name="Google Shape;666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38"/>
          <p:cNvSpPr/>
          <p:nvPr/>
        </p:nvSpPr>
        <p:spPr>
          <a:xfrm>
            <a:off x="6646576" y="258488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38"/>
          <p:cNvGrpSpPr/>
          <p:nvPr/>
        </p:nvGrpSpPr>
        <p:grpSpPr>
          <a:xfrm>
            <a:off x="5567935" y="3097871"/>
            <a:ext cx="1075937" cy="1047989"/>
            <a:chOff x="5926225" y="921350"/>
            <a:chExt cx="517800" cy="504350"/>
          </a:xfrm>
        </p:grpSpPr>
        <p:sp>
          <p:nvSpPr>
            <p:cNvPr id="670" name="Google Shape;67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8"/>
          <p:cNvSpPr/>
          <p:nvPr/>
        </p:nvSpPr>
        <p:spPr>
          <a:xfrm>
            <a:off x="6050248" y="368496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8"/>
          <p:cNvSpPr txBox="1"/>
          <p:nvPr/>
        </p:nvSpPr>
        <p:spPr>
          <a:xfrm>
            <a:off x="5456625" y="8039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fill color and opacity.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4" name="Google Shape;674;p3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funart.pro/uploads/posts/2020-05/1588493524_24-p-foni-na-temu-ekonomiki-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612576" y="0"/>
            <a:ext cx="1097280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62753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Результатом финансового образования являются: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35696" y="1635646"/>
            <a:ext cx="700546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финансовая грамотность – совокупность знаний, навыков и установок в сфере финансового поведения человека, ведущих к улучшению благосостояния и повышению качества жизни;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финансово-грамотное поведение как результат целенаправленной деятельности по реализации полученных знаний, умений и навыков в обыденной жизни.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9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Now you can use any emoji as an icon!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of course it resizes without losing quality and you can change the color.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How? Follow Google instructions </a:t>
            </a:r>
            <a:r>
              <a:rPr lang="en" u="sng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https://twitter.com/googledocs/status/730087240156643328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0" name="Google Shape;680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607896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607896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1" name="Google Shape;681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😉</a:t>
            </a:r>
            <a:endParaRPr sz="9600">
              <a:solidFill>
                <a:srgbClr val="FF9900"/>
              </a:solidFill>
            </a:endParaRPr>
          </a:p>
        </p:txBody>
      </p:sp>
      <p:sp>
        <p:nvSpPr>
          <p:cNvPr id="682" name="Google Shape;682;p3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2051720" y="378882"/>
            <a:ext cx="6552728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800" dirty="0" smtClean="0">
                <a:latin typeface="+mn-lt"/>
              </a:rPr>
              <a:t>ФИНАНСОВО ГРАМОТНЫЙ ГРАЖДАНИН ДОЛЖЕН КАК МИНИМУМ:</a:t>
            </a:r>
            <a:endParaRPr lang="ru-RU" sz="1800" dirty="0">
              <a:latin typeface="+mn-lt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4848" y="-8589490"/>
            <a:ext cx="17569952" cy="131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39552" y="113159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следить за состоянием личных финансов;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планировать свои доходы и расходы, формировать долгосрочные сбережения и финансовую «подушку безопасности» для непредвиденных жизненных обстоятельств;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иметь представление о том, как искать и использовать необходимую финансовую информацию;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рационально выбирать финансовые продукты и услуги;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знать и уметь отстаивать свои законные права как потребителя финансовых услуг;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знать о рисках на рынке финансовых услуг, быть способным распознавать признаки финансового мошенничества;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знать и выполнять свои обязанности налогоплательщика;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осуществлять финансовую подготовку к жизни на пенсии.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9548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НА УРОВНЕ ДОШКОЛЬНОЙ ОБРАЗОВАТЕЛЬНОЙ ОРГАНИЗАЦИИ </a:t>
            </a:r>
            <a:r>
              <a:rPr lang="ru-RU" b="1" dirty="0" smtClean="0"/>
              <a:t>включение </a:t>
            </a:r>
            <a:r>
              <a:rPr lang="ru-RU" b="1" dirty="0" smtClean="0"/>
              <a:t>в образовательный процесс изучение </a:t>
            </a:r>
            <a:r>
              <a:rPr lang="ru-RU" b="1" i="1" dirty="0" smtClean="0"/>
              <a:t>основ финансовой грамотности</a:t>
            </a:r>
            <a:r>
              <a:rPr lang="ru-RU" b="1" dirty="0" smtClean="0"/>
              <a:t> позволяет решать следующие задачи, зафиксированные в </a:t>
            </a:r>
            <a:r>
              <a:rPr lang="ru-RU" b="1" dirty="0" smtClean="0"/>
              <a:t>ФГОС ДО 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04" y="1275607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    1. «Создание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миром» (п.4 ст.1.6 ФГОС ДО).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2355726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2. «Объединение обучения и воспитания в целостный образовательный процесс на основе духовно-нравственных и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социокультурных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ценностей и принятых в обществе правил и норм поведения в интересах человека, семьи, общества» (п.5 ст.1.6 ФГОС ДО).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79512" y="3219822"/>
            <a:ext cx="8229600" cy="170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3. «Формирование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деятельности» (п.6 ст.1.6 ФГОС ДО).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0" y="221171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915565"/>
            <a:ext cx="8229600" cy="20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96B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4. «Обеспечение преемственности целей, задач и содержания образования, реализуемых в рамках образовательных программ различных уровней – дошкольного и начального общего образования» (п.7 ст.1.6 ФГОС ДО).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3796BF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1707654"/>
            <a:ext cx="8229600" cy="206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5. «Обеспечение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детей» (п.8 ст. 1.6 ФГОС ДО).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9154" name="Picture 2" descr="https://kltcredit.ua/assets/img/new/pravilnoe-finansovoe-vospitanie-det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339772"/>
            <a:ext cx="2664296" cy="180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23478"/>
            <a:ext cx="62750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3796B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Среди основных воспитательных задач раннего обучения основам финансовой грамотности можно выделить:</a:t>
            </a:r>
            <a:endParaRPr kumimoji="0" lang="ru-RU" sz="3100" b="1" i="0" u="none" strike="noStrike" kern="0" cap="none" spc="0" normalizeH="0" baseline="0" noProof="0" dirty="0">
              <a:ln>
                <a:noFill/>
              </a:ln>
              <a:solidFill>
                <a:srgbClr val="3796BF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1131590"/>
            <a:ext cx="82296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побуждение интереса к изучению мира экономики и финансов;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воспитание уважения к своему и чужому труду, добросовестному отношению к посильному труду, коллективизму в быту, предусматривающего взаимопомощь между членами семьи, друзьями и соседями;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воспитание нравственно-экономических качеств личности: трудолюбия, деловитости, предприимчивости, добросовестности, ответственности и самоконтролю, уверенности в себе, находить наилучший выход в ситуации;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воспитание бережного отношения ко всем видам собственности (личной и общественной), семейному и общественному достоянию, материальным ресурсам;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побуждение к взаимопомощи и поддержке, желанию делиться и отдавать, в случае острой необходимости, прийти на помощь ближнему.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0872" y="53454"/>
            <a:ext cx="8229600" cy="8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Пилотные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 площадки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7358168"/>
              </p:ext>
            </p:extLst>
          </p:nvPr>
        </p:nvGraphicFramePr>
        <p:xfrm>
          <a:off x="457200" y="987574"/>
          <a:ext cx="8229600" cy="394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Образовательная организация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Электронный адрес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Симферополь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 «Детский сад общеразвивающего вида №27 «Аленький цветочек» муниципального образования городской округ Симферополь Республики Крым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3"/>
                        </a:rPr>
                        <a:t>duu27cvetok@mail.ru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Симферопольский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 «Детский сад «Звёздочка»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п. Школьное» Симферопольского района Республики Крым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4"/>
                        </a:rPr>
                        <a:t>zvezdochkaduz@mail.ru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Феодосия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 «Детский сад № 36 «Искорка»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Феодосии Республики Крым»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hlinkClick r:id="rId5"/>
                        </a:rPr>
                        <a:t>iskorka.detsad36@yandex.ru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Красногвардейский 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МБДОУ «Детский сад №5 «Непоседа»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п. Красногвардейское Красногвардейского района Республики Крым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6"/>
                        </a:rPr>
                        <a:t>neposeda14@inbox.ru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8"/>
          <p:cNvGrpSpPr/>
          <p:nvPr/>
        </p:nvGrpSpPr>
        <p:grpSpPr>
          <a:xfrm>
            <a:off x="7935314" y="0"/>
            <a:ext cx="1208686" cy="1209005"/>
            <a:chOff x="6654650" y="3665275"/>
            <a:chExt cx="409100" cy="409125"/>
          </a:xfrm>
        </p:grpSpPr>
        <p:sp>
          <p:nvSpPr>
            <p:cNvPr id="213" name="Google Shape;213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 rot="1057032">
            <a:off x="8243319" y="1881777"/>
            <a:ext cx="798554" cy="798615"/>
            <a:chOff x="570875" y="4322250"/>
            <a:chExt cx="443300" cy="443325"/>
          </a:xfrm>
        </p:grpSpPr>
        <p:sp>
          <p:nvSpPr>
            <p:cNvPr id="216" name="Google Shape;216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43010" name="Picture 2" descr="https://detskiy.caduk.ru/images/p27_93483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0" y="0"/>
            <a:ext cx="3779912" cy="5156189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 l="35057" t="14563" r="36718" b="17516"/>
          <a:stretch>
            <a:fillRect/>
          </a:stretch>
        </p:blipFill>
        <p:spPr bwMode="auto">
          <a:xfrm>
            <a:off x="4355976" y="1"/>
            <a:ext cx="380171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1082</Words>
  <Application>Microsoft Office PowerPoint</Application>
  <PresentationFormat>Экран (16:9)</PresentationFormat>
  <Paragraphs>137</Paragraphs>
  <Slides>30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AA Bebas Neue</vt:lpstr>
      <vt:lpstr>Oswald</vt:lpstr>
      <vt:lpstr>Roboto Condensed</vt:lpstr>
      <vt:lpstr>Calibri</vt:lpstr>
      <vt:lpstr>Times New Roman</vt:lpstr>
      <vt:lpstr>Wolsey template</vt:lpstr>
      <vt:lpstr>«ФИНАНСОВОЕ ПРОСВЕЩЕНИЕ И ВОСПИТАНИЕ ДЕТЕЙ ДОШКОЛЬНОГО ВОЗРАСТА КАК НОВОЕ НАПРАВЛЕНИЕ В ДОШКОЛЬНОЙ ПЕДАГОГИКЕ»</vt:lpstr>
      <vt:lpstr>Нормативные документы</vt:lpstr>
      <vt:lpstr>Результатом финансового образования являются:</vt:lpstr>
      <vt:lpstr>ФИНАНСОВО ГРАМОТНЫЙ ГРАЖДАНИН ДОЛЖЕН КАК МИНИМУМ: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THANKS!</vt:lpstr>
      <vt:lpstr>CREDITS</vt:lpstr>
      <vt:lpstr>PRESENTATION DESIGN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«Дошкольное образование: современные подходы к повышению качества образования»</dc:title>
  <dc:creator>User</dc:creator>
  <cp:lastModifiedBy>User</cp:lastModifiedBy>
  <cp:revision>14</cp:revision>
  <dcterms:modified xsi:type="dcterms:W3CDTF">2020-08-26T15:16:29Z</dcterms:modified>
</cp:coreProperties>
</file>