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F617EC8-849F-46A1-8300-D7D89E4247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IV научно-методическая конференция "Финансовая грамотность в системе образования Республики Крым"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DEFE67-F43A-4BA8-B6D5-5DCAA1F41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1D22-A1DD-4797-BC7A-C5CDEB3B3C2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F0D0A7-5AF9-4E10-BA9D-D26A227B5D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071DF8-1EE8-42C0-973A-111893DD8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9875-FEC5-4341-ACAA-770337500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884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IV научно-методическая конференция "Финансовая грамотность в системе образования Республики Крым"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D02E3-4E44-471E-ADFE-7FE8580930D1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AC10-179E-4F4B-841D-4FA880A5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719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EEA11-6472-4375-AF6F-AD4F3D2EB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2C41C-F625-45D2-BD4A-E93B8D0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BC77D-457E-40A4-8459-8ECBC26E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9CA-268E-4F12-A86D-7440C9C8041C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44B04-18E7-46BD-B088-041D3CFA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03211-870B-441E-A0B4-63EAEAA7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CD570-C049-469B-A5D0-A93349A3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B47A60-B9C0-444A-AD33-18367D54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B4A35-F984-4E54-BF60-148B517E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D761-0FFD-4FF3-8E08-022334397A9E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03D51-4823-45EE-8A0C-093DF94C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673DA-63DB-4F5A-B800-7B8103DC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2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560DC9-F4D6-4C54-BBFE-C0F7DB90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3E273D-B08D-4A3B-924F-C2B6E4C77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08BC8-A65A-4EFA-9913-98E6F33F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903C-4251-4695-AF77-9267C50ED96B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46819-4D7C-4D16-A8FD-FAC10A96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22FCE-9067-4E79-856B-96531F2E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3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9AE78-D993-48B0-BF44-708D9BC6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72156-C2F9-46BD-B473-39F9D25FE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D2FCB-7242-4423-BB4B-3E622360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1CE4-832D-4909-9FE3-E6AE2EC0A92F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FF6A0-4E78-4AF5-B846-B21CE06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28544-95B7-4B7C-BB96-FAD1EF79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96A0-3B19-48FA-926D-75C752B5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03B9F-19FC-413F-B556-62A5B2B0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BCD5D-B106-4FD2-A898-C0AAF6FC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5482-B1AE-4AC7-8038-D591DF8CD91A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5A439-34AC-4BFC-8EF4-FA67FAD2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1AF4F-AE79-4043-9F46-C308608E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84172-ABCD-462D-ACF5-1D8CB185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D256B-AAAA-4A92-854F-FD973565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8DB42-71E8-4E14-84ED-6C2957D20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B8557-3B6E-485C-ABFD-FB68EF0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905D-80B4-4749-B4A0-790C4C202120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3BE3BF-FF4C-4B36-867D-3EADCC45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A640BA-F1E5-4C11-BC98-A131B5A6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15F11-A8D4-4D9C-8FA3-01FA54B8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13D55-4FC0-465C-A303-D0118CB8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EDEE8-5E0E-413C-93F9-163402EF4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1EAC69-5515-41D9-A9DC-950D4294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3B48E3-0B07-4D06-9470-672E4FF8F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C7DE83-6E82-4D18-A59D-F51408E2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921-CF6B-4FFB-801A-8B81EFA4109D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87213D-D035-492E-8C48-3EBA4EA2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7A519B-E6F5-4952-8305-636388B6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06EE2-5C97-43DE-BEBE-F7F463B3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BF7F8D-685A-49BC-AF23-1B0E4E40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6781-BFBF-4DFE-ADBE-3BC32FA0BA4E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D4D5F0-4B03-4236-B05E-0A35011E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CD225-D43E-4DF7-B723-3ABE55D3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4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B97BC4-ACFD-4950-AEC2-869B0A22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F233-D80A-47AB-A5EC-E7081BAC0398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552694-56CF-4844-81E0-B7F307F6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1F4CF-1C13-4492-AD29-78721D4A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D8EB7-D8A2-4910-9780-A2BDDCE9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6D12E-56A4-4DC9-B8A3-24856BC4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EAFBC-F80D-4547-B703-A3EAA73E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8138E-A4C8-491C-A756-3F198F44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5822-1776-46AA-BF75-65E3104F5383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41110-C34F-4247-9BAD-306A7ED2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8FD72B-D43C-463C-AD55-720514A3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6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ACD1B-C974-4659-AAA4-5CCB383A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5ED9BA-848F-4373-8560-EA2011C15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738C1C-917A-492F-93FD-5B47A5603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25C8C-D03C-412B-8A3D-EFEB058C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0BAE-8B3F-459E-B198-86C6C4E2DB64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C6221-FA6C-4CE0-8B5A-62C04042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E4AA28-1463-409F-A996-9EDE38FD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AE72E-51BE-4C45-BB46-DABF8ADF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C94ADF-AD11-417B-9E98-BE8ECF3B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6555E-F014-46B9-9A03-600C5BC79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071D-2142-4389-9E7F-9746330B54BB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27505-80F6-40A6-9548-8D7908E1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18-20 октября 2022 года, Симферополь-Ялта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66BC7-909B-4A0B-8A30-D7085A21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13AE-9614-4D28-9577-2FB582EB2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3676" y="6356350"/>
            <a:ext cx="3869724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2022 года, Симферополь-Ялта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E0568C-098A-4ECC-AB2D-8A9C667D33C9}"/>
              </a:ext>
            </a:extLst>
          </p:cNvPr>
          <p:cNvSpPr/>
          <p:nvPr/>
        </p:nvSpPr>
        <p:spPr>
          <a:xfrm>
            <a:off x="2034746" y="972065"/>
            <a:ext cx="84155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дошкольных образовательных организаций 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экономическому воспитанию детей дошкольного возраста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C49FAC-C644-4F17-BCD1-595BA2E1C55E}"/>
              </a:ext>
            </a:extLst>
          </p:cNvPr>
          <p:cNvSpPr/>
          <p:nvPr/>
        </p:nvSpPr>
        <p:spPr>
          <a:xfrm>
            <a:off x="8153400" y="5190046"/>
            <a:ext cx="39798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Красёха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дошкольного и начального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B1BFAD-5CDB-4841-AF59-84A74E16BA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500"/>
            <a:ext cx="4094742" cy="34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2968" y="859112"/>
            <a:ext cx="86095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«Деньги»</a:t>
            </a: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33" y="4341210"/>
            <a:ext cx="3873731" cy="19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548CDF-8900-4B0B-8EB6-8300E1D39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11" y="1553445"/>
            <a:ext cx="4230073" cy="2643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35B41B-A429-441F-B523-37D1D8189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5" y="1385004"/>
            <a:ext cx="4884821" cy="28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588" y="1095204"/>
            <a:ext cx="119179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полученных знаний в дошкольном возрасте дети смогут подняться на следующую ступень экономического познания в школе, познакомиться </a:t>
            </a:r>
            <a:b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новыми, более сложными, экономическими понятиями.  </a:t>
            </a:r>
            <a:b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имеет огромное значение для формирования личности человека 21 века.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749114-E382-40FD-A4E1-98F77721B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2" y="4058653"/>
            <a:ext cx="4900864" cy="23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9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69D46C-BEFB-4E5F-800A-3002C43F3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859112"/>
            <a:ext cx="9972120" cy="55038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52CD90-E684-4CC9-918E-F39B3A72A0EF}"/>
              </a:ext>
            </a:extLst>
          </p:cNvPr>
          <p:cNvSpPr/>
          <p:nvPr/>
        </p:nvSpPr>
        <p:spPr>
          <a:xfrm>
            <a:off x="7035114" y="1005017"/>
            <a:ext cx="4917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системы работы по </a:t>
            </a: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экономическому воспитанию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Системность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Преемственность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Возрастное соответствие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Наглядность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Деятельностный принцип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Здоровьесберегающий принцип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5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237414" y="122796"/>
            <a:ext cx="858792" cy="577022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4C2C39-42DA-4C99-99F5-72B4D6E18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164"/>
            <a:ext cx="11815011" cy="52979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39BFFC-88EE-4AD2-967F-69906AA2B930}"/>
              </a:ext>
            </a:extLst>
          </p:cNvPr>
          <p:cNvSpPr/>
          <p:nvPr/>
        </p:nvSpPr>
        <p:spPr>
          <a:xfrm>
            <a:off x="113588" y="970164"/>
            <a:ext cx="60866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«Стратегия повышения финансовой грамотности в РФ на 2017-2023 годы» Утверждена председателем Правительства РФ Д. А. Медведевым 25 сентября 2017 г.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https://www.garant.ru/products/ipo/prime/doc/71675558/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Национальной программы повышения финансовой грамотности населения Российской Федерации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http://gov.cap.ru/HOME/24/sait/fingramota/koncepcia.doc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Министерства финансов России и Всемирного банка «Содействие повышению уровня финансовой грамотности населения и развитию финансового образования в Российской Федерации»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https://minfin.gov.ru/ru/om/fingram/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8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237414" y="122796"/>
            <a:ext cx="858792" cy="577022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2B58AC-E2FE-4997-95C0-C10C6E4A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56"/>
            <a:ext cx="12192000" cy="55748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F1A64C-2224-4FB3-AA36-C4DEBF73736E}"/>
              </a:ext>
            </a:extLst>
          </p:cNvPr>
          <p:cNvSpPr/>
          <p:nvPr/>
        </p:nvSpPr>
        <p:spPr>
          <a:xfrm>
            <a:off x="6565557" y="857547"/>
            <a:ext cx="56264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Oswald" charset="0"/>
              </a:rPr>
              <a:t>Пилотные площадки</a:t>
            </a:r>
          </a:p>
          <a:p>
            <a:pPr algn="ctr"/>
            <a:endParaRPr lang="ru-RU" alt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Oswald" charset="0"/>
            </a:endParaRPr>
          </a:p>
          <a:p>
            <a:pPr fontAlgn="ctr">
              <a:defRPr/>
            </a:pP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Симферополь 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общеразвивающего вида №27 «Аленький цветочек» муниципального образования </a:t>
            </a:r>
          </a:p>
          <a:p>
            <a:pPr font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Симферополь Республики Крым</a:t>
            </a:r>
          </a:p>
          <a:p>
            <a:pPr fontAlgn="ctr">
              <a:defRPr/>
            </a:pP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defRPr/>
            </a:pP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Симферопольский район 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«Звёздочка» п. Школьное» Симферопольского района Республики Крым</a:t>
            </a:r>
          </a:p>
          <a:p>
            <a:pPr fontAlgn="ctr">
              <a:defRPr/>
            </a:pP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Феодосия 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36 «Искорка»  г. Феодосии </a:t>
            </a:r>
          </a:p>
          <a:p>
            <a:pPr font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Крым»</a:t>
            </a:r>
          </a:p>
          <a:p>
            <a:pPr fontAlgn="ctr">
              <a:defRPr/>
            </a:pP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Красногвардейский район 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№5 «Непоседа» </a:t>
            </a:r>
          </a:p>
          <a:p>
            <a:pPr font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Красногвардейское Красногвардейского района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69399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6881" y="1018903"/>
            <a:ext cx="9126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Oswald" charset="0"/>
              </a:rPr>
              <a:t/>
            </a:r>
            <a:br>
              <a:rPr lang="ru-RU" altLang="ru-RU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Oswald" charset="0"/>
              </a:rPr>
            </a:b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B49EC9-1C3D-4683-B57E-3B1ADAF42331}"/>
              </a:ext>
            </a:extLst>
          </p:cNvPr>
          <p:cNvSpPr/>
          <p:nvPr/>
        </p:nvSpPr>
        <p:spPr>
          <a:xfrm>
            <a:off x="2595516" y="741427"/>
            <a:ext cx="654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грамотности 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ДПО РК «КРИППО»</a:t>
            </a:r>
            <a:endParaRPr lang="ru-RU" dirty="0"/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9E76EE38-C5FD-4F1B-AC91-DD1C87A6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1" y="1825624"/>
            <a:ext cx="925789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2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972" y="1095204"/>
            <a:ext cx="10485119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alt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fmt_94_24_shutterstock_205179259.webp (1399×1080)">
            <a:extLst>
              <a:ext uri="{FF2B5EF4-FFF2-40B4-BE49-F238E27FC236}">
                <a16:creationId xmlns:a16="http://schemas.microsoft.com/office/drawing/2014/main" id="{739AA57C-A2D1-4383-9563-A117FA206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32AB86-CEED-41A8-8422-52E81EA10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3" y="859112"/>
            <a:ext cx="6769768" cy="549723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2437BA-4C08-49F6-918C-1EB0AFEDC367}"/>
              </a:ext>
            </a:extLst>
          </p:cNvPr>
          <p:cNvSpPr/>
          <p:nvPr/>
        </p:nvSpPr>
        <p:spPr>
          <a:xfrm>
            <a:off x="248633" y="1625549"/>
            <a:ext cx="4748483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экономики</a:t>
            </a: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Труд. Профессии</a:t>
            </a:r>
          </a:p>
          <a:p>
            <a:pPr algn="ctr" fontAlgn="base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и возможности</a:t>
            </a:r>
          </a:p>
          <a:p>
            <a:pPr algn="ctr" fontAlgn="base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семьи. Доходы и расходы</a:t>
            </a:r>
          </a:p>
          <a:p>
            <a:pPr algn="ctr" fontAlgn="base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</a:p>
        </p:txBody>
      </p:sp>
    </p:spTree>
    <p:extLst>
      <p:ext uri="{BB962C8B-B14F-4D97-AF65-F5344CB8AC3E}">
        <p14:creationId xmlns:p14="http://schemas.microsoft.com/office/powerpoint/2010/main" val="233421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433" y="992777"/>
            <a:ext cx="102096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Игры, оборудование, методические пособия для экономического воспитания детей дошкольного возраста в лаборатории </a:t>
            </a:r>
          </a:p>
          <a:p>
            <a:pPr algn="ctr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«КРИППО»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«Труд. Профессии»</a:t>
            </a:r>
          </a:p>
          <a:p>
            <a:pPr algn="ctr"/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" y="3383129"/>
            <a:ext cx="3042698" cy="282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55" y="3582716"/>
            <a:ext cx="4042610" cy="26479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6CA71A-5322-49C2-ADAE-BC92E2B46B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43" y="3217856"/>
            <a:ext cx="3392905" cy="3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9759" y="1158240"/>
            <a:ext cx="906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2" y="1095204"/>
            <a:ext cx="11053011" cy="522174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74E0E3-BCA4-4BB7-A3C9-13A7324A75A2}"/>
              </a:ext>
            </a:extLst>
          </p:cNvPr>
          <p:cNvSpPr/>
          <p:nvPr/>
        </p:nvSpPr>
        <p:spPr>
          <a:xfrm>
            <a:off x="866273" y="1056148"/>
            <a:ext cx="10524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«Потребности и возможности»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A9A9D-F339-4225-AC02-358CCA435641}"/>
              </a:ext>
            </a:extLst>
          </p:cNvPr>
          <p:cNvSpPr/>
          <p:nvPr/>
        </p:nvSpPr>
        <p:spPr>
          <a:xfrm>
            <a:off x="2416628" y="122796"/>
            <a:ext cx="735874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НАУЧНО-МЕТОДИЧЕСКАЯ КОНФЕРЕНЦИЯ 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в системе образования Республики Крым»</a:t>
            </a:r>
          </a:p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3. «Формирование основ финансовой грамотности у детей дошкольного возраста»</a:t>
            </a:r>
          </a:p>
        </p:txBody>
      </p:sp>
      <p:pic>
        <p:nvPicPr>
          <p:cNvPr id="4" name="Picture 8" descr="Крымский республиканский институт постдипломного педагогического  образования (КРИППО) – Симферополь | Повышение квалификации – Симферополь,  Крым | Единая справочная">
            <a:extLst>
              <a:ext uri="{FF2B5EF4-FFF2-40B4-BE49-F238E27FC236}">
                <a16:creationId xmlns:a16="http://schemas.microsoft.com/office/drawing/2014/main" id="{7E9444F5-CDAA-4E3B-B5B1-1CF8C61E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" y="211082"/>
            <a:ext cx="705952" cy="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B93B15-446F-4276-96A3-4DB6F9D7FE81}"/>
              </a:ext>
            </a:extLst>
          </p:cNvPr>
          <p:cNvSpPr/>
          <p:nvPr/>
        </p:nvSpPr>
        <p:spPr>
          <a:xfrm>
            <a:off x="113589" y="11745"/>
            <a:ext cx="1019885" cy="19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B18C6C-0683-4847-8AA7-EF5177FB110E}"/>
              </a:ext>
            </a:extLst>
          </p:cNvPr>
          <p:cNvSpPr/>
          <p:nvPr/>
        </p:nvSpPr>
        <p:spPr>
          <a:xfrm>
            <a:off x="113588" y="653143"/>
            <a:ext cx="1019885" cy="20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04724E-8364-4052-9464-4137552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 t="9251" r="14976" b="19702"/>
          <a:stretch/>
        </p:blipFill>
        <p:spPr>
          <a:xfrm>
            <a:off x="11390811" y="11745"/>
            <a:ext cx="801189" cy="68807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18-20 октября 2022 года, Симферополь-Ялта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633" y="940764"/>
            <a:ext cx="5077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семьи. Доходы и расходы»</a:t>
            </a: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3895"/>
            <a:ext cx="5975683" cy="45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7EF372-C3B6-4131-9A37-A6CE68009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442"/>
            <a:ext cx="5975683" cy="39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2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668</Words>
  <Application>Microsoft Office PowerPoint</Application>
  <PresentationFormat>Широкоэкранный</PresentationFormat>
  <Paragraphs>142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Elana</dc:creator>
  <cp:lastModifiedBy>Админ</cp:lastModifiedBy>
  <cp:revision>52</cp:revision>
  <dcterms:created xsi:type="dcterms:W3CDTF">2022-09-01T07:56:00Z</dcterms:created>
  <dcterms:modified xsi:type="dcterms:W3CDTF">2022-11-30T09:04:34Z</dcterms:modified>
</cp:coreProperties>
</file>