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59" r:id="rId3"/>
    <p:sldId id="270" r:id="rId4"/>
    <p:sldId id="264" r:id="rId5"/>
    <p:sldId id="261" r:id="rId6"/>
    <p:sldId id="262" r:id="rId7"/>
    <p:sldId id="272" r:id="rId8"/>
    <p:sldId id="273" r:id="rId9"/>
    <p:sldId id="274" r:id="rId10"/>
    <p:sldId id="263" r:id="rId11"/>
    <p:sldId id="265" r:id="rId12"/>
  </p:sldIdLst>
  <p:sldSz cx="12192000" cy="6858000"/>
  <p:notesSz cx="6850063" cy="9982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9710" autoAdjust="0"/>
  </p:normalViewPr>
  <p:slideViewPr>
    <p:cSldViewPr snapToGrid="0">
      <p:cViewPr varScale="1">
        <p:scale>
          <a:sx n="73" d="100"/>
          <a:sy n="73" d="100"/>
        </p:scale>
        <p:origin x="40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F617EC8-849F-46A1-8300-D7D89E4247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8361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DEFE67-F43A-4BA8-B6D5-5DCAA1F41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0117" y="0"/>
            <a:ext cx="2968361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E1D22-A1DD-4797-BC7A-C5CDEB3B3C28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F0D0A7-5AF9-4E10-BA9D-D26A227B5D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68361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071DF8-1EE8-42C0-973A-111893DD8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0117" y="9481358"/>
            <a:ext cx="2968361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D9875-FEC5-4341-ACAA-770337500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8844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8361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0117" y="0"/>
            <a:ext cx="2968361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D02E3-4E44-471E-ADFE-7FE8580930D1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007" y="4803934"/>
            <a:ext cx="548005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68361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0117" y="9481358"/>
            <a:ext cx="2968361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6AC10-179E-4F4B-841D-4FA880A5C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7190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D9CA-268E-4F12-A86D-7440C9C8041C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ED761-0FFD-4FF3-8E08-022334397A9E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903C-4251-4695-AF77-9267C50ED96B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1CE4-832D-4909-9FE3-E6AE2EC0A92F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5482-B1AE-4AC7-8038-D591DF8CD91A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905D-80B4-4749-B4A0-790C4C202120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C921-CF6B-4FFB-801A-8B81EFA4109D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6781-BFBF-4DFE-ADBE-3BC32FA0BA4E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233-D80A-47AB-A5EC-E7081BAC0398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5822-1776-46AA-BF75-65E3104F5383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0BAE-8B3F-459E-B198-86C6C4E2DB64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4E071D-2142-4389-9E7F-9746330B54BB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ru-RU" smtClean="0"/>
              <a:t>11-14 октября 2022 года, Симферополь-Ялта</a:t>
            </a: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E0568C-098A-4ECC-AB2D-8A9C667D33C9}"/>
              </a:ext>
            </a:extLst>
          </p:cNvPr>
          <p:cNvSpPr/>
          <p:nvPr/>
        </p:nvSpPr>
        <p:spPr>
          <a:xfrm>
            <a:off x="588579" y="2278345"/>
            <a:ext cx="11119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b="1" dirty="0" smtClean="0">
                <a:latin typeface="Arial Black" pitchFamily="34" charset="0"/>
              </a:rPr>
              <a:t>«Образовательный альманах по финансовой грамотности как форма приобщения дошкольников к азам </a:t>
            </a:r>
            <a:r>
              <a:rPr lang="ru-RU" sz="3200" b="1" smtClean="0">
                <a:latin typeface="Arial Black" pitchFamily="34" charset="0"/>
              </a:rPr>
              <a:t>экономики</a:t>
            </a:r>
            <a:r>
              <a:rPr lang="ru-RU" sz="3200" b="1" smtClean="0">
                <a:latin typeface="Arial Black" pitchFamily="34" charset="0"/>
              </a:rPr>
              <a:t>»</a:t>
            </a:r>
            <a:endParaRPr lang="ru-RU" sz="3200" dirty="0" smtClean="0">
              <a:latin typeface="Arial Black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C49FAC-C644-4F17-BCD1-595BA2E1C55E}"/>
              </a:ext>
            </a:extLst>
          </p:cNvPr>
          <p:cNvSpPr/>
          <p:nvPr/>
        </p:nvSpPr>
        <p:spPr>
          <a:xfrm>
            <a:off x="8153400" y="5190046"/>
            <a:ext cx="39798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Веремьева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Борисовна,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27 «Аленький цветочек» городского округа Симферополь Республики Крым</a:t>
            </a:r>
          </a:p>
        </p:txBody>
      </p:sp>
    </p:spTree>
    <p:extLst>
      <p:ext uri="{BB962C8B-B14F-4D97-AF65-F5344CB8AC3E}">
        <p14:creationId xmlns:p14="http://schemas.microsoft.com/office/powerpoint/2010/main" val="71468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3074" name="AutoShape 2" descr="https://simdou27.crimea-school.ru/sites/default/files/images/img_20220414_1652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 l="55203" t="59751" r="19621" b="13721"/>
          <a:stretch>
            <a:fillRect/>
          </a:stretch>
        </p:blipFill>
        <p:spPr bwMode="auto">
          <a:xfrm>
            <a:off x="1860332" y="931806"/>
            <a:ext cx="2112578" cy="13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6" name="AutoShape 4" descr="https://simdou27.crimea-school.ru/sites/default/files/images/img-cd20f97b27cee861e71a153efcc7a352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simdou27.crimea-school.ru/sites/default/files/images/img-cd20f97b27cee861e71a153efcc7a352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s://simdou27.crimea-school.ru/sites/default/files/images/img-cd20f97b27cee861e71a153efcc7a352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/>
          <a:srcRect l="44235" t="16941" r="29961" b="25144"/>
          <a:stretch>
            <a:fillRect/>
          </a:stretch>
        </p:blipFill>
        <p:spPr bwMode="auto">
          <a:xfrm>
            <a:off x="242970" y="998485"/>
            <a:ext cx="1522767" cy="204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/>
          <a:srcRect l="13085" t="27576" r="61264" b="15004"/>
          <a:stretch>
            <a:fillRect/>
          </a:stretch>
        </p:blipFill>
        <p:spPr bwMode="auto">
          <a:xfrm>
            <a:off x="2301767" y="2383982"/>
            <a:ext cx="1502979" cy="20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/>
          <a:srcRect l="44253" t="30465" r="29895" b="12276"/>
          <a:stretch>
            <a:fillRect/>
          </a:stretch>
        </p:blipFill>
        <p:spPr bwMode="auto">
          <a:xfrm>
            <a:off x="10561046" y="1471447"/>
            <a:ext cx="1456112" cy="19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/>
          <a:srcRect l="44065" t="37688" r="30052" b="33157"/>
          <a:stretch>
            <a:fillRect/>
          </a:stretch>
        </p:blipFill>
        <p:spPr bwMode="auto">
          <a:xfrm>
            <a:off x="7664962" y="788276"/>
            <a:ext cx="2585962" cy="173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/>
          <a:srcRect l="13242" t="52278" r="61495" b="18596"/>
          <a:stretch>
            <a:fillRect/>
          </a:stretch>
        </p:blipFill>
        <p:spPr bwMode="auto">
          <a:xfrm>
            <a:off x="8009608" y="2722179"/>
            <a:ext cx="2427165" cy="167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8"/>
          <a:srcRect l="44176" t="53817" r="29817" b="16610"/>
          <a:stretch>
            <a:fillRect/>
          </a:stretch>
        </p:blipFill>
        <p:spPr bwMode="auto">
          <a:xfrm>
            <a:off x="189185" y="3098758"/>
            <a:ext cx="2022067" cy="137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/>
          <a:srcRect l="44301" t="32960" r="30052" b="38411"/>
          <a:stretch>
            <a:fillRect/>
          </a:stretch>
        </p:blipFill>
        <p:spPr bwMode="auto">
          <a:xfrm>
            <a:off x="1744717" y="4593349"/>
            <a:ext cx="2569288" cy="171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/>
          <a:srcRect l="44222" t="23111" r="30131" b="19762"/>
          <a:stretch>
            <a:fillRect/>
          </a:stretch>
        </p:blipFill>
        <p:spPr bwMode="auto">
          <a:xfrm>
            <a:off x="189186" y="4587993"/>
            <a:ext cx="1421988" cy="189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/>
          <a:srcRect l="44301" t="24687" r="30131" b="17661"/>
          <a:stretch>
            <a:fillRect/>
          </a:stretch>
        </p:blipFill>
        <p:spPr bwMode="auto">
          <a:xfrm>
            <a:off x="4067503" y="761058"/>
            <a:ext cx="1443009" cy="194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2"/>
          <a:srcRect l="74026" t="19959" r="5556" b="49704"/>
          <a:stretch>
            <a:fillRect/>
          </a:stretch>
        </p:blipFill>
        <p:spPr bwMode="auto">
          <a:xfrm>
            <a:off x="5636839" y="956442"/>
            <a:ext cx="1878058" cy="166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3"/>
          <a:srcRect l="50497" t="61196" r="29660" b="13327"/>
          <a:stretch>
            <a:fillRect/>
          </a:stretch>
        </p:blipFill>
        <p:spPr bwMode="auto">
          <a:xfrm>
            <a:off x="3946449" y="2738007"/>
            <a:ext cx="2328227" cy="178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4"/>
          <a:srcRect l="51752" t="21010" r="7935" b="39067"/>
          <a:stretch>
            <a:fillRect/>
          </a:stretch>
        </p:blipFill>
        <p:spPr bwMode="auto">
          <a:xfrm>
            <a:off x="7367753" y="4637233"/>
            <a:ext cx="3047506" cy="180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5"/>
          <a:srcRect l="48379" t="38213" r="30052" b="13327"/>
          <a:stretch>
            <a:fillRect/>
          </a:stretch>
        </p:blipFill>
        <p:spPr bwMode="auto">
          <a:xfrm>
            <a:off x="6520140" y="2722178"/>
            <a:ext cx="1386978" cy="186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6"/>
          <a:srcRect l="30340" t="21141" r="46915" b="33551"/>
          <a:stretch>
            <a:fillRect/>
          </a:stretch>
        </p:blipFill>
        <p:spPr bwMode="auto">
          <a:xfrm flipH="1">
            <a:off x="10489324" y="3601902"/>
            <a:ext cx="1555531" cy="203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17" cstate="print"/>
          <a:srcRect l="31673" t="21272" r="11621" b="15297"/>
          <a:stretch>
            <a:fillRect/>
          </a:stretch>
        </p:blipFill>
        <p:spPr bwMode="auto">
          <a:xfrm>
            <a:off x="4456386" y="4636309"/>
            <a:ext cx="2794144" cy="186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pic>
        <p:nvPicPr>
          <p:cNvPr id="9" name="Рисунок 8" descr="1644896039_3-fikiwiki-com-p-kartinka-spasibo-za-vnimanie-dlya-prezenta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38" y="753035"/>
            <a:ext cx="7701709" cy="563555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l="16912" t="9935" r="16691" b="8497"/>
          <a:stretch>
            <a:fillRect/>
          </a:stretch>
        </p:blipFill>
        <p:spPr bwMode="auto">
          <a:xfrm>
            <a:off x="5549151" y="2267594"/>
            <a:ext cx="6642849" cy="459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48939" t="45305" r="21235" b="16361"/>
          <a:stretch>
            <a:fillRect/>
          </a:stretch>
        </p:blipFill>
        <p:spPr bwMode="auto">
          <a:xfrm>
            <a:off x="0" y="725215"/>
            <a:ext cx="2142365" cy="209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975946" y="1266525"/>
            <a:ext cx="9616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Основы финансовой грамотности в МБДОУ </a:t>
            </a:r>
            <a:r>
              <a:rPr lang="ru-RU" dirty="0" smtClean="0">
                <a:latin typeface="Monotype Corsiva" pitchFamily="66" charset="0"/>
              </a:rPr>
              <a:t>– формирование финансовой культуры и азов финансовой грамотности у старших дошкольников.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06567" y="2064632"/>
            <a:ext cx="8439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На уровне МБДОУ работа по основам финансовой грамотности позволяет решать следующие задачи, зафиксированные во ФГОС ДО: </a:t>
            </a:r>
          </a:p>
        </p:txBody>
      </p:sp>
      <p:pic>
        <p:nvPicPr>
          <p:cNvPr id="1028" name="Picture 4" descr="Книга: &quot;Федеральный государственный образовательный стандарт дошкольного  образования. Письма и приказы&quot;. Купить книгу, читать рецензии | ISBN  978-5-9949-1024-5 | Лабири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2307">
            <a:off x="4333183" y="3152048"/>
            <a:ext cx="855338" cy="125826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62759" y="2942585"/>
            <a:ext cx="3584028" cy="16004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Monotype Corsiva" pitchFamily="66" charset="0"/>
              </a:rPr>
              <a:t>1. «Создание благоприятных условий развития детей в соответствии с их возрастными и индивидуальными особенностями и склонностями, развития способностей и творческого потенциала каждого ребенка как субъекта отношений с самим собой, другими детьми, взрослыми и миром». </a:t>
            </a:r>
            <a:endParaRPr lang="ru-RU" sz="1400" b="1" dirty="0">
              <a:latin typeface="Monotype Corsiva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87558" y="2826971"/>
            <a:ext cx="3489435" cy="13849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Monotype Corsiva" pitchFamily="66" charset="0"/>
              </a:rPr>
              <a:t>2. «Объединение обучения и воспитания в целостный образовательный процесс на основе духовно-нравственных и социокультурных ценностей и принятых в обществе правил и норм поведения в интересах человека, семьи, общества». </a:t>
            </a:r>
            <a:endParaRPr lang="ru-RU" sz="1400" b="1" dirty="0"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2454" y="4695948"/>
            <a:ext cx="3216165" cy="18158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Monotype Corsiva" pitchFamily="66" charset="0"/>
              </a:rPr>
              <a:t>3. «Формирование общей культуры личности детей, в том числе ценностей здорового образа жизни, развития их социальных, нравственных, эстетических, интеллектуальных, физических качеств, инициативности, самостоятельности и ответственности ребенка, формирования предпосылок учебной деятельности».</a:t>
            </a:r>
            <a:endParaRPr lang="ru-RU" sz="1400" b="1" dirty="0"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30870" y="5076185"/>
            <a:ext cx="3226676" cy="11695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Monotype Corsiva" pitchFamily="66" charset="0"/>
              </a:rPr>
              <a:t>4. «Обеспечение преемственности целей, задач и содержания образования, реализуемых в рамках образовательных программ различных уровней – дошкольного и начального общего образования».</a:t>
            </a:r>
            <a:endParaRPr lang="ru-RU" sz="1400" b="1" dirty="0">
              <a:latin typeface="Monotype Corsiva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30509" y="5067540"/>
            <a:ext cx="3468415" cy="11695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Monotype Corsiva" pitchFamily="66" charset="0"/>
              </a:rPr>
              <a:t>5. «Обеспечение психолого-педагогической поддержки семьи и повышения компетентности родителей (законных представителей) в вопросах развития и образования, охраны и укрепления здоровья детей».</a:t>
            </a:r>
            <a:endParaRPr lang="ru-RU" sz="1400" b="1" dirty="0">
              <a:latin typeface="Monotype Corsiva" pitchFamily="66" charset="0"/>
            </a:endParaRPr>
          </a:p>
        </p:txBody>
      </p:sp>
      <p:pic>
        <p:nvPicPr>
          <p:cNvPr id="1030" name="Picture 6" descr="ДЕТСКИЙ САД 12 Туркменский район - Реализация ФГОС ДО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642" y="2932386"/>
            <a:ext cx="2414122" cy="1849821"/>
          </a:xfrm>
          <a:prstGeom prst="rect">
            <a:avLst/>
          </a:prstGeom>
          <a:noFill/>
        </p:spPr>
      </p:pic>
      <p:cxnSp>
        <p:nvCxnSpPr>
          <p:cNvPr id="19" name="Прямая со стрелкой 18"/>
          <p:cNvCxnSpPr>
            <a:endCxn id="15" idx="0"/>
          </p:cNvCxnSpPr>
          <p:nvPr/>
        </p:nvCxnSpPr>
        <p:spPr>
          <a:xfrm rot="5400000">
            <a:off x="5536481" y="4768913"/>
            <a:ext cx="314999" cy="299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567448" y="4582511"/>
            <a:ext cx="641131" cy="462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30" idx="3"/>
            <a:endCxn id="13" idx="1"/>
          </p:cNvCxnSpPr>
          <p:nvPr/>
        </p:nvCxnSpPr>
        <p:spPr>
          <a:xfrm flipV="1">
            <a:off x="7628764" y="3519469"/>
            <a:ext cx="558794" cy="337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028" idx="1"/>
          </p:cNvCxnSpPr>
          <p:nvPr/>
        </p:nvCxnSpPr>
        <p:spPr>
          <a:xfrm rot="10800000">
            <a:off x="3836277" y="3846786"/>
            <a:ext cx="502323" cy="22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 flipV="1">
            <a:off x="3668110" y="4561489"/>
            <a:ext cx="1513490" cy="399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4299.jpg"/>
          <p:cNvPicPr>
            <a:picLocks noChangeAspect="1"/>
          </p:cNvPicPr>
          <p:nvPr/>
        </p:nvPicPr>
        <p:blipFill>
          <a:blip r:embed="rId2"/>
          <a:srcRect t="25098"/>
          <a:stretch>
            <a:fillRect/>
          </a:stretch>
        </p:blipFill>
        <p:spPr>
          <a:xfrm>
            <a:off x="346036" y="295834"/>
            <a:ext cx="4162530" cy="207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6e421b31861b2ab0f1816490a97979d1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377" y="551328"/>
            <a:ext cx="3878730" cy="290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20414_1649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64" y="2183558"/>
            <a:ext cx="3398319" cy="4674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cd20f97b27cee861e71a153efcc7a352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308" y="143435"/>
            <a:ext cx="3462618" cy="461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20414_164828_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165" y="3489259"/>
            <a:ext cx="4657165" cy="311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43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44575" y="4831472"/>
            <a:ext cx="2952977" cy="180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83511" y="1218745"/>
            <a:ext cx="31531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Игра.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Ребёнок осваивает и познаёт мир через игру, поэтому обучение, осуществляемое с помощью игры, для дошкольника естественно. Это одна из самых предпочтительных форм </a:t>
            </a:r>
            <a:r>
              <a:rPr lang="ru-RU" sz="14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формирования основ финансовой грамотности. </a:t>
            </a:r>
            <a:endParaRPr lang="ru-RU" sz="1400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792" y="3330943"/>
            <a:ext cx="357302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Погружение в проблемную ситуацию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один из видов практического применения интерактивных форм обучения, метод интенсификации обучения, реализуемый как развернутый поиск постановки и решения проблемы, включающий в себя все этапы..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82375" y="3305037"/>
            <a:ext cx="3216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предпосылок финансовой грамотности в рамках трудовой деятельности.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Финансовое образование строго настаивает на качественном труде, т.к. от этого зависит выгода от товара.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31117" y="1225669"/>
            <a:ext cx="420413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Мастерская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первую очередь является формой организации продуктивной деятельности, однако в силу ярко выраженного интегративного характера позволяет развивать двигательную (мелкую моторику), социально-коммуникативную, познавательно-исследовательскую, трудовую деятельность, речевое и физическое развитие.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14895" y="2787816"/>
            <a:ext cx="379423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Беседы-обсуждения, чтение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(художественная литература, поговорки, пословицы), художественные приемы (загадки) могут быть использованы при реализации всех образовательных областей. Чтение является основной формой восприятия художественной литературы. Беседы-обсуждения – одна из форм работы с детьми, которая помогает детям закрепить знания по разным темам.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4395" y="5147756"/>
            <a:ext cx="58091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Проектное обучение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организация проектной деятельности воспитанников, тип деятельности, нацеленный на создание будущей новой системы (вещи, инструмента или организации работ) для решения какой-либо практически значимой задачи (проблемы), оканчивающийся созданием продукта (вещи, инструмента или организации работ).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25239" y="5124760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Технология «Ситуация месяца»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(Гришаевой Н.П.) позволяет заложить базовые модели социальных ролей (я – член коллектива, я – горожанин (житель села), я – житель земного шара, я – часть мироздания, я мальчик или девочка, я – член семьи, я – россиянин) именно в тот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сензитивный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период дошкольного детства, когда они только начинают осваиваться самими детьми.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Стикер Клипар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Стикер Клипа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19944" y="319748"/>
            <a:ext cx="2316074" cy="341963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25517" y="1723696"/>
            <a:ext cx="3016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Технологии помощники при формировании азов финансовой грамотности для участников образовательных отношений.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/>
          <a:srcRect l="48301" t="22192" r="28719" b="24752"/>
          <a:stretch>
            <a:fillRect/>
          </a:stretch>
        </p:blipFill>
        <p:spPr bwMode="auto">
          <a:xfrm>
            <a:off x="1101732" y="751675"/>
            <a:ext cx="1528197" cy="210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/>
          <a:srcRect l="47673" t="20616" r="26837" b="20418"/>
          <a:stretch>
            <a:fillRect/>
          </a:stretch>
        </p:blipFill>
        <p:spPr bwMode="auto">
          <a:xfrm>
            <a:off x="2732689" y="726315"/>
            <a:ext cx="1581607" cy="218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/>
          <a:srcRect l="18889" t="22323" r="51307" b="8140"/>
          <a:stretch>
            <a:fillRect/>
          </a:stretch>
        </p:blipFill>
        <p:spPr bwMode="auto">
          <a:xfrm>
            <a:off x="4788050" y="785803"/>
            <a:ext cx="1961137" cy="273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/>
          <a:srcRect l="18575" t="22192" r="51150" b="8139"/>
          <a:stretch>
            <a:fillRect/>
          </a:stretch>
        </p:blipFill>
        <p:spPr bwMode="auto">
          <a:xfrm>
            <a:off x="7304689" y="756744"/>
            <a:ext cx="1891737" cy="259991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/>
          <a:srcRect l="18889" t="22060" r="51150" b="8140"/>
          <a:stretch>
            <a:fillRect/>
          </a:stretch>
        </p:blipFill>
        <p:spPr bwMode="auto">
          <a:xfrm>
            <a:off x="3738282" y="3591756"/>
            <a:ext cx="2239814" cy="311639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/>
          <a:srcRect l="18732" t="22323" r="51542" b="8140"/>
          <a:stretch>
            <a:fillRect/>
          </a:stretch>
        </p:blipFill>
        <p:spPr bwMode="auto">
          <a:xfrm>
            <a:off x="6831106" y="3429898"/>
            <a:ext cx="2453731" cy="342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/>
          <a:srcRect l="18510" t="21275" r="51137" b="6233"/>
          <a:stretch>
            <a:fillRect/>
          </a:stretch>
        </p:blipFill>
        <p:spPr bwMode="auto">
          <a:xfrm rot="598142">
            <a:off x="9536554" y="1604658"/>
            <a:ext cx="2379616" cy="339418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867808" y="4698124"/>
            <a:ext cx="150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АЛЬМАНАХ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1"/>
          <a:srcRect l="54026" t="21535" r="21190" b="16610"/>
          <a:stretch>
            <a:fillRect/>
          </a:stretch>
        </p:blipFill>
        <p:spPr bwMode="auto">
          <a:xfrm rot="21122172">
            <a:off x="502771" y="2206960"/>
            <a:ext cx="2758726" cy="411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5791200" y="4320988"/>
            <a:ext cx="1102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bg1"/>
                </a:solidFill>
              </a:rPr>
              <a:t>?</a:t>
            </a:r>
            <a:endParaRPr lang="ru-RU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 l="28314" t="22982" r="9725" b="38276"/>
          <a:stretch>
            <a:fillRect/>
          </a:stretch>
        </p:blipFill>
        <p:spPr bwMode="auto">
          <a:xfrm>
            <a:off x="1215136" y="780979"/>
            <a:ext cx="10428720" cy="389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 l="29098" t="32832" r="49726" b="41822"/>
          <a:stretch>
            <a:fillRect/>
          </a:stretch>
        </p:blipFill>
        <p:spPr bwMode="auto">
          <a:xfrm rot="21032385">
            <a:off x="291446" y="4255453"/>
            <a:ext cx="2904565" cy="207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 l="28771" t="53579" r="57190" b="12802"/>
          <a:stretch>
            <a:fillRect/>
          </a:stretch>
        </p:blipFill>
        <p:spPr bwMode="auto">
          <a:xfrm rot="228065">
            <a:off x="10512469" y="4782207"/>
            <a:ext cx="1324036" cy="189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4" name="AutoShape 8" descr="https://simdou27.crimea-school.ru/sites/default/files/images/img_20220414_1652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 descr="Фотоотчет игр по финансовой грамотности. Воспитателям детских садов,  школьным учителям и педагогам - Маам.ру"/>
          <p:cNvPicPr>
            <a:picLocks noChangeAspect="1" noChangeArrowheads="1"/>
          </p:cNvPicPr>
          <p:nvPr/>
        </p:nvPicPr>
        <p:blipFill>
          <a:blip r:embed="rId7" cstate="print"/>
          <a:srcRect l="-295" t="3841" r="249" b="5222"/>
          <a:stretch>
            <a:fillRect/>
          </a:stretch>
        </p:blipFill>
        <p:spPr bwMode="auto">
          <a:xfrm>
            <a:off x="7814100" y="4824248"/>
            <a:ext cx="2128686" cy="1450428"/>
          </a:xfrm>
          <a:prstGeom prst="rect">
            <a:avLst/>
          </a:prstGeom>
          <a:noFill/>
        </p:spPr>
      </p:pic>
      <p:pic>
        <p:nvPicPr>
          <p:cNvPr id="4109" name="Picture 13" descr="Фотоотчет игр по финансовой грамотности. Воспитателям детских садов,  школьным учителям и педагогам - Маам.ру"/>
          <p:cNvPicPr>
            <a:picLocks noChangeAspect="1" noChangeArrowheads="1"/>
          </p:cNvPicPr>
          <p:nvPr/>
        </p:nvPicPr>
        <p:blipFill>
          <a:blip r:embed="rId8" cstate="print"/>
          <a:srcRect l="686" t="3707" r="412" b="3176"/>
          <a:stretch>
            <a:fillRect/>
          </a:stretch>
        </p:blipFill>
        <p:spPr bwMode="auto">
          <a:xfrm rot="21012041">
            <a:off x="6159064" y="4863370"/>
            <a:ext cx="1587062" cy="1120125"/>
          </a:xfrm>
          <a:prstGeom prst="rect">
            <a:avLst/>
          </a:prstGeom>
          <a:noFill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 cstate="print"/>
          <a:srcRect l="5333" t="24821" r="39451" b="30659"/>
          <a:stretch>
            <a:fillRect/>
          </a:stretch>
        </p:blipFill>
        <p:spPr bwMode="auto">
          <a:xfrm>
            <a:off x="3436883" y="4950373"/>
            <a:ext cx="2471663" cy="140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9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9059">
            <a:off x="323712" y="351240"/>
            <a:ext cx="3062894" cy="204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64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153" y="2268071"/>
            <a:ext cx="3144693" cy="209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10531_101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9858" y="2259105"/>
            <a:ext cx="2510115" cy="188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30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223" y="0"/>
            <a:ext cx="3453787" cy="230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0119_1223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035" y="3334870"/>
            <a:ext cx="4052047" cy="303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49945" y="150545"/>
            <a:ext cx="3262126" cy="303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 (2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6661" y="4416518"/>
            <a:ext cx="4840941" cy="184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5908" y="4061012"/>
            <a:ext cx="2193880" cy="2621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20588" y="4867835"/>
            <a:ext cx="1102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bg1"/>
                </a:solidFill>
              </a:rPr>
              <a:t>?</a:t>
            </a:r>
            <a:endParaRPr lang="ru-RU" sz="9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078" y="4393324"/>
            <a:ext cx="150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АЛЬМАНАХ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 l="51765" t="33464" r="2059" b="14510"/>
          <a:stretch>
            <a:fillRect/>
          </a:stretch>
        </p:blipFill>
        <p:spPr bwMode="auto">
          <a:xfrm>
            <a:off x="4733365" y="3039036"/>
            <a:ext cx="4229449" cy="2680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6912" t="9935" r="16691" b="8497"/>
          <a:stretch>
            <a:fillRect/>
          </a:stretch>
        </p:blipFill>
        <p:spPr bwMode="auto">
          <a:xfrm>
            <a:off x="439270" y="358587"/>
            <a:ext cx="4722160" cy="326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8162" t="29804" r="50294" b="11242"/>
          <a:stretch>
            <a:fillRect/>
          </a:stretch>
        </p:blipFill>
        <p:spPr bwMode="auto">
          <a:xfrm>
            <a:off x="5226424" y="0"/>
            <a:ext cx="3784756" cy="29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3309" t="24706" r="50588" b="16732"/>
          <a:stretch>
            <a:fillRect/>
          </a:stretch>
        </p:blipFill>
        <p:spPr bwMode="auto">
          <a:xfrm>
            <a:off x="8277465" y="1120588"/>
            <a:ext cx="3914535" cy="2796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 l="2868" t="26013" r="50294" b="17386"/>
          <a:stretch>
            <a:fillRect/>
          </a:stretch>
        </p:blipFill>
        <p:spPr bwMode="auto">
          <a:xfrm>
            <a:off x="627531" y="3944470"/>
            <a:ext cx="3877348" cy="2635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/>
          <a:srcRect l="50956" t="24837" r="2426" b="19608"/>
          <a:stretch>
            <a:fillRect/>
          </a:stretch>
        </p:blipFill>
        <p:spPr bwMode="auto">
          <a:xfrm>
            <a:off x="8776447" y="4437529"/>
            <a:ext cx="3222949" cy="216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51177" t="21307" r="1985" b="22092"/>
          <a:stretch>
            <a:fillRect/>
          </a:stretch>
        </p:blipFill>
        <p:spPr bwMode="auto">
          <a:xfrm>
            <a:off x="197223" y="200108"/>
            <a:ext cx="4347883" cy="295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3603" t="26405" r="50662" b="18431"/>
          <a:stretch>
            <a:fillRect/>
          </a:stretch>
        </p:blipFill>
        <p:spPr bwMode="auto">
          <a:xfrm>
            <a:off x="242048" y="3406588"/>
            <a:ext cx="4452911" cy="3021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50882" t="21046" r="2132" b="20392"/>
          <a:stretch>
            <a:fillRect/>
          </a:stretch>
        </p:blipFill>
        <p:spPr bwMode="auto">
          <a:xfrm>
            <a:off x="4661647" y="179294"/>
            <a:ext cx="3944471" cy="3021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 l="51030" t="25752" r="2426" b="18431"/>
          <a:stretch>
            <a:fillRect/>
          </a:stretch>
        </p:blipFill>
        <p:spPr bwMode="auto">
          <a:xfrm>
            <a:off x="4823012" y="3433482"/>
            <a:ext cx="3980329" cy="2931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l="16912" t="9935" r="16691" b="8497"/>
          <a:stretch>
            <a:fillRect/>
          </a:stretch>
        </p:blipFill>
        <p:spPr bwMode="auto">
          <a:xfrm>
            <a:off x="8546597" y="4061011"/>
            <a:ext cx="3645403" cy="251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/>
          <a:srcRect l="51177" t="20915" r="2132" b="19477"/>
          <a:stretch>
            <a:fillRect/>
          </a:stretch>
        </p:blipFill>
        <p:spPr bwMode="auto">
          <a:xfrm>
            <a:off x="8839199" y="860612"/>
            <a:ext cx="3358128" cy="2411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1010</TotalTime>
  <Words>775</Words>
  <Application>Microsoft Office PowerPoint</Application>
  <PresentationFormat>Широкоэкранный</PresentationFormat>
  <Paragraphs>57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 Black</vt:lpstr>
      <vt:lpstr>Calibri</vt:lpstr>
      <vt:lpstr>Constantia</vt:lpstr>
      <vt:lpstr>Monotype Corsiva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Elana</dc:creator>
  <cp:lastModifiedBy>Админ</cp:lastModifiedBy>
  <cp:revision>104</cp:revision>
  <dcterms:created xsi:type="dcterms:W3CDTF">2022-09-01T07:56:00Z</dcterms:created>
  <dcterms:modified xsi:type="dcterms:W3CDTF">2022-11-30T08:50:23Z</dcterms:modified>
</cp:coreProperties>
</file>