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8" r:id="rId2"/>
    <p:sldId id="259" r:id="rId3"/>
    <p:sldId id="260" r:id="rId4"/>
    <p:sldId id="262" r:id="rId5"/>
    <p:sldId id="261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9" r:id="rId14"/>
    <p:sldId id="278" r:id="rId15"/>
    <p:sldId id="272" r:id="rId16"/>
    <p:sldId id="280" r:id="rId17"/>
    <p:sldId id="281" r:id="rId18"/>
    <p:sldId id="282" r:id="rId19"/>
    <p:sldId id="283" r:id="rId20"/>
    <p:sldId id="284" r:id="rId21"/>
    <p:sldId id="273" r:id="rId22"/>
    <p:sldId id="285" r:id="rId23"/>
    <p:sldId id="274" r:id="rId24"/>
    <p:sldId id="287" r:id="rId25"/>
    <p:sldId id="275" r:id="rId26"/>
    <p:sldId id="276" r:id="rId27"/>
    <p:sldId id="277" r:id="rId28"/>
    <p:sldId id="301" r:id="rId29"/>
    <p:sldId id="299" r:id="rId30"/>
    <p:sldId id="292" r:id="rId31"/>
    <p:sldId id="294" r:id="rId32"/>
    <p:sldId id="286" r:id="rId33"/>
    <p:sldId id="293" r:id="rId34"/>
    <p:sldId id="288" r:id="rId35"/>
    <p:sldId id="289" r:id="rId36"/>
    <p:sldId id="296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17C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F617EC8-849F-46A1-8300-D7D89E4247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IV научно-методическая конференция "Финансовая грамотность в системе образования Республики Крым"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DEFE67-F43A-4BA8-B6D5-5DCAA1F41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E1D22-A1DD-4797-BC7A-C5CDEB3B3C28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F0D0A7-5AF9-4E10-BA9D-D26A227B5D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071DF8-1EE8-42C0-973A-111893DD8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D9875-FEC5-4341-ACAA-770337500A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8844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IV научно-методическая конференция "Финансовая грамотность в системе образования Республики Крым"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D02E3-4E44-471E-ADFE-7FE8580930D1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6AC10-179E-4F4B-841D-4FA880A5C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7190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EEA11-6472-4375-AF6F-AD4F3D2EB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32C41C-F625-45D2-BD4A-E93B8D049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EBC77D-457E-40A4-8459-8ECBC26E4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D9CA-268E-4F12-A86D-7440C9C8041C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44B04-18E7-46BD-B088-041D3CFA6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803211-870B-441E-A0B4-63EAEAA7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2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CD570-C049-469B-A5D0-A93349A3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B47A60-B9C0-444A-AD33-18367D544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7B4A35-F984-4E54-BF60-148B517E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ED761-0FFD-4FF3-8E08-022334397A9E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003D51-4823-45EE-8A0C-093DF94C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9673DA-63DB-4F5A-B800-7B8103DC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2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560DC9-F4D6-4C54-BBFE-C0F7DB900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3E273D-B08D-4A3B-924F-C2B6E4C775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508BC8-A65A-4EFA-9913-98E6F33F9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A903C-4251-4695-AF77-9267C50ED96B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646819-4D7C-4D16-A8FD-FAC10A96E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F22FCE-9067-4E79-856B-96531F2E3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13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9AE78-D993-48B0-BF44-708D9BC6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772156-C2F9-46BD-B473-39F9D25FE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DD2FCB-7242-4423-BB4B-3E622360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11CE4-832D-4909-9FE3-E6AE2EC0A92F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7FF6A0-4E78-4AF5-B846-B21CE06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928544-95B7-4B7C-BB96-FAD1EF79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2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296A0-3B19-48FA-926D-75C752B5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C03B9F-19FC-413F-B556-62A5B2B01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EBCD5D-B106-4FD2-A898-C0AAF6FC1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5482-B1AE-4AC7-8038-D591DF8CD91A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65A439-34AC-4BFC-8EF4-FA67FAD22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F1AF4F-AE79-4043-9F46-C308608EF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35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84172-ABCD-462D-ACF5-1D8CB185F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3D256B-AAAA-4A92-854F-FD973565C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68DB42-71E8-4E14-84ED-6C2957D20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9B8557-3B6E-485C-ABFD-FB68EF05D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905D-80B4-4749-B4A0-790C4C202120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E3BF-FF4C-4B36-867D-3EADCC45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A640BA-F1E5-4C11-BC98-A131B5A6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46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15F11-A8D4-4D9C-8FA3-01FA54B8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E13D55-4FC0-465C-A303-D0118CB8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FEDEE8-5E0E-413C-93F9-163402EF4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1EAC69-5515-41D9-A9DC-950D42946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3B48E3-0B07-4D06-9470-672E4FF8F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C7DE83-6E82-4D18-A59D-F51408E2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C921-CF6B-4FFB-801A-8B81EFA4109D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87213D-D035-492E-8C48-3EBA4EA2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7A519B-E6F5-4952-8305-636388B6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3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06EE2-5C97-43DE-BEBE-F7F463B37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5BF7F8D-685A-49BC-AF23-1B0E4E40F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26781-BFBF-4DFE-ADBE-3BC32FA0BA4E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D4D5F0-4B03-4236-B05E-0A35011E2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5CD225-D43E-4DF7-B723-3ABE55D3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040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B97BC4-ACFD-4950-AEC2-869B0A225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F233-D80A-47AB-A5EC-E7081BAC0398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6552694-56CF-4844-81E0-B7F307F6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41F4CF-1C13-4492-AD29-78721D4A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1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D8EB7-D8A2-4910-9780-A2BDDCE96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6D12E-56A4-4DC9-B8A3-24856BC44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DEAFBC-F80D-4547-B703-A3EAA73E6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38138E-A4C8-491C-A756-3F198F44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B5822-1776-46AA-BF75-65E3104F5383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041110-C34F-4247-9BAD-306A7ED2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8FD72B-D43C-463C-AD55-720514A3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86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ACD1B-C974-4659-AAA4-5CCB383A3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65ED9BA-848F-4373-8560-EA2011C15C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738C1C-917A-492F-93FD-5B47A5603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25C8C-D03C-412B-8A3D-EFEB058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0BAE-8B3F-459E-B198-86C6C4E2DB64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BC6221-FA6C-4CE0-8B5A-62C040429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11-14 октября 2022 года, Симферополь-Ялта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E4AA28-1463-409F-A996-9EDE38FD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7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AE72E-51BE-4C45-BB46-DABF8ADF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C94ADF-AD11-417B-9E98-BE8ECF3BC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86555E-F014-46B9-9A03-600C5BC79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E071D-2142-4389-9E7F-9746330B54BB}" type="datetime1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627505-80F6-40A6-9548-8D7908E15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11-14 октября 2022 года, Симферополь-Ялта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66BC7-909B-4A0B-8A30-D7085A21B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013AE-9614-4D28-9577-2FB582EB2F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79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5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7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pn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.png"/><Relationship Id="rId7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2.png"/><Relationship Id="rId7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.png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5.jpeg"/><Relationship Id="rId10" Type="http://schemas.openxmlformats.org/officeDocument/2006/relationships/image" Target="../media/image98.jpeg"/><Relationship Id="rId4" Type="http://schemas.openxmlformats.org/officeDocument/2006/relationships/image" Target="../media/image2.png"/><Relationship Id="rId9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E0568C-098A-4ECC-AB2D-8A9C667D33C9}"/>
              </a:ext>
            </a:extLst>
          </p:cNvPr>
          <p:cNvSpPr/>
          <p:nvPr/>
        </p:nvSpPr>
        <p:spPr>
          <a:xfrm>
            <a:off x="2416628" y="2057627"/>
            <a:ext cx="7358743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5000"/>
              </a:lnSpc>
            </a:pP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2C49FAC-C644-4F17-BCD1-595BA2E1C55E}"/>
              </a:ext>
            </a:extLst>
          </p:cNvPr>
          <p:cNvSpPr/>
          <p:nvPr/>
        </p:nvSpPr>
        <p:spPr>
          <a:xfrm>
            <a:off x="7244862" y="5190046"/>
            <a:ext cx="48883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Абдураманова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Виктория  Викторовна,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«Росинка»                               городской  округ  Ялта Республики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19116" y="1692028"/>
            <a:ext cx="102904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«Формирование предпосылок финансовой грамотности детей</a:t>
            </a:r>
          </a:p>
          <a:p>
            <a:pPr algn="ctr">
              <a:defRPr/>
            </a:pPr>
            <a:r>
              <a:rPr lang="ru-RU" sz="2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ошкольного возраста посредством проектной</a:t>
            </a:r>
          </a:p>
          <a:p>
            <a:pPr algn="ctr">
              <a:defRPr/>
            </a:pPr>
            <a:r>
              <a:rPr lang="ru-RU" sz="2800" b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деятельности»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:\фото для УО\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548" y="3855309"/>
            <a:ext cx="3849387" cy="271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468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24222" y="754353"/>
            <a:ext cx="8752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 «Дошкольная экономика»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95754" y="1403645"/>
            <a:ext cx="9777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Поисково-исследовательский проект  </a:t>
            </a:r>
          </a:p>
          <a:p>
            <a:pPr algn="ctr"/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«Мы – предприниматели!»</a:t>
            </a: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1" name="Рисунок 10" descr="C:\Users\user\AppData\Local\Microsoft\Windows\Temporary Internet Files\Content.Word\P_20201119_135636.jpg"/>
          <p:cNvPicPr/>
          <p:nvPr/>
        </p:nvPicPr>
        <p:blipFill>
          <a:blip r:embed="rId4" cstate="print"/>
          <a:srcRect l="6915" r="23523" b="-2905"/>
          <a:stretch>
            <a:fillRect/>
          </a:stretch>
        </p:blipFill>
        <p:spPr bwMode="auto">
          <a:xfrm>
            <a:off x="0" y="2349305"/>
            <a:ext cx="4276579" cy="3123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user\AppData\Local\Microsoft\Windows\Temporary Internet Files\Content.Word\P_20201119_132758.jpg"/>
          <p:cNvPicPr/>
          <p:nvPr/>
        </p:nvPicPr>
        <p:blipFill>
          <a:blip r:embed="rId5" cstate="print"/>
          <a:srcRect r="8117"/>
          <a:stretch>
            <a:fillRect/>
          </a:stretch>
        </p:blipFill>
        <p:spPr bwMode="auto">
          <a:xfrm>
            <a:off x="4159346" y="2349306"/>
            <a:ext cx="4506351" cy="298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:\IMG_20201117_103906.jpg"/>
          <p:cNvPicPr/>
          <p:nvPr/>
        </p:nvPicPr>
        <p:blipFill>
          <a:blip r:embed="rId6" cstate="print"/>
          <a:srcRect t="5093"/>
          <a:stretch>
            <a:fillRect/>
          </a:stretch>
        </p:blipFill>
        <p:spPr bwMode="auto">
          <a:xfrm>
            <a:off x="8534400" y="2363373"/>
            <a:ext cx="3657600" cy="298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96408" y="5621774"/>
            <a:ext cx="11995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Телепередача  телестудии «Росинка»</a:t>
            </a:r>
            <a:r>
              <a:rPr lang="ru-RU" sz="2800" dirty="0" smtClean="0">
                <a:solidFill>
                  <a:srgbClr val="17CB4F"/>
                </a:solidFill>
                <a:latin typeface="Arial Black" pitchFamily="34" charset="0"/>
              </a:rPr>
              <a:t>«</a:t>
            </a:r>
            <a:r>
              <a:rPr lang="ru-RU" sz="2800" dirty="0" err="1" smtClean="0">
                <a:solidFill>
                  <a:srgbClr val="17CB4F"/>
                </a:solidFill>
                <a:latin typeface="Arial Black" pitchFamily="34" charset="0"/>
              </a:rPr>
              <a:t>МастерШеф.Дети</a:t>
            </a:r>
            <a:r>
              <a:rPr lang="ru-RU" sz="2800" dirty="0" smtClean="0">
                <a:solidFill>
                  <a:srgbClr val="17CB4F"/>
                </a:solidFill>
                <a:latin typeface="Arial Black" pitchFamily="34" charset="0"/>
              </a:rPr>
              <a:t>»</a:t>
            </a:r>
            <a:endParaRPr lang="ru-RU" sz="2800" dirty="0">
              <a:solidFill>
                <a:srgbClr val="17CB4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user\AppData\Local\Microsoft\Windows\Temporary Internet Files\Content.Word\IMG_1326.jpg"/>
          <p:cNvPicPr/>
          <p:nvPr/>
        </p:nvPicPr>
        <p:blipFill>
          <a:blip r:embed="rId4" cstate="print"/>
          <a:srcRect l="11199" r="17357"/>
          <a:stretch>
            <a:fillRect/>
          </a:stretch>
        </p:blipFill>
        <p:spPr bwMode="auto">
          <a:xfrm>
            <a:off x="182880" y="1392701"/>
            <a:ext cx="4290646" cy="4895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98175" y="726217"/>
            <a:ext cx="7975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Проект«Дошкольная экономика»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05045" y="1682587"/>
            <a:ext cx="5542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9900"/>
                </a:solidFill>
                <a:latin typeface="Arial Black" pitchFamily="34" charset="0"/>
              </a:rPr>
              <a:t>Игры-спутники</a:t>
            </a:r>
            <a:endParaRPr lang="ru-RU" sz="2400" b="1" dirty="0" smtClean="0">
              <a:ln>
                <a:solidFill>
                  <a:srgbClr val="FF0000"/>
                </a:solidFill>
              </a:ln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56965" y="1148248"/>
            <a:ext cx="5500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Дети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121834" y="2021155"/>
            <a:ext cx="75684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Телепередачи:</a:t>
            </a:r>
          </a:p>
          <a:p>
            <a:pPr algn="ctr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«Мастер-шеф», «Дети  и деньги»,                   </a:t>
            </a:r>
          </a:p>
          <a:p>
            <a:pPr algn="ctr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«В гостях у сказки», «Город будущего».                        </a:t>
            </a:r>
          </a:p>
          <a:p>
            <a:pPr algn="ctr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17CB4F"/>
                </a:solidFill>
                <a:latin typeface="Arial Black" pitchFamily="34" charset="0"/>
              </a:rPr>
              <a:t> Реклама продукции (Ателье «Золушка», «Пиццерия»,       «Салон  связи», «Дом мод»).</a:t>
            </a:r>
          </a:p>
          <a:p>
            <a:pPr algn="ctr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Интервью  сотрудников  предприятий                          (Туристическое  </a:t>
            </a:r>
            <a:r>
              <a:rPr lang="ru-RU" sz="1600" dirty="0" err="1" smtClean="0">
                <a:solidFill>
                  <a:srgbClr val="002060"/>
                </a:solidFill>
                <a:latin typeface="Arial Black" pitchFamily="34" charset="0"/>
              </a:rPr>
              <a:t>агенство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«</a:t>
            </a:r>
            <a:r>
              <a:rPr lang="ru-RU" sz="1600" dirty="0" err="1" smtClean="0">
                <a:solidFill>
                  <a:srgbClr val="002060"/>
                </a:solidFill>
                <a:latin typeface="Arial Black" pitchFamily="34" charset="0"/>
              </a:rPr>
              <a:t>ЯлосТур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», Банк).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2029" y="6282955"/>
            <a:ext cx="4751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Телестудия «Росинка-ТВ»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34374" y="3995678"/>
            <a:ext cx="775129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9900"/>
                </a:solidFill>
                <a:latin typeface="Arial Black" pitchFamily="34" charset="0"/>
              </a:rPr>
              <a:t>Развивающая  предметно-игровая среда: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компьютеры, видеокамера, планшет, микрофон, телефон, рация, «хлопушка»,  символика различных программ,              костюмы, элементы костюмов, элементы интерьера,      декорации, логотип  передачи.</a:t>
            </a:r>
          </a:p>
          <a:p>
            <a:pPr algn="ctr"/>
            <a:endParaRPr lang="ru-RU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/>
            <a:r>
              <a:rPr lang="ru-RU" sz="2400" dirty="0" smtClean="0">
                <a:solidFill>
                  <a:srgbClr val="FF9900"/>
                </a:solidFill>
                <a:latin typeface="Arial Black" pitchFamily="34" charset="0"/>
              </a:rPr>
              <a:t>Взаимодействие  с родителями</a:t>
            </a:r>
          </a:p>
          <a:p>
            <a:pPr algn="ctr"/>
            <a:r>
              <a:rPr lang="ru-RU" sz="1600" dirty="0" smtClean="0">
                <a:solidFill>
                  <a:srgbClr val="17CB4F"/>
                </a:solidFill>
                <a:latin typeface="Arial Black" pitchFamily="34" charset="0"/>
              </a:rPr>
              <a:t>Создание  видеосюжетов  для  телепередач</a:t>
            </a:r>
            <a:endParaRPr lang="ru-RU" sz="1600" dirty="0">
              <a:solidFill>
                <a:srgbClr val="17CB4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32372" t="30141" r="16159" b="27532"/>
          <a:stretch>
            <a:fillRect/>
          </a:stretch>
        </p:blipFill>
        <p:spPr bwMode="auto">
          <a:xfrm>
            <a:off x="913227" y="1233268"/>
            <a:ext cx="3352800" cy="990600"/>
          </a:xfrm>
          <a:prstGeom prst="ellipse">
            <a:avLst/>
          </a:prstGeom>
          <a:ln w="63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 descr="C:\Users\user\Desktop\IMG_019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56" y="2222696"/>
            <a:ext cx="4698610" cy="4192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user\Desktop\Финансы  семинар\фото\IMG_1226.JPG"/>
          <p:cNvPicPr/>
          <p:nvPr/>
        </p:nvPicPr>
        <p:blipFill>
          <a:blip r:embed="rId6" cstate="print"/>
          <a:srcRect t="15826" b="7110"/>
          <a:stretch>
            <a:fillRect/>
          </a:stretch>
        </p:blipFill>
        <p:spPr bwMode="auto">
          <a:xfrm>
            <a:off x="6133514" y="1645918"/>
            <a:ext cx="4839287" cy="424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424247" y="5811560"/>
            <a:ext cx="518159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Ток-шоу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«ОТКУДА  БЕРУТСЯ  ДЕНЬГИ?»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</a:t>
            </a:r>
          </a:p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93183" y="712150"/>
            <a:ext cx="7975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Проект«Дошкольная экономика»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70873" y="1232654"/>
            <a:ext cx="4915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Дети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5926" y="698082"/>
            <a:ext cx="8287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Проект«Дошкольная экономика»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10289" y="1204518"/>
            <a:ext cx="5289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Дети</a:t>
            </a:r>
            <a:endParaRPr lang="ru-RU" sz="28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34586" t="9469" r="16712" b="63953"/>
          <a:stretch>
            <a:fillRect/>
          </a:stretch>
        </p:blipFill>
        <p:spPr bwMode="auto">
          <a:xfrm>
            <a:off x="1631852" y="1528689"/>
            <a:ext cx="3411415" cy="83468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F:\НОВАЯ ПАПКА МЕДИА капитошка\IMG_477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1138" y="1679914"/>
            <a:ext cx="4499025" cy="3947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:\НОВАЯ ПАПКА МЕДИА капитошка\РАБОТА ИЗДАТЕЛЬСТВА\IMG_46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5414" y="2472396"/>
            <a:ext cx="46482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096000" y="5542671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Выпуск  газеты  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rgbClr val="FF9900"/>
                </a:solidFill>
                <a:latin typeface="Arial Black" pitchFamily="34" charset="0"/>
              </a:rPr>
              <a:t>Изготовление  буклетов 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Реклама  продукции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solidFill>
                  <a:srgbClr val="FF9900"/>
                </a:solidFill>
                <a:latin typeface="Arial Black" pitchFamily="34" charset="0"/>
              </a:rPr>
              <a:t>Выпуск  детских  книг</a:t>
            </a: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52357" y="594359"/>
            <a:ext cx="767392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itchFamily="34" charset="0"/>
              </a:rPr>
              <a:t>                       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                            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Развивающая  предметно-пространственная  среда</a:t>
            </a:r>
            <a:endParaRPr lang="ru-RU" sz="2000" b="1" dirty="0" smtClean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  <a:p>
            <a:endParaRPr lang="ru-RU" sz="1400" b="1" dirty="0" smtClean="0">
              <a:ln>
                <a:solidFill>
                  <a:srgbClr val="FF0000"/>
                </a:solidFill>
              </a:ln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82947" y="586153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 «Финансовая   азбука»</a:t>
            </a:r>
            <a:endParaRPr lang="ru-RU" sz="3200" dirty="0">
              <a:solidFill>
                <a:srgbClr val="FF9900"/>
              </a:solidFill>
            </a:endParaRPr>
          </a:p>
        </p:txBody>
      </p:sp>
      <p:pic>
        <p:nvPicPr>
          <p:cNvPr id="14" name="Рисунок 13" descr="C:\Users\user\AppData\Local\Microsoft\Windows\Temporary Internet Files\Content.Word\IMG_02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940169"/>
            <a:ext cx="3235569" cy="220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207434" y="1765495"/>
            <a:ext cx="2813538" cy="2342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Объект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58" y="1737360"/>
            <a:ext cx="3223810" cy="2417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840480" y="4206241"/>
            <a:ext cx="4557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9900"/>
                </a:solidFill>
                <a:latin typeface="Arial Black" pitchFamily="34" charset="0"/>
              </a:rPr>
              <a:t>Насыщение</a:t>
            </a:r>
          </a:p>
          <a:p>
            <a:pPr algn="ctr"/>
            <a:r>
              <a:rPr lang="ru-RU" b="1" dirty="0" smtClean="0">
                <a:solidFill>
                  <a:srgbClr val="FF9900"/>
                </a:solidFill>
                <a:latin typeface="Arial Black" pitchFamily="34" charset="0"/>
              </a:rPr>
              <a:t> развивающей среды экономическим содержанием: 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центры детской активности, сюжетно-ролевые игры, дидактические игры, пособия, литература -  отражающие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в среде экономические понятия.</a:t>
            </a:r>
          </a:p>
        </p:txBody>
      </p:sp>
      <p:pic>
        <p:nvPicPr>
          <p:cNvPr id="18" name="Рисунок 17" descr="C:\Users\user\Desktop\IMG_023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01796" y="1772529"/>
            <a:ext cx="3090203" cy="239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C:\Users\user\Desktop\IMG_038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093698"/>
            <a:ext cx="3727938" cy="2487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8384345" y="4041532"/>
            <a:ext cx="3807655" cy="263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1841" y="712149"/>
            <a:ext cx="7390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 «Финансовая   азбука»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234" y="1211517"/>
            <a:ext cx="11535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Развивающая  предметно-пространственная  среда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53354" y="3300604"/>
            <a:ext cx="2658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9900"/>
                </a:solidFill>
                <a:latin typeface="Arial Black" pitchFamily="34" charset="0"/>
              </a:rPr>
              <a:t>Центры </a:t>
            </a:r>
          </a:p>
          <a:p>
            <a:pPr algn="ctr"/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 детской</a:t>
            </a:r>
            <a:r>
              <a:rPr lang="ru-RU" sz="2400" dirty="0" smtClean="0">
                <a:solidFill>
                  <a:srgbClr val="FF9900"/>
                </a:solidFill>
                <a:latin typeface="Arial Black" pitchFamily="34" charset="0"/>
              </a:rPr>
              <a:t>  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активности</a:t>
            </a:r>
            <a:endParaRPr lang="ru-RU" sz="2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2" name="Рисунок 11" descr="C:\Users\user\AppData\Local\Microsoft\Windows\Temporary Internet Files\Content.Word\IMG_02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4150"/>
            <a:ext cx="5092503" cy="3961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329268" y="1953065"/>
            <a:ext cx="4862732" cy="4100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81354" y="6060051"/>
            <a:ext cx="4332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Ателье «Золушка» 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58929" y="6031916"/>
            <a:ext cx="4933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Аптека «</a:t>
            </a:r>
            <a:r>
              <a:rPr lang="ru-RU" sz="2800" dirty="0" err="1" smtClean="0">
                <a:solidFill>
                  <a:srgbClr val="00B050"/>
                </a:solidFill>
                <a:latin typeface="Arial Black" pitchFamily="34" charset="0"/>
              </a:rPr>
              <a:t>Неболейка</a:t>
            </a:r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»</a:t>
            </a:r>
            <a:endParaRPr lang="ru-RU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1841" y="712149"/>
            <a:ext cx="7390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 «Финансовая   азбука»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234" y="1211517"/>
            <a:ext cx="11535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Развивающая  предметно-пространственная  среда</a:t>
            </a:r>
            <a:endParaRPr lang="ru-RU" sz="2400" dirty="0"/>
          </a:p>
        </p:txBody>
      </p:sp>
      <p:pic>
        <p:nvPicPr>
          <p:cNvPr id="15" name="Рисунок 14" descr="J:\Финансовая  грамотность\рОСИНКА\ФОТО\IMG_53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535" y="2089052"/>
            <a:ext cx="3505199" cy="4424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756075" y="2771334"/>
            <a:ext cx="2743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9900"/>
                </a:solidFill>
                <a:latin typeface="Arial Black" pitchFamily="34" charset="0"/>
              </a:rPr>
              <a:t>Развивающая  предметно-игровая  среда:   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                                    </a:t>
            </a: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банкомат,  телефон, сейф, купюры денег,  бланки, касса, компьютер, символика банка,  элементы 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одежды.</a:t>
            </a:r>
            <a:endParaRPr lang="ru-RU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3" name="Рисунок 12" descr="I:\Финансы\2022\IMG_86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3680" y="2000444"/>
            <a:ext cx="5283708" cy="4455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1841" y="712149"/>
            <a:ext cx="7390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 «Финансовая   азбука»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234" y="1211517"/>
            <a:ext cx="11535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Развивающая  предметно-пространственная  среда</a:t>
            </a: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/>
          </a:blip>
          <a:srcRect r="3883"/>
          <a:stretch>
            <a:fillRect/>
          </a:stretch>
        </p:blipFill>
        <p:spPr>
          <a:xfrm>
            <a:off x="168812" y="2138289"/>
            <a:ext cx="5036233" cy="399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Temp\Rar$DIa0.835\IMG_21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132" y="2124220"/>
            <a:ext cx="4670475" cy="3995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985590" y="2948912"/>
            <a:ext cx="24280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9900"/>
                </a:solidFill>
                <a:latin typeface="Arial Black" pitchFamily="34" charset="0"/>
              </a:rPr>
              <a:t>Центры</a:t>
            </a:r>
          </a:p>
          <a:p>
            <a:pPr algn="ctr"/>
            <a:r>
              <a:rPr lang="ru-RU" sz="2000" dirty="0" smtClean="0">
                <a:solidFill>
                  <a:srgbClr val="FF9900"/>
                </a:solidFill>
                <a:latin typeface="Arial Black" pitchFamily="34" charset="0"/>
              </a:rPr>
              <a:t>  детской</a:t>
            </a:r>
          </a:p>
          <a:p>
            <a:pPr algn="ctr"/>
            <a:r>
              <a:rPr lang="ru-RU" sz="2000" dirty="0" smtClean="0">
                <a:solidFill>
                  <a:srgbClr val="FF9900"/>
                </a:solidFill>
                <a:latin typeface="Arial Black" pitchFamily="34" charset="0"/>
              </a:rPr>
              <a:t>  активности</a:t>
            </a:r>
            <a:endParaRPr lang="ru-RU" sz="2000" dirty="0"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31915"/>
            <a:ext cx="512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Arial Black" pitchFamily="34" charset="0"/>
              </a:rPr>
              <a:t> Книжный магазин</a:t>
            </a:r>
          </a:p>
          <a:p>
            <a:pPr algn="ctr"/>
            <a:r>
              <a:rPr lang="ru-RU" sz="2000" dirty="0" smtClean="0">
                <a:solidFill>
                  <a:srgbClr val="00B050"/>
                </a:solidFill>
                <a:latin typeface="Arial Black" pitchFamily="34" charset="0"/>
              </a:rPr>
              <a:t> «</a:t>
            </a:r>
            <a:r>
              <a:rPr lang="ru-RU" sz="2000" dirty="0" err="1" smtClean="0">
                <a:solidFill>
                  <a:srgbClr val="00B050"/>
                </a:solidFill>
                <a:latin typeface="Arial Black" pitchFamily="34" charset="0"/>
              </a:rPr>
              <a:t>Познайка</a:t>
            </a:r>
            <a:r>
              <a:rPr lang="ru-RU" sz="2000" dirty="0" smtClean="0">
                <a:solidFill>
                  <a:srgbClr val="00B050"/>
                </a:solidFill>
                <a:latin typeface="Arial Black" pitchFamily="34" charset="0"/>
              </a:rPr>
              <a:t>» 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522720" y="598971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Туристическое  агентство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«</a:t>
            </a:r>
            <a:r>
              <a:rPr lang="ru-RU" sz="2000" dirty="0" err="1" smtClean="0">
                <a:solidFill>
                  <a:srgbClr val="0070C0"/>
                </a:solidFill>
                <a:latin typeface="Arial Black" pitchFamily="34" charset="0"/>
              </a:rPr>
              <a:t>ЯлосТур</a:t>
            </a:r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»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1841" y="712149"/>
            <a:ext cx="7390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 «Финансовая   азбука»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234" y="1211517"/>
            <a:ext cx="11535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Развивающая  предметно-пространственная  среда</a:t>
            </a:r>
            <a:endParaRPr lang="ru-RU" sz="2400" dirty="0"/>
          </a:p>
        </p:txBody>
      </p:sp>
      <p:pic>
        <p:nvPicPr>
          <p:cNvPr id="15" name="Рисунок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3" r="9773" b="3988"/>
          <a:stretch/>
        </p:blipFill>
        <p:spPr>
          <a:xfrm rot="5400000">
            <a:off x="6996566" y="2497719"/>
            <a:ext cx="4873049" cy="3847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5"/>
          <a:stretch>
            <a:fillRect/>
          </a:stretch>
        </p:blipFill>
        <p:spPr>
          <a:xfrm>
            <a:off x="1261872" y="2084832"/>
            <a:ext cx="5748059" cy="4020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74320" y="6071616"/>
            <a:ext cx="777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Мини - музей«ДЕНЕЖКА»</a:t>
            </a:r>
            <a:endParaRPr lang="ru-RU" sz="2800" dirty="0" smtClean="0">
              <a:solidFill>
                <a:srgbClr val="00B050"/>
              </a:solidFill>
            </a:endParaRPr>
          </a:p>
          <a:p>
            <a:pPr algn="ctr"/>
            <a:r>
              <a:rPr lang="ru-RU" sz="2800" dirty="0" smtClean="0">
                <a:solidFill>
                  <a:srgbClr val="00B050"/>
                </a:solidFill>
                <a:latin typeface="Arial Black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1841" y="712149"/>
            <a:ext cx="7390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 «Финансовая   азбука»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234" y="1211517"/>
            <a:ext cx="11535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Развивающая  предметно-пространственная  среда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160407" y="5531741"/>
            <a:ext cx="6324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  <a:latin typeface="Arial Black" pitchFamily="34" charset="0"/>
              </a:rPr>
              <a:t>Мини - музей «ДЕНЕЖКА»</a:t>
            </a: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 cstate="print"/>
          <a:srcRect l="30158" t="13407" r="15605" b="11782"/>
          <a:stretch>
            <a:fillRect/>
          </a:stretch>
        </p:blipFill>
        <p:spPr bwMode="auto">
          <a:xfrm>
            <a:off x="0" y="2157984"/>
            <a:ext cx="4443984" cy="3145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5" cstate="print"/>
          <a:srcRect l="31265" t="14735" r="18373" b="14391"/>
          <a:stretch>
            <a:fillRect/>
          </a:stretch>
        </p:blipFill>
        <p:spPr bwMode="auto">
          <a:xfrm>
            <a:off x="4291584" y="2258568"/>
            <a:ext cx="4450080" cy="302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/>
          <p:nvPr/>
        </p:nvPicPr>
        <p:blipFill>
          <a:blip r:embed="rId6" cstate="print"/>
          <a:srcRect l="33479" t="18329" r="21140" b="14735"/>
          <a:stretch>
            <a:fillRect/>
          </a:stretch>
        </p:blipFill>
        <p:spPr bwMode="auto">
          <a:xfrm>
            <a:off x="8382000" y="2304288"/>
            <a:ext cx="3810000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Создать положительный образ финансово грамотного человека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350" y="972235"/>
            <a:ext cx="1112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Задачи</a:t>
            </a:r>
            <a:r>
              <a:rPr lang="en-US" alt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altLang="ru-RU" sz="28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экономического  воспитания в соответствии  с ФГОС ДО</a:t>
            </a:r>
          </a:p>
        </p:txBody>
      </p:sp>
      <p:pic>
        <p:nvPicPr>
          <p:cNvPr id="11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980944"/>
            <a:ext cx="3255264" cy="38770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61950" y="2076451"/>
            <a:ext cx="11430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 Создать  благоприятные  условия  для экономического воспитания  детей  в соответствии  </a:t>
            </a:r>
            <a:r>
              <a:rPr lang="en-US" sz="16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          с  их  возрастными  и  индивидуальными  особенностями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60450" y="2852167"/>
            <a:ext cx="1158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Расширить знания о значении финансовой грамотности; актуализировать и расширить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знания педагогов и родителей в области экономики и финансовой грамотности.</a:t>
            </a:r>
          </a:p>
          <a:p>
            <a:endParaRPr lang="ru-RU" sz="1600" b="1" dirty="0" smtClean="0">
              <a:solidFill>
                <a:srgbClr val="002060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25090" y="4264152"/>
            <a:ext cx="894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Повышать   компетентность  родителей  (законных  представителей)                        в  вопросах финансовой грамотности.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47644" y="5039106"/>
            <a:ext cx="7871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Формировать  общую  культуру  личности детей дошкольного возраста.</a:t>
            </a:r>
          </a:p>
          <a:p>
            <a:pPr lvl="0"/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00144" y="5721019"/>
            <a:ext cx="7559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Создать положительный  образ финансово грамотного человека.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56816" y="3529584"/>
            <a:ext cx="9308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Развивать  умения правильно анализировать и своевременно использовать опыт  в финансовой сфере.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1841" y="712149"/>
            <a:ext cx="7390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 «Финансовая   азбука»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234" y="1211517"/>
            <a:ext cx="11535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                                                   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Развивающая  предметно-пространственная  среда</a:t>
            </a:r>
            <a:endParaRPr lang="ru-RU" sz="2400" dirty="0"/>
          </a:p>
        </p:txBody>
      </p:sp>
      <p:pic>
        <p:nvPicPr>
          <p:cNvPr id="15" name="Рисунок 14" descr="C:\Users\user\AppData\Local\Microsoft\Windows\Temporary Internet Files\Content.Word\IMG_0324.jpg"/>
          <p:cNvPicPr/>
          <p:nvPr/>
        </p:nvPicPr>
        <p:blipFill>
          <a:blip r:embed="rId4" cstate="print"/>
          <a:srcRect t="17702" b="4898"/>
          <a:stretch>
            <a:fillRect/>
          </a:stretch>
        </p:blipFill>
        <p:spPr bwMode="auto">
          <a:xfrm>
            <a:off x="0" y="1953768"/>
            <a:ext cx="4187952" cy="259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C:\Users\user\AppData\Local\Microsoft\Windows\Temporary Internet Files\Content.Word\IMG_0385.jpg"/>
          <p:cNvPicPr/>
          <p:nvPr/>
        </p:nvPicPr>
        <p:blipFill>
          <a:blip r:embed="rId5" cstate="print"/>
          <a:srcRect t="9474" b="11859"/>
          <a:stretch>
            <a:fillRect/>
          </a:stretch>
        </p:blipFill>
        <p:spPr bwMode="auto">
          <a:xfrm>
            <a:off x="4151376" y="1981200"/>
            <a:ext cx="44196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user\AppData\Local\Microsoft\Windows\Temporary Internet Files\Content.Word\IMG_0391.jpg"/>
          <p:cNvPicPr/>
          <p:nvPr/>
        </p:nvPicPr>
        <p:blipFill>
          <a:blip r:embed="rId6" cstate="print"/>
          <a:srcRect t="10490" b="4585"/>
          <a:stretch>
            <a:fillRect/>
          </a:stretch>
        </p:blipFill>
        <p:spPr bwMode="auto">
          <a:xfrm>
            <a:off x="493776" y="4495800"/>
            <a:ext cx="2980459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C:\Users\user\AppData\Local\Microsoft\Windows\Temporary Internet Files\Content.Word\IMG_0387.jpg"/>
          <p:cNvPicPr/>
          <p:nvPr/>
        </p:nvPicPr>
        <p:blipFill>
          <a:blip r:embed="rId7" cstate="print"/>
          <a:srcRect t="5901" b="16690"/>
          <a:stretch>
            <a:fillRect/>
          </a:stretch>
        </p:blipFill>
        <p:spPr bwMode="auto">
          <a:xfrm>
            <a:off x="8485632" y="2011680"/>
            <a:ext cx="3944112" cy="252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C:\Users\user\AppData\Local\Microsoft\Windows\Temporary Internet Files\Content.Word\IMG_038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86750" y="4470614"/>
            <a:ext cx="3448050" cy="238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2865120" y="464983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Центры  детской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 активности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078223" y="5731502"/>
            <a:ext cx="3895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Финансовый  </a:t>
            </a:r>
            <a:r>
              <a:rPr lang="ru-RU" sz="2400" dirty="0" err="1" smtClean="0">
                <a:solidFill>
                  <a:srgbClr val="002060"/>
                </a:solidFill>
                <a:latin typeface="Arial Black" pitchFamily="34" charset="0"/>
              </a:rPr>
              <a:t>лэпбук</a:t>
            </a:r>
            <a:endParaRPr lang="ru-RU" sz="2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3219" y="757166"/>
            <a:ext cx="4419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 «ВМЕСТЕ»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18209" y="1287518"/>
            <a:ext cx="5208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</a:t>
            </a:r>
            <a:r>
              <a:rPr lang="ru-RU" sz="2800" b="1" dirty="0" smtClean="0">
                <a:solidFill>
                  <a:srgbClr val="0070C0"/>
                </a:solidFill>
                <a:latin typeface="Arial Black" pitchFamily="34" charset="0"/>
              </a:rPr>
              <a:t>Семья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752523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Формы  взаимодействия с родителями (законными  представителями)</a:t>
            </a:r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347472" y="2298192"/>
            <a:ext cx="5742432" cy="1804749"/>
          </a:xfrm>
          <a:prstGeom prst="flowChartAlternateProcess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Информационные: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тематические стенды, создание странички на сайте детского  сада, родительский лекторий, консультации, создание библиотеки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6327648" y="2267712"/>
            <a:ext cx="5596128" cy="1804749"/>
          </a:xfrm>
          <a:prstGeom prst="flowChartAlternateProcess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Познавательные: </a:t>
            </a:r>
          </a:p>
          <a:p>
            <a:pPr lvl="0" algn="ctr"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семейные проекты, конкурсы,                                     папки-передвижки, театрализованные постановки,</a:t>
            </a:r>
          </a:p>
          <a:p>
            <a:pPr lvl="0" algn="ctr"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консультации</a:t>
            </a:r>
            <a:endParaRPr lang="ru-RU" sz="2000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62712" y="4511040"/>
            <a:ext cx="5763768" cy="1804749"/>
          </a:xfrm>
          <a:prstGeom prst="flowChartAlternateProcess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Аналитические: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тестирование, личные беседы, анкетирование, родительская почта, анализ мнений и запросов родителей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400800" y="4456176"/>
            <a:ext cx="5486400" cy="1804749"/>
          </a:xfrm>
          <a:prstGeom prst="flowChartAlternateProcess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Досуговые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:                       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фестивали, праздники, выставки, ярмарки, экскурсии, встречи                                    с интересными людьми, родительский клуб</a:t>
            </a:r>
            <a:endParaRPr lang="ru-RU" sz="20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3219" y="757166"/>
            <a:ext cx="4419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 «ВМЕСТЕ»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18209" y="1287518"/>
            <a:ext cx="52084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</a:t>
            </a:r>
            <a:r>
              <a:rPr lang="ru-RU" sz="2800" b="1" dirty="0" smtClean="0">
                <a:solidFill>
                  <a:srgbClr val="0070C0"/>
                </a:solidFill>
                <a:latin typeface="Arial Black" pitchFamily="34" charset="0"/>
              </a:rPr>
              <a:t>Семья</a:t>
            </a:r>
            <a:endParaRPr lang="ru-RU" sz="2800" dirty="0"/>
          </a:p>
        </p:txBody>
      </p:sp>
      <p:pic>
        <p:nvPicPr>
          <p:cNvPr id="17" name="Рисунок 16" descr="IMG_947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0216"/>
            <a:ext cx="3749040" cy="2593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G:\2017-2018 УЧ.ГОД\2017-2018 УЧ.Г\Инклюзия\неделя  инклюзии  фото\Отчет\IMG_18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2464" y="2487168"/>
            <a:ext cx="4663440" cy="2633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915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2474976"/>
            <a:ext cx="38862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329184" y="5103674"/>
            <a:ext cx="1148486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Создание  группы  для  родителей   в  </a:t>
            </a:r>
            <a:r>
              <a:rPr lang="ru-RU" sz="2000" dirty="0" err="1" smtClean="0">
                <a:solidFill>
                  <a:srgbClr val="002060"/>
                </a:solidFill>
                <a:latin typeface="Arial Black" pitchFamily="34" charset="0"/>
              </a:rPr>
              <a:t>соцсетях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«Дружим   с финансами». </a:t>
            </a: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Создание  каталога  Интернет-ресурсов   по  экономическому  воспитанию.</a:t>
            </a: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Телемост «Дети - родители»:  «Знакомимся   с профессиями».</a:t>
            </a:r>
          </a:p>
          <a:p>
            <a:pPr algn="ctr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Участие  в  экономических ярмарках, неделе финансовой грамотности.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buFont typeface="Wingdings" pitchFamily="2" charset="2"/>
              <a:buChar char="v"/>
            </a:pPr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177593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Многопрофильный  проект  отражающий экономические темы через: совместный труд, социальные акции, мастер-классы, семейный досуг, игротеки  и  спортивные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8098" y="757166"/>
            <a:ext cx="6076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  «</a:t>
            </a:r>
            <a:r>
              <a:rPr lang="en-US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PRO</a:t>
            </a:r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: финансы»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13790" y="1287518"/>
            <a:ext cx="5931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Педагоги</a:t>
            </a:r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 </a:t>
            </a:r>
            <a:endParaRPr lang="ru-RU" sz="2800" dirty="0"/>
          </a:p>
        </p:txBody>
      </p:sp>
      <p:pic>
        <p:nvPicPr>
          <p:cNvPr id="11" name="Рисунок 10" descr="C:\Users\user\Desktop\2018-2019\отчет 2019\фото\семинар  игровые  технологии\IMG_68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1312" y="2555748"/>
            <a:ext cx="3980688" cy="289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user\AppData\Local\Microsoft\Windows\Temporary Internet Files\Content.Word\IMG_88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68112"/>
            <a:ext cx="2304288" cy="138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user\Desktop\2018-2019\отчет 2019\фото\методич.работа\IMG_89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0560" y="2468880"/>
            <a:ext cx="3785616" cy="2907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user\Desktop\IMG_0377.JPG"/>
          <p:cNvPicPr/>
          <p:nvPr/>
        </p:nvPicPr>
        <p:blipFill>
          <a:blip r:embed="rId7" cstate="print"/>
          <a:srcRect l="10453"/>
          <a:stretch>
            <a:fillRect/>
          </a:stretch>
        </p:blipFill>
        <p:spPr bwMode="auto">
          <a:xfrm>
            <a:off x="0" y="2505456"/>
            <a:ext cx="4663440" cy="2944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682496" y="5650992"/>
            <a:ext cx="349300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Формы  работы                                с  педагогами: </a:t>
            </a:r>
          </a:p>
          <a:p>
            <a:pPr algn="ctr"/>
            <a:endParaRPr lang="ru-RU" dirty="0" smtClean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865377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Обучение  педагогов  основам  финансовой  грамотности  через систему авторских  семинаров, </a:t>
            </a:r>
            <a:r>
              <a:rPr lang="ru-RU" b="1" dirty="0" err="1" smtClean="0">
                <a:solidFill>
                  <a:srgbClr val="002060"/>
                </a:solidFill>
                <a:latin typeface="Arial Black" pitchFamily="34" charset="0"/>
              </a:rPr>
              <a:t>вебинаров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  и  тренингов, курсы  повышения  квалификации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29200" y="5468112"/>
            <a:ext cx="7461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Мастер-классы. Деловые  игры . Дискуссии. 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Практико-ориентированные  семинары. Выставки.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Презентация  опыта  работы.  Конкурсы. 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КВИЗ-игра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Онлайн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 консультации. Тренинги.</a:t>
            </a: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8098" y="757166"/>
            <a:ext cx="60767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  «</a:t>
            </a:r>
            <a:r>
              <a:rPr lang="en-US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PRO</a:t>
            </a:r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: финансы»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13790" y="1287518"/>
            <a:ext cx="5931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Педагоги</a:t>
            </a:r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 </a:t>
            </a:r>
            <a:endParaRPr lang="ru-RU" sz="28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57"/>
          <a:stretch/>
        </p:blipFill>
        <p:spPr>
          <a:xfrm>
            <a:off x="0" y="1666480"/>
            <a:ext cx="2505456" cy="2519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4" b="5071"/>
          <a:stretch>
            <a:fillRect/>
          </a:stretch>
        </p:blipFill>
        <p:spPr>
          <a:xfrm>
            <a:off x="2377440" y="1719072"/>
            <a:ext cx="4781502" cy="250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C:\Users\user\AppData\Local\Microsoft\Windows\Temporary Internet Files\Content.Word\IMG_1379.jpg"/>
          <p:cNvPicPr/>
          <p:nvPr/>
        </p:nvPicPr>
        <p:blipFill>
          <a:blip r:embed="rId6" cstate="print"/>
          <a:srcRect l="21942"/>
          <a:stretch>
            <a:fillRect/>
          </a:stretch>
        </p:blipFill>
        <p:spPr bwMode="auto">
          <a:xfrm>
            <a:off x="6946392" y="1737360"/>
            <a:ext cx="2471928" cy="2508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t="6713" r="23696" b="18255"/>
          <a:stretch/>
        </p:blipFill>
        <p:spPr>
          <a:xfrm>
            <a:off x="9296400" y="1835882"/>
            <a:ext cx="2895600" cy="239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/>
          <a:stretch/>
        </p:blipFill>
        <p:spPr>
          <a:xfrm>
            <a:off x="0" y="4191000"/>
            <a:ext cx="3730752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C:\Users\user\AppData\Local\Microsoft\Windows\Temporary Internet Files\Content.Word\IMG_137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0768" y="4187952"/>
            <a:ext cx="3761232" cy="267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24"/>
          <p:cNvSpPr/>
          <p:nvPr/>
        </p:nvSpPr>
        <p:spPr>
          <a:xfrm>
            <a:off x="3358488" y="4572000"/>
            <a:ext cx="5145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Конкурс 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на  лучший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Финансовый  </a:t>
            </a:r>
            <a:r>
              <a:rPr lang="ru-RU" sz="2400" dirty="0" err="1" smtClean="0">
                <a:solidFill>
                  <a:srgbClr val="C00000"/>
                </a:solidFill>
                <a:latin typeface="Arial Black" pitchFamily="34" charset="0"/>
              </a:rPr>
              <a:t>лэпбук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90106" y="738878"/>
            <a:ext cx="4608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  «Копилка»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58730" y="1214366"/>
            <a:ext cx="8699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Социальные  партнеры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20160407_054134.jpg"/>
          <p:cNvPicPr>
            <a:picLocks noChangeAspect="1"/>
          </p:cNvPicPr>
          <p:nvPr/>
        </p:nvPicPr>
        <p:blipFill>
          <a:blip r:embed="rId4" cstate="print"/>
          <a:srcRect l="14623" r="5975"/>
          <a:stretch>
            <a:fillRect/>
          </a:stretch>
        </p:blipFill>
        <p:spPr>
          <a:xfrm>
            <a:off x="0" y="1837943"/>
            <a:ext cx="4343400" cy="289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user\Desktop\IMG_90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488" y="1804416"/>
            <a:ext cx="44196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/>
          </a:blip>
          <a:srcRect t="16704"/>
          <a:stretch>
            <a:fillRect/>
          </a:stretch>
        </p:blipFill>
        <p:spPr>
          <a:xfrm>
            <a:off x="8610600" y="2121408"/>
            <a:ext cx="358140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20624" y="4921472"/>
            <a:ext cx="7973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Взаимодействие   с  учреждениями  города                                 по программе мероприятий  и  проектам экономической направленности,                                                     участие в  благотворительных   акциях.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30397" y="684014"/>
            <a:ext cx="8254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Проект«Экономическая игротека»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6812" y="1122926"/>
            <a:ext cx="7951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Педагоги, родители</a:t>
            </a:r>
            <a:endParaRPr lang="ru-RU" sz="2800" dirty="0"/>
          </a:p>
        </p:txBody>
      </p:sp>
      <p:pic>
        <p:nvPicPr>
          <p:cNvPr id="11" name="Рисунок 10" descr="C:\Users\user\AppData\Local\Microsoft\Windows\Temporary Internet Files\Content.Word\IMG_03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4720" y="1648968"/>
            <a:ext cx="4974336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user\Desktop\форум 22 финансы\1650951780_image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416" y="1664209"/>
            <a:ext cx="3316194" cy="2669536"/>
          </a:xfrm>
          <a:prstGeom prst="rect">
            <a:avLst/>
          </a:prstGeom>
          <a:noFill/>
        </p:spPr>
      </p:pic>
      <p:pic>
        <p:nvPicPr>
          <p:cNvPr id="6148" name="Picture 4" descr="C:\Users\user\Desktop\форум 22 финансы\1650951466_img-64a5d79770d63835f8b90915e414cd83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31936" y="4158234"/>
            <a:ext cx="3560064" cy="269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078224" y="4443984"/>
            <a:ext cx="4535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marR="76200" algn="ctr">
              <a:spcBef>
                <a:spcPts val="320"/>
              </a:spcBef>
            </a:pPr>
            <a:r>
              <a:rPr lang="ru-RU" b="1" spc="-5" dirty="0" smtClean="0">
                <a:solidFill>
                  <a:srgbClr val="002060"/>
                </a:solidFill>
                <a:latin typeface="Arial Black" pitchFamily="34" charset="0"/>
                <a:cs typeface="Times New Roman"/>
              </a:rPr>
              <a:t>Разработка   интерактивных                                      и  </a:t>
            </a:r>
            <a:r>
              <a:rPr lang="ru-RU" b="1" spc="-20" dirty="0" err="1" smtClean="0">
                <a:solidFill>
                  <a:srgbClr val="002060"/>
                </a:solidFill>
                <a:latin typeface="Arial Black" pitchFamily="34" charset="0"/>
                <a:cs typeface="Times New Roman"/>
              </a:rPr>
              <a:t>муль</a:t>
            </a:r>
            <a:r>
              <a:rPr lang="ru-RU" b="1" spc="-5" dirty="0" err="1" smtClean="0">
                <a:solidFill>
                  <a:srgbClr val="002060"/>
                </a:solidFill>
                <a:latin typeface="Arial Black" pitchFamily="34" charset="0"/>
                <a:cs typeface="Times New Roman"/>
              </a:rPr>
              <a:t>тимедийных</a:t>
            </a:r>
            <a:r>
              <a:rPr lang="ru-RU" b="1" spc="-5" dirty="0" smtClean="0">
                <a:solidFill>
                  <a:srgbClr val="002060"/>
                </a:solidFill>
                <a:latin typeface="Arial Black" pitchFamily="34" charset="0"/>
                <a:cs typeface="Times New Roman"/>
              </a:rPr>
              <a:t>                           игр-тренажеров,   практических  заданий, </a:t>
            </a:r>
            <a:r>
              <a:rPr lang="ru-RU" b="1" spc="-15" dirty="0" smtClean="0">
                <a:solidFill>
                  <a:srgbClr val="002060"/>
                </a:solidFill>
                <a:latin typeface="Arial Black" pitchFamily="34" charset="0"/>
                <a:cs typeface="Times New Roman"/>
              </a:rPr>
              <a:t>виртуа</a:t>
            </a:r>
            <a:r>
              <a:rPr lang="ru-RU" b="1" spc="-5" dirty="0" smtClean="0">
                <a:solidFill>
                  <a:srgbClr val="002060"/>
                </a:solidFill>
                <a:latin typeface="Arial Black" pitchFamily="34" charset="0"/>
                <a:cs typeface="Times New Roman"/>
              </a:rPr>
              <a:t>льных  </a:t>
            </a:r>
            <a:r>
              <a:rPr lang="ru-RU" b="1" spc="-10" dirty="0" smtClean="0">
                <a:solidFill>
                  <a:srgbClr val="002060"/>
                </a:solidFill>
                <a:latin typeface="Arial Black" pitchFamily="34" charset="0"/>
                <a:cs typeface="Times New Roman"/>
              </a:rPr>
              <a:t>экскурсий,                                            изготовление  дидактических  игр, </a:t>
            </a:r>
            <a:r>
              <a:rPr lang="ru-RU" b="1" spc="-5" dirty="0" err="1" smtClean="0">
                <a:solidFill>
                  <a:srgbClr val="002060"/>
                </a:solidFill>
                <a:latin typeface="Arial Black" pitchFamily="34" charset="0"/>
                <a:cs typeface="Times New Roman"/>
              </a:rPr>
              <a:t>лэпбуков</a:t>
            </a:r>
            <a:endParaRPr lang="ru-RU" b="1" dirty="0">
              <a:solidFill>
                <a:srgbClr val="002060"/>
              </a:solidFill>
              <a:latin typeface="Arial Black" pitchFamily="34" charset="0"/>
              <a:cs typeface="Times New Roman"/>
            </a:endParaRPr>
          </a:p>
        </p:txBody>
      </p:sp>
      <p:pic>
        <p:nvPicPr>
          <p:cNvPr id="15" name="Рисунок 14" descr="C:\Users\user\AppData\Local\Microsoft\Windows\Temporary Internet Files\Content.Word\IMG_038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0793" y="4352544"/>
            <a:ext cx="3874007" cy="2505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:\Финансы\2022\IMG_20220418_08435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7616" y="1710121"/>
            <a:ext cx="3834384" cy="255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783259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Декада финансовой  грамотности в детском саду</a:t>
            </a:r>
            <a:endParaRPr lang="ru-RU" sz="3200" dirty="0">
              <a:solidFill>
                <a:srgbClr val="FF9900"/>
              </a:solidFill>
            </a:endParaRPr>
          </a:p>
        </p:txBody>
      </p:sp>
      <p:pic>
        <p:nvPicPr>
          <p:cNvPr id="10" name="Рисунок 9" descr="C:\Users\user\Desktop\IMG_02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6560" y="1463040"/>
            <a:ext cx="5425440" cy="427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7071360" y="5693586"/>
            <a:ext cx="512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17CB4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Экономическая  сказка                           </a:t>
            </a:r>
          </a:p>
          <a:p>
            <a:pPr algn="ctr"/>
            <a:r>
              <a:rPr lang="ru-RU" sz="2400" b="1" dirty="0" smtClean="0">
                <a:ln w="11430"/>
                <a:solidFill>
                  <a:srgbClr val="17CB4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«Теремок»</a:t>
            </a:r>
            <a:endParaRPr lang="ru-RU" sz="2400" dirty="0">
              <a:solidFill>
                <a:srgbClr val="17CB4F"/>
              </a:solidFill>
            </a:endParaRPr>
          </a:p>
        </p:txBody>
      </p:sp>
      <p:pic>
        <p:nvPicPr>
          <p:cNvPr id="13" name="Picture 5" descr="C:\Users\user\Desktop\форум 22 финансы\1650951457_fg-2022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400" y="1405656"/>
            <a:ext cx="6469488" cy="4830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783259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Декада финансовой  грамотности в детском саду</a:t>
            </a:r>
            <a:endParaRPr lang="ru-RU" sz="3200" dirty="0">
              <a:solidFill>
                <a:srgbClr val="FF9900"/>
              </a:solidFill>
            </a:endParaRPr>
          </a:p>
        </p:txBody>
      </p:sp>
      <p:pic>
        <p:nvPicPr>
          <p:cNvPr id="14" name="Picture 4" descr="F:\финансы 22\газета Росинка\фин фото по группам и мои\изображение_viber_2022-03-31_16-59-46-9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96568"/>
            <a:ext cx="3499866" cy="4666488"/>
          </a:xfrm>
          <a:prstGeom prst="rect">
            <a:avLst/>
          </a:prstGeom>
          <a:noFill/>
        </p:spPr>
      </p:pic>
      <p:pic>
        <p:nvPicPr>
          <p:cNvPr id="15" name="Picture 3" descr="F:\финансы 22\газета Росинка\фин фото по группам и мои\изображение_viber_2022-03-31_16-59-45-5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3648" y="1463040"/>
            <a:ext cx="3578352" cy="4713224"/>
          </a:xfrm>
          <a:prstGeom prst="rect">
            <a:avLst/>
          </a:prstGeom>
          <a:noFill/>
        </p:spPr>
      </p:pic>
      <p:pic>
        <p:nvPicPr>
          <p:cNvPr id="16" name="Рисунок 15" descr="F:\финансы 22\газета Росинка\фин фото по группам и мои\164278226606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9584" y="1505746"/>
            <a:ext cx="5051107" cy="462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801546"/>
            <a:ext cx="12435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9900"/>
                </a:solidFill>
                <a:latin typeface="Arial Black" pitchFamily="34" charset="0"/>
              </a:rPr>
              <a:t>Финансовый  фестиваль семейного творчества</a:t>
            </a:r>
            <a:endParaRPr lang="ru-RU" sz="2800" b="1" dirty="0" smtClean="0">
              <a:ln>
                <a:solidFill>
                  <a:srgbClr val="FF0000"/>
                </a:solidFill>
              </a:ln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138535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«Калейдоскоп  семейного  творчества»</a:t>
            </a:r>
            <a:endParaRPr lang="ru-RU" sz="20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8" name="Рисунок 17" descr="F:\финансы 22\газета Росинка\сэкономлен материалы\IMG_2833.JPG"/>
          <p:cNvPicPr/>
          <p:nvPr/>
        </p:nvPicPr>
        <p:blipFill>
          <a:blip r:embed="rId4" cstate="print"/>
          <a:srcRect t="10612" r="4620"/>
          <a:stretch>
            <a:fillRect/>
          </a:stretch>
        </p:blipFill>
        <p:spPr bwMode="auto">
          <a:xfrm>
            <a:off x="0" y="1481328"/>
            <a:ext cx="3749040" cy="239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F:\финансы 22\газета Росинка\сэкономлен материалы\IMG_2844.JPG"/>
          <p:cNvPicPr/>
          <p:nvPr/>
        </p:nvPicPr>
        <p:blipFill>
          <a:blip r:embed="rId5" cstate="print"/>
          <a:srcRect t="9965" b="4778"/>
          <a:stretch>
            <a:fillRect/>
          </a:stretch>
        </p:blipFill>
        <p:spPr bwMode="auto">
          <a:xfrm>
            <a:off x="8372189" y="1554480"/>
            <a:ext cx="3819811" cy="2339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F:\финансы 22\газета Росинка\сэкономлен материалы\IMG_2859.JPG"/>
          <p:cNvPicPr/>
          <p:nvPr/>
        </p:nvPicPr>
        <p:blipFill>
          <a:blip r:embed="rId6" cstate="print"/>
          <a:srcRect l="6093" t="22837" r="13095" b="12981"/>
          <a:stretch>
            <a:fillRect/>
          </a:stretch>
        </p:blipFill>
        <p:spPr bwMode="auto">
          <a:xfrm>
            <a:off x="3694176" y="1591056"/>
            <a:ext cx="4736592" cy="235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F:\финансы 22\газета Росинка\сэкономлен материалы\IMG_2834.JPG"/>
          <p:cNvPicPr/>
          <p:nvPr/>
        </p:nvPicPr>
        <p:blipFill>
          <a:blip r:embed="rId7" cstate="print"/>
          <a:srcRect l="6695" t="17735" r="7871"/>
          <a:stretch>
            <a:fillRect/>
          </a:stretch>
        </p:blipFill>
        <p:spPr bwMode="auto">
          <a:xfrm>
            <a:off x="0" y="3970782"/>
            <a:ext cx="1865376" cy="2887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170432" y="3800779"/>
            <a:ext cx="1044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выставка   творческих   работ  из  сэкономленных  материалов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4" name="Рисунок 23" descr="F:\финансы 22\газета Росинка\сэкономлен материалы\IMG_2852.JPG"/>
          <p:cNvPicPr/>
          <p:nvPr/>
        </p:nvPicPr>
        <p:blipFill>
          <a:blip r:embed="rId8" cstate="print"/>
          <a:srcRect l="5131" t="19952" b="7452"/>
          <a:stretch>
            <a:fillRect/>
          </a:stretch>
        </p:blipFill>
        <p:spPr bwMode="auto">
          <a:xfrm>
            <a:off x="3675888" y="4242816"/>
            <a:ext cx="4297679" cy="261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F:\финансы 22\газета Росинка\сэкономлен материалы\IMG_2853.JPG"/>
          <p:cNvPicPr/>
          <p:nvPr/>
        </p:nvPicPr>
        <p:blipFill>
          <a:blip r:embed="rId9" cstate="print"/>
          <a:srcRect t="9829" r="3620" b="17671"/>
          <a:stretch>
            <a:fillRect/>
          </a:stretch>
        </p:blipFill>
        <p:spPr bwMode="auto">
          <a:xfrm>
            <a:off x="9871642" y="4133088"/>
            <a:ext cx="2320358" cy="272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F:\финансы 22\газета Росинка\сэкономлен материалы\IMG_2846.JPG"/>
          <p:cNvPicPr/>
          <p:nvPr/>
        </p:nvPicPr>
        <p:blipFill>
          <a:blip r:embed="rId10" cstate="print"/>
          <a:srcRect l="4688" b="4167"/>
          <a:stretch>
            <a:fillRect/>
          </a:stretch>
        </p:blipFill>
        <p:spPr bwMode="auto">
          <a:xfrm>
            <a:off x="8065008" y="4187952"/>
            <a:ext cx="1700784" cy="267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F:\финансы 22\газета Росинка\сэкономлен материалы\IMG_2832.JPG"/>
          <p:cNvPicPr/>
          <p:nvPr/>
        </p:nvPicPr>
        <p:blipFill>
          <a:blip r:embed="rId11" cstate="print"/>
          <a:srcRect t="2597" r="4521" b="13544"/>
          <a:stretch>
            <a:fillRect/>
          </a:stretch>
        </p:blipFill>
        <p:spPr bwMode="auto">
          <a:xfrm>
            <a:off x="1812195" y="4224528"/>
            <a:ext cx="1699101" cy="263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11-14 октября 2022 года, Симферополь-Ялта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6250" y="704850"/>
            <a:ext cx="114681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Образовательный  проект </a:t>
            </a:r>
          </a:p>
          <a:p>
            <a:pPr algn="ctr">
              <a:defRPr/>
            </a:pPr>
            <a:r>
              <a:rPr lang="ru-RU" sz="2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«Формирование  предпосылок  финансовой  грамотности                                           дошкольников через проектную  деятельность»</a:t>
            </a:r>
          </a:p>
          <a:p>
            <a:pPr algn="ctr">
              <a:defRPr/>
            </a:pPr>
            <a:endParaRPr lang="ru-RU" sz="24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1866900"/>
            <a:ext cx="32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C00000"/>
                </a:solidFill>
                <a:latin typeface="Arial Black" pitchFamily="34" charset="0"/>
              </a:rPr>
              <a:t>Цель</a:t>
            </a:r>
            <a:r>
              <a:rPr lang="en-US" altLang="ru-RU" sz="24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altLang="ru-RU" sz="2400" b="1" dirty="0" smtClean="0">
                <a:solidFill>
                  <a:srgbClr val="C00000"/>
                </a:solidFill>
                <a:latin typeface="Arial Black" pitchFamily="34" charset="0"/>
              </a:rPr>
              <a:t> проекта:</a:t>
            </a:r>
            <a:endParaRPr lang="ru-RU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9100" y="2276386"/>
            <a:ext cx="11220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содействие формированию первичных социальных компетенций воспитанников                    в сфере личных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и  семейных  финансов</a:t>
            </a:r>
            <a:endParaRPr lang="ru-RU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3" name="Объект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38150" y="2952749"/>
            <a:ext cx="3860800" cy="2895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/>
          </a:blip>
          <a:srcRect r="3883"/>
          <a:stretch>
            <a:fillRect/>
          </a:stretch>
        </p:blipFill>
        <p:spPr>
          <a:xfrm>
            <a:off x="4514849" y="2971800"/>
            <a:ext cx="3616541" cy="282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/>
          </a:blip>
          <a:srcRect l="9214"/>
          <a:stretch>
            <a:fillRect/>
          </a:stretch>
        </p:blipFill>
        <p:spPr>
          <a:xfrm>
            <a:off x="8362950" y="2993230"/>
            <a:ext cx="3420208" cy="277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33400" y="5934670"/>
            <a:ext cx="1127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5" dirty="0" smtClean="0">
                <a:solidFill>
                  <a:srgbClr val="FF0000"/>
                </a:solidFill>
                <a:latin typeface="Arial Black" pitchFamily="34" charset="0"/>
              </a:rPr>
              <a:t>Ключевая  </a:t>
            </a:r>
            <a:r>
              <a:rPr lang="ru-RU" b="1" spc="-10" dirty="0" smtClean="0">
                <a:solidFill>
                  <a:srgbClr val="FF0000"/>
                </a:solidFill>
                <a:latin typeface="Arial Black" pitchFamily="34" charset="0"/>
              </a:rPr>
              <a:t>идея  </a:t>
            </a:r>
            <a:r>
              <a:rPr lang="ru-RU" b="1" spc="-5" dirty="0" smtClean="0">
                <a:solidFill>
                  <a:srgbClr val="FF0000"/>
                </a:solidFill>
                <a:latin typeface="Arial Black" pitchFamily="34" charset="0"/>
              </a:rPr>
              <a:t>проекта</a:t>
            </a:r>
            <a:r>
              <a:rPr lang="ru-RU" b="1" spc="-5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:                                                                                     </a:t>
            </a:r>
            <a:r>
              <a:rPr lang="ru-RU" b="1" spc="-10" dirty="0" smtClean="0">
                <a:solidFill>
                  <a:srgbClr val="002060"/>
                </a:solidFill>
                <a:latin typeface="Arial Black" pitchFamily="34" charset="0"/>
              </a:rPr>
              <a:t>финансовая  </a:t>
            </a:r>
            <a:r>
              <a:rPr lang="ru-RU" b="1" spc="-5" dirty="0" smtClean="0">
                <a:solidFill>
                  <a:srgbClr val="002060"/>
                </a:solidFill>
                <a:latin typeface="Arial Black" pitchFamily="34" charset="0"/>
              </a:rPr>
              <a:t>грамотность </a:t>
            </a:r>
            <a:r>
              <a:rPr lang="ru-RU" b="1" spc="-15" dirty="0" smtClean="0">
                <a:solidFill>
                  <a:srgbClr val="002060"/>
                </a:solidFill>
                <a:latin typeface="Arial Black" pitchFamily="34" charset="0"/>
              </a:rPr>
              <a:t>как  </a:t>
            </a:r>
            <a:r>
              <a:rPr lang="ru-RU" b="1" spc="-5" dirty="0" smtClean="0">
                <a:solidFill>
                  <a:srgbClr val="002060"/>
                </a:solidFill>
                <a:latin typeface="Arial Black" pitchFamily="34" charset="0"/>
              </a:rPr>
              <a:t>составляющая  социальной  </a:t>
            </a:r>
            <a:r>
              <a:rPr lang="ru-RU" b="1" spc="-10" dirty="0" smtClean="0">
                <a:solidFill>
                  <a:srgbClr val="002060"/>
                </a:solidFill>
                <a:latin typeface="Arial Black" pitchFamily="34" charset="0"/>
              </a:rPr>
              <a:t>компетентности детей дошкольного  возраста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801546"/>
            <a:ext cx="12435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9900"/>
                </a:solidFill>
                <a:latin typeface="Arial Black" pitchFamily="34" charset="0"/>
              </a:rPr>
              <a:t>Всероссийский  семейный  финансовый  фестиваль</a:t>
            </a:r>
            <a:endParaRPr lang="ru-RU" sz="2800" b="1" dirty="0" smtClean="0">
              <a:ln>
                <a:solidFill>
                  <a:srgbClr val="FF0000"/>
                </a:solidFill>
              </a:ln>
              <a:solidFill>
                <a:srgbClr val="FF9900"/>
              </a:solidFill>
              <a:latin typeface="Arial Black" pitchFamily="34" charset="0"/>
            </a:endParaRPr>
          </a:p>
        </p:txBody>
      </p:sp>
      <p:pic>
        <p:nvPicPr>
          <p:cNvPr id="10" name="Рисунок 9" descr="C:\Users\user\AppData\Local\Microsoft\Windows\Temporary Internet Files\Content.Word\IMG_0378.jpg"/>
          <p:cNvPicPr/>
          <p:nvPr/>
        </p:nvPicPr>
        <p:blipFill>
          <a:blip r:embed="rId4" cstate="print"/>
          <a:srcRect b="5882"/>
          <a:stretch>
            <a:fillRect/>
          </a:stretch>
        </p:blipFill>
        <p:spPr bwMode="auto">
          <a:xfrm>
            <a:off x="0" y="2020824"/>
            <a:ext cx="5657088" cy="288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32" y="2005583"/>
            <a:ext cx="4403768" cy="287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243">
            <a:off x="1151936" y="4726038"/>
            <a:ext cx="2989150" cy="213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3467" y="2315946"/>
            <a:ext cx="2863648" cy="2306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46505"/>
            <a:ext cx="3017520" cy="1747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572">
            <a:off x="8055676" y="4737830"/>
            <a:ext cx="3051374" cy="2120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0" y="1138535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«Калейдоскоп  семейного  творчества»                                                                    </a:t>
            </a:r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выставка   творческих   работ  из  сэкономленных  материалов</a:t>
            </a:r>
            <a:endParaRPr lang="ru-RU" sz="24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801546"/>
            <a:ext cx="12435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9900"/>
                </a:solidFill>
                <a:latin typeface="Arial Black" pitchFamily="34" charset="0"/>
              </a:rPr>
              <a:t>Всероссийский  семейный  финансовый  фестиваль</a:t>
            </a:r>
            <a:endParaRPr lang="ru-RU" sz="2800" b="1" dirty="0" smtClean="0">
              <a:ln>
                <a:solidFill>
                  <a:srgbClr val="FF0000"/>
                </a:solidFill>
              </a:ln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25328" y="1232654"/>
            <a:ext cx="86148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Электронная  газета  </a:t>
            </a:r>
            <a:r>
              <a:rPr lang="ru-RU" sz="2800" b="1" dirty="0" smtClean="0">
                <a:ln w="11430"/>
                <a:solidFill>
                  <a:srgbClr val="17CB4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«ВЕСТИ РОСИНКИ»</a:t>
            </a:r>
            <a:endParaRPr lang="ru-RU" sz="2800" dirty="0">
              <a:solidFill>
                <a:srgbClr val="17CB4F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 l="43441" t="12422" r="28334" b="14735"/>
          <a:stretch>
            <a:fillRect/>
          </a:stretch>
        </p:blipFill>
        <p:spPr bwMode="auto">
          <a:xfrm>
            <a:off x="585216" y="1938528"/>
            <a:ext cx="3493008" cy="466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 l="43441" t="11438" r="28334" b="15719"/>
          <a:stretch>
            <a:fillRect/>
          </a:stretch>
        </p:blipFill>
        <p:spPr bwMode="auto">
          <a:xfrm>
            <a:off x="4370832" y="1847088"/>
            <a:ext cx="3694176" cy="473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 l="43441" t="12422" r="28334" b="15520"/>
          <a:stretch>
            <a:fillRect/>
          </a:stretch>
        </p:blipFill>
        <p:spPr bwMode="auto">
          <a:xfrm>
            <a:off x="8363712" y="1837173"/>
            <a:ext cx="3505200" cy="474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97280" y="691819"/>
            <a:ext cx="9930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9900"/>
                </a:solidFill>
                <a:latin typeface="Arial Black" pitchFamily="34" charset="0"/>
                <a:cs typeface="Times New Roman" pitchFamily="18" charset="0"/>
              </a:rPr>
              <a:t>Диссеминация  педагогического  опыта 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8688" y="2128766"/>
            <a:ext cx="22044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a typeface="Calibri" charset="-52"/>
                <a:cs typeface="Times New Roman" pitchFamily="18" charset="0"/>
              </a:rPr>
              <a:t>Муниципальный  </a:t>
            </a:r>
          </a:p>
          <a:p>
            <a:pPr algn="ctr"/>
            <a:r>
              <a:rPr lang="ru-RU" sz="2000" b="1" dirty="0" err="1" smtClean="0">
                <a:solidFill>
                  <a:srgbClr val="C00000"/>
                </a:solidFill>
                <a:ea typeface="Calibri" charset="-52"/>
                <a:cs typeface="Times New Roman" pitchFamily="18" charset="0"/>
              </a:rPr>
              <a:t>онлайн-семинар</a:t>
            </a:r>
            <a:r>
              <a:rPr lang="ru-RU" sz="2000" b="1" dirty="0" smtClean="0">
                <a:solidFill>
                  <a:srgbClr val="C00000"/>
                </a:solidFill>
                <a:ea typeface="Calibri" charset="-52"/>
                <a:cs typeface="Times New Roman" pitchFamily="18" charset="0"/>
              </a:rPr>
              <a:t>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На базе &quot;Росинки&quot; состоялся муниципальный онлайн-семинар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16936"/>
            <a:ext cx="3621024" cy="295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&quot;Росинка&quot; приняла участие в III-ей научно-методической конференции «Финансовая грамотность в системе образования Республики Крым&quot;"/>
          <p:cNvPicPr/>
          <p:nvPr/>
        </p:nvPicPr>
        <p:blipFill>
          <a:blip r:embed="rId5" cstate="print"/>
          <a:srcRect t="4225"/>
          <a:stretch>
            <a:fillRect/>
          </a:stretch>
        </p:blipFill>
        <p:spPr bwMode="auto">
          <a:xfrm>
            <a:off x="3998976" y="1249680"/>
            <a:ext cx="3645408" cy="262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&quot;Росинка&quot; приняла участие в III-ей научно-методической конференции «Финансовая грамотность в системе образования Республики Крым&quot;"/>
          <p:cNvPicPr/>
          <p:nvPr/>
        </p:nvPicPr>
        <p:blipFill>
          <a:blip r:embed="rId6" cstate="print"/>
          <a:srcRect l="6500" t="4010" r="5500" b="8271"/>
          <a:stretch>
            <a:fillRect/>
          </a:stretch>
        </p:blipFill>
        <p:spPr bwMode="auto">
          <a:xfrm>
            <a:off x="3730752" y="3858768"/>
            <a:ext cx="4078224" cy="267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Педагоги &quot;Росинки&quot; приняли участие в республиканском семинаре"/>
          <p:cNvPicPr/>
          <p:nvPr/>
        </p:nvPicPr>
        <p:blipFill>
          <a:blip r:embed="rId7" cstate="print"/>
          <a:srcRect t="17045"/>
          <a:stretch>
            <a:fillRect/>
          </a:stretch>
        </p:blipFill>
        <p:spPr bwMode="auto">
          <a:xfrm>
            <a:off x="7717536" y="2249424"/>
            <a:ext cx="4474464" cy="281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083671"/>
            <a:ext cx="124541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Arial Black" pitchFamily="34" charset="0"/>
              </a:rPr>
              <a:t>Республиканский  форум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 Black" pitchFamily="34" charset="0"/>
              </a:rPr>
              <a:t>«Качественное образование – шаг в будущее  Крыма»</a:t>
            </a:r>
            <a:endParaRPr lang="ru-RU" sz="28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28067" y="2000750"/>
            <a:ext cx="5735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Секция «Детский сад XXI века»</a:t>
            </a:r>
          </a:p>
        </p:txBody>
      </p:sp>
      <p:pic>
        <p:nvPicPr>
          <p:cNvPr id="11" name="Рисунок 10" descr="«Росинка» приняла участие  в республиканском форум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0256" y="2450592"/>
            <a:ext cx="5571744" cy="4169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«Росинка» приняла участие  в республиканском форуме"/>
          <p:cNvPicPr/>
          <p:nvPr/>
        </p:nvPicPr>
        <p:blipFill>
          <a:blip r:embed="rId5" cstate="print"/>
          <a:srcRect t="6528" r="14833"/>
          <a:stretch>
            <a:fillRect/>
          </a:stretch>
        </p:blipFill>
        <p:spPr bwMode="auto">
          <a:xfrm>
            <a:off x="0" y="2462784"/>
            <a:ext cx="6656833" cy="415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292950" y="665726"/>
            <a:ext cx="9679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9900"/>
                </a:solidFill>
                <a:latin typeface="Arial Black" pitchFamily="34" charset="0"/>
                <a:cs typeface="Times New Roman" pitchFamily="18" charset="0"/>
              </a:rPr>
              <a:t>Диссеминация  педагогического  опыта </a:t>
            </a:r>
            <a:endParaRPr lang="ru-RU" sz="32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45652" y="621792"/>
            <a:ext cx="4701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solidFill>
                  <a:srgbClr val="FF9900"/>
                </a:solidFill>
                <a:latin typeface="Arial Black" pitchFamily="34" charset="0"/>
                <a:cs typeface="Times New Roman" pitchFamily="18" charset="0"/>
              </a:rPr>
              <a:t>Наши  достижения </a:t>
            </a:r>
            <a:endParaRPr lang="ru-RU" sz="3200" dirty="0">
              <a:solidFill>
                <a:srgbClr val="FF9900"/>
              </a:solidFill>
            </a:endParaRPr>
          </a:p>
        </p:txBody>
      </p:sp>
      <p:pic>
        <p:nvPicPr>
          <p:cNvPr id="10" name="Рисунок 9" descr="http://rosinka22-yalta.ru/uploads/posts/2021-06/1623148337_dostizheniya-2021-0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96912" y="1207008"/>
            <a:ext cx="4078224" cy="541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rosinka22-yalta.ru/uploads/posts/2020-11/1606664997_festiva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8304" y="1240536"/>
            <a:ext cx="4139184" cy="263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091184" y="4041648"/>
            <a:ext cx="60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Лауреат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крымского  Фестиваля  педагогических инициатив-2020</a:t>
            </a:r>
            <a:r>
              <a:rPr lang="ru-RU" sz="2400" b="1" dirty="0" smtClean="0">
                <a:latin typeface="Arial Black" pitchFamily="34" charset="0"/>
              </a:rPr>
              <a:t> 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в номинации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«Дружи с финансами»</a:t>
            </a:r>
            <a:endParaRPr lang="ru-RU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85641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9900"/>
                </a:solidFill>
                <a:latin typeface="Arial Black" pitchFamily="34" charset="0"/>
                <a:cs typeface="Times New Roman" pitchFamily="18" charset="0"/>
              </a:rPr>
              <a:t>Результат  реализации образовательного проекта</a:t>
            </a:r>
            <a:endParaRPr lang="ru-RU" sz="3200" dirty="0">
              <a:solidFill>
                <a:srgbClr val="FF9900"/>
              </a:solidFill>
            </a:endParaRPr>
          </a:p>
        </p:txBody>
      </p:sp>
      <p:grpSp>
        <p:nvGrpSpPr>
          <p:cNvPr id="10" name="Группа 7"/>
          <p:cNvGrpSpPr/>
          <p:nvPr/>
        </p:nvGrpSpPr>
        <p:grpSpPr>
          <a:xfrm>
            <a:off x="420624" y="1588008"/>
            <a:ext cx="3547872" cy="1219200"/>
            <a:chOff x="-134959" y="287239"/>
            <a:chExt cx="3202613" cy="101801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610" y="287239"/>
              <a:ext cx="2999011" cy="1018013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-134959" y="287239"/>
              <a:ext cx="3202613" cy="10180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rgbClr val="002060"/>
                  </a:solidFill>
                  <a:latin typeface="Arial Black" pitchFamily="34" charset="0"/>
                  <a:cs typeface="Times New Roman" panose="02020603050405020304" pitchFamily="18" charset="0"/>
                </a:rPr>
                <a:t>Повышение </a:t>
              </a:r>
              <a:r>
                <a:rPr lang="en-US" b="1" kern="1200" dirty="0" smtClean="0">
                  <a:solidFill>
                    <a:srgbClr val="002060"/>
                  </a:solidFill>
                  <a:latin typeface="Arial Black" pitchFamily="34" charset="0"/>
                  <a:cs typeface="Times New Roman" panose="02020603050405020304" pitchFamily="18" charset="0"/>
                </a:rPr>
                <a:t>            </a:t>
              </a:r>
              <a:r>
                <a:rPr lang="ru-RU" b="1" kern="1200" dirty="0" smtClean="0">
                  <a:solidFill>
                    <a:srgbClr val="002060"/>
                  </a:solidFill>
                  <a:latin typeface="Arial Black" pitchFamily="34" charset="0"/>
                  <a:cs typeface="Times New Roman" panose="02020603050405020304" pitchFamily="18" charset="0"/>
                </a:rPr>
                <a:t>качества финансового образования</a:t>
              </a:r>
              <a:endParaRPr lang="ru-RU" b="1" kern="1200" dirty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3"/>
          <p:cNvGrpSpPr/>
          <p:nvPr/>
        </p:nvGrpSpPr>
        <p:grpSpPr>
          <a:xfrm>
            <a:off x="4184904" y="1417321"/>
            <a:ext cx="3496056" cy="1371599"/>
            <a:chOff x="2903947" y="146674"/>
            <a:chExt cx="2667000" cy="115857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978030" y="275404"/>
              <a:ext cx="2545032" cy="1018014"/>
            </a:xfrm>
            <a:prstGeom prst="rect">
              <a:avLst/>
            </a:prstGeom>
          </p:spPr>
          <p:style>
            <a:lnRef idx="1">
              <a:schemeClr val="accent2">
                <a:hueOff val="2340759"/>
                <a:satOff val="-2919"/>
                <a:lumOff val="686"/>
                <a:alphaOff val="0"/>
              </a:schemeClr>
            </a:lnRef>
            <a:fillRef idx="3">
              <a:schemeClr val="accent2">
                <a:hueOff val="2340759"/>
                <a:satOff val="-2919"/>
                <a:lumOff val="686"/>
                <a:alphaOff val="0"/>
              </a:schemeClr>
            </a:fillRef>
            <a:effectRef idx="3">
              <a:schemeClr val="accent2">
                <a:hueOff val="2340759"/>
                <a:satOff val="-2919"/>
                <a:lumOff val="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2903947" y="146674"/>
              <a:ext cx="2667000" cy="11585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rgbClr val="002060"/>
                  </a:solidFill>
                  <a:latin typeface="Arial Black" pitchFamily="34" charset="0"/>
                  <a:cs typeface="Times New Roman" panose="02020603050405020304" pitchFamily="18" charset="0"/>
                </a:rPr>
                <a:t>Информирование </a:t>
              </a:r>
              <a:r>
                <a:rPr lang="ru-RU" b="1" dirty="0" smtClean="0">
                  <a:solidFill>
                    <a:srgbClr val="002060"/>
                  </a:solidFill>
                  <a:latin typeface="Arial Black" pitchFamily="34" charset="0"/>
                  <a:cs typeface="Times New Roman" panose="02020603050405020304" pitchFamily="18" charset="0"/>
                </a:rPr>
                <a:t>родителей  </a:t>
              </a:r>
              <a:r>
                <a:rPr lang="ru-RU" b="1" kern="1200" dirty="0" smtClean="0">
                  <a:solidFill>
                    <a:srgbClr val="002060"/>
                  </a:solidFill>
                  <a:latin typeface="Arial Black" pitchFamily="34" charset="0"/>
                  <a:cs typeface="Times New Roman" panose="02020603050405020304" pitchFamily="18" charset="0"/>
                </a:rPr>
                <a:t>в области финансового образования</a:t>
              </a:r>
              <a:endParaRPr lang="ru-RU" b="1" kern="1200" dirty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22"/>
          <p:cNvGrpSpPr/>
          <p:nvPr/>
        </p:nvGrpSpPr>
        <p:grpSpPr>
          <a:xfrm>
            <a:off x="7976616" y="1533144"/>
            <a:ext cx="3654552" cy="1219200"/>
            <a:chOff x="5807895" y="288033"/>
            <a:chExt cx="2545032" cy="1018013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5807895" y="288033"/>
              <a:ext cx="2545032" cy="1018013"/>
            </a:xfrm>
            <a:prstGeom prst="rect">
              <a:avLst/>
            </a:prstGeom>
          </p:spPr>
          <p:style>
            <a:lnRef idx="1">
              <a:schemeClr val="accent2">
                <a:hueOff val="4681519"/>
                <a:satOff val="-5839"/>
                <a:lumOff val="1373"/>
                <a:alphaOff val="0"/>
              </a:schemeClr>
            </a:lnRef>
            <a:fillRef idx="3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3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5807895" y="347916"/>
              <a:ext cx="2545032" cy="9581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rgbClr val="002060"/>
                  </a:solidFill>
                  <a:latin typeface="Arial Black" pitchFamily="34" charset="0"/>
                  <a:cs typeface="Times New Roman" panose="02020603050405020304" pitchFamily="18" charset="0"/>
                </a:rPr>
                <a:t>Создание </a:t>
              </a:r>
              <a:r>
                <a:rPr lang="en-US" b="1" kern="1200" dirty="0" smtClean="0">
                  <a:solidFill>
                    <a:srgbClr val="002060"/>
                  </a:solidFill>
                  <a:latin typeface="Arial Black" pitchFamily="34" charset="0"/>
                  <a:cs typeface="Times New Roman" panose="02020603050405020304" pitchFamily="18" charset="0"/>
                </a:rPr>
                <a:t>                                    </a:t>
              </a:r>
              <a:r>
                <a:rPr lang="ru-RU" b="1" kern="1200" dirty="0" smtClean="0">
                  <a:solidFill>
                    <a:srgbClr val="002060"/>
                  </a:solidFill>
                  <a:latin typeface="Arial Black" pitchFamily="34" charset="0"/>
                  <a:cs typeface="Times New Roman" panose="02020603050405020304" pitchFamily="18" charset="0"/>
                </a:rPr>
                <a:t>базы  методических ресурсов</a:t>
              </a:r>
              <a:endParaRPr lang="ru-RU" b="1" kern="1200" dirty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Рисунок 18" descr="C:\Users\user\Desktop\ФИНАНСЫ\Новая папка\Свидетельство фин грамот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808" y="3090672"/>
            <a:ext cx="240182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395472" y="4523232"/>
          <a:ext cx="2743200" cy="193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PDF" r:id="rId6" imgW="0" imgH="0" progId="FoxitReader.Document">
                  <p:embed/>
                </p:oleObj>
              </mc:Choice>
              <mc:Fallback>
                <p:oleObj name="PDF" r:id="rId6" imgW="0" imgH="0" progId="FoxitReader.Document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5472" y="4523232"/>
                        <a:ext cx="2743200" cy="193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rcRect l="17983" t="5906" r="18100" b="10797"/>
          <a:stretch>
            <a:fillRect/>
          </a:stretch>
        </p:blipFill>
        <p:spPr bwMode="auto">
          <a:xfrm>
            <a:off x="6182082" y="5112165"/>
            <a:ext cx="2382797" cy="174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C:\Users\user\Desktop\ФИНАНСЫ\Новая папка\Свидетельство проекта infourok.ru №ЦЮ90234868 (1)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1432" y="3130296"/>
            <a:ext cx="2819400" cy="167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 descr="C:\Users\user\Desktop\ФИНАНСЫ\Новая папка\Свидетельствоальбом  история денег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33104" y="3038856"/>
            <a:ext cx="2368297" cy="34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47872" y="822960"/>
            <a:ext cx="8278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9900"/>
                </a:solidFill>
                <a:latin typeface="Arial Black" pitchFamily="34" charset="0"/>
                <a:cs typeface="Times New Roman" pitchFamily="18" charset="0"/>
              </a:rPr>
              <a:t>Благодарим  </a:t>
            </a:r>
          </a:p>
          <a:p>
            <a:pPr algn="ctr"/>
            <a:r>
              <a:rPr lang="ru-RU" sz="6000" b="1" dirty="0" smtClean="0">
                <a:solidFill>
                  <a:srgbClr val="FF9900"/>
                </a:solidFill>
                <a:latin typeface="Arial Black" pitchFamily="34" charset="0"/>
                <a:cs typeface="Times New Roman" pitchFamily="18" charset="0"/>
              </a:rPr>
              <a:t>за  внимание!</a:t>
            </a:r>
            <a:endParaRPr lang="ru-RU" sz="6000" dirty="0">
              <a:solidFill>
                <a:srgbClr val="FF9900"/>
              </a:solidFill>
            </a:endParaRPr>
          </a:p>
        </p:txBody>
      </p:sp>
      <p:pic>
        <p:nvPicPr>
          <p:cNvPr id="55298" name="Picture 2" descr="F:\финансы 22\газета Росинка\фин фото по группам и мои\изображение_viber_2022-03-31_16-59-54-3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608" y="1027176"/>
            <a:ext cx="3529584" cy="4706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user\AppData\Local\Microsoft\Windows\Temporary Internet Files\Content.Word\IMG_20220404_0946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87968" y="2651760"/>
            <a:ext cx="3030474" cy="2688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user\AppData\Local\Microsoft\Windows\Temporary Internet Files\Content.Word\IMG_288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1920" y="2907792"/>
            <a:ext cx="4791455" cy="3364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2500" y="800100"/>
            <a:ext cx="10191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Для достижения  поставленных задач  использован  метод  планирования  </a:t>
            </a:r>
            <a:r>
              <a:rPr lang="en-US" sz="24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SWOT-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анализ</a:t>
            </a:r>
            <a:endParaRPr lang="ru-RU" sz="2400" dirty="0">
              <a:solidFill>
                <a:srgbClr val="C00000"/>
              </a:solidFill>
            </a:endParaRPr>
          </a:p>
        </p:txBody>
      </p:sp>
      <p:grpSp>
        <p:nvGrpSpPr>
          <p:cNvPr id="11" name="Группа 3"/>
          <p:cNvGrpSpPr/>
          <p:nvPr/>
        </p:nvGrpSpPr>
        <p:grpSpPr>
          <a:xfrm>
            <a:off x="3848100" y="1962150"/>
            <a:ext cx="2171700" cy="2095500"/>
            <a:chOff x="2050516" y="285216"/>
            <a:chExt cx="2314127" cy="2166645"/>
          </a:xfrm>
        </p:grpSpPr>
        <p:sp>
          <p:nvSpPr>
            <p:cNvPr id="12" name="Пирог 11"/>
            <p:cNvSpPr/>
            <p:nvPr/>
          </p:nvSpPr>
          <p:spPr>
            <a:xfrm>
              <a:off x="2050516" y="285216"/>
              <a:ext cx="2166645" cy="2166645"/>
            </a:xfrm>
            <a:prstGeom prst="pieWedge">
              <a:avLst/>
            </a:prstGeom>
            <a:ln w="38100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3" name="Пирог 4"/>
            <p:cNvSpPr/>
            <p:nvPr/>
          </p:nvSpPr>
          <p:spPr>
            <a:xfrm>
              <a:off x="2294108" y="919810"/>
              <a:ext cx="2070535" cy="1532051"/>
            </a:xfrm>
            <a:prstGeom prst="rect">
              <a:avLst/>
            </a:prstGeom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rgbClr val="002060"/>
                  </a:solidFill>
                  <a:latin typeface="Arial Black" pitchFamily="34" charset="0"/>
                </a:rPr>
                <a:t>Сильные</a:t>
              </a:r>
              <a:r>
                <a:rPr lang="ru-RU" sz="2400" b="1" kern="1200" baseline="0" dirty="0" smtClean="0">
                  <a:solidFill>
                    <a:srgbClr val="002060"/>
                  </a:solidFill>
                  <a:latin typeface="Arial Black" pitchFamily="34" charset="0"/>
                </a:rPr>
                <a:t>  стороны  </a:t>
              </a:r>
              <a:endParaRPr lang="ru-RU" sz="2400" b="1" kern="1200" dirty="0">
                <a:solidFill>
                  <a:srgbClr val="002060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4" name="Группа 6"/>
          <p:cNvGrpSpPr/>
          <p:nvPr/>
        </p:nvGrpSpPr>
        <p:grpSpPr>
          <a:xfrm>
            <a:off x="5924550" y="1943100"/>
            <a:ext cx="2228850" cy="2071395"/>
            <a:chOff x="4317237" y="285216"/>
            <a:chExt cx="2166645" cy="2166645"/>
          </a:xfrm>
        </p:grpSpPr>
        <p:sp>
          <p:nvSpPr>
            <p:cNvPr id="15" name="Пирог 14"/>
            <p:cNvSpPr/>
            <p:nvPr/>
          </p:nvSpPr>
          <p:spPr>
            <a:xfrm rot="5400000">
              <a:off x="4317237" y="285216"/>
              <a:ext cx="2166645" cy="2166645"/>
            </a:xfrm>
            <a:prstGeom prst="pieWedg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6" name="Пирог 4"/>
            <p:cNvSpPr/>
            <p:nvPr/>
          </p:nvSpPr>
          <p:spPr>
            <a:xfrm>
              <a:off x="4317238" y="919813"/>
              <a:ext cx="1733316" cy="1532048"/>
            </a:xfrm>
            <a:prstGeom prst="rect">
              <a:avLst/>
            </a:prstGeom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baseline="0" dirty="0" smtClean="0">
                  <a:solidFill>
                    <a:srgbClr val="002060"/>
                  </a:solidFill>
                  <a:latin typeface="Arial Black" pitchFamily="34" charset="0"/>
                </a:rPr>
                <a:t>Слабые  стороны    </a:t>
              </a:r>
              <a:endParaRPr lang="ru-RU" sz="2400" b="1" kern="1200" dirty="0">
                <a:solidFill>
                  <a:srgbClr val="002060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7" name="Группа 10"/>
          <p:cNvGrpSpPr/>
          <p:nvPr/>
        </p:nvGrpSpPr>
        <p:grpSpPr>
          <a:xfrm>
            <a:off x="3848100" y="4076700"/>
            <a:ext cx="2071399" cy="2076450"/>
            <a:chOff x="2057406" y="2565392"/>
            <a:chExt cx="2166649" cy="2166645"/>
          </a:xfrm>
        </p:grpSpPr>
        <p:sp>
          <p:nvSpPr>
            <p:cNvPr id="18" name="Пирог 17"/>
            <p:cNvSpPr/>
            <p:nvPr/>
          </p:nvSpPr>
          <p:spPr>
            <a:xfrm rot="16200000">
              <a:off x="2057406" y="2565392"/>
              <a:ext cx="2166645" cy="2166645"/>
            </a:xfrm>
            <a:prstGeom prst="pieWedge">
              <a:avLst/>
            </a:prstGeom>
            <a:ln w="381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19" name="Пирог 4"/>
            <p:cNvSpPr/>
            <p:nvPr/>
          </p:nvSpPr>
          <p:spPr>
            <a:xfrm>
              <a:off x="2216815" y="2565392"/>
              <a:ext cx="2007240" cy="1532048"/>
            </a:xfrm>
            <a:prstGeom prst="rect">
              <a:avLst/>
            </a:prstGeom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baseline="0" dirty="0" err="1" smtClean="0">
                  <a:solidFill>
                    <a:srgbClr val="002060"/>
                  </a:solidFill>
                  <a:latin typeface="Arial Black" pitchFamily="34" charset="0"/>
                </a:rPr>
                <a:t>Возмож</a:t>
              </a:r>
              <a:r>
                <a:rPr lang="ru-RU" sz="2400" b="1" kern="1200" baseline="0" dirty="0" smtClean="0">
                  <a:solidFill>
                    <a:srgbClr val="002060"/>
                  </a:solidFill>
                  <a:latin typeface="Arial Black" pitchFamily="34" charset="0"/>
                </a:rPr>
                <a:t>-    </a:t>
              </a:r>
              <a:r>
                <a:rPr lang="ru-RU" sz="2400" b="1" kern="1200" baseline="0" dirty="0" err="1" smtClean="0">
                  <a:solidFill>
                    <a:srgbClr val="002060"/>
                  </a:solidFill>
                  <a:latin typeface="Arial Black" pitchFamily="34" charset="0"/>
                </a:rPr>
                <a:t>ности</a:t>
              </a:r>
              <a:endParaRPr lang="ru-RU" sz="2400" b="1" kern="1200" dirty="0">
                <a:solidFill>
                  <a:srgbClr val="002060"/>
                </a:solidFill>
                <a:latin typeface="Arial Black" pitchFamily="34" charset="0"/>
              </a:endParaRPr>
            </a:p>
          </p:txBody>
        </p:sp>
      </p:grpSp>
      <p:grpSp>
        <p:nvGrpSpPr>
          <p:cNvPr id="20" name="Группа 14"/>
          <p:cNvGrpSpPr/>
          <p:nvPr/>
        </p:nvGrpSpPr>
        <p:grpSpPr>
          <a:xfrm>
            <a:off x="5905500" y="4095750"/>
            <a:ext cx="2266950" cy="2057400"/>
            <a:chOff x="4343411" y="2565392"/>
            <a:chExt cx="2166645" cy="2166645"/>
          </a:xfrm>
        </p:grpSpPr>
        <p:sp>
          <p:nvSpPr>
            <p:cNvPr id="21" name="Пирог 20"/>
            <p:cNvSpPr/>
            <p:nvPr/>
          </p:nvSpPr>
          <p:spPr>
            <a:xfrm rot="10800000">
              <a:off x="4343411" y="2565392"/>
              <a:ext cx="2166645" cy="2166645"/>
            </a:xfrm>
            <a:prstGeom prst="pieWedge">
              <a:avLst/>
            </a:prstGeom>
            <a:ln w="3810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2" name="Пирог 4"/>
            <p:cNvSpPr/>
            <p:nvPr/>
          </p:nvSpPr>
          <p:spPr>
            <a:xfrm>
              <a:off x="4430077" y="2565392"/>
              <a:ext cx="1733316" cy="1532051"/>
            </a:xfrm>
            <a:prstGeom prst="rect">
              <a:avLst/>
            </a:prstGeom>
            <a:ln w="381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rgbClr val="002060"/>
                  </a:solidFill>
                  <a:latin typeface="Arial Black" pitchFamily="34" charset="0"/>
                </a:rPr>
                <a:t>Угрозы</a:t>
              </a:r>
              <a:endParaRPr lang="ru-RU" sz="2400" b="1" kern="1200" dirty="0">
                <a:solidFill>
                  <a:srgbClr val="002060"/>
                </a:solidFill>
                <a:latin typeface="Arial Black" pitchFamily="34" charset="0"/>
              </a:endParaRPr>
            </a:p>
          </p:txBody>
        </p:sp>
      </p:grpSp>
      <p:sp>
        <p:nvSpPr>
          <p:cNvPr id="23" name="Блок-схема: альтернативный процесс 22"/>
          <p:cNvSpPr/>
          <p:nvPr/>
        </p:nvSpPr>
        <p:spPr>
          <a:xfrm>
            <a:off x="285750" y="1600201"/>
            <a:ext cx="3390900" cy="2553891"/>
          </a:xfrm>
          <a:prstGeom prst="flowChartAlternateProcess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Достаточные  знания теории и  методики;</a:t>
            </a:r>
          </a:p>
          <a:p>
            <a:pPr lvl="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Высокий уровень  подготовки детей; </a:t>
            </a:r>
          </a:p>
          <a:p>
            <a:pPr lvl="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Педагогический  опыт;</a:t>
            </a:r>
          </a:p>
          <a:p>
            <a:pPr lvl="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Внедрение инновационных  технологий   </a:t>
            </a:r>
          </a:p>
          <a:p>
            <a:pPr lvl="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Высокий  рейтинг ДОУ</a:t>
            </a: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304800" y="4362926"/>
            <a:ext cx="3238500" cy="2281476"/>
          </a:xfrm>
          <a:prstGeom prst="flowChartAlternateProcess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Создание  единого  информационного  пространства;</a:t>
            </a:r>
          </a:p>
          <a:p>
            <a:pPr lvl="0">
              <a:buFont typeface="Wingdings" pitchFamily="2" charset="2"/>
              <a:buChar char="Ø"/>
              <a:defRPr/>
            </a:pPr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lvl="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Заинтересованность  сторон  в  оказании  качественных образовательных услуг</a:t>
            </a: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8324850" y="1695450"/>
            <a:ext cx="3371850" cy="2281476"/>
          </a:xfrm>
          <a:prstGeom prst="flowChartAlternateProcess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Недостаточная  инициативность и самостоятельность;</a:t>
            </a:r>
          </a:p>
          <a:p>
            <a:pPr lvl="0">
              <a:buFont typeface="Wingdings" pitchFamily="2" charset="2"/>
              <a:buChar char="Ø"/>
              <a:defRPr/>
            </a:pPr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lvl="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Необходимость  постоянной  методической  поддержки</a:t>
            </a: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8343900" y="4286250"/>
            <a:ext cx="3390900" cy="2009061"/>
          </a:xfrm>
          <a:prstGeom prst="flowChartAlternateProcess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Вероятные  изменения  потребностей  родителей (законных  представителей) -заказчиков  образовательных  услуг </a:t>
            </a:r>
          </a:p>
          <a:p>
            <a:pPr lvl="0">
              <a:buFont typeface="Wingdings" pitchFamily="2" charset="2"/>
              <a:buChar char="Ø"/>
              <a:defRPr/>
            </a:pPr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14700" y="704850"/>
            <a:ext cx="5304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Участники  проекта</a:t>
            </a:r>
            <a:endParaRPr lang="ru-RU" sz="3600" dirty="0">
              <a:solidFill>
                <a:srgbClr val="92D050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19150" y="1352550"/>
            <a:ext cx="2495550" cy="609600"/>
          </a:xfrm>
          <a:prstGeom prst="flowChartAlternateProcess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Педагоги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705350" y="1333500"/>
            <a:ext cx="3028950" cy="666750"/>
          </a:xfrm>
          <a:prstGeom prst="flowChartAlternateProcess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Родители</a:t>
            </a:r>
            <a:r>
              <a:rPr lang="ru-RU" sz="2000" dirty="0" smtClean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Arial Black" pitchFamily="34" charset="0"/>
              </a:rPr>
              <a:t>(законные представители</a:t>
            </a:r>
            <a:r>
              <a:rPr lang="ru-RU" sz="1100" dirty="0" smtClean="0">
                <a:solidFill>
                  <a:srgbClr val="C00000"/>
                </a:solidFill>
                <a:latin typeface="Arial Black" pitchFamily="34" charset="0"/>
              </a:rPr>
              <a:t>)</a:t>
            </a:r>
            <a:endParaRPr lang="ru-RU" sz="11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9105900" y="1409700"/>
            <a:ext cx="2362200" cy="571500"/>
          </a:xfrm>
          <a:prstGeom prst="flowChartAlternateProcess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Дети</a:t>
            </a:r>
            <a:endParaRPr lang="ru-RU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4" name="Двойная стрелка влево/вправо 13"/>
          <p:cNvSpPr/>
          <p:nvPr/>
        </p:nvSpPr>
        <p:spPr>
          <a:xfrm>
            <a:off x="7905750" y="1485900"/>
            <a:ext cx="876300" cy="419100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войная стрелка влево/вправо 14"/>
          <p:cNvSpPr/>
          <p:nvPr/>
        </p:nvSpPr>
        <p:spPr>
          <a:xfrm>
            <a:off x="3600450" y="1485900"/>
            <a:ext cx="876300" cy="419100"/>
          </a:xfrm>
          <a:prstGeom prst="left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F:\методич.работа\IMG_89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1" y="2076450"/>
            <a:ext cx="3454401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t="23806" r="12988" b="20303"/>
          <a:stretch/>
        </p:blipFill>
        <p:spPr>
          <a:xfrm>
            <a:off x="3708401" y="2057400"/>
            <a:ext cx="5111749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858251" y="2095500"/>
            <a:ext cx="28194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876300" y="4172635"/>
            <a:ext cx="11601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Прогнозируемый  результат  реализации  проекта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Прогнозируемый  результат  реализации  проекта</a:t>
            </a:r>
            <a:endParaRPr lang="ru-RU" dirty="0"/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419100" y="4772025"/>
            <a:ext cx="3543300" cy="1924050"/>
          </a:xfrm>
          <a:prstGeom prst="round2Diag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</a:rPr>
              <a:t>Совершенствование                          у педагогических работников  компетенций, обеспечивающих повышение уровня финансовой грамотности  детей дошкольного  возраста </a:t>
            </a:r>
            <a:endParaRPr lang="ru-RU" sz="1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248150" y="4800600"/>
            <a:ext cx="3924300" cy="1485900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</a:rPr>
              <a:t>Повышение  финансовой культуры родителей  в проблеме взаимодействия  с детьми                                    по экономическим вопросам. </a:t>
            </a:r>
            <a:endParaRPr lang="ru-RU" sz="1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8439150" y="4819650"/>
            <a:ext cx="3124200" cy="1771650"/>
          </a:xfrm>
          <a:prstGeom prst="round2Diag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Приобретение  первичного  экономического  опыта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года, Симферополь-Ялта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36144" t="25931" r="21523" b="17950"/>
          <a:stretch>
            <a:fillRect/>
          </a:stretch>
        </p:blipFill>
        <p:spPr bwMode="auto">
          <a:xfrm>
            <a:off x="1390650" y="857250"/>
            <a:ext cx="931545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87117" y="1205984"/>
            <a:ext cx="4915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Дети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86638" y="730613"/>
            <a:ext cx="7975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Проект«Дошкольная экономика»</a:t>
            </a:r>
            <a:endParaRPr lang="ru-RU" sz="3200" dirty="0">
              <a:solidFill>
                <a:srgbClr val="FF99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36164" t="35156" r="21816" b="18490"/>
          <a:stretch>
            <a:fillRect/>
          </a:stretch>
        </p:blipFill>
        <p:spPr bwMode="auto">
          <a:xfrm>
            <a:off x="1212234" y="1733549"/>
            <a:ext cx="10027265" cy="459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3" y="211082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90750" y="685800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Проект«Дошкольная экономика»</a:t>
            </a:r>
            <a:endParaRPr lang="ru-RU" sz="3200" dirty="0"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8467" y="1225034"/>
            <a:ext cx="4915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Дети</a:t>
            </a:r>
            <a:endParaRPr lang="ru-RU" sz="2800" dirty="0"/>
          </a:p>
        </p:txBody>
      </p:sp>
      <p:pic>
        <p:nvPicPr>
          <p:cNvPr id="11" name="Рисунок 10" descr="Изображение 38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75547"/>
            <a:ext cx="3600450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J:\Финансовая  грамотность\рОСИНКА\ФОТО\IMG_538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0082" y="2869531"/>
            <a:ext cx="20955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user\Desktop\IMG_019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4318" y="2831432"/>
            <a:ext cx="3657600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0" y="5470357"/>
            <a:ext cx="38019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>Поисково-исследовательский  проект  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«Мы – предприниматели!»</a:t>
            </a:r>
            <a:endParaRPr lang="ru-RU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10477" y="5479382"/>
            <a:ext cx="23732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>Сюжетно-ролевая  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>игра 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«Банк»</a:t>
            </a:r>
            <a:endParaRPr lang="ru-RU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67926" y="5462976"/>
            <a:ext cx="3124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>Интервью в телестудии 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</a:rPr>
              <a:t>«Росинка»                                    </a:t>
            </a: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«Что  такое  деньги?»</a:t>
            </a:r>
            <a:endParaRPr lang="ru-RU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336885" y="1817281"/>
            <a:ext cx="11341768" cy="919401"/>
          </a:xfrm>
          <a:prstGeom prst="flowChartAlternateProcess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Образовательный  курс  для детей  по приобретению финансовой грамотности, элементарных экономических знаний  и первичного опыта социально-экономических ролей через                      игровую и трудовую деятельность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079831" y="3776917"/>
            <a:ext cx="31121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Ситуационные  задачи.                                                                       Мастерская.                                                                                                          Викторины  и  конкурсы.                                          Театрализованные интерактивные                          мини-постановки.                               Моделирование.                                                                                                       Технологии: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«Клубный час»,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ТРИЗ.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428424" y="3003703"/>
            <a:ext cx="25170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Формы  работы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с  детьми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4A9A9D-F339-4225-AC02-358CCA435641}"/>
              </a:ext>
            </a:extLst>
          </p:cNvPr>
          <p:cNvSpPr/>
          <p:nvPr/>
        </p:nvSpPr>
        <p:spPr>
          <a:xfrm>
            <a:off x="2416628" y="122796"/>
            <a:ext cx="735874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НАУЧНО-МЕТОДИЧЕСКАЯ КОНФЕРЕНЦИЯ 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 в системе образования Республики Крым»</a:t>
            </a:r>
          </a:p>
          <a:p>
            <a:pPr algn="ctr">
              <a:lnSpc>
                <a:spcPct val="95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 3. «Формирование основ финансовой грамотности у детей дошкольного возраста»</a:t>
            </a:r>
          </a:p>
        </p:txBody>
      </p:sp>
      <p:pic>
        <p:nvPicPr>
          <p:cNvPr id="4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7E9444F5-CDAA-4E3B-B5B1-1CF8C61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7" y="182947"/>
            <a:ext cx="705952" cy="44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93B15-446F-4276-96A3-4DB6F9D7FE81}"/>
              </a:ext>
            </a:extLst>
          </p:cNvPr>
          <p:cNvSpPr/>
          <p:nvPr/>
        </p:nvSpPr>
        <p:spPr>
          <a:xfrm>
            <a:off x="113589" y="11745"/>
            <a:ext cx="1019885" cy="1993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РК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B18C6C-0683-4847-8AA7-EF5177FB110E}"/>
              </a:ext>
            </a:extLst>
          </p:cNvPr>
          <p:cNvSpPr/>
          <p:nvPr/>
        </p:nvSpPr>
        <p:spPr>
          <a:xfrm>
            <a:off x="113588" y="653143"/>
            <a:ext cx="1019885" cy="205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КРИППО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4724E-8364-4052-9464-4137552885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111" t="9251" r="14976" b="19702"/>
          <a:stretch/>
        </p:blipFill>
        <p:spPr>
          <a:xfrm>
            <a:off x="11390811" y="11745"/>
            <a:ext cx="801189" cy="68807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83CDB-3833-4655-AE87-5EAFB80B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18-20 октября 2022 года, Симферополь-Ялта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00822" y="787791"/>
            <a:ext cx="80772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Arial Black" pitchFamily="34" charset="0"/>
              </a:rPr>
              <a:t>                                </a:t>
            </a:r>
            <a:r>
              <a:rPr lang="ru-RU" sz="2000" b="1" dirty="0" smtClean="0">
                <a:latin typeface="Arial Black" pitchFamily="34" charset="0"/>
              </a:rPr>
              <a:t>                                                                      </a:t>
            </a:r>
            <a:r>
              <a:rPr lang="ru-RU" sz="2800" b="1" dirty="0" smtClean="0">
                <a:solidFill>
                  <a:srgbClr val="00B050"/>
                </a:solidFill>
                <a:latin typeface="Arial Black" pitchFamily="34" charset="0"/>
              </a:rPr>
              <a:t>Проектная линия: 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Дети</a:t>
            </a:r>
            <a:endParaRPr lang="ru-RU" sz="2800" b="1" dirty="0" smtClean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Arial Black" pitchFamily="34" charset="0"/>
            </a:endParaRPr>
          </a:p>
          <a:p>
            <a:endParaRPr lang="ru-RU" sz="1400" b="1" dirty="0" smtClean="0">
              <a:ln>
                <a:solidFill>
                  <a:srgbClr val="FF0000"/>
                </a:solidFill>
              </a:ln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15628" y="698082"/>
            <a:ext cx="7975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1430"/>
                <a:solidFill>
                  <a:srgbClr val="FF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Проект«Дошкольная экономика»</a:t>
            </a:r>
            <a:endParaRPr lang="ru-RU" sz="3200" dirty="0">
              <a:solidFill>
                <a:srgbClr val="FF9900"/>
              </a:solidFill>
            </a:endParaRPr>
          </a:p>
        </p:txBody>
      </p:sp>
      <p:pic>
        <p:nvPicPr>
          <p:cNvPr id="13" name="Рисунок 12" descr="J:\Финансовая  грамотность\рОСИНКА\ФОТО\IMG_53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994" y="1397390"/>
            <a:ext cx="3390314" cy="439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F:\Финансы\IMG_53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2288" y="1650608"/>
            <a:ext cx="6177288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81650" y="5832790"/>
            <a:ext cx="36231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Arial Black" pitchFamily="34" charset="0"/>
              </a:rPr>
              <a:t>Сюжетно-ролевая  игра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</a:rPr>
              <a:t>  «Банк» </a:t>
            </a:r>
            <a:endParaRPr lang="ru-RU" sz="20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2385</Words>
  <Application>Microsoft Office PowerPoint</Application>
  <PresentationFormat>Широкоэкранный</PresentationFormat>
  <Paragraphs>416</Paragraphs>
  <Slides>36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Elana</dc:creator>
  <cp:lastModifiedBy>Админ</cp:lastModifiedBy>
  <cp:revision>58</cp:revision>
  <dcterms:created xsi:type="dcterms:W3CDTF">2022-09-01T07:56:00Z</dcterms:created>
  <dcterms:modified xsi:type="dcterms:W3CDTF">2022-11-30T09:01:43Z</dcterms:modified>
</cp:coreProperties>
</file>