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9" r:id="rId3"/>
    <p:sldId id="310" r:id="rId4"/>
    <p:sldId id="311" r:id="rId5"/>
    <p:sldId id="312" r:id="rId6"/>
    <p:sldId id="331" r:id="rId7"/>
    <p:sldId id="314" r:id="rId8"/>
    <p:sldId id="315" r:id="rId9"/>
    <p:sldId id="316" r:id="rId10"/>
    <p:sldId id="317" r:id="rId11"/>
    <p:sldId id="319" r:id="rId12"/>
    <p:sldId id="320" r:id="rId13"/>
    <p:sldId id="321" r:id="rId14"/>
    <p:sldId id="322" r:id="rId15"/>
    <p:sldId id="325" r:id="rId16"/>
    <p:sldId id="326" r:id="rId17"/>
    <p:sldId id="261" r:id="rId18"/>
    <p:sldId id="262" r:id="rId19"/>
    <p:sldId id="327" r:id="rId20"/>
    <p:sldId id="328" r:id="rId21"/>
    <p:sldId id="33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CC70A29-474A-4F74-92E7-B918CBFCAE58}">
          <p14:sldIdLst>
            <p14:sldId id="257"/>
            <p14:sldId id="309"/>
            <p14:sldId id="310"/>
            <p14:sldId id="311"/>
            <p14:sldId id="312"/>
            <p14:sldId id="331"/>
            <p14:sldId id="314"/>
            <p14:sldId id="315"/>
            <p14:sldId id="316"/>
            <p14:sldId id="317"/>
            <p14:sldId id="319"/>
            <p14:sldId id="320"/>
            <p14:sldId id="321"/>
            <p14:sldId id="322"/>
            <p14:sldId id="325"/>
            <p14:sldId id="326"/>
            <p14:sldId id="261"/>
          </p14:sldIdLst>
        </p14:section>
        <p14:section name="Раздел без заголовка" id="{9CDF6AF2-2C09-4F15-92F9-4D976A7AD10A}">
          <p14:sldIdLst>
            <p14:sldId id="262"/>
            <p14:sldId id="327"/>
            <p14:sldId id="328"/>
            <p14:sldId id="33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640960" cy="3987871"/>
          </a:xfr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Заседание итоговой коллегии Министерства  образования , науки и молодежи Республики Крым и президиума Крымской республиканской организации Профсоюза работников народного образования и науки Российской федерации «Развитие системы  воспитательной работы в Республике Крым»</a:t>
            </a:r>
            <a:b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Секция</a:t>
            </a:r>
            <a:b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специалистов , методистов органов управления образованием муниципальных районов и городских округов , курирующих вопросы дошкольного образования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качества дошкольного образования в Республике Крым.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проведения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апробации оценочных  средств   республиканской   системы  оценки качества  дошкольного  образования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дошкольных образовательных организациях Республики Крым.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221088"/>
            <a:ext cx="8640960" cy="2520280"/>
          </a:xfr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2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Кемилева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Эльвина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Фикретовна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центра развития дошкольного и начального образования </a:t>
            </a:r>
          </a:p>
          <a:p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реподаватель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кафедры дошкольного и начального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lvl="0"/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025" y="4365104"/>
            <a:ext cx="3408363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0883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80719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округов 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образования</a:t>
            </a:r>
          </a:p>
          <a:p>
            <a:pPr marL="0" indent="0">
              <a:spcAft>
                <a:spcPts val="0"/>
              </a:spcAft>
              <a:buNone/>
            </a:pPr>
            <a:endParaRPr lang="ru-RU" sz="14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400" b="1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400" b="1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4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>
                <a:latin typeface="Times New Roman"/>
                <a:ea typeface="Times New Roman"/>
              </a:rPr>
              <a:t>-Круглый стол «Формирование системы оценки качества в рамках реализации ФГОС ДО</a:t>
            </a:r>
            <a:r>
              <a:rPr lang="ru-RU" sz="1400" b="1" dirty="0" smtClean="0">
                <a:latin typeface="Times New Roman"/>
                <a:ea typeface="Times New Roman"/>
              </a:rPr>
              <a:t>»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b="1" dirty="0">
                <a:latin typeface="Times New Roman"/>
                <a:ea typeface="Times New Roman"/>
              </a:rPr>
              <a:t>(04 марта 2019 г. КРИППО), </a:t>
            </a:r>
            <a:endParaRPr lang="ru-RU" sz="14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Times New Roman"/>
              </a:rPr>
              <a:t>в </a:t>
            </a:r>
            <a:r>
              <a:rPr lang="ru-RU" sz="1400" b="1" dirty="0">
                <a:latin typeface="Times New Roman"/>
                <a:ea typeface="Times New Roman"/>
              </a:rPr>
              <a:t>ходе проведения были подведены итоги федерального исследования и утверждены направления деятельности ресурсных центров; </a:t>
            </a:r>
          </a:p>
          <a:p>
            <a:pPr marL="0" indent="0">
              <a:spcAft>
                <a:spcPts val="0"/>
              </a:spcAft>
              <a:buNone/>
            </a:pPr>
            <a:endParaRPr lang="ru-RU" sz="14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Times New Roman"/>
              </a:rPr>
              <a:t>-</a:t>
            </a:r>
            <a:r>
              <a:rPr lang="ru-RU" sz="1400" b="1" dirty="0">
                <a:latin typeface="Times New Roman"/>
                <a:ea typeface="Times New Roman"/>
              </a:rPr>
              <a:t>Семинар-практикум «Разработка алгоритма при создании единой региональной системы оценки качества дошкольного образования» (14 апреля, МБДОУ №103 г. Симферополь); </a:t>
            </a:r>
          </a:p>
          <a:p>
            <a:pPr marL="0" indent="0">
              <a:spcAft>
                <a:spcPts val="0"/>
              </a:spcAft>
              <a:buNone/>
            </a:pPr>
            <a:endParaRPr lang="ru-RU" sz="14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Times New Roman"/>
              </a:rPr>
              <a:t>-</a:t>
            </a:r>
            <a:r>
              <a:rPr lang="ru-RU" sz="1400" b="1" dirty="0">
                <a:latin typeface="Times New Roman"/>
                <a:ea typeface="Times New Roman"/>
              </a:rPr>
              <a:t>Семинар «Проблемы и перспективы использования алгоритмов при проведении оценки качества дошкольного образования» (28 ноября 2019 МБДОУ № 5 «Красная шапочка» г. Бахчисарай). </a:t>
            </a:r>
          </a:p>
          <a:p>
            <a:pPr marL="0" indent="0">
              <a:spcAft>
                <a:spcPts val="0"/>
              </a:spcAft>
              <a:buNone/>
            </a:pPr>
            <a:endParaRPr lang="ru-RU" sz="14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Times New Roman"/>
              </a:rPr>
              <a:t>-Постоянно- </a:t>
            </a:r>
            <a:r>
              <a:rPr lang="ru-RU" sz="1400" b="1" dirty="0">
                <a:latin typeface="Times New Roman"/>
                <a:ea typeface="Times New Roman"/>
              </a:rPr>
              <a:t>действующая рабочая группа специалистов ресурсных центров.</a:t>
            </a:r>
          </a:p>
          <a:p>
            <a:pPr marL="0" indent="0">
              <a:spcAft>
                <a:spcPts val="0"/>
              </a:spcAft>
              <a:buNone/>
            </a:pPr>
            <a:endParaRPr lang="ru-RU" sz="1400" b="1" dirty="0">
              <a:latin typeface="Times New Roman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952328" cy="64807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44648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7"/>
          </a:xfr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</a:t>
            </a: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округов, </a:t>
            </a: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</a:t>
            </a: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образования</a:t>
            </a:r>
          </a:p>
          <a:p>
            <a:pPr marL="0" indent="0">
              <a:spcAft>
                <a:spcPts val="0"/>
              </a:spcAft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приказом Министерства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, науки и молодежи  Республики Крым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13.04.2021 г. №631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создании экспертной комиссии по проведению апробации оценочных средств республиканской системы оценки качества дошкольного образования»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экспертная комиссия по проведению апробации оценочных средств республиканской системы качества дошкольного образования.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b="1" dirty="0">
              <a:solidFill>
                <a:srgbClr val="212529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b="1" dirty="0">
              <a:solidFill>
                <a:srgbClr val="212529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                                    </a:t>
            </a:r>
            <a:endParaRPr lang="ru-RU" sz="2400" b="1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215258" cy="79208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586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80719"/>
          </a:xfrm>
          <a:solidFill>
            <a:schemeClr val="bg2">
              <a:lumMod val="7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округов,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</a:t>
            </a: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образования</a:t>
            </a:r>
            <a:endParaRPr lang="ru-RU" sz="1800" dirty="0">
              <a:solidFill>
                <a:srgbClr val="212529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концепцией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мониторинга качества дошкольного образования Российской Федерации   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определяются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фиксируются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уровней,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предусматривается 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нулевой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работа по оцениваемому показателю не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ведется),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од-уровень  (в случае неприменимости требований показателя к оценке). </a:t>
            </a:r>
            <a:endParaRPr lang="ru-RU" sz="1800" b="1" dirty="0">
              <a:solidFill>
                <a:srgbClr val="212529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3431282" cy="72008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81217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53341"/>
          </a:xfr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округов,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</a:t>
            </a: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образования</a:t>
            </a:r>
          </a:p>
          <a:p>
            <a:pPr marL="0" lvl="0" indent="0" algn="r">
              <a:buNone/>
            </a:pPr>
            <a:r>
              <a:rPr lang="ru-RU" altLang="ru-RU" sz="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800" b="1" dirty="0">
              <a:solidFill>
                <a:srgbClr val="212529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215258" cy="50405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7" name="Rectangle 3"/>
          <p:cNvSpPr>
            <a:spLocks noGrp="1" noChangeArrowheads="1"/>
          </p:cNvSpPr>
          <p:nvPr>
            <p:ph type="title"/>
          </p:nvPr>
        </p:nvSpPr>
        <p:spPr bwMode="auto">
          <a:xfrm flipH="1">
            <a:off x="467542" y="3640415"/>
            <a:ext cx="78488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199871"/>
              </p:ext>
            </p:extLst>
          </p:nvPr>
        </p:nvGraphicFramePr>
        <p:xfrm>
          <a:off x="467545" y="1331638"/>
          <a:ext cx="8280919" cy="5202429"/>
        </p:xfrm>
        <a:graphic>
          <a:graphicData uri="http://schemas.openxmlformats.org/drawingml/2006/table">
            <a:tbl>
              <a:tblPr/>
              <a:tblGrid>
                <a:gridCol w="1373850"/>
                <a:gridCol w="1160863"/>
                <a:gridCol w="1229772"/>
                <a:gridCol w="1091471"/>
                <a:gridCol w="1024489"/>
                <a:gridCol w="1091471"/>
                <a:gridCol w="1309003"/>
              </a:tblGrid>
              <a:tr h="462639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(неприменимость)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33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Неприменимость требований показателя к оценке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 в ДОО  по объективным причинам вообще не ведется деятельность, предусмотренная каким-либо показателем (напр. нет детей с ОВЗ)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Направление не </a:t>
                      </a: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оценивается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по оцениваемому показателю не ведется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(хотя бы один из индикаторов не  может оценен положительно. Речь идет о тревожном уровне качества образования по данному показателю.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этом случае ставится 0 баллов и фиксируется нулевой уровень)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Баллы-0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Требуется работа по повышению качества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(1 уровень качества свидетельствует, что деятельность в оцениваемом направлении ведется, но требуется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серъезная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работа по ее совершенствованию, поскольку регистрируемый уровень  качества  фиксируется набранным количеством  баллов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Баллы   ---------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Качество стремится к базовому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(уровень свидетельствует о том, что в ДОО практически полностью выполняются требования  нормативно-правовых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актов,но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набранное количество баллов</a:t>
                      </a: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Баллы----------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Базовый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(на  данном уровне качества в ДОО обеспечивается полное выполнение требований ФГОС ДО и других нормативно-правовых актов, регулирующих деятельность дошкольного образования.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Баллы-----------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Хорошее качество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(ДОО  присваивается  4  уровень  при превышении базового уровня качества в ДОО  и предоставлении детям   лучших возможностей   для образования. Данный уровень свидетельствует о системном подходе к работе по измеряемому направлению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ДОО  4-го уровня нацелены на постоянное </a:t>
                      </a:r>
                      <a:r>
                        <a:rPr lang="ru-RU" sz="800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совешенствование</a:t>
                      </a:r>
                      <a:r>
                        <a:rPr lang="ru-RU" sz="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образовательной деятельности  и характеризуется активным вовлечением сотрудников  и родителей  воспитанников в принятии решений, стремятся  к эффективному управлению.)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Превосходное качество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(ДОО присваивается  5 уровень если все индикаторы оценены положительно.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данном  уровне фиксируется  значительное превышение базового уровня, предусмотренного ФГОС ДО и нормативно-правовой </a:t>
                      </a:r>
                      <a:r>
                        <a:rPr lang="ru-RU" sz="8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документацией.Этот</a:t>
                      </a:r>
                      <a:r>
                        <a:rPr lang="ru-RU" sz="8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 отмечается как выдающийся, пример  лучшей практики. Для подтверждения этого уровня, ведется видео и фото съемка.)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47" marR="52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8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0"/>
            <a:ext cx="11665296" cy="705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711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3"/>
            <a:ext cx="3215258" cy="79208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24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8845"/>
            <a:ext cx="3215258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988706"/>
              </p:ext>
            </p:extLst>
          </p:nvPr>
        </p:nvGraphicFramePr>
        <p:xfrm>
          <a:off x="1000868" y="2420888"/>
          <a:ext cx="7111365" cy="2993962"/>
        </p:xfrm>
        <a:graphic>
          <a:graphicData uri="http://schemas.openxmlformats.org/drawingml/2006/table">
            <a:tbl>
              <a:tblPr firstRow="1" firstCol="1" bandRow="1"/>
              <a:tblGrid>
                <a:gridCol w="387648"/>
                <a:gridCol w="2880320"/>
                <a:gridCol w="1773297"/>
                <a:gridCol w="20701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п/п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Электронная почта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0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Кемилева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Эльвина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Фикретовна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КРИППО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0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Федотова Валентина Михайловна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Симферопольский </a:t>
                      </a:r>
                      <a:r>
                        <a:rPr lang="ru-RU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Меджитова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Диана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Назимовна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Красногвардейский </a:t>
                      </a:r>
                      <a:r>
                        <a:rPr lang="ru-RU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1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Ибадуллаева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Эльмаз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Зекиевна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Белогорский </a:t>
                      </a:r>
                      <a:r>
                        <a:rPr lang="ru-RU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Кадуха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Лариса Викторовна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г.Саки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Макарчук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Наталья Владимировна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г. </a:t>
                      </a:r>
                      <a:r>
                        <a:rPr lang="ru-RU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Симферополь,ИМЦ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Козлова Ирина Ивановна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Симферополь,МБДОУ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№10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1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Петрушина Елена Александровна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Бахчисарайский </a:t>
                      </a:r>
                      <a:r>
                        <a:rPr lang="ru-RU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845"/>
            <a:ext cx="3215258" cy="79208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00868" y="1200905"/>
            <a:ext cx="6218818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Творческая группа по разработке Порядка</a:t>
            </a:r>
            <a:b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</a:b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и показателей мониторинга качества дошкольного образования </a:t>
            </a:r>
            <a:b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</a:b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 Республике Крым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89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408712"/>
          </a:xfr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округов,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образования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143250" cy="57606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79513" y="1052736"/>
            <a:ext cx="8784976" cy="554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9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336704"/>
          </a:xfr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округов,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образования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3143250" cy="64807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856983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684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336704"/>
          </a:xfr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округов,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образования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3143250" cy="79208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84975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853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19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1" dirty="0">
                <a:latin typeface="Times New Roman"/>
              </a:rPr>
              <a:t>Секция</a:t>
            </a:r>
            <a:br>
              <a:rPr lang="ru-RU" sz="1100" b="1" dirty="0">
                <a:latin typeface="Times New Roman"/>
              </a:rPr>
            </a:br>
            <a:r>
              <a:rPr lang="ru-RU" sz="1100" b="1" dirty="0">
                <a:latin typeface="Times New Roman"/>
              </a:rPr>
              <a:t>для специалистов , методистов органов управления образованием </a:t>
            </a:r>
            <a:endParaRPr lang="ru-RU" sz="1100" b="1" dirty="0" smtClean="0">
              <a:latin typeface="Times New Roman"/>
            </a:endParaRP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1" dirty="0" smtClean="0">
                <a:latin typeface="Times New Roman"/>
              </a:rPr>
              <a:t>муниципальных </a:t>
            </a:r>
            <a:r>
              <a:rPr lang="ru-RU" sz="1100" b="1" dirty="0">
                <a:latin typeface="Times New Roman"/>
              </a:rPr>
              <a:t>районов </a:t>
            </a:r>
            <a:r>
              <a:rPr lang="ru-RU" sz="1100" b="1" dirty="0" smtClean="0">
                <a:latin typeface="Times New Roman"/>
              </a:rPr>
              <a:t>и городских </a:t>
            </a:r>
            <a:r>
              <a:rPr lang="ru-RU" sz="1100" b="1" dirty="0">
                <a:latin typeface="Times New Roman"/>
              </a:rPr>
              <a:t>округов , </a:t>
            </a:r>
            <a:endParaRPr lang="ru-RU" sz="1100" b="1" dirty="0" smtClean="0">
              <a:latin typeface="Times New Roman"/>
            </a:endParaRP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1" dirty="0" smtClean="0">
                <a:latin typeface="Times New Roman"/>
              </a:rPr>
              <a:t>курирующих </a:t>
            </a:r>
            <a:r>
              <a:rPr lang="ru-RU" sz="1100" b="1" dirty="0">
                <a:latin typeface="Times New Roman"/>
              </a:rPr>
              <a:t>вопросы дошкольного </a:t>
            </a:r>
            <a:r>
              <a:rPr lang="ru-RU" sz="1100" b="1" dirty="0" smtClean="0">
                <a:latin typeface="Times New Roman"/>
              </a:rPr>
              <a:t>образования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endParaRPr lang="ru-RU" sz="1100" b="1" dirty="0" smtClean="0">
              <a:latin typeface="Times New Roman"/>
            </a:endParaRP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endParaRPr lang="ru-RU" sz="1100" b="1" dirty="0" smtClean="0">
              <a:latin typeface="Times New Roman"/>
            </a:endParaRP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endParaRPr lang="ru-RU" sz="1100" b="1" dirty="0" smtClean="0">
              <a:latin typeface="Times New Roman"/>
            </a:endParaRP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endParaRPr lang="ru-RU" sz="1100" b="1" dirty="0" smtClean="0">
              <a:latin typeface="Times New Roman"/>
            </a:endParaRP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endParaRPr lang="ru-RU" sz="1100" b="1" dirty="0" smtClean="0">
              <a:latin typeface="Times New Roman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образования, науки и молодежи Республики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03.09.2018 №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1931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 участии в национальном исследовании качества дошкольного образования»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образовательных организаций, реализующих образовательные программы дошкольного образования,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 по детской диагностике и экспертов по среде для участия в исследовании качества дошкольного образования в Республике Крым.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b="1" dirty="0" smtClean="0">
                <a:latin typeface="Times New Roman"/>
              </a:rPr>
              <a:t> </a:t>
            </a:r>
            <a:r>
              <a:rPr lang="ru-RU" sz="1400" b="1" dirty="0" smtClean="0">
                <a:latin typeface="Times New Roman"/>
              </a:rPr>
              <a:t/>
            </a:r>
            <a:br>
              <a:rPr lang="ru-RU" sz="1400" b="1" dirty="0" smtClean="0">
                <a:latin typeface="Times New Roman"/>
              </a:rPr>
            </a:br>
            <a:endParaRPr lang="ru-RU" sz="1400" b="1" dirty="0" smtClean="0">
              <a:latin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3096344" cy="576063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6604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336704"/>
          </a:xfr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округов,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</a:t>
            </a: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образования</a:t>
            </a: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3143250" cy="79208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8064896" cy="324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816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640960" cy="3987871"/>
          </a:xfr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Заседание итоговой коллегии Министерства  образования , науки и молодежи Республики Крым и президиума Крымской республиканской организации Профсоюза работников народного образования и науки Российской федерации «Развитие системы  воспитательной работы в Республике Крым»</a:t>
            </a:r>
            <a:b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Секция</a:t>
            </a:r>
            <a:b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специалистов , методистов органов управления образованием муниципальных районов и городских округов , курирующих вопросы дошкольного образования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качества дошкольного образования в Республике Крым.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проведения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апробации оценочных  средств   республиканской   системы  оценки качества  дошкольного  образования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дошкольных образовательных организациях Республики Крым.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221088"/>
            <a:ext cx="8640960" cy="2520280"/>
          </a:xfr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2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Кемилева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Эльвина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Фикретовна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центра развития дошкольного и начального образования </a:t>
            </a:r>
          </a:p>
          <a:p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реподаватель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кафедры дошкольного и начального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lvl="0"/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025" y="4365104"/>
            <a:ext cx="3408363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7137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5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r">
              <a:spcAft>
                <a:spcPts val="0"/>
              </a:spcAft>
              <a:buNone/>
            </a:pPr>
            <a:r>
              <a:rPr lang="ru-RU" sz="1100" b="1" dirty="0" smtClean="0">
                <a:latin typeface="Times New Roman"/>
              </a:rPr>
              <a:t>Секция</a:t>
            </a:r>
            <a:r>
              <a:rPr lang="ru-RU" sz="1100" b="1" dirty="0">
                <a:latin typeface="Times New Roman"/>
              </a:rPr>
              <a:t/>
            </a:r>
            <a:br>
              <a:rPr lang="ru-RU" sz="1100" b="1" dirty="0">
                <a:latin typeface="Times New Roman"/>
              </a:rPr>
            </a:br>
            <a:r>
              <a:rPr lang="ru-RU" sz="1100" b="1" dirty="0"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sz="1100" b="1" dirty="0">
                <a:latin typeface="Times New Roman"/>
              </a:rPr>
              <a:t>муниципальных районов </a:t>
            </a:r>
            <a:r>
              <a:rPr lang="ru-RU" sz="1100" b="1" dirty="0" smtClean="0">
                <a:latin typeface="Times New Roman"/>
              </a:rPr>
              <a:t>и </a:t>
            </a:r>
            <a:r>
              <a:rPr lang="ru-RU" sz="1100" b="1" dirty="0">
                <a:latin typeface="Times New Roman"/>
              </a:rPr>
              <a:t>городских округов , </a:t>
            </a:r>
          </a:p>
          <a:p>
            <a:pPr marL="0" indent="0" algn="r">
              <a:spcAft>
                <a:spcPts val="0"/>
              </a:spcAft>
              <a:buNone/>
            </a:pPr>
            <a:r>
              <a:rPr lang="ru-RU" sz="1100" b="1" dirty="0">
                <a:latin typeface="Times New Roman"/>
              </a:rPr>
              <a:t>курирующих вопросы дошкольного образования</a:t>
            </a:r>
          </a:p>
          <a:p>
            <a:pPr marL="0" indent="0" algn="r">
              <a:spcAft>
                <a:spcPts val="0"/>
              </a:spcAft>
              <a:buNone/>
            </a:pPr>
            <a:endParaRPr lang="ru-RU" sz="1400" b="1" dirty="0" smtClean="0">
              <a:latin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endParaRPr lang="ru-RU" sz="24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Основная цель  </a:t>
            </a:r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исследования </a:t>
            </a: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формирование научно-методической основы для разработки и совершенствования национальной системы оценивания качества дошкольного образования, а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также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региональных систем развивающего оценивания качества дошкольного образования</a:t>
            </a: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соответствующих требованиям ФГОС ДО.</a:t>
            </a:r>
            <a:endParaRPr lang="ru-RU" sz="20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3384376" cy="79208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38462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07504" y="188640"/>
            <a:ext cx="8875711" cy="6542608"/>
          </a:xfr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</a:t>
            </a: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и </a:t>
            </a: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городских округов 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</a:t>
            </a: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образования</a:t>
            </a:r>
          </a:p>
          <a:p>
            <a:pPr marL="0" lvl="0" indent="0" algn="r">
              <a:buNone/>
            </a:pPr>
            <a:endParaRPr lang="ru-RU" sz="12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2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200" b="1" dirty="0">
              <a:solidFill>
                <a:prstClr val="black"/>
              </a:solidFill>
              <a:latin typeface="Times New Roman"/>
            </a:endParaRPr>
          </a:p>
          <a:p>
            <a:pPr marL="0" lvl="0" indent="0">
              <a:buNone/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</a:rPr>
              <a:t>                                                                                   </a:t>
            </a:r>
            <a:r>
              <a:rPr lang="ru-RU" sz="1600" b="1" dirty="0" smtClean="0">
                <a:solidFill>
                  <a:prstClr val="black"/>
                </a:solidFill>
                <a:latin typeface="Times New Roman"/>
              </a:rPr>
              <a:t>Задачи </a:t>
            </a:r>
            <a:r>
              <a:rPr lang="ru-RU" sz="1600" b="1" dirty="0">
                <a:solidFill>
                  <a:prstClr val="black"/>
                </a:solidFill>
                <a:latin typeface="Times New Roman"/>
              </a:rPr>
              <a:t>исследования: </a:t>
            </a:r>
            <a:endParaRPr lang="ru-RU" sz="16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600" b="1" dirty="0">
              <a:solidFill>
                <a:prstClr val="black"/>
              </a:solidFill>
              <a:latin typeface="Times New Roman"/>
            </a:endParaRPr>
          </a:p>
          <a:p>
            <a:pPr marL="0" lvl="0" indent="0">
              <a:buNone/>
            </a:pPr>
            <a:r>
              <a:rPr lang="ru-RU" sz="1600" b="1" dirty="0">
                <a:solidFill>
                  <a:prstClr val="black"/>
                </a:solidFill>
                <a:latin typeface="Times New Roman"/>
              </a:rPr>
              <a:t>— разработка и апробация комплекта диагностических методик для комплексного исследования когнитивного развития дошкольников во взаимосвязи с параметрами образовательной среды ДОО; </a:t>
            </a:r>
          </a:p>
          <a:p>
            <a:pPr marL="0" lvl="0" indent="0">
              <a:buNone/>
            </a:pPr>
            <a:r>
              <a:rPr lang="ru-RU" sz="1600" b="1" dirty="0">
                <a:solidFill>
                  <a:prstClr val="black"/>
                </a:solidFill>
                <a:latin typeface="Times New Roman"/>
              </a:rPr>
              <a:t>— оценивание различных параметров образовательной среды ДОО, включенных в исследование;</a:t>
            </a:r>
          </a:p>
          <a:p>
            <a:pPr marL="0" lvl="0" indent="0">
              <a:buNone/>
            </a:pPr>
            <a:r>
              <a:rPr lang="ru-RU" sz="1600" b="1" dirty="0">
                <a:solidFill>
                  <a:prstClr val="black"/>
                </a:solidFill>
                <a:latin typeface="Times New Roman"/>
              </a:rPr>
              <a:t>— анализ результатов диагностики когнитивного развития дошкольников и результатов оценивания параметров образовательной среды ДОО с целью выявления взаимосвязей между качеством образовательной среды ДОО и аспектами когнитивного развития дошкольников; </a:t>
            </a:r>
          </a:p>
          <a:p>
            <a:pPr marL="0" lvl="0" indent="0">
              <a:buNone/>
            </a:pPr>
            <a:r>
              <a:rPr lang="ru-RU" sz="1600" b="1" dirty="0">
                <a:solidFill>
                  <a:prstClr val="black"/>
                </a:solidFill>
                <a:latin typeface="Times New Roman"/>
              </a:rPr>
              <a:t>— разработка методических рекомендаций для региональных систем дошкольного образования по итогам анализа результатов исследования, вопросам сбора, анализа и использования объективной информации о состоянии системы дошкольного образования. </a:t>
            </a:r>
          </a:p>
          <a:p>
            <a:pPr marL="0" lvl="0" indent="0">
              <a:buNone/>
            </a:pPr>
            <a:endParaRPr lang="ru-RU" sz="1200" b="1" dirty="0">
              <a:solidFill>
                <a:prstClr val="black"/>
              </a:solidFill>
              <a:latin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1400" b="1" dirty="0" smtClean="0">
              <a:latin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215258" cy="79208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18422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80728"/>
            <a:ext cx="8784976" cy="56886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1"/>
          </a:xfr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400" b="1" dirty="0" smtClean="0">
              <a:latin typeface="Times New Roman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33" y="188640"/>
            <a:ext cx="2525659" cy="79208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84975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96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80728"/>
            <a:ext cx="8784976" cy="56886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1"/>
          </a:xfr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400" b="1" dirty="0" smtClean="0">
              <a:latin typeface="Times New Roman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33" y="188640"/>
            <a:ext cx="2525659" cy="79208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9000" y="-1571625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839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80719"/>
          </a:xfr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округов 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образования</a:t>
            </a:r>
          </a:p>
          <a:p>
            <a:pPr marL="0" indent="0" algn="r">
              <a:spcAft>
                <a:spcPts val="0"/>
              </a:spcAft>
              <a:buNone/>
            </a:pPr>
            <a:endParaRPr lang="ru-RU" sz="1600" b="1" dirty="0" smtClean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endParaRPr lang="ru-RU" sz="1600" b="1" dirty="0"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1600" b="1" dirty="0">
                <a:latin typeface="Times New Roman"/>
                <a:ea typeface="Times New Roman"/>
              </a:rPr>
              <a:t>П</a:t>
            </a:r>
            <a:r>
              <a:rPr lang="ru-RU" sz="1600" b="1" dirty="0" smtClean="0">
                <a:latin typeface="Times New Roman"/>
                <a:ea typeface="Times New Roman"/>
              </a:rPr>
              <a:t>риказ </a:t>
            </a:r>
            <a:r>
              <a:rPr lang="ru-RU" sz="1600" b="1" dirty="0">
                <a:latin typeface="Times New Roman"/>
                <a:ea typeface="Times New Roman"/>
              </a:rPr>
              <a:t>Министерства образования, науки и молодежи Республики </a:t>
            </a:r>
            <a:r>
              <a:rPr lang="ru-RU" sz="1600" b="1" dirty="0" smtClean="0">
                <a:latin typeface="Times New Roman"/>
                <a:ea typeface="Times New Roman"/>
              </a:rPr>
              <a:t>Крым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>
                <a:latin typeface="Times New Roman"/>
                <a:ea typeface="Times New Roman"/>
              </a:rPr>
              <a:t>от 20.02.2019 №</a:t>
            </a:r>
            <a:r>
              <a:rPr lang="ru-RU" sz="1600" b="1" dirty="0" smtClean="0">
                <a:latin typeface="Times New Roman"/>
                <a:ea typeface="Times New Roman"/>
              </a:rPr>
              <a:t>32</a:t>
            </a:r>
            <a:endParaRPr lang="ru-RU" sz="1600" b="1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 smtClean="0">
                <a:latin typeface="Times New Roman"/>
                <a:ea typeface="Times New Roman"/>
              </a:rPr>
              <a:t>На </a:t>
            </a:r>
            <a:r>
              <a:rPr lang="ru-RU" sz="1600" b="1" dirty="0">
                <a:latin typeface="Times New Roman"/>
                <a:ea typeface="Times New Roman"/>
              </a:rPr>
              <a:t>базе дошкольных образовательных учреждений гг. Евпатории, Керчи, Красноперекопска, Симферополя, Феодосии, Саки, Ялты, 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>
                <a:latin typeface="Times New Roman"/>
                <a:ea typeface="Times New Roman"/>
              </a:rPr>
              <a:t>Бахчисарайского, </a:t>
            </a:r>
            <a:r>
              <a:rPr lang="ru-RU" sz="1600" b="1" dirty="0" err="1">
                <a:latin typeface="Times New Roman"/>
                <a:ea typeface="Times New Roman"/>
              </a:rPr>
              <a:t>Джанкойского</a:t>
            </a:r>
            <a:r>
              <a:rPr lang="ru-RU" sz="1600" b="1" dirty="0">
                <a:latin typeface="Times New Roman"/>
                <a:ea typeface="Times New Roman"/>
              </a:rPr>
              <a:t>, Красногвардейского и Симферопольского </a:t>
            </a:r>
            <a:r>
              <a:rPr lang="ru-RU" sz="1600" b="1" dirty="0" smtClean="0">
                <a:latin typeface="Times New Roman"/>
                <a:ea typeface="Times New Roman"/>
              </a:rPr>
              <a:t>районов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600" b="1" dirty="0" smtClean="0">
                <a:latin typeface="Times New Roman"/>
                <a:ea typeface="Times New Roman"/>
              </a:rPr>
              <a:t>функционирует </a:t>
            </a:r>
            <a:r>
              <a:rPr lang="ru-RU" sz="16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16</a:t>
            </a:r>
            <a:r>
              <a:rPr lang="ru-RU" sz="1600" b="1" dirty="0" smtClean="0">
                <a:latin typeface="Times New Roman"/>
                <a:ea typeface="Times New Roman"/>
              </a:rPr>
              <a:t> ресурсных центров </a:t>
            </a:r>
          </a:p>
          <a:p>
            <a:pPr marL="0" indent="0">
              <a:buNone/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ресурсных центров -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формированию системы оценки качества дошкольного образования Республики Крым в условиях реализации федерального государственного образовательного стандарта дошкольного образования.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b="1" dirty="0" smtClean="0">
              <a:latin typeface="Times New Roman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24336" cy="64807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56695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43879" y="451275"/>
            <a:ext cx="8229600" cy="6120679"/>
          </a:xfr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округов 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</a:t>
            </a: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образования</a:t>
            </a: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4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Times New Roman"/>
              </a:rPr>
              <a:t>                                                                    Основные </a:t>
            </a:r>
            <a:r>
              <a:rPr lang="ru-RU" sz="1400" b="1" dirty="0">
                <a:latin typeface="Times New Roman"/>
                <a:ea typeface="Times New Roman"/>
              </a:rPr>
              <a:t>задачи деятельности: </a:t>
            </a:r>
            <a:endParaRPr lang="ru-RU" sz="14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400" b="1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>
                <a:latin typeface="Times New Roman"/>
                <a:ea typeface="Times New Roman"/>
              </a:rPr>
              <a:t>- формирование региональной системы оценки качества дошкольного образования, единых требований мониторинговой оценки качества образования дошкольных образовательных организаций;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>
                <a:latin typeface="Times New Roman"/>
                <a:ea typeface="Times New Roman"/>
              </a:rPr>
              <a:t>- разработка критериев, показателей региональной системы оценки качества дошкольного образования по всем образовательным областям в соответствии с требованиями ФГОС ДО;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>
                <a:latin typeface="Times New Roman"/>
                <a:ea typeface="Times New Roman"/>
              </a:rPr>
              <a:t>- подготовка методических рекомендаций по использованию диагностического комплекта при проведении комплексного исследования уровня </a:t>
            </a:r>
            <a:r>
              <a:rPr lang="ru-RU" sz="1400" b="1" dirty="0" err="1">
                <a:latin typeface="Times New Roman"/>
                <a:ea typeface="Times New Roman"/>
              </a:rPr>
              <a:t>сформированности</a:t>
            </a:r>
            <a:r>
              <a:rPr lang="ru-RU" sz="1400" b="1" dirty="0">
                <a:latin typeface="Times New Roman"/>
                <a:ea typeface="Times New Roman"/>
              </a:rPr>
              <a:t> знаний, умений и представлений ребенка дошкольного возраста.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400" b="1" dirty="0">
                <a:latin typeface="Times New Roman"/>
                <a:ea typeface="Times New Roman"/>
              </a:rPr>
              <a:t>- оказание информационной и консультативной помощи педагогическим работникам дошкольных образовательных организаций в проведении мероприятий, по оценке качества дошкольного образования.</a:t>
            </a:r>
          </a:p>
          <a:p>
            <a:pPr marL="0" indent="0">
              <a:spcAft>
                <a:spcPts val="0"/>
              </a:spcAft>
              <a:buNone/>
            </a:pPr>
            <a:endParaRPr lang="ru-RU" sz="1400" b="1" dirty="0" smtClean="0">
              <a:latin typeface="Times New Roman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3"/>
            <a:ext cx="3215258" cy="648071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21802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4"/>
            <a:ext cx="3143250" cy="7920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67544" y="458173"/>
            <a:ext cx="8229600" cy="6120679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Секция</a:t>
            </a:r>
            <a:br>
              <a:rPr lang="ru-RU" sz="1100" b="1" dirty="0">
                <a:solidFill>
                  <a:prstClr val="black"/>
                </a:solidFill>
                <a:latin typeface="Times New Roman"/>
              </a:rPr>
            </a:b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для специалистов , методистов органов управления образованием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муниципальных районов и городских округов , </a:t>
            </a:r>
          </a:p>
          <a:p>
            <a:pPr marL="0" lvl="0" indent="0" algn="r">
              <a:buNone/>
            </a:pP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курирующих вопросы дошкольного </a:t>
            </a: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образования</a:t>
            </a: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ctr">
              <a:buNone/>
            </a:pPr>
            <a:r>
              <a:rPr lang="ru-RU" sz="1600" b="1" dirty="0" smtClean="0">
                <a:solidFill>
                  <a:prstClr val="black"/>
                </a:solidFill>
                <a:latin typeface="Times New Roman"/>
              </a:rPr>
              <a:t>С целью  </a:t>
            </a:r>
            <a:r>
              <a:rPr lang="ru-RU" sz="1600" b="1" dirty="0">
                <a:solidFill>
                  <a:prstClr val="black"/>
                </a:solidFill>
                <a:latin typeface="Times New Roman"/>
              </a:rPr>
              <a:t>разработки инструментария региональной системы оценки качества образования МОНМ </a:t>
            </a:r>
            <a:r>
              <a:rPr lang="ru-RU" sz="1600" b="1" dirty="0" smtClean="0">
                <a:solidFill>
                  <a:prstClr val="black"/>
                </a:solidFill>
                <a:latin typeface="Times New Roman"/>
              </a:rPr>
              <a:t>РК</a:t>
            </a:r>
          </a:p>
          <a:p>
            <a:pPr marL="0" lvl="0" indent="0" algn="ctr">
              <a:buNone/>
            </a:pP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/>
              </a:rPr>
              <a:t>(февраль, 2019 года) </a:t>
            </a: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ctr">
              <a:buNone/>
            </a:pP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Times New Roman"/>
              </a:rPr>
              <a:t>определены направления деятельности ресурсных центров, по </a:t>
            </a:r>
            <a:r>
              <a:rPr lang="ru-RU" sz="1400" b="1" dirty="0" smtClean="0">
                <a:solidFill>
                  <a:prstClr val="black"/>
                </a:solidFill>
                <a:latin typeface="Times New Roman"/>
              </a:rPr>
              <a:t> разработке региональной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/>
              </a:rPr>
              <a:t>состемы</a:t>
            </a:r>
            <a:r>
              <a:rPr lang="ru-RU" sz="1400" b="1" dirty="0" smtClean="0">
                <a:solidFill>
                  <a:prstClr val="black"/>
                </a:solidFill>
                <a:latin typeface="Times New Roman"/>
              </a:rPr>
              <a:t> оценки </a:t>
            </a:r>
            <a:r>
              <a:rPr lang="ru-RU" sz="1400" b="1" dirty="0">
                <a:solidFill>
                  <a:prstClr val="black"/>
                </a:solidFill>
                <a:latin typeface="Times New Roman"/>
              </a:rPr>
              <a:t>качества дошкольного образования </a:t>
            </a:r>
            <a:r>
              <a:rPr lang="ru-RU" sz="1100" b="1" dirty="0" smtClean="0">
                <a:solidFill>
                  <a:prstClr val="black"/>
                </a:solidFill>
                <a:latin typeface="Times New Roman"/>
              </a:rPr>
              <a:t>: </a:t>
            </a: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ct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ct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>
              <a:buNone/>
            </a:pPr>
            <a:r>
              <a:rPr lang="ru-RU" sz="1100" b="1" smtClean="0">
                <a:solidFill>
                  <a:prstClr val="black"/>
                </a:solidFill>
                <a:latin typeface="Times New Roman"/>
              </a:rPr>
              <a:t>     </a:t>
            </a:r>
            <a:r>
              <a:rPr lang="ru-RU" sz="1400" b="1" smtClean="0">
                <a:solidFill>
                  <a:prstClr val="black"/>
                </a:solidFill>
                <a:latin typeface="Times New Roman"/>
              </a:rPr>
              <a:t>1 </a:t>
            </a:r>
            <a:r>
              <a:rPr lang="ru-RU" sz="1400" b="1" dirty="0">
                <a:solidFill>
                  <a:prstClr val="black"/>
                </a:solidFill>
                <a:latin typeface="Times New Roman"/>
              </a:rPr>
              <a:t>блок: Образовательная деятельность.</a:t>
            </a:r>
          </a:p>
          <a:p>
            <a:pPr marL="0" lvl="0" indent="0">
              <a:buNone/>
            </a:pPr>
            <a:r>
              <a:rPr lang="ru-RU" sz="1400" b="1" dirty="0" smtClean="0">
                <a:solidFill>
                  <a:prstClr val="black"/>
                </a:solidFill>
                <a:latin typeface="Times New Roman"/>
              </a:rPr>
              <a:t>    2 </a:t>
            </a:r>
            <a:r>
              <a:rPr lang="ru-RU" sz="1400" b="1" dirty="0">
                <a:solidFill>
                  <a:prstClr val="black"/>
                </a:solidFill>
                <a:latin typeface="Times New Roman"/>
              </a:rPr>
              <a:t>блок: Развивающая предметно-пространственная среда.</a:t>
            </a:r>
          </a:p>
          <a:p>
            <a:pPr marL="0" lvl="0" indent="0">
              <a:buNone/>
            </a:pPr>
            <a:r>
              <a:rPr lang="ru-RU" sz="1400" b="1" dirty="0" smtClean="0">
                <a:solidFill>
                  <a:prstClr val="black"/>
                </a:solidFill>
                <a:latin typeface="Times New Roman"/>
              </a:rPr>
              <a:t>    3 </a:t>
            </a:r>
            <a:r>
              <a:rPr lang="ru-RU" sz="1400" b="1" dirty="0">
                <a:solidFill>
                  <a:prstClr val="black"/>
                </a:solidFill>
                <a:latin typeface="Times New Roman"/>
              </a:rPr>
              <a:t>блок: Психологический комфорт ребенка.</a:t>
            </a:r>
          </a:p>
          <a:p>
            <a:pPr marL="0" lvl="0" indent="0">
              <a:buNone/>
            </a:pPr>
            <a:r>
              <a:rPr lang="ru-RU" sz="1400" b="1" dirty="0" smtClean="0">
                <a:solidFill>
                  <a:prstClr val="black"/>
                </a:solidFill>
                <a:latin typeface="Times New Roman"/>
              </a:rPr>
              <a:t>    4 </a:t>
            </a:r>
            <a:r>
              <a:rPr lang="ru-RU" sz="1400" b="1" dirty="0">
                <a:solidFill>
                  <a:prstClr val="black"/>
                </a:solidFill>
                <a:latin typeface="Times New Roman"/>
              </a:rPr>
              <a:t>блок: Удовлетворение потребности семьи. </a:t>
            </a:r>
            <a:endParaRPr lang="ru-RU" sz="14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4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 smtClean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1100" b="1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3"/>
            <a:ext cx="3215258" cy="79208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1405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1164</TotalTime>
  <Words>370</Words>
  <Application>Microsoft Office PowerPoint</Application>
  <PresentationFormat>Экран (4:3)</PresentationFormat>
  <Paragraphs>271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Заседание итоговой коллегии Министерства  образования , науки и молодежи Республики Крым и президиума Крымской республиканской организации Профсоюза работников народного образования и науки Российской федерации «Развитие системы  воспитательной работы в Республике Крым» Секция для специалистов , методистов органов управления образованием муниципальных районов и городских округов , курирующих вопросы дошкольного образования    Концепция мониторинга качества дошкольного образования в Республике Крым. Итоги проведения апробации оценочных  средств   республиканской   системы  оценки качества  дошкольного  образования в дошкольных образовательных организациях Республики Крым. </vt:lpstr>
      <vt:lpstr>    </vt:lpstr>
      <vt:lpstr>    </vt:lpstr>
      <vt:lpstr>    </vt:lpstr>
      <vt:lpstr>    </vt:lpstr>
      <vt:lpstr>    </vt:lpstr>
      <vt:lpstr>    </vt:lpstr>
      <vt:lpstr>    </vt:lpstr>
      <vt:lpstr>    </vt:lpstr>
      <vt:lpstr>    </vt:lpstr>
      <vt:lpstr>    </vt:lpstr>
      <vt:lpstr>    </vt:lpstr>
      <vt:lpstr>Презентация PowerPoint</vt:lpstr>
      <vt:lpstr>    </vt:lpstr>
      <vt:lpstr>    </vt:lpstr>
      <vt:lpstr>    </vt:lpstr>
      <vt:lpstr>    </vt:lpstr>
      <vt:lpstr>    </vt:lpstr>
      <vt:lpstr>    </vt:lpstr>
      <vt:lpstr>    </vt:lpstr>
      <vt:lpstr> Заседание итоговой коллегии Министерства  образования , науки и молодежи Республики Крым и президиума Крымской республиканской организации Профсоюза работников народного образования и науки Российской федерации «Развитие системы  воспитательной работы в Республике Крым» Секция для специалистов , методистов органов управления образованием муниципальных районов и городских округов , курирующих вопросы дошкольного образования    Концепция мониторинга качества дошкольного образования в Республике Крым. Итоги проведения апробации оценочных  средств   республиканской   системы  оценки качества  дошкольного  образования в дошкольных образовательных организациях Республики Крым.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Эльвина</dc:creator>
  <cp:lastModifiedBy>Эльвина</cp:lastModifiedBy>
  <cp:revision>84</cp:revision>
  <dcterms:created xsi:type="dcterms:W3CDTF">2021-01-23T13:33:27Z</dcterms:created>
  <dcterms:modified xsi:type="dcterms:W3CDTF">2021-10-01T08:36:50Z</dcterms:modified>
</cp:coreProperties>
</file>