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61" r:id="rId2"/>
    <p:sldId id="262" r:id="rId3"/>
    <p:sldId id="263" r:id="rId4"/>
    <p:sldId id="264" r:id="rId5"/>
    <p:sldId id="266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54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E7A761-7FCA-4AE4-8340-1D50C6C1B1AB}" type="datetimeFigureOut">
              <a:rPr lang="ru-RU" smtClean="0"/>
              <a:pPr/>
              <a:t>01.10.2021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4AB69C-A0C8-4180-8AF9-B9FE760648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4AB69C-A0C8-4180-8AF9-B9FE7606485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543050" y="1344613"/>
            <a:ext cx="85725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3F46C6E-A5C1-4B3B-BF68-54F4E4B0A493}" type="datetimeFigureOut">
              <a:rPr lang="ru-RU"/>
              <a:pPr>
                <a:defRPr/>
              </a:pPr>
              <a:t>01.10.2021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C073E41-BCC2-473D-9B92-5260E54BBA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628D2-0CFA-433B-A74D-76DEE64969A0}" type="datetimeFigureOut">
              <a:rPr lang="ru-RU"/>
              <a:pPr>
                <a:defRPr/>
              </a:pPr>
              <a:t>01.10.2021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5254F-9F3D-4CEE-A4CC-633F45A7AE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274639"/>
            <a:ext cx="24384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274640"/>
            <a:ext cx="7416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12E71-6AEC-489A-BD63-3989B2497EDD}" type="datetimeFigureOut">
              <a:rPr lang="ru-RU"/>
              <a:pPr>
                <a:defRPr/>
              </a:pPr>
              <a:t>01.10.2021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7C8FD-05EE-415D-8A58-576F2932D3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4EBDF-86FE-4310-8F33-5A0F8CA6EE24}" type="datetimeFigureOut">
              <a:rPr lang="ru-RU"/>
              <a:pPr>
                <a:defRPr/>
              </a:pPr>
              <a:t>01.10.2021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591D2-D46B-452D-AD39-869C913C4C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43238" y="0"/>
            <a:ext cx="9144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3048000" y="0"/>
            <a:ext cx="1016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3211513" y="2746375"/>
            <a:ext cx="84137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06B87AF-1752-44D3-926D-AB9D709396E6}" type="datetimeFigureOut">
              <a:rPr lang="ru-RU"/>
              <a:pPr>
                <a:defRPr/>
              </a:pPr>
              <a:t>01.10.2021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A9808D6-75E2-4202-979C-E332B9C7CA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BA1B8-D3C2-48B9-8795-B31A7C0F8759}" type="datetimeFigureOut">
              <a:rPr lang="ru-RU"/>
              <a:pPr>
                <a:defRPr/>
              </a:pPr>
              <a:t>01.10.2021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739A7-3A51-4452-9579-EBC7DD64AA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6C76422-892E-4478-AE36-8D35DACAA3AA}" type="datetimeFigureOut">
              <a:rPr lang="ru-RU"/>
              <a:pPr>
                <a:defRPr/>
              </a:pPr>
              <a:t>01.10.2021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C992D4D-BBDE-440C-83AB-FA2D1A9F5D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28E37-3C29-456F-800E-047BE3E36E5C}" type="datetimeFigureOut">
              <a:rPr lang="ru-RU"/>
              <a:pPr>
                <a:defRPr/>
              </a:pPr>
              <a:t>01.10.2021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1B5D9-07E2-46D7-A3FD-7B0EA3B921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2550" y="0"/>
            <a:ext cx="1083945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352550" y="0"/>
            <a:ext cx="984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185F566-E2BD-4741-B84D-3D5F7990A548}" type="datetimeFigureOut">
              <a:rPr lang="ru-RU"/>
              <a:pPr>
                <a:defRPr/>
              </a:pPr>
              <a:t>01.10.2021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4F18F62-7AD7-425A-A8F7-3F7C85D7C3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06D7B9-C568-4441-A96F-E31504A73C94}" type="datetimeFigureOut">
              <a:rPr lang="ru-RU"/>
              <a:pPr>
                <a:defRPr/>
              </a:pPr>
              <a:t>01.10.2021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EF24228-5A6C-467C-AD03-DF180F941B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cs typeface="+mn-cs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528638" y="954088"/>
            <a:ext cx="9144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6672263" y="936625"/>
            <a:ext cx="865187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AB62D77-4A27-48AE-80E4-C116D3F24A9A}" type="datetimeFigureOut">
              <a:rPr lang="ru-RU"/>
              <a:pPr>
                <a:defRPr/>
              </a:pPr>
              <a:t>01.10.2021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D183BAD-B408-4479-9711-223FAAEB62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1087438" y="-815975"/>
            <a:ext cx="2184401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225425" y="20638"/>
            <a:ext cx="226853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350963" y="0"/>
            <a:ext cx="1084103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14525" y="274638"/>
            <a:ext cx="9996488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914525" y="1447800"/>
            <a:ext cx="9996488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BF0F4AF-2F6D-4935-9C43-553BE855709D}" type="datetimeFigureOut">
              <a:rPr lang="ru-RU"/>
              <a:pPr>
                <a:defRPr/>
              </a:pPr>
              <a:t>01.10.2021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485563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1D81310-5686-4D6F-83DE-B2A6B43269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352550" y="0"/>
            <a:ext cx="984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24" r:id="rId2"/>
    <p:sldLayoutId id="2147483730" r:id="rId3"/>
    <p:sldLayoutId id="2147483725" r:id="rId4"/>
    <p:sldLayoutId id="2147483731" r:id="rId5"/>
    <p:sldLayoutId id="2147483726" r:id="rId6"/>
    <p:sldLayoutId id="2147483732" r:id="rId7"/>
    <p:sldLayoutId id="2147483733" r:id="rId8"/>
    <p:sldLayoutId id="2147483734" r:id="rId9"/>
    <p:sldLayoutId id="2147483727" r:id="rId10"/>
    <p:sldLayoutId id="214748372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3052763" y="717550"/>
            <a:ext cx="8539162" cy="9144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0099"/>
                </a:solidFill>
              </a:rPr>
              <a:t> </a:t>
            </a:r>
            <a:r>
              <a:rPr lang="ru-RU" sz="2400" dirty="0" smtClean="0">
                <a:solidFill>
                  <a:srgbClr val="000099"/>
                </a:solidFill>
              </a:rPr>
              <a:t/>
            </a:r>
            <a:br>
              <a:rPr lang="ru-RU" sz="2400" dirty="0" smtClean="0">
                <a:solidFill>
                  <a:srgbClr val="000099"/>
                </a:solidFill>
              </a:rPr>
            </a:br>
            <a:r>
              <a:rPr lang="ru-RU" sz="2400" b="1" dirty="0" smtClean="0">
                <a:solidFill>
                  <a:srgbClr val="000099"/>
                </a:solidFill>
              </a:rPr>
              <a:t> </a:t>
            </a:r>
            <a:r>
              <a:rPr lang="ru-RU" sz="2400" dirty="0" smtClean="0">
                <a:solidFill>
                  <a:srgbClr val="000099"/>
                </a:solidFill>
              </a:rPr>
              <a:t/>
            </a:r>
            <a:br>
              <a:rPr lang="ru-RU" sz="2400" dirty="0" smtClean="0">
                <a:solidFill>
                  <a:srgbClr val="000099"/>
                </a:solidFill>
              </a:rPr>
            </a:br>
            <a:r>
              <a:rPr lang="ru-RU" sz="2400" dirty="0" smtClean="0">
                <a:solidFill>
                  <a:srgbClr val="000099"/>
                </a:solidFill>
              </a:rPr>
              <a:t/>
            </a:r>
            <a:br>
              <a:rPr lang="ru-RU" sz="2400" dirty="0" smtClean="0">
                <a:solidFill>
                  <a:srgbClr val="000099"/>
                </a:solidFill>
              </a:rPr>
            </a:br>
            <a:r>
              <a:rPr lang="ru-RU" sz="2400" dirty="0" smtClean="0">
                <a:solidFill>
                  <a:srgbClr val="000099"/>
                </a:solidFill>
              </a:rPr>
              <a:t/>
            </a:r>
            <a:br>
              <a:rPr lang="ru-RU" sz="2400" dirty="0" smtClean="0">
                <a:solidFill>
                  <a:srgbClr val="000099"/>
                </a:solidFill>
              </a:rPr>
            </a:br>
            <a:r>
              <a:rPr lang="ru-RU" sz="2400" dirty="0" smtClean="0">
                <a:solidFill>
                  <a:srgbClr val="000099"/>
                </a:solidFill>
              </a:rPr>
              <a:t/>
            </a:r>
            <a:br>
              <a:rPr lang="ru-RU" sz="2400" dirty="0" smtClean="0">
                <a:solidFill>
                  <a:srgbClr val="000099"/>
                </a:solidFill>
              </a:rPr>
            </a:br>
            <a:r>
              <a:rPr lang="ru-RU" sz="2400" dirty="0" smtClean="0">
                <a:solidFill>
                  <a:srgbClr val="000099"/>
                </a:solidFill>
              </a:rPr>
              <a:t/>
            </a:r>
            <a:br>
              <a:rPr lang="ru-RU" sz="2400" dirty="0" smtClean="0">
                <a:solidFill>
                  <a:srgbClr val="000099"/>
                </a:solidFill>
              </a:rPr>
            </a:br>
            <a:r>
              <a:rPr lang="ru-RU" sz="2400" dirty="0" smtClean="0">
                <a:solidFill>
                  <a:srgbClr val="000099"/>
                </a:solidFill>
              </a:rPr>
              <a:t/>
            </a:r>
            <a:br>
              <a:rPr lang="ru-RU" sz="2400" dirty="0" smtClean="0">
                <a:solidFill>
                  <a:srgbClr val="000099"/>
                </a:solidFill>
              </a:rPr>
            </a:br>
            <a:r>
              <a:rPr lang="ru-RU" sz="2400" dirty="0" smtClean="0">
                <a:solidFill>
                  <a:srgbClr val="000099"/>
                </a:solidFill>
              </a:rPr>
              <a:t/>
            </a:r>
            <a:br>
              <a:rPr lang="ru-RU" sz="2400" dirty="0" smtClean="0">
                <a:solidFill>
                  <a:srgbClr val="000099"/>
                </a:solidFill>
              </a:rPr>
            </a:br>
            <a:r>
              <a:rPr lang="ru-RU" sz="2400" dirty="0" smtClean="0">
                <a:solidFill>
                  <a:srgbClr val="000099"/>
                </a:solidFill>
              </a:rPr>
              <a:t/>
            </a:r>
            <a:br>
              <a:rPr lang="ru-RU" sz="2400" dirty="0" smtClean="0">
                <a:solidFill>
                  <a:srgbClr val="000099"/>
                </a:solidFill>
              </a:rPr>
            </a:b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ГБОУ ДПО РК </a:t>
            </a:r>
            <a:b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«КРЫМСКИЙ РЕСПУБЛИКАНСКИЙ ИНСТИТУТ ПОСТДИПЛОМНОГО ПЕДАГОГИЧЕСКОГО ОБРАЗОВАНИЯ»</a:t>
            </a:r>
            <a:r>
              <a:rPr lang="ru-RU" sz="2400" dirty="0" smtClean="0">
                <a:solidFill>
                  <a:srgbClr val="000099"/>
                </a:solidFill>
              </a:rPr>
              <a:t/>
            </a:r>
            <a:br>
              <a:rPr lang="ru-RU" sz="2400" dirty="0" smtClean="0">
                <a:solidFill>
                  <a:srgbClr val="000099"/>
                </a:solidFill>
              </a:rPr>
            </a:br>
            <a:r>
              <a:rPr lang="ru-RU" sz="2400" b="1" dirty="0" smtClean="0">
                <a:solidFill>
                  <a:srgbClr val="000099"/>
                </a:solidFill>
              </a:rPr>
              <a:t>	</a:t>
            </a:r>
            <a:br>
              <a:rPr lang="ru-RU" sz="2400" b="1" dirty="0" smtClean="0">
                <a:solidFill>
                  <a:srgbClr val="000099"/>
                </a:solidFill>
              </a:rPr>
            </a:br>
            <a:r>
              <a:rPr lang="ru-RU" sz="2400" b="1" dirty="0" smtClean="0">
                <a:solidFill>
                  <a:srgbClr val="000099"/>
                </a:solidFill>
              </a:rPr>
              <a:t/>
            </a:r>
            <a:br>
              <a:rPr lang="ru-RU" sz="2400" b="1" dirty="0" smtClean="0">
                <a:solidFill>
                  <a:srgbClr val="000099"/>
                </a:solidFill>
              </a:rPr>
            </a:b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Рабочая программа воспитания в дошкольной образовательной организации: основы проектирования и перспективы реализации </a:t>
            </a:r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altLang="ru-RU" sz="4000" b="1" dirty="0">
              <a:solidFill>
                <a:schemeClr val="accent3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8195" name="Содержимое 9" descr="http://www.kgu.i-krim.ru/upload/resize_cache/iblock/02e/296_296_1/institut-krippo-krim-entr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5425" y="182563"/>
            <a:ext cx="1955800" cy="1519237"/>
          </a:xfrm>
        </p:spPr>
      </p:pic>
      <p:sp>
        <p:nvSpPr>
          <p:cNvPr id="8196" name="Прямоугольник 10"/>
          <p:cNvSpPr>
            <a:spLocks noChangeArrowheads="1"/>
          </p:cNvSpPr>
          <p:nvPr/>
        </p:nvSpPr>
        <p:spPr bwMode="auto">
          <a:xfrm>
            <a:off x="266700" y="2728913"/>
            <a:ext cx="11704638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endParaRPr lang="ru-RU" sz="2400" b="1" dirty="0">
              <a:solidFill>
                <a:srgbClr val="000099"/>
              </a:solidFill>
              <a:latin typeface="Corbel" pitchFamily="34" charset="0"/>
            </a:endParaRPr>
          </a:p>
          <a:p>
            <a:pPr algn="r">
              <a:defRPr/>
            </a:pPr>
            <a:endParaRPr lang="ru-RU" sz="2400" b="1" dirty="0">
              <a:solidFill>
                <a:srgbClr val="000099"/>
              </a:solidFill>
              <a:latin typeface="Corbel" pitchFamily="34" charset="0"/>
            </a:endParaRPr>
          </a:p>
          <a:p>
            <a:pPr algn="r">
              <a:defRPr/>
            </a:pPr>
            <a:endParaRPr lang="ru-RU" sz="2400" b="1" dirty="0">
              <a:solidFill>
                <a:srgbClr val="000099"/>
              </a:solidFill>
              <a:latin typeface="Corbel" pitchFamily="34" charset="0"/>
            </a:endParaRPr>
          </a:p>
          <a:p>
            <a:pPr algn="r">
              <a:defRPr/>
            </a:pPr>
            <a:endParaRPr lang="ru-RU" sz="2400" b="1" dirty="0">
              <a:solidFill>
                <a:srgbClr val="000099"/>
              </a:solidFill>
              <a:latin typeface="Corbel" pitchFamily="34" charset="0"/>
            </a:endParaRPr>
          </a:p>
          <a:p>
            <a:pPr algn="r">
              <a:defRPr/>
            </a:pPr>
            <a:endParaRPr lang="ru-RU" sz="2400" b="1" dirty="0">
              <a:solidFill>
                <a:srgbClr val="000099"/>
              </a:solidFill>
              <a:latin typeface="Corbel" pitchFamily="34" charset="0"/>
            </a:endParaRPr>
          </a:p>
          <a:p>
            <a:pPr algn="r">
              <a:defRPr/>
            </a:pP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Corbel" pitchFamily="34" charset="0"/>
              </a:rPr>
              <a:t>Лапшина Татьяна Валерьевна,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Corbel" pitchFamily="34" charset="0"/>
              </a:rPr>
              <a:t/>
            </a:r>
            <a:br>
              <a:rPr lang="ru-RU" sz="2400" dirty="0">
                <a:solidFill>
                  <a:schemeClr val="accent5">
                    <a:lumMod val="75000"/>
                  </a:schemeClr>
                </a:solidFill>
                <a:latin typeface="Corbel" pitchFamily="34" charset="0"/>
              </a:rPr>
            </a:b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Corbel" pitchFamily="34" charset="0"/>
              </a:rPr>
              <a:t>	заведующий центром развития дошкольного и начального образования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Раздел 1. Целевой раздел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1.1. Целевые ориентиры и планируемые результаты. Цель Программы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1.2. Методологические основы и принципы построения Программы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1.2.1. Уклад образовательной организации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1.2.2. Воспитывающая среда дошкольной образовательной организации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1.2.3. Общности (сообщества) дошкольной образовательной организации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1.2.4. 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</a:rPr>
              <a:t>Социокультурный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 контекст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1.2.5. Деятельности и культурные практики в дошкольной образовательной организации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1.3. Требования к планируемым результатам освоения Программы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1.3.1. Целевые ориентиры воспитательной работы для детей младенческого и раннего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возраста (до 3 лет)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1.3.2. Целевые ориентиры воспитательной работы для детей дошкольного возраста (до 8 лет)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r>
              <a:rPr lang="ru-RU" b="1" dirty="0" smtClean="0"/>
              <a:t>Содержательный раздел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2.1. Содержание воспитательной работы по направлениям воспитания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2.1.1. Патриотическое направление воспитания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2.1.2. Социальное направление воспитания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2.1.3. Познавательное направление воспитания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2.1.4. Физическое и оздоровительное направление воспитания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2.1.5. Трудовое направление воспитания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2.1.6. Этико-эстетическое направление воспитания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2.2. Особенности реализации воспитательного процесса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2.3. Особенности взаимодействия педагогического коллектива с семьями воспитанников в процессе реализации Программы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Содержательный раздел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914525" y="1447800"/>
          <a:ext cx="9996488" cy="42062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998244"/>
                <a:gridCol w="4998244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Направления воспитания для ДОО определены в Примерной рабочей программе: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 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патриотическое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 социальное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 трудовое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 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  познавательное;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 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 физическое и оздоровительное;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 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 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этико-эстетическое.</a:t>
                      </a:r>
                    </a:p>
                    <a:p>
                      <a:endParaRPr lang="ru-RU" sz="18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Образовательные области определены во ФГОС дошкольного образования: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 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 социально-коммуникативное развитие;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 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 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 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 познавательное развитие;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 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 физическое развитие;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 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 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 художественно-эстетическое развитие; речевое развитие</a:t>
                      </a:r>
                    </a:p>
                    <a:p>
                      <a:endParaRPr lang="ru-RU" sz="18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		Предложенные направления не заменяют и не дополняют собой деятельность по пяти образовательным областям, а фокусируют процесс усвоения ребенком базовых ценностей в целостном образовательном процессе. На их основе определяются региональный и муниципальный компоненты.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Раздел III. Организационный раздел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dirty="0" smtClean="0"/>
              <a:t>3.1. Общие требования к условиям реализации Программы воспитания</a:t>
            </a:r>
          </a:p>
          <a:p>
            <a:pPr>
              <a:buNone/>
            </a:pPr>
            <a:r>
              <a:rPr lang="ru-RU" sz="2800" dirty="0" smtClean="0"/>
              <a:t>3.2. Взаимодействия взрослого с детьми. События ДОО</a:t>
            </a:r>
          </a:p>
          <a:p>
            <a:pPr>
              <a:buNone/>
            </a:pPr>
            <a:r>
              <a:rPr lang="ru-RU" sz="2800" dirty="0" smtClean="0"/>
              <a:t>3.3. Организация предметно-пространственной среды</a:t>
            </a:r>
          </a:p>
          <a:p>
            <a:pPr>
              <a:buNone/>
            </a:pPr>
            <a:r>
              <a:rPr lang="ru-RU" sz="2800" dirty="0" smtClean="0"/>
              <a:t>3.4. Кадровое обеспечение воспитательного процесса</a:t>
            </a:r>
          </a:p>
          <a:p>
            <a:pPr>
              <a:buNone/>
            </a:pPr>
            <a:r>
              <a:rPr lang="ru-RU" sz="2800" dirty="0" smtClean="0"/>
              <a:t>3.5. Нормативно-методическое обеспечение реализации Программы воспитания</a:t>
            </a:r>
          </a:p>
          <a:p>
            <a:pPr>
              <a:buNone/>
            </a:pPr>
            <a:r>
              <a:rPr lang="ru-RU" sz="2800" dirty="0" smtClean="0"/>
              <a:t>3.6. Особые требования к условиям, обеспечивающим достижение планируемых личностных результатов в работе с особыми категориями детей</a:t>
            </a:r>
          </a:p>
          <a:p>
            <a:pPr>
              <a:buNone/>
            </a:pPr>
            <a:r>
              <a:rPr lang="ru-RU" sz="2800" dirty="0" smtClean="0"/>
              <a:t>3.7. Примерный календарный план воспитательной работы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Календарный план воспитательной работы </a:t>
            </a:r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МБДОУ _____________ на 20__/__ учебный 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914525" y="1447800"/>
          <a:ext cx="9996488" cy="488975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499122"/>
                <a:gridCol w="2499122"/>
                <a:gridCol w="2499122"/>
                <a:gridCol w="2499122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</a:rPr>
                        <a:t>	Мероприятия</a:t>
                      </a:r>
                      <a:endParaRPr lang="ru-RU" sz="11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</a:rPr>
                        <a:t>Возраст воспитанников</a:t>
                      </a:r>
                      <a:endParaRPr lang="ru-RU" sz="110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</a:rPr>
                        <a:t>Ориентировочное время проведения</a:t>
                      </a:r>
                      <a:endParaRPr lang="ru-RU" sz="110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</a:rPr>
                        <a:t>Ответственные</a:t>
                      </a:r>
                      <a:endParaRPr lang="ru-RU" sz="110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</a:rPr>
                        <a:t>Патриотическое направление воспитания</a:t>
                      </a:r>
                      <a:endParaRPr lang="ru-RU" sz="11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</a:rPr>
                        <a:t>Социальное направление воспитания</a:t>
                      </a:r>
                      <a:endParaRPr lang="ru-RU" sz="11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</a:rPr>
                        <a:t>Познавательное направление воспитания</a:t>
                      </a:r>
                      <a:endParaRPr lang="ru-RU" sz="11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</a:rPr>
                        <a:t>Физическое и оздоровительное направление воспитания</a:t>
                      </a:r>
                      <a:endParaRPr lang="ru-RU" sz="11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</a:rPr>
                        <a:t>Трудовое направление воспитания</a:t>
                      </a:r>
                      <a:endParaRPr lang="ru-RU" sz="11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</a:rPr>
                        <a:t>Этико-эстетическое направление воспитания</a:t>
                      </a:r>
                      <a:endParaRPr lang="ru-RU" sz="11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n>
                          <a:solidFill>
                            <a:schemeClr val="accent5">
                              <a:lumMod val="75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Типичные ошибки: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dirty="0" smtClean="0"/>
              <a:t>		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Программа воспитания разработана в соответствии с Проектом программы.</a:t>
            </a:r>
          </a:p>
          <a:p>
            <a:pPr lvl="0"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		В тексте программы присутствуют слова «должен», «возможно осуществлять» и т.д.</a:t>
            </a:r>
          </a:p>
          <a:p>
            <a:pPr lvl="0"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		В календарном плане не учитываются региональные и муниципальные события.</a:t>
            </a:r>
          </a:p>
          <a:p>
            <a:pPr lvl="0"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		В содержательном разделе организация воспитательной работы прописывается не по направлениям работы, а по модулям.</a:t>
            </a:r>
          </a:p>
          <a:p>
            <a:pPr lvl="0"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		Не расписаны социальные партнеры ДОО т.д.</a:t>
            </a:r>
          </a:p>
          <a:p>
            <a:pPr lvl="0"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		На  титульном листе нет согласования с родителями: рассмотрено на педсовете, одобрено родителями и утверждено заведующим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u="sng" dirty="0" smtClean="0"/>
              <a:t>Официальные праздники </a:t>
            </a:r>
            <a:br>
              <a:rPr lang="ru-RU" b="1" u="sng" dirty="0" smtClean="0"/>
            </a:br>
            <a:r>
              <a:rPr lang="ru-RU" b="1" u="sng" dirty="0" smtClean="0"/>
              <a:t>Республики Крым: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b="1" dirty="0" smtClean="0"/>
              <a:t>20 января – День Республики Крым;</a:t>
            </a:r>
          </a:p>
          <a:p>
            <a:pPr>
              <a:buNone/>
            </a:pPr>
            <a:r>
              <a:rPr lang="ru-RU" sz="4000" b="1" dirty="0" smtClean="0"/>
              <a:t>18 марта – День воссоединения Крыма с Россией;</a:t>
            </a:r>
          </a:p>
          <a:p>
            <a:pPr>
              <a:buNone/>
            </a:pPr>
            <a:r>
              <a:rPr lang="ru-RU" sz="4000" b="1" dirty="0" smtClean="0"/>
              <a:t>11 апреля – День Конституции Республики Крым;</a:t>
            </a:r>
          </a:p>
          <a:p>
            <a:pPr>
              <a:buNone/>
            </a:pPr>
            <a:r>
              <a:rPr lang="ru-RU" sz="4000" b="1" dirty="0" smtClean="0"/>
              <a:t>24 сентября – День Государственного герба и Государственного флага Республики Крым.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u="sng" dirty="0" smtClean="0"/>
              <a:t>Памятные даты: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b="1" dirty="0" smtClean="0"/>
              <a:t>16 марта – День </a:t>
            </a:r>
            <a:r>
              <a:rPr lang="ru-RU" sz="2400" b="1" dirty="0" err="1" smtClean="0"/>
              <a:t>Общекрымского</a:t>
            </a:r>
            <a:r>
              <a:rPr lang="ru-RU" sz="2400" b="1" dirty="0" smtClean="0"/>
              <a:t> референдума 2014 года;</a:t>
            </a:r>
          </a:p>
          <a:p>
            <a:pPr>
              <a:buNone/>
            </a:pPr>
            <a:r>
              <a:rPr lang="ru-RU" sz="2400" b="1" dirty="0" smtClean="0"/>
              <a:t>8 апреля – День начала Крымской наступательной операции 1944 года по освобождению Крыма от фашистских захватчиков;</a:t>
            </a:r>
          </a:p>
          <a:p>
            <a:pPr>
              <a:buNone/>
            </a:pPr>
            <a:r>
              <a:rPr lang="ru-RU" sz="2400" b="1" dirty="0" smtClean="0"/>
              <a:t>19 апреля – День издания манифеста Екатерины II о вхождении Крыма в состав России;</a:t>
            </a:r>
          </a:p>
          <a:p>
            <a:pPr>
              <a:buNone/>
            </a:pPr>
            <a:r>
              <a:rPr lang="ru-RU" sz="2400" b="1" dirty="0" smtClean="0"/>
              <a:t>18 мая – День памяти жертв депортации;</a:t>
            </a:r>
          </a:p>
          <a:p>
            <a:pPr>
              <a:buNone/>
            </a:pPr>
            <a:r>
              <a:rPr lang="ru-RU" sz="2400" b="1" dirty="0" smtClean="0"/>
              <a:t>10 июля  – День освобождения Крымского полуострова от османского владычества в ходе Крымского похода русской армии под командованием В.М. Долгорукова в 1771 году;</a:t>
            </a:r>
          </a:p>
          <a:p>
            <a:pPr>
              <a:buNone/>
            </a:pPr>
            <a:r>
              <a:rPr lang="ru-RU" sz="2400" b="1" dirty="0" smtClean="0"/>
              <a:t>9 сентября – День памяти воинов, павших в Крымской войне 1853–1856 годов;</a:t>
            </a:r>
          </a:p>
          <a:p>
            <a:pPr>
              <a:buNone/>
            </a:pPr>
            <a:r>
              <a:rPr lang="ru-RU" sz="2400" b="1" dirty="0" smtClean="0"/>
              <a:t>11 декабря – День памяти крымчаков и евреев Крыма – жертв нацизма.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Нормативно-правовые документы по вопросам воспитания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-  Стратегия развития воспитания в Российской Федерации на период до 2025 года (распоряжение Правительства РФ от 29.05.2015 №996-р)</a:t>
            </a:r>
          </a:p>
          <a:p>
            <a:pPr>
              <a:buNone/>
              <a:defRPr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- Указ Президента Российской Федерации В.В. Путина от 07.05.2018 №204 «О национальных целях и стратегических задачах развития Российской Федерации на период до 2024 года»;</a:t>
            </a:r>
          </a:p>
          <a:p>
            <a:pPr>
              <a:buNone/>
              <a:defRPr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- Федеральный закон от 31.07.2020 №304-ФЗ «О внесении изменений в Федеральный закон «Об образовании в Российской Федерации» по вопросам воспитания обучающихся;</a:t>
            </a:r>
          </a:p>
          <a:p>
            <a:pPr>
              <a:buNone/>
              <a:defRPr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- Примерная рабочая программа воспитания для образовательных организаций, реализующих образовательные программы дошкольного образования (одобрена УМО по общему образованию от 01.07.2021 №2/21);</a:t>
            </a:r>
          </a:p>
          <a:p>
            <a:pPr>
              <a:buNone/>
              <a:defRPr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- Методические рекомендации по разработке программ воспитания ФГБНУ «Институт стратегии развития образования Российской академии образования»</a:t>
            </a:r>
          </a:p>
          <a:p>
            <a:pPr>
              <a:buFont typeface="Wingdings 2" pitchFamily="18" charset="2"/>
              <a:buNone/>
              <a:defRPr/>
            </a:pP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40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Приоритетные направления воспитания обозначены в Стратегии развития воспитания в Российской Федерации на период до 2025 года: </a:t>
            </a:r>
            <a:b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  <a:defRPr/>
            </a:pPr>
            <a:endParaRPr lang="ru-RU" dirty="0" smtClean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- гражданское и патриотическое воспитание;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- духовно-нравственное развитие;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- приобщение детей к культурному наследию;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- физическое развитие и культура здоровья;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- трудовое воспитание и профессиональное самоопределение;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- экологическое воспитание.</a:t>
            </a:r>
          </a:p>
          <a:p>
            <a:pPr>
              <a:buFont typeface="Wingdings 2" pitchFamily="18" charset="2"/>
              <a:buNone/>
              <a:defRPr/>
            </a:pP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525" y="274638"/>
            <a:ext cx="9996488" cy="1609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 smtClean="0"/>
              <a:t>О внесении изменений в Федеральный Закон «Об образовании в Российской Федерации» (ФЗ № 304-ФЗ от 31 июля 2020 г)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</a:b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914525" y="1941513"/>
          <a:ext cx="9996489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1038"/>
                <a:gridCol w="3151163"/>
                <a:gridCol w="469428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Статья 2, пункт 2</a:t>
                      </a:r>
                      <a:endParaRPr lang="ru-RU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изменена трактовка понятия «воспитание»</a:t>
                      </a:r>
                      <a:endParaRPr lang="ru-RU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Подчеркнута роль гражданского и патриотического и воспитания. Подчеркнут </a:t>
                      </a:r>
                      <a:r>
                        <a:rPr lang="ru-RU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деятельностный</a:t>
                      </a:r>
                      <a:r>
                        <a:rPr lang="ru-RU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характер воспитательного процесса</a:t>
                      </a:r>
                      <a:endParaRPr lang="ru-RU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Статья 2, пункт 9 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изменена трактовка понятия «образовательная программа» 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В структуру образовательной программы в обязательном порядке должна входить рабочая программа воспитания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Статья 2,пункт10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изменена трактовка «примерная основная образовательная программа»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В структуру примерной образовательной программы включены: примерная рабочая программа воспитания и примерный календарный план воспитательной работы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Статья 12 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изложены общие требования к организации воспитания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«воспитание должно стать составной частью всех образовательных программ». 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525" y="274638"/>
            <a:ext cx="9996488" cy="172243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b="1" u="sng" dirty="0" smtClean="0">
                <a:solidFill>
                  <a:schemeClr val="accent3">
                    <a:lumMod val="50000"/>
                  </a:schemeClr>
                </a:solidFill>
              </a:rPr>
              <a:t>Алгоритм проектирования рабочей программы воспитания и календарного плана воспитательной работы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71663" y="2292350"/>
            <a:ext cx="10039350" cy="3956050"/>
          </a:xfrm>
        </p:spPr>
        <p:txBody>
          <a:bodyPr/>
          <a:lstStyle/>
          <a:p>
            <a:pPr>
              <a:buNone/>
              <a:defRPr/>
            </a:pPr>
            <a:r>
              <a:rPr lang="ru-RU" dirty="0" smtClean="0"/>
              <a:t>-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разработка «Положения о рабочей группе по разработке рабочей программы и календарного плана воспитательной работы»;</a:t>
            </a:r>
          </a:p>
          <a:p>
            <a:pPr>
              <a:buNone/>
              <a:defRPr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- создание рабочей группы по разработке рабочей программы воспитания и календарного плана воспитательной работы;</a:t>
            </a:r>
          </a:p>
          <a:p>
            <a:pPr>
              <a:buNone/>
              <a:defRPr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- анализ основных понятий;</a:t>
            </a:r>
          </a:p>
          <a:p>
            <a:pPr>
              <a:buNone/>
              <a:defRPr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- определение структуры программы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;</a:t>
            </a:r>
            <a:endParaRPr lang="ru-RU" sz="28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  <a:defRPr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- разработка рабочей программы воспитания и календарного плана воспитательной работы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/>
              <a:t>Структура рабочей программы воспитания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Пояснительная записка</a:t>
            </a: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Целевой раздел</a:t>
            </a: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1.1. Цель Программы воспитания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1.2. Методологические основы и принципы построения Программы воспитания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1.3. Требования к планируемым результатам освоения Примерной программы</a:t>
            </a:r>
          </a:p>
          <a:p>
            <a:pPr>
              <a:buNone/>
            </a:pP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  <a:defRPr/>
            </a:pP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Структура рабочей программы воспитания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Содержательный раздел</a:t>
            </a: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2.1. Содержание воспитательной работы по направлениям воспитания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2.2. Особенности реализации воспитательного процесса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 2.3. Особенности взаимодействия педагогического коллектива с семьями воспитанников в процессе реализации Программы воспитания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Структура рабочей программы воспитания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Организационный раздел</a:t>
            </a:r>
            <a:endParaRPr lang="ru-RU" sz="24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3.1. Общие требования к условиям реализации Программы воспитания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3.2. Взаимодействия взрослого с детьми. События ДОО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3.3. Организация предметно-пространственной среды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3.4. Кадровое обеспечение воспитательного процесса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3.5. Нормативно-методическое обеспечение реализации Программы воспитания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 3.6. Особые требования к условиям, обеспечивающим достижение планируемых личностных результатов в работе с особыми категориями детей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3.7. Примерный календарный план воспитательной работы</a:t>
            </a:r>
            <a:endParaRPr lang="ru-RU" sz="24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Пояснительная записка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00665" y="942535"/>
            <a:ext cx="10110348" cy="5305865"/>
          </a:xfrm>
        </p:spPr>
        <p:txBody>
          <a:bodyPr/>
          <a:lstStyle/>
          <a:p>
            <a:pPr lvl="0"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	Нормативные основы</a:t>
            </a:r>
          </a:p>
          <a:p>
            <a:pPr lvl="0"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	Общие положения: основные понятия (образовательная программа, воспитание), преемственность и пр.</a:t>
            </a:r>
          </a:p>
          <a:p>
            <a:pPr lvl="0"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	Важные пояснения: «Программа воспитания является компонентом основной образовательной программы дошкольного образования». «Реализация программы основана на взаимодействии с разными субъектами образовательных отношений».</a:t>
            </a:r>
          </a:p>
          <a:p>
            <a:pPr lvl="0"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	Программа разработана с учетом Примерной рабочей программы воспитания для образовательных организаций, реализующих образовательные программы дошкольного образования (одобрена решением федерального учебно-методического объединения по общему образованию, протокол от 01.07.2021 г. № 2/21)</a:t>
            </a:r>
          </a:p>
          <a:p>
            <a:pPr lvl="0"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	Другие пояснения (социальное партнерство и пр.)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	Ценности, направления воспитания.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638</TotalTime>
  <Words>770</Words>
  <Application>Microsoft Office PowerPoint</Application>
  <PresentationFormat>Произвольный</PresentationFormat>
  <Paragraphs>155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Солнцестояние</vt:lpstr>
      <vt:lpstr>           ГБОУ ДПО РК  «КРЫМСКИЙ РЕСПУБЛИКАНСКИЙ ИНСТИТУТ ПОСТДИПЛОМНОГО ПЕДАГОГИЧЕСКОГО ОБРАЗОВАНИЯ»    Рабочая программа воспитания в дошкольной образовательной организации: основы проектирования и перспективы реализации  </vt:lpstr>
      <vt:lpstr>Нормативно-правовые документы по вопросам воспитания</vt:lpstr>
      <vt:lpstr> Приоритетные направления воспитания обозначены в Стратегии развития воспитания в Российской Федерации на период до 2025 года:  </vt:lpstr>
      <vt:lpstr> О внесении изменений в Федеральный Закон «Об образовании в Российской Федерации» (ФЗ № 304-ФЗ от 31 июля 2020 г) </vt:lpstr>
      <vt:lpstr> Алгоритм проектирования рабочей программы воспитания и календарного плана воспитательной работы</vt:lpstr>
      <vt:lpstr>Структура рабочей программы воспитания</vt:lpstr>
      <vt:lpstr>Структура рабочей программы воспитания</vt:lpstr>
      <vt:lpstr>Структура рабочей программы воспитания</vt:lpstr>
      <vt:lpstr>Пояснительная записка </vt:lpstr>
      <vt:lpstr>Раздел 1. Целевой раздел </vt:lpstr>
      <vt:lpstr>  Содержательный раздел </vt:lpstr>
      <vt:lpstr>Содержательный раздел</vt:lpstr>
      <vt:lpstr>Слайд 13</vt:lpstr>
      <vt:lpstr>Раздел III. Организационный раздел </vt:lpstr>
      <vt:lpstr>Календарный план воспитательной работы  МБДОУ _____________ на 20__/__ учебный год </vt:lpstr>
      <vt:lpstr>Типичные ошибки:  </vt:lpstr>
      <vt:lpstr>Официальные праздники  Республики Крым:</vt:lpstr>
      <vt:lpstr>Памятные даты: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..</dc:title>
  <dc:creator>User1</dc:creator>
  <cp:lastModifiedBy>Windows User</cp:lastModifiedBy>
  <cp:revision>77</cp:revision>
  <dcterms:created xsi:type="dcterms:W3CDTF">2021-01-19T12:54:40Z</dcterms:created>
  <dcterms:modified xsi:type="dcterms:W3CDTF">2021-10-01T10:04:29Z</dcterms:modified>
</cp:coreProperties>
</file>