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6"/>
  </p:notesMasterIdLst>
  <p:handoutMasterIdLst>
    <p:handoutMasterId r:id="rId97"/>
  </p:handoutMasterIdLst>
  <p:sldIdLst>
    <p:sldId id="386" r:id="rId2"/>
    <p:sldId id="298" r:id="rId3"/>
    <p:sldId id="387" r:id="rId4"/>
    <p:sldId id="388" r:id="rId5"/>
    <p:sldId id="383" r:id="rId6"/>
    <p:sldId id="440" r:id="rId7"/>
    <p:sldId id="478" r:id="rId8"/>
    <p:sldId id="503" r:id="rId9"/>
    <p:sldId id="514" r:id="rId10"/>
    <p:sldId id="492" r:id="rId11"/>
    <p:sldId id="497" r:id="rId12"/>
    <p:sldId id="498" r:id="rId13"/>
    <p:sldId id="493" r:id="rId14"/>
    <p:sldId id="534" r:id="rId15"/>
    <p:sldId id="535" r:id="rId16"/>
    <p:sldId id="542" r:id="rId17"/>
    <p:sldId id="533" r:id="rId18"/>
    <p:sldId id="576" r:id="rId19"/>
    <p:sldId id="500" r:id="rId20"/>
    <p:sldId id="441" r:id="rId21"/>
    <p:sldId id="537" r:id="rId22"/>
    <p:sldId id="538" r:id="rId23"/>
    <p:sldId id="397" r:id="rId24"/>
    <p:sldId id="482" r:id="rId25"/>
    <p:sldId id="480" r:id="rId26"/>
    <p:sldId id="481" r:id="rId27"/>
    <p:sldId id="483" r:id="rId28"/>
    <p:sldId id="398" r:id="rId29"/>
    <p:sldId id="485" r:id="rId30"/>
    <p:sldId id="484" r:id="rId31"/>
    <p:sldId id="486" r:id="rId32"/>
    <p:sldId id="449" r:id="rId33"/>
    <p:sldId id="536" r:id="rId34"/>
    <p:sldId id="560" r:id="rId35"/>
    <p:sldId id="561" r:id="rId36"/>
    <p:sldId id="563" r:id="rId37"/>
    <p:sldId id="444" r:id="rId38"/>
    <p:sldId id="443" r:id="rId39"/>
    <p:sldId id="489" r:id="rId40"/>
    <p:sldId id="532" r:id="rId41"/>
    <p:sldId id="495" r:id="rId42"/>
    <p:sldId id="531" r:id="rId43"/>
    <p:sldId id="528" r:id="rId44"/>
    <p:sldId id="499" r:id="rId45"/>
    <p:sldId id="448" r:id="rId46"/>
    <p:sldId id="496" r:id="rId47"/>
    <p:sldId id="554" r:id="rId48"/>
    <p:sldId id="555" r:id="rId49"/>
    <p:sldId id="540" r:id="rId50"/>
    <p:sldId id="501" r:id="rId51"/>
    <p:sldId id="450" r:id="rId52"/>
    <p:sldId id="559" r:id="rId53"/>
    <p:sldId id="571" r:id="rId54"/>
    <p:sldId id="451" r:id="rId55"/>
    <p:sldId id="452" r:id="rId56"/>
    <p:sldId id="384" r:id="rId57"/>
    <p:sldId id="459" r:id="rId58"/>
    <p:sldId id="465" r:id="rId59"/>
    <p:sldId id="476" r:id="rId60"/>
    <p:sldId id="541" r:id="rId61"/>
    <p:sldId id="543" r:id="rId62"/>
    <p:sldId id="544" r:id="rId63"/>
    <p:sldId id="512" r:id="rId64"/>
    <p:sldId id="513" r:id="rId65"/>
    <p:sldId id="461" r:id="rId66"/>
    <p:sldId id="462" r:id="rId67"/>
    <p:sldId id="463" r:id="rId68"/>
    <p:sldId id="464" r:id="rId69"/>
    <p:sldId id="475" r:id="rId70"/>
    <p:sldId id="574" r:id="rId71"/>
    <p:sldId id="467" r:id="rId72"/>
    <p:sldId id="516" r:id="rId73"/>
    <p:sldId id="552" r:id="rId74"/>
    <p:sldId id="545" r:id="rId75"/>
    <p:sldId id="548" r:id="rId76"/>
    <p:sldId id="549" r:id="rId77"/>
    <p:sldId id="550" r:id="rId78"/>
    <p:sldId id="547" r:id="rId79"/>
    <p:sldId id="578" r:id="rId80"/>
    <p:sldId id="579" r:id="rId81"/>
    <p:sldId id="580" r:id="rId82"/>
    <p:sldId id="584" r:id="rId83"/>
    <p:sldId id="583" r:id="rId84"/>
    <p:sldId id="585" r:id="rId85"/>
    <p:sldId id="587" r:id="rId86"/>
    <p:sldId id="525" r:id="rId87"/>
    <p:sldId id="556" r:id="rId88"/>
    <p:sldId id="575" r:id="rId89"/>
    <p:sldId id="553" r:id="rId90"/>
    <p:sldId id="505" r:id="rId91"/>
    <p:sldId id="572" r:id="rId92"/>
    <p:sldId id="573" r:id="rId93"/>
    <p:sldId id="586" r:id="rId94"/>
    <p:sldId id="588" r:id="rId95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8AE1F6"/>
    <a:srgbClr val="14EDF8"/>
    <a:srgbClr val="46D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9" autoAdjust="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27E2E-003D-4464-807E-E5D1C994C066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BCA78-D0B9-4EB2-A211-9F6BA1CE24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863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167C8-8C44-4DA4-BCC9-6EF15806F806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E31ED-3E96-42C4-A13B-96BE475A06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83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E31ED-3E96-42C4-A13B-96BE475A06FD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03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E31ED-3E96-42C4-A13B-96BE475A06FD}" type="slidenum">
              <a:rPr lang="ru-RU" smtClean="0"/>
              <a:pPr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065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E31ED-3E96-42C4-A13B-96BE475A06FD}" type="slidenum">
              <a:rPr lang="ru-RU" smtClean="0"/>
              <a:pPr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952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BED2E200-C67A-4AE3-9610-D47EB3C59FA6}" type="slidenum">
              <a:rPr lang="ru-RU" smtClean="0"/>
              <a:pPr/>
              <a:t>63</a:t>
            </a:fld>
            <a:endParaRPr lang="ru-RU"/>
          </a:p>
        </p:txBody>
      </p:sp>
      <p:sp>
        <p:nvSpPr>
          <p:cNvPr id="389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  <a:solidFill>
            <a:srgbClr val="FFFFFF"/>
          </a:solidFill>
          <a:ln/>
        </p:spPr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786362"/>
            <a:ext cx="5486400" cy="3916115"/>
          </a:xfrm>
          <a:noFill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502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E31ED-3E96-42C4-A13B-96BE475A06FD}" type="slidenum">
              <a:rPr lang="ru-RU" smtClean="0"/>
              <a:pPr/>
              <a:t>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802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F3746-ACB3-407C-A93F-67335EFB09A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37C87-0EF5-4D04-8425-0BC584130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MVKYcYTQYMPkzQppSirUCobVG1uuLTXD/view?usp=sharing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V9QK25da7lMsucyzm_9zJm-478e5KqUE/view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jpeg"/><Relationship Id="rId4" Type="http://schemas.openxmlformats.org/officeDocument/2006/relationships/image" Target="../media/image41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20.jpe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9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4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i/aXE9j2Y33NlDYw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CTjszXZpyGwt8wTlJ8ZFleJuHwM_C4_U/view?usp=sharing" TargetMode="Externa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2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5.png"/><Relationship Id="rId4" Type="http://schemas.openxmlformats.org/officeDocument/2006/relationships/image" Target="../media/image12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8.png"/><Relationship Id="rId4" Type="http://schemas.openxmlformats.org/officeDocument/2006/relationships/image" Target="../media/image12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0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G1PktHfeTNZLZslX07G6jL9qPzhBGZUy/view?usp=sharing" TargetMode="Externa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3563"/>
            <a:ext cx="9144000" cy="69015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43174" y="1928802"/>
            <a:ext cx="65008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«Организация работы педагогических кадров </a:t>
            </a:r>
          </a:p>
          <a:p>
            <a:pPr algn="ctr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 региональной парциальной программе по гражданско-патриотическому воспитанию </a:t>
            </a:r>
          </a:p>
          <a:p>
            <a:pPr algn="ctr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детей дошкольного возраста </a:t>
            </a:r>
          </a:p>
          <a:p>
            <a:pPr algn="ctr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«Крымский веночек»</a:t>
            </a:r>
          </a:p>
        </p:txBody>
      </p:sp>
      <p:sp>
        <p:nvSpPr>
          <p:cNvPr id="81924" name="AutoShape 4" descr="https://crimea-neposeda.ru/images/pic/KrimskiVenoch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26" name="Picture 6" descr="C:\Users\User\Desktop\KrimskiVenoch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928670"/>
            <a:ext cx="2857520" cy="46434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43306" y="492919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Из опыта работы дошкольных образовательных учреждений Бахчисарайского района Республики Крым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428604"/>
            <a:ext cx="8501123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Метод05\Desktop\IMG_20210412_1133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85728"/>
            <a:ext cx="914400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85728"/>
            <a:ext cx="828680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Достопримечательности Бахчисарая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Users\Метод05\Desktop\hanskij-dvorec-bahchisara_143860538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747865"/>
            <a:ext cx="3500430" cy="3110135"/>
          </a:xfrm>
          <a:prstGeom prst="rect">
            <a:avLst/>
          </a:prstGeom>
          <a:noFill/>
        </p:spPr>
      </p:pic>
      <p:pic>
        <p:nvPicPr>
          <p:cNvPr id="3" name="Picture 2" descr="C:\Users\Метод05\Desktop\DSC_12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85992"/>
            <a:ext cx="3714776" cy="2500330"/>
          </a:xfrm>
          <a:prstGeom prst="rect">
            <a:avLst/>
          </a:prstGeom>
          <a:noFill/>
        </p:spPr>
      </p:pic>
      <p:pic>
        <p:nvPicPr>
          <p:cNvPr id="4" name="Picture 2" descr="C:\Users\Метод05\Desktop\Без назван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3" y="4286256"/>
            <a:ext cx="3714777" cy="2571744"/>
          </a:xfrm>
          <a:prstGeom prst="rect">
            <a:avLst/>
          </a:prstGeom>
          <a:noFill/>
        </p:spPr>
      </p:pic>
      <p:pic>
        <p:nvPicPr>
          <p:cNvPr id="7" name="Picture 2" descr="C:\Users\Admin\Desktop\2007.08.30_15.09.40_346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727104"/>
            <a:ext cx="3214678" cy="2344706"/>
          </a:xfrm>
          <a:prstGeom prst="rect">
            <a:avLst/>
          </a:prstGeom>
          <a:noFill/>
        </p:spPr>
      </p:pic>
      <p:pic>
        <p:nvPicPr>
          <p:cNvPr id="1027" name="Picture 3" descr="C:\Users\Admin\Desktop\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28670"/>
            <a:ext cx="364333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1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3643337" cy="2734913"/>
          </a:xfrm>
        </p:spPr>
      </p:pic>
      <p:pic>
        <p:nvPicPr>
          <p:cNvPr id="6" name="Рисунок 5" descr="EwYgNw3S6VZHtm21jMGfjUtg1wsHQjI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9" y="3286124"/>
            <a:ext cx="3786214" cy="2894110"/>
          </a:xfrm>
          <a:prstGeom prst="rect">
            <a:avLst/>
          </a:prstGeom>
        </p:spPr>
      </p:pic>
      <p:pic>
        <p:nvPicPr>
          <p:cNvPr id="7" name="Содержимое 3" descr="1168260_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1071546"/>
            <a:ext cx="4929222" cy="392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137_4_0IMG_04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785794"/>
            <a:ext cx="3901440" cy="4630416"/>
          </a:xfrm>
        </p:spPr>
      </p:pic>
      <p:pic>
        <p:nvPicPr>
          <p:cNvPr id="5" name="Рисунок 4" descr="pamyatnik-gasprinskomu-v-gahchisara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000108"/>
            <a:ext cx="4429156" cy="2428892"/>
          </a:xfrm>
          <a:prstGeom prst="rect">
            <a:avLst/>
          </a:prstGeom>
        </p:spPr>
      </p:pic>
      <p:pic>
        <p:nvPicPr>
          <p:cNvPr id="7" name="Рисунок 6" descr="1445938_1380x10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3571876"/>
            <a:ext cx="4547616" cy="3027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5413" name="Picture 3" descr="C:\Users\Эдем\Desktop\IMG_20200121_1600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9"/>
          <a:stretch/>
        </p:blipFill>
        <p:spPr bwMode="auto">
          <a:xfrm>
            <a:off x="-15439" y="0"/>
            <a:ext cx="3142316" cy="4079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4" name="Picture 4" descr="C:\Users\Эдем\Desktop\IMG_20200121_15405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9"/>
          <a:stretch/>
        </p:blipFill>
        <p:spPr bwMode="auto">
          <a:xfrm>
            <a:off x="2915816" y="0"/>
            <a:ext cx="2957655" cy="4047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2" name="Picture 2" descr="C:\Users\Эдем\Desktop\IMG_20200116_15403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0" t="-16473" r="27231" b="22386"/>
          <a:stretch/>
        </p:blipFill>
        <p:spPr bwMode="auto">
          <a:xfrm>
            <a:off x="5688632" y="-1035496"/>
            <a:ext cx="3638670" cy="5825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415" name="Picture 2" descr="E:\метод папка\на 2019-2020 год\Воспитатель года\2 тур КРИППО\Бахчисарайский район Ступак И.Л. ДОУ Скалистое\IMG_369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8" t="24580" r="4052" b="12580"/>
          <a:stretch/>
        </p:blipFill>
        <p:spPr bwMode="auto">
          <a:xfrm>
            <a:off x="3983" y="3284984"/>
            <a:ext cx="6245789" cy="3675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143636" y="5000636"/>
            <a:ext cx="3000364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Декупаж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рисование 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камнях «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Достопримеча-тельности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Бахчисарая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01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1563"/>
          </a:xfrm>
          <a:prstGeom prst="rect">
            <a:avLst/>
          </a:prstGeom>
          <a:noFill/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8" t="12386" r="7704" b="6868"/>
          <a:stretch/>
        </p:blipFill>
        <p:spPr>
          <a:xfrm>
            <a:off x="214282" y="142852"/>
            <a:ext cx="4184074" cy="3182159"/>
          </a:xfrm>
        </p:spPr>
      </p:pic>
      <p:pic>
        <p:nvPicPr>
          <p:cNvPr id="3" name="Picture 2" descr="E:\метод папка\на 2019-2020 год\Воспитатель года\2 тур КРИППО\фото для презентации\20161024_1608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357562"/>
            <a:ext cx="4381499" cy="328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71810"/>
            <a:ext cx="4860032" cy="351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786314" y="1857364"/>
            <a:ext cx="4071966" cy="10001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Изготовление карты достопримечательностей </a:t>
            </a:r>
            <a:b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г. Бахчисарай</a:t>
            </a:r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2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Песня Бахчисарай </a:t>
            </a:r>
            <a:r>
              <a:rPr lang="ru-RU" dirty="0" err="1"/>
              <a:t>Чекалёвой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drive.google.com/file/d/1MVKYcYTQYMPkzQppSirUCobVG1uuLTXD/view?usp=sharing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78592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Заседание №2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Тема: «Растения Крыма»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МБДОУ «Дружба»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с. Скалистое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32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52863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Старший воспитатель 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Дякова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Юлия Павловна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1563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4282" y="3357562"/>
            <a:ext cx="8572560" cy="1571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«Крымский веночек»-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uLnTx/>
                <a:uFillTx/>
                <a:latin typeface="Georgia" pitchFamily="18" charset="0"/>
                <a:ea typeface="+mj-ea"/>
                <a:cs typeface="+mj-cs"/>
              </a:rPr>
              <a:t>такое название носит региональная парциальная программа по гражданско-патриотическому воспитанию детей дошкольного возраста в Республике Крым, которая направлена на обучение и воспитание детей нравственных чувств к родному краю интереса и уважению к культуре и традициям людей других национальностей проживающих на полуострове Крым.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642918"/>
            <a:ext cx="5429288" cy="308292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</a:t>
            </a:r>
          </a:p>
        </p:txBody>
      </p:sp>
      <p:pic>
        <p:nvPicPr>
          <p:cNvPr id="6" name="Picture 6" descr="C:\Users\User\Desktop\KrimskiVenoche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429124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План </a:t>
            </a: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Экскурсия по экологической тропе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Разгадывание ребусов и кроссвордов на тему: «Природа Крыма»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Викторина  «Знатоки Крыма»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 изготовление наглядного пособия «Растительный мир Крыма»</a:t>
            </a:r>
            <a:endParaRPr lang="ru-RU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 </a:t>
            </a:r>
            <a:r>
              <a:rPr lang="ru-RU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«Животные  Крыма»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857488" y="142852"/>
            <a:ext cx="3286148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Экскурсия по экологической тропе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357298"/>
            <a:ext cx="7619999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254" y="500042"/>
            <a:ext cx="8624003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642918"/>
            <a:ext cx="6572296" cy="5959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928926" y="285728"/>
            <a:ext cx="2928958" cy="10715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Разгадывание </a:t>
            </a: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ребусов и кроссвордов на тему: «Природа Крыма»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етод05\Desktop\Для Зинаиды Станиславовны\изображение_viber_2021-04-08_14-37-09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7" y="428604"/>
            <a:ext cx="8429684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1214422"/>
            <a:ext cx="9001157" cy="5450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Метод05\Desktop\Для Зинаиды Станиславовны\изображение_viber_2021-04-08_14-37-08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756785" y="-259333"/>
            <a:ext cx="5630430" cy="771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7" y="428604"/>
            <a:ext cx="8072494" cy="569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143108" y="357166"/>
            <a:ext cx="4143404" cy="10715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наглядного пособия </a:t>
            </a: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«Растительный мир Крыма»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ШПО материаллы\Материаллы ШПО Скалистое\фото ШПО\IMG_20191127_0845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5572164" cy="5133904"/>
          </a:xfrm>
          <a:prstGeom prst="rect">
            <a:avLst/>
          </a:prstGeom>
          <a:noFill/>
        </p:spPr>
      </p:pic>
      <p:pic>
        <p:nvPicPr>
          <p:cNvPr id="9" name="Рисунок 8" descr="IMG_32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1500174"/>
            <a:ext cx="3643306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7" cy="569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1432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60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Georgia" pitchFamily="18" charset="0"/>
              </a:rPr>
            </a:br>
            <a:endParaRPr lang="ru-RU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4678" y="928670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ЦЕЛЬ: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785926"/>
            <a:ext cx="8572560" cy="550072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содействовать повышению качества образовательной деятельности  педагогических работников посредством методического сопровождения  по гражданско-патриотическому воспитанию; 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оказывать методическую помощь педагогам ДОУ в накоплении методических и практических материалов по разделам: «Природа Крыма», «Люди Крыма и их культура».</a:t>
            </a:r>
            <a:b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0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500042"/>
            <a:ext cx="8358246" cy="562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7" y="357166"/>
            <a:ext cx="84296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Содержимое 5" descr="IMG_327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1714488"/>
            <a:ext cx="8761497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071670" y="357166"/>
            <a:ext cx="4214842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наглядного пособия </a:t>
            </a:r>
          </a:p>
          <a:p>
            <a:pPr algn="ctr"/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Животные Крыма»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img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857232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92867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D:\ШПО материаллы\Материаллы ШПО Скалистое\фото ШПО\IMG_32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9100" y="-13287491"/>
            <a:ext cx="6250340" cy="3643338"/>
          </a:xfrm>
          <a:prstGeom prst="rect">
            <a:avLst/>
          </a:prstGeom>
          <a:noFill/>
        </p:spPr>
      </p:pic>
      <p:pic>
        <p:nvPicPr>
          <p:cNvPr id="13" name="Рисунок 12" descr="IMG_32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642918"/>
            <a:ext cx="8509061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642910" y="1071546"/>
            <a:ext cx="4000496" cy="14287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Сезонные наблюдения</a:t>
            </a:r>
          </a:p>
          <a:p>
            <a:pPr algn="ctr"/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природе</a:t>
            </a:r>
          </a:p>
        </p:txBody>
      </p:sp>
      <p:pic>
        <p:nvPicPr>
          <p:cNvPr id="23" name="Рисунок 22" descr="IMG_20180412_1202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928934"/>
            <a:ext cx="4214842" cy="37690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 descr="C:\Users\Максим\Desktop\фото работа\IMG_20180412_1154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120841"/>
            <a:ext cx="4143403" cy="3737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IMG_20171011_1153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142852"/>
            <a:ext cx="3664769" cy="3186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AutoShape 4" descr="http://333v.ru/uploads/46/46cb11fc765ee54930f7fa986de19a4b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" name="Рисунок 27" descr="IMG_20171024_1425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785794"/>
            <a:ext cx="2645370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TextBox 28"/>
          <p:cNvSpPr txBox="1"/>
          <p:nvPr/>
        </p:nvSpPr>
        <p:spPr>
          <a:xfrm>
            <a:off x="0" y="1000108"/>
            <a:ext cx="30405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</a:p>
        </p:txBody>
      </p:sp>
      <p:pic>
        <p:nvPicPr>
          <p:cNvPr id="4101" name="Picture 5" descr="D:\работа\фото работа\IMG_20171006_153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85860"/>
            <a:ext cx="2500330" cy="1875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" name="TextBox 32"/>
          <p:cNvSpPr txBox="1"/>
          <p:nvPr/>
        </p:nvSpPr>
        <p:spPr>
          <a:xfrm>
            <a:off x="2928926" y="2643182"/>
            <a:ext cx="2852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</a:t>
            </a: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литературы</a:t>
            </a:r>
          </a:p>
        </p:txBody>
      </p:sp>
      <p:pic>
        <p:nvPicPr>
          <p:cNvPr id="4102" name="Picture 6" descr="D:\работа\фото работа\IMG_20171006_1045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3214686"/>
            <a:ext cx="2428860" cy="1821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5" name="TextBox 34"/>
          <p:cNvSpPr txBox="1"/>
          <p:nvPr/>
        </p:nvSpPr>
        <p:spPr>
          <a:xfrm>
            <a:off x="142844" y="3286124"/>
            <a:ext cx="2400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мини музея</a:t>
            </a: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«Дно Чёрного моря»</a:t>
            </a:r>
          </a:p>
        </p:txBody>
      </p:sp>
      <p:pic>
        <p:nvPicPr>
          <p:cNvPr id="36" name="Рисунок 35" descr="IMG_20171024_13203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929067"/>
            <a:ext cx="2928925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Box 36"/>
          <p:cNvSpPr txBox="1"/>
          <p:nvPr/>
        </p:nvSpPr>
        <p:spPr>
          <a:xfrm>
            <a:off x="5786446" y="785794"/>
            <a:ext cx="3357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игра Лото</a:t>
            </a:r>
          </a:p>
          <a:p>
            <a:pPr algn="ctr"/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«Обитатели Чёрного моря»</a:t>
            </a:r>
          </a:p>
        </p:txBody>
      </p:sp>
      <p:pic>
        <p:nvPicPr>
          <p:cNvPr id="4103" name="Picture 7" descr="D:\работа\фото работа\IMG_20171006_1034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1285860"/>
            <a:ext cx="2428892" cy="1821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" name="TextBox 38"/>
          <p:cNvSpPr txBox="1"/>
          <p:nvPr/>
        </p:nvSpPr>
        <p:spPr>
          <a:xfrm>
            <a:off x="5572132" y="3143248"/>
            <a:ext cx="2704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«Собери дно Чёрного моря»</a:t>
            </a:r>
          </a:p>
        </p:txBody>
      </p:sp>
      <p:pic>
        <p:nvPicPr>
          <p:cNvPr id="4104" name="Picture 8" descr="D:\работа\фото работа\IMG_20171006_15362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3429000"/>
            <a:ext cx="2857552" cy="1643074"/>
          </a:xfrm>
          <a:prstGeom prst="rect">
            <a:avLst/>
          </a:prstGeom>
          <a:noFill/>
        </p:spPr>
      </p:pic>
      <p:pic>
        <p:nvPicPr>
          <p:cNvPr id="41" name="Рисунок 40" descr="IMG_20171024_13172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488" y="5143512"/>
            <a:ext cx="2891766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Рисунок 41" descr="IMG_20171024_13204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72132" y="5007597"/>
            <a:ext cx="3429024" cy="1850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2571736" y="142852"/>
            <a:ext cx="3571900" cy="8572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Проекта «Волшебный мир Чёрного моря»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786050" y="142852"/>
            <a:ext cx="3286148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</a:p>
        </p:txBody>
      </p:sp>
      <p:pic>
        <p:nvPicPr>
          <p:cNvPr id="13" name="Picture 3" descr="D:\работа\фото работа\Новая папка\IMG_20180313_1615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14356"/>
            <a:ext cx="3143272" cy="26670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785794"/>
            <a:ext cx="3286148" cy="27392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IMG_20180314_1525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429000"/>
            <a:ext cx="3214710" cy="29090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MG_20180314_1527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3586830"/>
            <a:ext cx="3286148" cy="30568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714348" y="6000768"/>
            <a:ext cx="2214578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Лото </a:t>
            </a:r>
          </a:p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«Деревья и кустарники»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57950" y="6143644"/>
            <a:ext cx="1785950" cy="5714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«Четвёртый лишний»</a:t>
            </a:r>
          </a:p>
        </p:txBody>
      </p:sp>
      <p:pic>
        <p:nvPicPr>
          <p:cNvPr id="17" name="Picture 2" descr="D:\работа\фото работа\IMG_20180314_1533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2071678"/>
            <a:ext cx="2928958" cy="26848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928662" y="142852"/>
            <a:ext cx="1785950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 на чём растёт?»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43636" y="142852"/>
            <a:ext cx="1785950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«Найди тень»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00430" y="4500570"/>
            <a:ext cx="1785950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картинку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78592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Заседание №3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Тема: «Природные зоны Крыма»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МБДОУ ДС «Солнышко»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с. Ароматное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32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1435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Старший воспитатель 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Джемелединова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Афизе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Аблялимовна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План </a:t>
            </a: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макета «Природные зоны Крыма»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Дидактический материал 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макетом.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 по изготовлению наглядного пособия «Природные зоны Крыма»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Макет с растениями и животными природных зон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Природные зоны Крыма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8929717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1432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600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Georgia" pitchFamily="18" charset="0"/>
              </a:rPr>
            </a:br>
            <a:endParaRPr lang="ru-RU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928670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ЗАДАЧИ: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785926"/>
            <a:ext cx="8572560" cy="550072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развивать творческий потенциал  у педагогов ДОУ в ознакомлении дошкольников с историей, природой Крыма, историей города, села, в котором они живут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; 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оказывать реальную помощь в  создании условий для краеведческой и народоведческой работы в дошкольных образовательных учреждениях Бахчисарайского района;</a:t>
            </a:r>
            <a:endParaRPr lang="ru-RU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повышение методической грамотности и формирование практических умений педагогов .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0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511156"/>
          </a:xfrm>
        </p:spPr>
        <p:txBody>
          <a:bodyPr>
            <a:normAutofit fontScale="90000"/>
          </a:bodyPr>
          <a:lstStyle/>
          <a:p>
            <a:r>
              <a:rPr lang="ru-RU" dirty="0"/>
              <a:t>Дидактический материал</a:t>
            </a:r>
          </a:p>
        </p:txBody>
      </p:sp>
      <p:pic>
        <p:nvPicPr>
          <p:cNvPr id="6146" name="Picture 2" descr="C:\Users\Метод05\Desktop\Новая папка\изображение_viber_2021-04-12_11-47-0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8358246" cy="6340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972452" cy="113191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Метод05\Desktop\Новая папка\изображение_viber_2021-04-12_11-47-0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215370" cy="6269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9" y="500042"/>
            <a:ext cx="8072494" cy="562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8215369" cy="548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714356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9" name="Рисунок 8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714356"/>
            <a:ext cx="4500594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9332" name="Picture 4" descr="https://sun9-45.userapi.com/F4d15kDUD4ugFGlehhCHwqIZLW0cOhSfFBWqRA/OxvEs9E_Wv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3786183" y="1428735"/>
            <a:ext cx="5715038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714356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https://sun1.43222.userapi.com/0oWQD5DomT4JuUqXDKKHo90YgcNqxxajqstOwg/oomlxiwD4U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857364"/>
            <a:ext cx="7032223" cy="4840148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08" y="714356"/>
            <a:ext cx="4572032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изготовлению наглядного пособия «Природные зоны Крыма»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Наглядное пособие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115328" cy="4483113"/>
          </a:xfrm>
        </p:spPr>
        <p:txBody>
          <a:bodyPr/>
          <a:lstStyle/>
          <a:p>
            <a:r>
              <a:rPr lang="ru-RU" dirty="0"/>
              <a:t>	</a:t>
            </a:r>
          </a:p>
        </p:txBody>
      </p:sp>
      <p:pic>
        <p:nvPicPr>
          <p:cNvPr id="4" name="Рисунок 3" descr="IMG_20210413_0845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278602"/>
            <a:ext cx="7500990" cy="5579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_20210413_0845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571480"/>
            <a:ext cx="8229600" cy="53214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210413_0845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9" y="500042"/>
            <a:ext cx="7715304" cy="56261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Мастер-класс</a:t>
            </a:r>
            <a:br>
              <a:rPr lang="ru-RU" dirty="0"/>
            </a:br>
            <a:r>
              <a:rPr lang="ru-RU" dirty="0"/>
              <a:t>«Создание </a:t>
            </a:r>
            <a:r>
              <a:rPr lang="ru-RU" dirty="0" err="1"/>
              <a:t>лепбука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drive.google.com/file/d/1V9QK25da7lMsucyzm_9zJm-478e5KqUE/view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Заседание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№1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Тема: «Моя малая Родина»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МБДОУ ДС №11 «Буратино»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г. Бахчисарай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Старший воспитатель  </a:t>
            </a:r>
            <a:br>
              <a:rPr lang="ru-RU" sz="1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Перминова Юлия Фёдоровна</a:t>
            </a:r>
            <a:br>
              <a:rPr lang="ru-RU" sz="1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32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5"/>
            <a:ext cx="8358246" cy="598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35824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714356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Рисунок 6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660754"/>
            <a:ext cx="8262995" cy="6197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08" y="0"/>
            <a:ext cx="4572032" cy="7858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Занятие с детьми на тему: </a:t>
            </a:r>
          </a:p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«Обитатели природных зон Крыма»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714356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" name="Рисунок 7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1879666"/>
            <a:ext cx="5357850" cy="4978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32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57166"/>
            <a:ext cx="4058127" cy="3962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32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357166"/>
            <a:ext cx="4192310" cy="3943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1432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Заседание №4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Тема: «Крым многонациональный»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МБДОУ ДС «Сказка»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пгт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 Куйбышево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51435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Старший воспитатель 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Халикова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Галина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План </a:t>
            </a: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Стихотворение Вавиловой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Новэллы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Евгениевны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Фото-коллаж «Крым многонациональный»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 по изготовлению </a:t>
            </a:r>
            <a:r>
              <a:rPr lang="ru-RU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лепбука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«Люди Крыма и их культура»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«Самый умный»</a:t>
            </a:r>
            <a:endParaRPr lang="ru-RU" sz="1600" b="1" i="1" dirty="0">
              <a:solidFill>
                <a:srgbClr val="0033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just"/>
            <a:r>
              <a:rPr lang="ru-RU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Презентация проектов «Культура  и традиции русского </a:t>
            </a:r>
            <a:r>
              <a:rPr lang="ru-RU" b="1" i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крымскотатарского</a:t>
            </a:r>
            <a:r>
              <a:rPr lang="ru-RU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и украинского народов» Крыма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Интеллектуальный КВН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 «Изготовление блюда разной национальности»</a:t>
            </a:r>
            <a:endParaRPr lang="ru-RU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571612"/>
            <a:ext cx="3786214" cy="500066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1600" dirty="0"/>
              <a:t> 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800" dirty="0"/>
              <a:t>На небесах в бескрайней были</a:t>
            </a:r>
            <a:br>
              <a:rPr lang="ru-RU" sz="1800" dirty="0"/>
            </a:br>
            <a:r>
              <a:rPr lang="ru-RU" sz="1800" dirty="0"/>
              <a:t>Летали боги много лет.</a:t>
            </a:r>
            <a:br>
              <a:rPr lang="ru-RU" sz="1800" dirty="0"/>
            </a:br>
            <a:r>
              <a:rPr lang="ru-RU" sz="1800" dirty="0"/>
              <a:t>И раз, играя, уронили                                 </a:t>
            </a:r>
            <a:br>
              <a:rPr lang="ru-RU" sz="1800" dirty="0"/>
            </a:br>
            <a:r>
              <a:rPr lang="ru-RU" sz="1800" dirty="0"/>
              <a:t>Цветов божественный букет.</a:t>
            </a:r>
            <a:br>
              <a:rPr lang="ru-RU" sz="1800" dirty="0"/>
            </a:br>
            <a:r>
              <a:rPr lang="ru-RU" sz="1800" dirty="0"/>
              <a:t> Недаром боги их несли -</a:t>
            </a:r>
            <a:br>
              <a:rPr lang="ru-RU" sz="1800" dirty="0"/>
            </a:br>
            <a:r>
              <a:rPr lang="ru-RU" sz="1800" dirty="0"/>
              <a:t>Они вдруг стали племенами</a:t>
            </a:r>
            <a:br>
              <a:rPr lang="ru-RU" sz="1800" dirty="0"/>
            </a:br>
            <a:r>
              <a:rPr lang="ru-RU" sz="1800" dirty="0"/>
              <a:t>На крымском лоскутке земли.</a:t>
            </a:r>
            <a:br>
              <a:rPr lang="ru-RU" sz="1800" dirty="0"/>
            </a:br>
            <a:r>
              <a:rPr lang="ru-RU" sz="1800" dirty="0"/>
              <a:t> Стал греками - отросток розы,</a:t>
            </a:r>
            <a:br>
              <a:rPr lang="ru-RU" sz="1800" dirty="0"/>
            </a:br>
            <a:r>
              <a:rPr lang="ru-RU" sz="1800" dirty="0"/>
              <a:t>Евреями - нарциссов цвет,</a:t>
            </a:r>
            <a:br>
              <a:rPr lang="ru-RU" sz="1800" dirty="0"/>
            </a:br>
            <a:r>
              <a:rPr lang="ru-RU" sz="1800" dirty="0"/>
              <a:t>Аланами - цветок мимозы,</a:t>
            </a:r>
            <a:br>
              <a:rPr lang="ru-RU" sz="1800" dirty="0"/>
            </a:br>
            <a:r>
              <a:rPr lang="ru-RU" sz="1800" dirty="0"/>
              <a:t>Стал скифом стойкий бересклет.</a:t>
            </a:r>
            <a:br>
              <a:rPr lang="ru-RU" sz="1800" dirty="0"/>
            </a:br>
            <a:r>
              <a:rPr lang="ru-RU" sz="1800" dirty="0"/>
              <a:t> Голубоглазые славяне</a:t>
            </a:r>
            <a:br>
              <a:rPr lang="ru-RU" sz="1800" dirty="0"/>
            </a:br>
            <a:r>
              <a:rPr lang="ru-RU" sz="1800" dirty="0"/>
              <a:t>Из незабудок поднялись,</a:t>
            </a:r>
            <a:br>
              <a:rPr lang="ru-RU" sz="1800" dirty="0"/>
            </a:br>
            <a:r>
              <a:rPr lang="ru-RU" sz="1800" dirty="0"/>
              <a:t>Звонкоголосые армяне -</a:t>
            </a:r>
            <a:br>
              <a:rPr lang="ru-RU" sz="1800" dirty="0"/>
            </a:br>
            <a:r>
              <a:rPr lang="ru-RU" sz="1800" dirty="0"/>
              <a:t>От колокольчиков взялись.</a:t>
            </a:r>
            <a:br>
              <a:rPr lang="ru-RU" sz="18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          </a:t>
            </a:r>
            <a:br>
              <a:rPr lang="ru-RU" sz="3200" dirty="0"/>
            </a:br>
            <a:r>
              <a:rPr lang="ru-RU" sz="3200" dirty="0"/>
              <a:t> </a:t>
            </a:r>
            <a:br>
              <a:rPr lang="ru-RU" sz="3200" dirty="0"/>
            </a:br>
            <a:r>
              <a:rPr lang="ru-RU" sz="3200" dirty="0"/>
              <a:t>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32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1714488"/>
            <a:ext cx="33575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Блондины готского потока</a:t>
            </a:r>
            <a:br>
              <a:rPr lang="ru-RU" dirty="0"/>
            </a:br>
            <a:r>
              <a:rPr lang="ru-RU" dirty="0"/>
              <a:t>От пышной таволги пошли,</a:t>
            </a:r>
            <a:br>
              <a:rPr lang="ru-RU" dirty="0"/>
            </a:br>
            <a:r>
              <a:rPr lang="ru-RU" dirty="0"/>
              <a:t>Брюнеты из племён Востока</a:t>
            </a:r>
            <a:br>
              <a:rPr lang="ru-RU" dirty="0"/>
            </a:br>
            <a:r>
              <a:rPr lang="ru-RU" dirty="0"/>
              <a:t>Гвоздикой пряной расцвели.</a:t>
            </a:r>
            <a:br>
              <a:rPr lang="ru-RU" dirty="0"/>
            </a:br>
            <a:r>
              <a:rPr lang="ru-RU" dirty="0"/>
              <a:t> Сверканье чёрных глаз раскосых,</a:t>
            </a:r>
            <a:br>
              <a:rPr lang="ru-RU" dirty="0"/>
            </a:br>
            <a:r>
              <a:rPr lang="ru-RU" dirty="0"/>
              <a:t>От смуглых бархатцев - загар</a:t>
            </a:r>
            <a:br>
              <a:rPr lang="ru-RU" dirty="0"/>
            </a:br>
            <a:r>
              <a:rPr lang="ru-RU" dirty="0"/>
              <a:t>И цвета южной ночи косы</a:t>
            </a:r>
            <a:br>
              <a:rPr lang="ru-RU" dirty="0"/>
            </a:br>
            <a:r>
              <a:rPr lang="ru-RU" dirty="0"/>
              <a:t>У караимов и татар...</a:t>
            </a:r>
            <a:br>
              <a:rPr lang="ru-RU" dirty="0"/>
            </a:br>
            <a:r>
              <a:rPr lang="ru-RU" dirty="0"/>
              <a:t> Цветёт наш Крым века и годы,</a:t>
            </a:r>
            <a:br>
              <a:rPr lang="ru-RU" dirty="0"/>
            </a:br>
            <a:r>
              <a:rPr lang="ru-RU" dirty="0"/>
              <a:t>Смешались гены, как пыльца,</a:t>
            </a:r>
            <a:br>
              <a:rPr lang="ru-RU" dirty="0"/>
            </a:br>
            <a:r>
              <a:rPr lang="ru-RU" dirty="0"/>
              <a:t>И обновляются народы,</a:t>
            </a:r>
            <a:br>
              <a:rPr lang="ru-RU" dirty="0"/>
            </a:br>
            <a:r>
              <a:rPr lang="ru-RU" dirty="0"/>
              <a:t>Цвет кожи и черты лица...</a:t>
            </a:r>
            <a:br>
              <a:rPr lang="ru-RU" dirty="0"/>
            </a:br>
            <a:r>
              <a:rPr lang="ru-RU" dirty="0"/>
              <a:t> И каждый стебель в те соцветья</a:t>
            </a:r>
            <a:br>
              <a:rPr lang="ru-RU" dirty="0"/>
            </a:br>
            <a:r>
              <a:rPr lang="ru-RU" dirty="0"/>
              <a:t>Приносит аромат и цвет...</a:t>
            </a:r>
            <a:br>
              <a:rPr lang="ru-RU" dirty="0"/>
            </a:br>
            <a:r>
              <a:rPr lang="ru-RU" dirty="0"/>
              <a:t>Года, века, тысячелетья</a:t>
            </a:r>
            <a:br>
              <a:rPr lang="ru-RU" dirty="0"/>
            </a:br>
            <a:r>
              <a:rPr lang="ru-RU" dirty="0"/>
              <a:t>Роскошный полнится букет!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1142984"/>
            <a:ext cx="3179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Вавилова </a:t>
            </a:r>
            <a:r>
              <a:rPr lang="ru-RU" dirty="0" err="1"/>
              <a:t>Новэлла</a:t>
            </a:r>
            <a:r>
              <a:rPr lang="ru-RU" dirty="0"/>
              <a:t> </a:t>
            </a:r>
            <a:r>
              <a:rPr lang="ru-RU" dirty="0" err="1"/>
              <a:t>Евгениевна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етод05\Desktop\Семинар РМК\нар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3113" y="-350838"/>
            <a:ext cx="10691813" cy="7559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img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857232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92867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D:\ШПО материаллы\Материаллы ШПО Скалистое\фото ШПО\IMG_32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9100" y="-13287491"/>
            <a:ext cx="6250340" cy="3643338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428860" y="642918"/>
            <a:ext cx="3571900" cy="12144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 по изготовлению </a:t>
            </a:r>
            <a:r>
              <a:rPr lang="ru-RU" sz="20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лепбука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«Люди Крыма и их культура»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MG_32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1928802"/>
            <a:ext cx="6753126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img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857232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92867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D:\ШПО материаллы\Материаллы ШПО Скалистое\фото ШПО\IMG_32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9100" y="-13287491"/>
            <a:ext cx="6250340" cy="3643338"/>
          </a:xfrm>
          <a:prstGeom prst="rect">
            <a:avLst/>
          </a:prstGeom>
          <a:noFill/>
        </p:spPr>
      </p:pic>
      <p:pic>
        <p:nvPicPr>
          <p:cNvPr id="8" name="Рисунок 7" descr="IMG_32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000108"/>
            <a:ext cx="2857520" cy="53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32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86480" y="1000108"/>
            <a:ext cx="2857520" cy="521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327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61" y="142852"/>
            <a:ext cx="4143404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327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71670" y="3321820"/>
            <a:ext cx="4714908" cy="353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План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Виртуальная экскурсия по г.Бахчисараю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Фотоальбом «Их именами названы улицы нашего города»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Достопримечательности и памятники  г. Бахчисарая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Изготовление карты достопримечательностей Бахчисарая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Песня о Бахчисарае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210413_0843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428604"/>
            <a:ext cx="8001024" cy="56975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210413_0844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3" y="642918"/>
            <a:ext cx="8643998" cy="54832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210413_0844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500033" y="428600"/>
            <a:ext cx="7929617" cy="64293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75"/>
            <a:ext cx="9334500" cy="7000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1071563" y="571500"/>
            <a:ext cx="7572375" cy="1068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1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>
                <a:solidFill>
                  <a:srgbClr val="FF0000"/>
                </a:solidFill>
                <a:cs typeface="Times New Roman" pitchFamily="16" charset="0"/>
              </a:rPr>
              <a:t>Мастерская декоративно – прикладного искусства.</a:t>
            </a: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2175" y="2303463"/>
            <a:ext cx="4441825" cy="2808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463" y="1584325"/>
            <a:ext cx="4557712" cy="3311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275"/>
            <a:ext cx="9144000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1116013" y="1538288"/>
            <a:ext cx="46434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FF0000"/>
                </a:solidFill>
                <a:cs typeface="Times New Roman" pitchFamily="16" charset="0"/>
              </a:rPr>
              <a:t> </a:t>
            </a:r>
            <a:endParaRPr lang="ru-RU" altLang="ru-RU" sz="2000">
              <a:cs typeface="Times New Roman" pitchFamily="16" charset="0"/>
            </a:endParaRPr>
          </a:p>
        </p:txBody>
      </p:sp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1331913" y="333375"/>
            <a:ext cx="76327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 </a:t>
            </a:r>
            <a:r>
              <a:rPr lang="ru-RU" altLang="ru-RU" sz="3200" b="1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Консультации </a:t>
            </a:r>
            <a:r>
              <a:rPr lang="ru-RU" altLang="ru-RU">
                <a:solidFill>
                  <a:srgbClr val="FF0000"/>
                </a:solidFill>
              </a:rPr>
              <a:t>: </a:t>
            </a:r>
          </a:p>
          <a:p>
            <a:r>
              <a:rPr lang="ru-RU" altLang="ru-RU" sz="2800">
                <a:latin typeface="Times New Roman" pitchFamily="16" charset="0"/>
                <a:cs typeface="Times New Roman" pitchFamily="16" charset="0"/>
              </a:rPr>
              <a:t>* «Традиции семейного воспитания»,                         *«Народы населяющие Крымский   полуостров», </a:t>
            </a:r>
          </a:p>
          <a:p>
            <a:r>
              <a:rPr lang="ru-RU" altLang="ru-RU" sz="2800">
                <a:latin typeface="Times New Roman" pitchFamily="16" charset="0"/>
                <a:cs typeface="Times New Roman" pitchFamily="16" charset="0"/>
              </a:rPr>
              <a:t>*«Обряды народов Крыма».</a:t>
            </a:r>
          </a:p>
          <a:p>
            <a:r>
              <a:rPr lang="ru-RU" altLang="ru-RU" sz="3200" b="1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Эрудит шоу</a:t>
            </a:r>
            <a:r>
              <a:rPr lang="ru-RU" altLang="ru-RU" b="1">
                <a:solidFill>
                  <a:srgbClr val="FF0000"/>
                </a:solidFill>
              </a:rPr>
              <a:t> </a:t>
            </a:r>
            <a:r>
              <a:rPr lang="ru-RU" altLang="ru-RU" sz="2800">
                <a:latin typeface="Times New Roman" pitchFamily="16" charset="0"/>
                <a:cs typeface="Times New Roman" pitchFamily="16" charset="0"/>
              </a:rPr>
              <a:t>«Всезнайка традиций народов Крыма»</a:t>
            </a:r>
          </a:p>
        </p:txBody>
      </p:sp>
      <p:pic>
        <p:nvPicPr>
          <p:cNvPr id="7173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3436938"/>
            <a:ext cx="51847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357422" y="214290"/>
            <a:ext cx="4214842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Презентация проектов по ознакомлению дошкольников с культурой народов Крыма </a:t>
            </a:r>
            <a:endParaRPr lang="ru-RU" sz="2000" dirty="0">
              <a:solidFill>
                <a:srgbClr val="003300"/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18" y="1428736"/>
            <a:ext cx="5072098" cy="5020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286116" y="6143644"/>
            <a:ext cx="2214578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«Культура и традиции русского народа»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357422" y="214290"/>
            <a:ext cx="4214842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Презентация проектов по ознакомлению дошкольников с культурой народов Крыма </a:t>
            </a:r>
            <a:endParaRPr lang="ru-RU" sz="2000" dirty="0">
              <a:solidFill>
                <a:srgbClr val="003300"/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1254" y="1428736"/>
            <a:ext cx="5473951" cy="486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286116" y="6143644"/>
            <a:ext cx="2214578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«Культура и традиции украинского народа»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357422" y="214290"/>
            <a:ext cx="4214842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Презентация проектов по ознакомлению дошкольников с культурой народов Крыма </a:t>
            </a:r>
            <a:endParaRPr lang="ru-RU" sz="2000" dirty="0">
              <a:solidFill>
                <a:srgbClr val="003300"/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5738" y="1428736"/>
            <a:ext cx="5689468" cy="4688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286116" y="6000768"/>
            <a:ext cx="2214578" cy="7143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«Культура и традиции </a:t>
            </a:r>
            <a:r>
              <a:rPr lang="ru-RU" sz="14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крымско</a:t>
            </a:r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татрского</a:t>
            </a:r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народа»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1563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500298" y="785794"/>
            <a:ext cx="3571900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Интеллектуальный </a:t>
            </a:r>
          </a:p>
          <a:p>
            <a:pPr algn="ctr"/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КВН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785926"/>
            <a:ext cx="8128056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img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857232"/>
            <a:ext cx="5929354" cy="928694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92867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D:\ШПО материаллы\Материаллы ШПО Скалистое\фото ШПО\IMG_32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9100" y="-13287491"/>
            <a:ext cx="6250340" cy="3643338"/>
          </a:xfrm>
          <a:prstGeom prst="rect">
            <a:avLst/>
          </a:prstGeom>
          <a:noFill/>
        </p:spPr>
      </p:pic>
      <p:pic>
        <p:nvPicPr>
          <p:cNvPr id="8" name="Рисунок 7" descr="IMG_32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14290"/>
            <a:ext cx="5841998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32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500438"/>
            <a:ext cx="5556289" cy="3125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327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75" y="214290"/>
            <a:ext cx="3857625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3563"/>
            <a:ext cx="9144000" cy="6901563"/>
          </a:xfrm>
          <a:prstGeom prst="rect">
            <a:avLst/>
          </a:prstGeom>
          <a:noFill/>
        </p:spPr>
      </p:pic>
      <p:sp>
        <p:nvSpPr>
          <p:cNvPr id="81924" name="AutoShape 4" descr="https://crimea-neposeda.ru/images/pic/KrimskiVenoch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Метод05\Desktop\Семинар РМК\IMG_20210407_1136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813" y="928670"/>
            <a:ext cx="7524773" cy="5624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Блюда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disk.yandex.ru/i/aXE9j2Y33NlDYw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901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1432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Заседание №5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Тема: «Города Крыма и их достопримечательности»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МБДОУ ДС «Дружба»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с. Скалистое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51435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Воспитатель  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Ступак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Ирина Леонидовна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План </a:t>
            </a: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600076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макета Крыма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Крыма, 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сторические места Крыма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герои Крыма, </a:t>
            </a:r>
            <a:r>
              <a:rPr lang="ru-RU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лепбук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пособия «Достопримечательности Крыма»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Мастер-класс, изготовление </a:t>
            </a:r>
            <a:r>
              <a:rPr lang="ru-RU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лепбука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«Символика городов Крыма»</a:t>
            </a: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Презентация символики Крыма</a:t>
            </a:r>
          </a:p>
          <a:p>
            <a:pPr algn="just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Викторина «Знатоки Крыма»</a:t>
            </a:r>
            <a:endParaRPr lang="ru-RU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Экскурсия в мини-музей</a:t>
            </a:r>
            <a:r>
              <a:rPr lang="ru-RU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D:\2 МЕТОДИСТ\1 на 2019-2020 г\Воспитатель года\2 тур КРИППО\фото для презентации\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1"/>
          <a:stretch/>
        </p:blipFill>
        <p:spPr bwMode="auto">
          <a:xfrm rot="5400000">
            <a:off x="5013649" y="-322910"/>
            <a:ext cx="3670300" cy="455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2 МЕТОДИСТ\1 на 2019-2020 г\Воспитатель года\2 тур КРИППО\Бахчисарайский район Ступак И.Л. ДОУ Скалистое\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04780"/>
            <a:ext cx="4176464" cy="315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D:\2 МЕТОДИСТ\1 на 2019-2020 г\Воспитатель года\2 тур КРИППО\фото для презентации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" y="118738"/>
            <a:ext cx="4893735" cy="367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61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3451225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810" y="116632"/>
            <a:ext cx="3487737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16832"/>
            <a:ext cx="3481387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468925" cy="2664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624" y="4033038"/>
            <a:ext cx="3487737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80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95062" cy="1734370"/>
          </a:xfrm>
        </p:spPr>
        <p:txBody>
          <a:bodyPr>
            <a:normAutofit/>
          </a:bodyPr>
          <a:lstStyle/>
          <a:p>
            <a:pPr algn="r" eaLnBrk="1" hangingPunct="1"/>
            <a:r>
              <a:rPr lang="ru-RU" altLang="ru-RU" sz="4000" b="1" dirty="0">
                <a:latin typeface="Georgia" pitchFamily="18" charset="0"/>
                <a:cs typeface="Courier New" pitchFamily="49" charset="0"/>
              </a:rPr>
              <a:t>Симферополь</a:t>
            </a:r>
            <a:br>
              <a:rPr lang="ru-RU" altLang="ru-RU" sz="4000" b="1" dirty="0">
                <a:latin typeface="Georgia" pitchFamily="18" charset="0"/>
                <a:cs typeface="Courier New" pitchFamily="49" charset="0"/>
              </a:rPr>
            </a:br>
            <a:endParaRPr lang="ru-RU" altLang="ru-RU" sz="4000" b="1" dirty="0">
              <a:latin typeface="Georgia" pitchFamily="18" charset="0"/>
              <a:cs typeface="Courier New" pitchFamily="49" charset="0"/>
            </a:endParaRPr>
          </a:p>
        </p:txBody>
      </p:sp>
      <p:pic>
        <p:nvPicPr>
          <p:cNvPr id="3074" name="Picture 2" descr="C:\Users\Эдем\Desktop\Новая папка (2)\246513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214422"/>
            <a:ext cx="4500594" cy="400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Эдем\Desktop\Новая папка (2)\1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214686"/>
            <a:ext cx="4519566" cy="343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86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кругленный прямоугольник 1"/>
          <p:cNvSpPr>
            <a:spLocks noChangeArrowheads="1"/>
          </p:cNvSpPr>
          <p:nvPr/>
        </p:nvSpPr>
        <p:spPr bwMode="auto">
          <a:xfrm>
            <a:off x="942823" y="424202"/>
            <a:ext cx="8207375" cy="7921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6000" b="1" dirty="0">
                <a:solidFill>
                  <a:prstClr val="black"/>
                </a:solidFill>
                <a:latin typeface="Constantia" pitchFamily="18" charset="0"/>
                <a:cs typeface="Arial" charset="0"/>
              </a:rPr>
              <a:t>Бахчисарай</a:t>
            </a:r>
          </a:p>
        </p:txBody>
      </p:sp>
      <p:pic>
        <p:nvPicPr>
          <p:cNvPr id="4098" name="Picture 2" descr="C:\Users\Эдем\Desktop\Новая папка (2)\bhch_1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00808"/>
            <a:ext cx="4050249" cy="486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Эдем\Desktop\Новая папка (2)\Свято-Успенский_монастырь_в_Бахчисара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49" y="2348880"/>
            <a:ext cx="5064024" cy="436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59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ctrTitle"/>
          </p:nvPr>
        </p:nvSpPr>
        <p:spPr>
          <a:xfrm>
            <a:off x="468313" y="285728"/>
            <a:ext cx="8275637" cy="911247"/>
          </a:xfrm>
        </p:spPr>
        <p:txBody>
          <a:bodyPr>
            <a:noAutofit/>
          </a:bodyPr>
          <a:lstStyle/>
          <a:p>
            <a:r>
              <a:rPr lang="ru-RU" altLang="ru-RU" sz="6000" b="1" dirty="0">
                <a:latin typeface="Georgia" pitchFamily="18" charset="0"/>
                <a:cs typeface="Courier New" pitchFamily="49" charset="0"/>
              </a:rPr>
              <a:t>Ялта</a:t>
            </a:r>
          </a:p>
        </p:txBody>
      </p:sp>
      <p:sp>
        <p:nvSpPr>
          <p:cNvPr id="20485" name="Прямоугольник 1"/>
          <p:cNvSpPr>
            <a:spLocks noChangeArrowheads="1"/>
          </p:cNvSpPr>
          <p:nvPr/>
        </p:nvSpPr>
        <p:spPr bwMode="auto">
          <a:xfrm>
            <a:off x="3635375" y="2690813"/>
            <a:ext cx="4321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3600" b="1" dirty="0">
                <a:solidFill>
                  <a:srgbClr val="C6E7FC">
                    <a:lumMod val="25000"/>
                  </a:srgbClr>
                </a:solidFill>
                <a:cs typeface="Arial" charset="0"/>
              </a:rPr>
              <a:t>         </a:t>
            </a:r>
            <a:endParaRPr lang="ru-RU" altLang="ru-RU" sz="3200" b="1" dirty="0">
              <a:solidFill>
                <a:srgbClr val="C6E7FC">
                  <a:lumMod val="25000"/>
                </a:srgbClr>
              </a:solidFill>
              <a:cs typeface="Arial" charset="0"/>
            </a:endParaRPr>
          </a:p>
        </p:txBody>
      </p:sp>
      <p:pic>
        <p:nvPicPr>
          <p:cNvPr id="6146" name="Picture 2" descr="C:\Users\Эдем\Desktop\Новая папка (2)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600401" cy="516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Эдем\Desktop\Новая папка (2)\g5DqbJqy0oF0ZBIMvT2VI15YO169Rsu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1124744"/>
            <a:ext cx="4862626" cy="509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65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Города герои Крыма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436139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285860"/>
            <a:ext cx="4330314" cy="457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714488"/>
            <a:ext cx="436139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6" y="1428736"/>
            <a:ext cx="4621422" cy="435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35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Достопримечательности городов</a:t>
            </a:r>
          </a:p>
        </p:txBody>
      </p:sp>
      <p:pic>
        <p:nvPicPr>
          <p:cNvPr id="6146" name="Picture 2" descr="D:\2 МЕТОДИСТ\1 на 2019-2020 г\Воспитатель года\2 тур КРИППО\Бахчисарайский район Ступак И.Л. ДОУ Скалистое\IMG_36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268760"/>
            <a:ext cx="334837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2 МЕТОДИСТ\1 на 2019-2020 г\Воспитатель года\2 тур КРИППО\Бахчисарайский район Ступак И.Л. ДОУ Скалистое\IMG_36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41" y="1268760"/>
            <a:ext cx="3311568" cy="220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" t="12462" r="11711" b="7728"/>
          <a:stretch/>
        </p:blipFill>
        <p:spPr bwMode="auto">
          <a:xfrm>
            <a:off x="251520" y="3676284"/>
            <a:ext cx="3970450" cy="2561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676285"/>
            <a:ext cx="4316413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/>
              <a:t>Виртуальная экскурсия по Бахчисараю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drive.google.com/file/d/1CTjszXZpyGwt8wTlJ8ZFleJuHwM_C4_U/view?usp=sharing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5653" name="Picture 2" descr="C:\Users\Эдем\Desktop\IMG_20200131_1046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" t="10217" b="9390"/>
          <a:stretch>
            <a:fillRect/>
          </a:stretch>
        </p:blipFill>
        <p:spPr bwMode="auto">
          <a:xfrm>
            <a:off x="357158" y="1357298"/>
            <a:ext cx="8272716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571736" y="214290"/>
            <a:ext cx="3571900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Международный аэропорт Симферополь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имени  И.К. Айвазовского</a:t>
            </a:r>
          </a:p>
        </p:txBody>
      </p:sp>
    </p:spTree>
    <p:extLst>
      <p:ext uri="{BB962C8B-B14F-4D97-AF65-F5344CB8AC3E}">
        <p14:creationId xmlns:p14="http://schemas.microsoft.com/office/powerpoint/2010/main" val="8642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1563"/>
          </a:xfrm>
          <a:prstGeom prst="rect">
            <a:avLst/>
          </a:prstGeom>
          <a:noFill/>
        </p:spPr>
      </p:pic>
      <p:pic>
        <p:nvPicPr>
          <p:cNvPr id="154627" name="Picture 2" descr="C:\Users\Эдем\Desktop\IMG_20200131_1600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2" b="8347"/>
          <a:stretch>
            <a:fillRect/>
          </a:stretch>
        </p:blipFill>
        <p:spPr bwMode="auto">
          <a:xfrm>
            <a:off x="4643438" y="3000372"/>
            <a:ext cx="3927200" cy="325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357562"/>
            <a:ext cx="4071966" cy="2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4629" name="Заголовок 1"/>
          <p:cNvSpPr txBox="1">
            <a:spLocks/>
          </p:cNvSpPr>
          <p:nvPr/>
        </p:nvSpPr>
        <p:spPr bwMode="auto">
          <a:xfrm>
            <a:off x="4949031" y="188640"/>
            <a:ext cx="3751263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endParaRPr lang="ru-RU" sz="2800" dirty="0">
              <a:latin typeface="Calibri Light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071546"/>
            <a:ext cx="4064405" cy="2881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71472" y="428604"/>
            <a:ext cx="3786214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«Крымский мост» </a:t>
            </a:r>
          </a:p>
          <a:p>
            <a:pPr algn="ctr">
              <a:lnSpc>
                <a:spcPct val="90000"/>
              </a:lnSpc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город-герой  Керчь</a:t>
            </a:r>
            <a:endParaRPr lang="ru-RU" sz="2400" dirty="0">
              <a:latin typeface="Calibri Light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1928802"/>
            <a:ext cx="3929090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«Гора Митридат»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город-герой  Керчь</a:t>
            </a:r>
          </a:p>
        </p:txBody>
      </p:sp>
    </p:spTree>
    <p:extLst>
      <p:ext uri="{BB962C8B-B14F-4D97-AF65-F5344CB8AC3E}">
        <p14:creationId xmlns:p14="http://schemas.microsoft.com/office/powerpoint/2010/main" val="80629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155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857364"/>
            <a:ext cx="5858445" cy="483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1556" name="Picture 2" descr="C:\Users\Эдем\Desktop\IMG_20200131_1038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1" b="6770"/>
          <a:stretch>
            <a:fillRect/>
          </a:stretch>
        </p:blipFill>
        <p:spPr bwMode="auto">
          <a:xfrm>
            <a:off x="214282" y="428604"/>
            <a:ext cx="3661297" cy="508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214810" y="428604"/>
            <a:ext cx="450059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затопленным кораблям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(монумент в г. Севастополе)</a:t>
            </a:r>
          </a:p>
        </p:txBody>
      </p:sp>
    </p:spTree>
    <p:extLst>
      <p:ext uri="{BB962C8B-B14F-4D97-AF65-F5344CB8AC3E}">
        <p14:creationId xmlns:p14="http://schemas.microsoft.com/office/powerpoint/2010/main" val="296769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5957" name="Picture 2" descr="C:\Users\Эдем\Desktop\IMG_20200127_1103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7"/>
          <a:stretch>
            <a:fillRect/>
          </a:stretch>
        </p:blipFill>
        <p:spPr bwMode="auto">
          <a:xfrm>
            <a:off x="142844" y="142852"/>
            <a:ext cx="4340769" cy="3388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8" name="Picture 3" descr="C:\Users\Эдем\Desktop\IMG_20200127_110408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9"/>
          <a:stretch>
            <a:fillRect/>
          </a:stretch>
        </p:blipFill>
        <p:spPr bwMode="auto">
          <a:xfrm>
            <a:off x="4572000" y="142852"/>
            <a:ext cx="4429124" cy="342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2" t="11587" r="10451"/>
          <a:stretch/>
        </p:blipFill>
        <p:spPr bwMode="auto">
          <a:xfrm>
            <a:off x="4572000" y="3467773"/>
            <a:ext cx="4217919" cy="3390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14282" y="4071942"/>
            <a:ext cx="4214842" cy="20002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Изготовление макетов достопримечательностей полуострова Крым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«Композиция из камней 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Херсонесский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(Туманный) колокол»</a:t>
            </a: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48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257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57232"/>
            <a:ext cx="4200067" cy="485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1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3786214" cy="504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3929066"/>
            <a:ext cx="2071702" cy="2764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500298" y="285728"/>
            <a:ext cx="3571900" cy="9286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Водопад </a:t>
            </a:r>
            <a:r>
              <a:rPr lang="ru-RU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Джур-Джур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г. Алушта</a:t>
            </a:r>
          </a:p>
        </p:txBody>
      </p:sp>
    </p:spTree>
    <p:extLst>
      <p:ext uri="{BB962C8B-B14F-4D97-AF65-F5344CB8AC3E}">
        <p14:creationId xmlns:p14="http://schemas.microsoft.com/office/powerpoint/2010/main" val="11054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1563"/>
          </a:xfrm>
          <a:prstGeom prst="rect">
            <a:avLst/>
          </a:prstGeom>
          <a:noFill/>
        </p:spPr>
      </p:pic>
      <p:pic>
        <p:nvPicPr>
          <p:cNvPr id="153605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5"/>
          <a:stretch/>
        </p:blipFill>
        <p:spPr bwMode="auto">
          <a:xfrm>
            <a:off x="285720" y="642918"/>
            <a:ext cx="6001519" cy="389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04" name="Picture 2" descr="C:\Users\Эдем\Desktop\IMG_20200131_1555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7" t="9943" r="4039" b="8725"/>
          <a:stretch>
            <a:fillRect/>
          </a:stretch>
        </p:blipFill>
        <p:spPr bwMode="auto">
          <a:xfrm>
            <a:off x="4786314" y="2714620"/>
            <a:ext cx="4079784" cy="335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71472" y="4929198"/>
            <a:ext cx="3929090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«Генуэзская крепость»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г. Судак</a:t>
            </a:r>
          </a:p>
        </p:txBody>
      </p:sp>
    </p:spTree>
    <p:extLst>
      <p:ext uri="{BB962C8B-B14F-4D97-AF65-F5344CB8AC3E}">
        <p14:creationId xmlns:p14="http://schemas.microsoft.com/office/powerpoint/2010/main" val="265512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Лепбук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8" r="11092"/>
          <a:stretch/>
        </p:blipFill>
        <p:spPr>
          <a:xfrm>
            <a:off x="571472" y="1285860"/>
            <a:ext cx="4357718" cy="4840303"/>
          </a:xfrm>
        </p:spPr>
      </p:pic>
      <p:pic>
        <p:nvPicPr>
          <p:cNvPr id="5" name="Picture 2" descr="D:\2 МЕТОДИСТ\1 на 2020-2021 год\Семинар КРИППО символика городов Крыма\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5"/>
          <a:stretch/>
        </p:blipFill>
        <p:spPr bwMode="auto">
          <a:xfrm>
            <a:off x="5357818" y="1142984"/>
            <a:ext cx="3573745" cy="521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1563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357158" y="1071546"/>
            <a:ext cx="3500462" cy="12144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Мастер-класс по изготовлению Блокнота «Достопримечательности Крыма»</a:t>
            </a:r>
            <a:endParaRPr lang="ru-RU" sz="2000" dirty="0">
              <a:solidFill>
                <a:srgbClr val="003300"/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500306"/>
            <a:ext cx="2911099" cy="3881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32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2857496"/>
            <a:ext cx="4857784" cy="3643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32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603865" y="610921"/>
            <a:ext cx="2601535" cy="195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072198" y="1785926"/>
            <a:ext cx="2714644" cy="9286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Мастер-класс по изготовлению </a:t>
            </a:r>
            <a:r>
              <a:rPr lang="ru-RU" sz="1600" b="1" i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Лепбука</a:t>
            </a:r>
            <a:r>
              <a:rPr lang="ru-RU" sz="1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«Города Крыма»</a:t>
            </a:r>
            <a:endParaRPr lang="ru-RU" sz="1600" dirty="0">
              <a:solidFill>
                <a:srgbClr val="003300"/>
              </a:solidFill>
            </a:endParaRPr>
          </a:p>
          <a:p>
            <a:pPr algn="ctr"/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Мастер-класс </a:t>
            </a:r>
            <a:br>
              <a:rPr lang="ru-RU" dirty="0"/>
            </a:br>
            <a:r>
              <a:rPr lang="ru-RU" dirty="0"/>
              <a:t>«Символика городов Крыма»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drive.google.com/file/d/1G1PktHfeTNZLZslX07G6jL9qPzhBGZUy/view?usp=sharing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етод05\Desktop\Семинар РМК\Семинар КРИППО символика городов Крыма\IMG_56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8360581" cy="5597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етод05\Desktop\IMG_20210412_124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90"/>
            <a:ext cx="655502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IMG_3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928670"/>
            <a:ext cx="8358244" cy="5572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857488" y="142852"/>
            <a:ext cx="3286148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Викторина 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«Знатоки Крыма»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Древние города Крыма</a:t>
            </a:r>
          </a:p>
        </p:txBody>
      </p:sp>
      <p:pic>
        <p:nvPicPr>
          <p:cNvPr id="2050" name="Picture 2" descr="C:\Users\Метод05\Desktop\unnam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7000924" cy="4268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Пещерные города Крыма</a:t>
            </a:r>
          </a:p>
        </p:txBody>
      </p:sp>
      <p:pic>
        <p:nvPicPr>
          <p:cNvPr id="4" name="Picture 3" descr="C:\Users\Метод05\Desktop\Крым_-_Мангуп-Кале_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7429552" cy="5383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24" y="1000108"/>
            <a:ext cx="4630338" cy="28161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485" y="1071546"/>
            <a:ext cx="4524110" cy="2744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3714752"/>
            <a:ext cx="4367792" cy="3000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3786190"/>
            <a:ext cx="4286280" cy="2928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857356" y="214290"/>
            <a:ext cx="4572032" cy="10715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Экскурсия в Мини музей в ДОУ-</a:t>
            </a:r>
            <a:b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«Крым-жемчужина России»</a:t>
            </a:r>
          </a:p>
        </p:txBody>
      </p:sp>
    </p:spTree>
    <p:extLst>
      <p:ext uri="{BB962C8B-B14F-4D97-AF65-F5344CB8AC3E}">
        <p14:creationId xmlns:p14="http://schemas.microsoft.com/office/powerpoint/2010/main" val="164402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611560" y="1664804"/>
            <a:ext cx="8136904" cy="35283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Спасибо </a:t>
            </a:r>
          </a:p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за внимание!</a:t>
            </a:r>
            <a:endParaRPr lang="ru-RU" sz="8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5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3706</TotalTime>
  <Words>695</Words>
  <Application>Microsoft Office PowerPoint</Application>
  <PresentationFormat>Экран (4:3)</PresentationFormat>
  <Paragraphs>202</Paragraphs>
  <Slides>94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94</vt:i4>
      </vt:variant>
    </vt:vector>
  </HeadingPairs>
  <TitlesOfParts>
    <vt:vector size="104" baseType="lpstr">
      <vt:lpstr>Arial</vt:lpstr>
      <vt:lpstr>Calibri</vt:lpstr>
      <vt:lpstr>Calibri Light</vt:lpstr>
      <vt:lpstr>Constantia</vt:lpstr>
      <vt:lpstr>Courier New</vt:lpstr>
      <vt:lpstr>Georgia</vt:lpstr>
      <vt:lpstr>Monotype Corsiva</vt:lpstr>
      <vt:lpstr>Times New Roman</vt:lpstr>
      <vt:lpstr>Wingdings</vt:lpstr>
      <vt:lpstr>Тема1</vt:lpstr>
      <vt:lpstr>Презентация PowerPoint</vt:lpstr>
      <vt:lpstr>»</vt:lpstr>
      <vt:lpstr> </vt:lpstr>
      <vt:lpstr> </vt:lpstr>
      <vt:lpstr>        Заседание №1 Тема: «Моя малая Родина» МБДОУ ДС №11 «Буратино»  г. Бахчисарай     Старший воспитатель   Перминова Юлия Фёдоровна   </vt:lpstr>
      <vt:lpstr>План </vt:lpstr>
      <vt:lpstr>Презентация PowerPoint</vt:lpstr>
      <vt:lpstr>Виртуальная экскурсия по Бахчисараю</vt:lpstr>
      <vt:lpstr>Презентация PowerPoint</vt:lpstr>
      <vt:lpstr>Презентация PowerPoint</vt:lpstr>
      <vt:lpstr>Презентация PowerPoint</vt:lpstr>
      <vt:lpstr>Презентация PowerPoint</vt:lpstr>
      <vt:lpstr>Достопримечательности Бахчисарая </vt:lpstr>
      <vt:lpstr>Презентация PowerPoint</vt:lpstr>
      <vt:lpstr>Презентация PowerPoint</vt:lpstr>
      <vt:lpstr>Презентация PowerPoint</vt:lpstr>
      <vt:lpstr>Презентация PowerPoint</vt:lpstr>
      <vt:lpstr>Песня Бахчисарай Чекалёвой</vt:lpstr>
      <vt:lpstr>     Заседание №2  Тема: «Растения Крыма» МБДОУ «Дружба»  с. Скалистое    </vt:lpstr>
      <vt:lpstr>План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</vt:lpstr>
      <vt:lpstr>Презентация PowerPoint</vt:lpstr>
      <vt:lpstr>Презентация PowerPoint</vt:lpstr>
      <vt:lpstr>Презентация PowerPoint</vt:lpstr>
      <vt:lpstr>     Заседание №3 Тема: «Природные зоны Крыма» МБДОУ ДС «Солнышко»  с. Ароматное   </vt:lpstr>
      <vt:lpstr>План </vt:lpstr>
      <vt:lpstr>Природные зоны Крыма</vt:lpstr>
      <vt:lpstr>Дидактический материал</vt:lpstr>
      <vt:lpstr>Презентация PowerPoint</vt:lpstr>
      <vt:lpstr>Презентация PowerPoint</vt:lpstr>
      <vt:lpstr>Презентация PowerPoint</vt:lpstr>
      <vt:lpstr>        </vt:lpstr>
      <vt:lpstr>        </vt:lpstr>
      <vt:lpstr>Наглядное пособие</vt:lpstr>
      <vt:lpstr>Презентация PowerPoint</vt:lpstr>
      <vt:lpstr>Презентация PowerPoint</vt:lpstr>
      <vt:lpstr>Мастер-класс «Создание лепбука»</vt:lpstr>
      <vt:lpstr>Презентация PowerPoint</vt:lpstr>
      <vt:lpstr>Презентация PowerPoint</vt:lpstr>
      <vt:lpstr>        </vt:lpstr>
      <vt:lpstr>        </vt:lpstr>
      <vt:lpstr> Заседание №4 Тема: «Крым многонациональный» МБДОУ ДС «Сказка»  пгт. Куйбышево    </vt:lpstr>
      <vt:lpstr>План </vt:lpstr>
      <vt:lpstr>          На небесах в бескрайней были Летали боги много лет. И раз, играя, уронили                                  Цветов божественный букет.  Недаром боги их несли - Они вдруг стали племенами На крымском лоскутке земли.  Стал греками - отросток розы, Евреями - нарциссов цвет, Аланами - цветок мимозы, Стал скифом стойкий бересклет.  Голубоглазые славяне Из незабудок поднялись, Звонкоголосые армяне - От колокольчиков взялись.                  </vt:lpstr>
      <vt:lpstr>Презентация PowerPoint</vt:lpstr>
      <vt:lpstr>        </vt:lpstr>
      <vt:lpstr>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</vt:lpstr>
      <vt:lpstr>Блюда</vt:lpstr>
      <vt:lpstr> Заседание №5 Тема: «Города Крыма и их достопримечательности» МБДОУ ДС «Дружба»  с. Скалистое   </vt:lpstr>
      <vt:lpstr>План </vt:lpstr>
      <vt:lpstr>Презентация PowerPoint</vt:lpstr>
      <vt:lpstr>Презентация PowerPoint</vt:lpstr>
      <vt:lpstr>Симферополь </vt:lpstr>
      <vt:lpstr>Презентация PowerPoint</vt:lpstr>
      <vt:lpstr>Ялта</vt:lpstr>
      <vt:lpstr>Города герои Крыма</vt:lpstr>
      <vt:lpstr>Достопримечательности городов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Лепбук</vt:lpstr>
      <vt:lpstr>Презентация PowerPoint</vt:lpstr>
      <vt:lpstr>Мастер-класс  «Символика городов Крыма»</vt:lpstr>
      <vt:lpstr>Презентация PowerPoint</vt:lpstr>
      <vt:lpstr>Презентация PowerPoint</vt:lpstr>
      <vt:lpstr>Древние города Крыма</vt:lpstr>
      <vt:lpstr>Пещерные города Крыма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327</cp:revision>
  <dcterms:created xsi:type="dcterms:W3CDTF">2017-04-11T07:41:38Z</dcterms:created>
  <dcterms:modified xsi:type="dcterms:W3CDTF">2021-04-21T13:06:33Z</dcterms:modified>
</cp:coreProperties>
</file>