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67" r:id="rId3"/>
    <p:sldId id="368" r:id="rId4"/>
    <p:sldId id="370" r:id="rId5"/>
    <p:sldId id="372" r:id="rId6"/>
    <p:sldId id="369" r:id="rId7"/>
    <p:sldId id="371" r:id="rId8"/>
    <p:sldId id="373" r:id="rId9"/>
    <p:sldId id="374" r:id="rId10"/>
    <p:sldId id="375" r:id="rId11"/>
    <p:sldId id="376" r:id="rId12"/>
    <p:sldId id="379" r:id="rId13"/>
    <p:sldId id="378" r:id="rId14"/>
    <p:sldId id="377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  <p:sldId id="38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02F"/>
    <a:srgbClr val="26543B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2135" autoAdjust="0"/>
  </p:normalViewPr>
  <p:slideViewPr>
    <p:cSldViewPr snapToGrid="0">
      <p:cViewPr varScale="1">
        <p:scale>
          <a:sx n="67" d="100"/>
          <a:sy n="67" d="100"/>
        </p:scale>
        <p:origin x="10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Качество образовательных программ дошкольного образования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4.5</c:v>
                </c:pt>
                <c:pt idx="1">
                  <c:v>4.5999999999999996</c:v>
                </c:pt>
                <c:pt idx="2">
                  <c:v>4.8</c:v>
                </c:pt>
                <c:pt idx="3">
                  <c:v>4.3</c:v>
                </c:pt>
                <c:pt idx="4">
                  <c:v>4.5999999999999996</c:v>
                </c:pt>
                <c:pt idx="5">
                  <c:v>4.75</c:v>
                </c:pt>
                <c:pt idx="6">
                  <c:v>4.53</c:v>
                </c:pt>
                <c:pt idx="7">
                  <c:v>4.13</c:v>
                </c:pt>
                <c:pt idx="8">
                  <c:v>4.2</c:v>
                </c:pt>
                <c:pt idx="9">
                  <c:v>4.0199999999999996</c:v>
                </c:pt>
                <c:pt idx="10">
                  <c:v>4.7</c:v>
                </c:pt>
                <c:pt idx="11">
                  <c:v>4.5</c:v>
                </c:pt>
                <c:pt idx="12">
                  <c:v>4.9000000000000004</c:v>
                </c:pt>
                <c:pt idx="13">
                  <c:v>4.5</c:v>
                </c:pt>
                <c:pt idx="14">
                  <c:v>5</c:v>
                </c:pt>
                <c:pt idx="15">
                  <c:v>4.6100000000000003</c:v>
                </c:pt>
                <c:pt idx="16">
                  <c:v>4.9000000000000004</c:v>
                </c:pt>
                <c:pt idx="17">
                  <c:v>4.5</c:v>
                </c:pt>
                <c:pt idx="18">
                  <c:v>4.2</c:v>
                </c:pt>
                <c:pt idx="19">
                  <c:v>5</c:v>
                </c:pt>
                <c:pt idx="20">
                  <c:v>4.0999999999999996</c:v>
                </c:pt>
                <c:pt idx="21">
                  <c:v>4.97</c:v>
                </c:pt>
                <c:pt idx="22">
                  <c:v>4</c:v>
                </c:pt>
                <c:pt idx="23">
                  <c:v>4.4000000000000004</c:v>
                </c:pt>
                <c:pt idx="24">
                  <c:v>4.32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04-4D2A-B5C3-E3001DC760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Ряд 2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804-4D2A-B5C3-E3001DC760A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804-4D2A-B5C3-E3001DC760AF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Качество документации по образовательной деятельности ДОО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5</c:v>
                </c:pt>
                <c:pt idx="1">
                  <c:v>4.9000000000000004</c:v>
                </c:pt>
                <c:pt idx="2">
                  <c:v>4.5999999999999996</c:v>
                </c:pt>
                <c:pt idx="3">
                  <c:v>4.4000000000000004</c:v>
                </c:pt>
                <c:pt idx="4">
                  <c:v>4.46</c:v>
                </c:pt>
                <c:pt idx="5">
                  <c:v>5</c:v>
                </c:pt>
                <c:pt idx="6">
                  <c:v>4.57</c:v>
                </c:pt>
                <c:pt idx="7">
                  <c:v>3.93</c:v>
                </c:pt>
                <c:pt idx="8">
                  <c:v>4.7</c:v>
                </c:pt>
                <c:pt idx="9">
                  <c:v>4.3600000000000003</c:v>
                </c:pt>
                <c:pt idx="10">
                  <c:v>4.5</c:v>
                </c:pt>
                <c:pt idx="11">
                  <c:v>4.7</c:v>
                </c:pt>
                <c:pt idx="12">
                  <c:v>4.8</c:v>
                </c:pt>
                <c:pt idx="13">
                  <c:v>4.7</c:v>
                </c:pt>
                <c:pt idx="14">
                  <c:v>5</c:v>
                </c:pt>
                <c:pt idx="15">
                  <c:v>4.7699999999999996</c:v>
                </c:pt>
                <c:pt idx="16">
                  <c:v>5</c:v>
                </c:pt>
                <c:pt idx="17">
                  <c:v>4.8</c:v>
                </c:pt>
                <c:pt idx="18">
                  <c:v>3.4</c:v>
                </c:pt>
                <c:pt idx="19">
                  <c:v>4.5</c:v>
                </c:pt>
                <c:pt idx="20">
                  <c:v>3.8</c:v>
                </c:pt>
                <c:pt idx="21">
                  <c:v>4.96</c:v>
                </c:pt>
                <c:pt idx="22">
                  <c:v>4.4000000000000004</c:v>
                </c:pt>
                <c:pt idx="23">
                  <c:v>4.9000000000000004</c:v>
                </c:pt>
                <c:pt idx="2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2C-45C7-A1D8-70C7580740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42C-45C7-A1D8-70C75807405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42C-45C7-A1D8-70C758074053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Качество содержания образовательной деятельности в ДОО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21.4</c:v>
                </c:pt>
                <c:pt idx="1">
                  <c:v>22.1</c:v>
                </c:pt>
                <c:pt idx="2">
                  <c:v>19.3</c:v>
                </c:pt>
                <c:pt idx="3">
                  <c:v>19.899999999999999</c:v>
                </c:pt>
                <c:pt idx="4">
                  <c:v>19.600000000000001</c:v>
                </c:pt>
                <c:pt idx="5">
                  <c:v>25</c:v>
                </c:pt>
                <c:pt idx="6">
                  <c:v>19.11</c:v>
                </c:pt>
                <c:pt idx="7">
                  <c:v>13.63</c:v>
                </c:pt>
                <c:pt idx="8">
                  <c:v>20.3</c:v>
                </c:pt>
                <c:pt idx="9">
                  <c:v>7.8</c:v>
                </c:pt>
                <c:pt idx="10">
                  <c:v>22.9</c:v>
                </c:pt>
                <c:pt idx="11">
                  <c:v>20.399999999999999</c:v>
                </c:pt>
                <c:pt idx="12">
                  <c:v>22.8</c:v>
                </c:pt>
                <c:pt idx="13">
                  <c:v>23.3</c:v>
                </c:pt>
                <c:pt idx="14">
                  <c:v>20.8</c:v>
                </c:pt>
                <c:pt idx="15">
                  <c:v>21.73</c:v>
                </c:pt>
                <c:pt idx="16">
                  <c:v>21.49</c:v>
                </c:pt>
                <c:pt idx="17">
                  <c:v>23.1</c:v>
                </c:pt>
                <c:pt idx="18">
                  <c:v>17.2</c:v>
                </c:pt>
                <c:pt idx="19">
                  <c:v>13.1</c:v>
                </c:pt>
                <c:pt idx="20">
                  <c:v>18</c:v>
                </c:pt>
                <c:pt idx="21">
                  <c:v>14.8</c:v>
                </c:pt>
                <c:pt idx="22">
                  <c:v>17.7</c:v>
                </c:pt>
                <c:pt idx="23">
                  <c:v>21.9</c:v>
                </c:pt>
                <c:pt idx="24">
                  <c:v>21.04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E-42B7-B444-E9AC953E93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92E-42B7-B444-E9AC953E93D0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92E-42B7-B444-E9AC953E93D0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Качество образовательных условий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11.3</c:v>
                </c:pt>
                <c:pt idx="1">
                  <c:v>11</c:v>
                </c:pt>
                <c:pt idx="2">
                  <c:v>10.050000000000001</c:v>
                </c:pt>
                <c:pt idx="3">
                  <c:v>10.199999999999999</c:v>
                </c:pt>
                <c:pt idx="4">
                  <c:v>10.7</c:v>
                </c:pt>
                <c:pt idx="5">
                  <c:v>13</c:v>
                </c:pt>
                <c:pt idx="6">
                  <c:v>8.9600000000000009</c:v>
                </c:pt>
                <c:pt idx="7">
                  <c:v>7.86</c:v>
                </c:pt>
                <c:pt idx="8">
                  <c:v>8.9</c:v>
                </c:pt>
                <c:pt idx="9">
                  <c:v>5.5</c:v>
                </c:pt>
                <c:pt idx="10">
                  <c:v>11.5</c:v>
                </c:pt>
                <c:pt idx="11">
                  <c:v>12</c:v>
                </c:pt>
                <c:pt idx="12">
                  <c:v>12.2</c:v>
                </c:pt>
                <c:pt idx="13">
                  <c:v>11.5</c:v>
                </c:pt>
                <c:pt idx="14">
                  <c:v>11.1</c:v>
                </c:pt>
                <c:pt idx="15">
                  <c:v>13.64</c:v>
                </c:pt>
                <c:pt idx="16">
                  <c:v>10.75</c:v>
                </c:pt>
                <c:pt idx="17">
                  <c:v>12.9</c:v>
                </c:pt>
                <c:pt idx="18">
                  <c:v>11.1</c:v>
                </c:pt>
                <c:pt idx="19">
                  <c:v>6</c:v>
                </c:pt>
                <c:pt idx="20">
                  <c:v>11</c:v>
                </c:pt>
                <c:pt idx="21">
                  <c:v>13.85</c:v>
                </c:pt>
                <c:pt idx="22">
                  <c:v>11</c:v>
                </c:pt>
                <c:pt idx="23">
                  <c:v>11</c:v>
                </c:pt>
                <c:pt idx="24">
                  <c:v>11.36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3-468D-8D74-D5D0D6A33F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7713-468D-8D74-D5D0D6A33F8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7713-468D-8D74-D5D0D6A33F8A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Взаимодействие с семьей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4</c:v>
                </c:pt>
                <c:pt idx="1">
                  <c:v>2.8</c:v>
                </c:pt>
                <c:pt idx="2">
                  <c:v>3.7</c:v>
                </c:pt>
                <c:pt idx="3">
                  <c:v>3.5</c:v>
                </c:pt>
                <c:pt idx="4">
                  <c:v>3.49</c:v>
                </c:pt>
                <c:pt idx="5">
                  <c:v>2.75</c:v>
                </c:pt>
                <c:pt idx="6">
                  <c:v>3.08</c:v>
                </c:pt>
                <c:pt idx="7">
                  <c:v>2.95</c:v>
                </c:pt>
                <c:pt idx="8">
                  <c:v>3</c:v>
                </c:pt>
                <c:pt idx="9">
                  <c:v>4</c:v>
                </c:pt>
                <c:pt idx="10">
                  <c:v>1.8</c:v>
                </c:pt>
                <c:pt idx="11">
                  <c:v>4</c:v>
                </c:pt>
                <c:pt idx="12">
                  <c:v>4.7</c:v>
                </c:pt>
                <c:pt idx="13">
                  <c:v>3</c:v>
                </c:pt>
                <c:pt idx="14">
                  <c:v>3.9</c:v>
                </c:pt>
                <c:pt idx="15">
                  <c:v>4.79</c:v>
                </c:pt>
                <c:pt idx="16">
                  <c:v>4.3</c:v>
                </c:pt>
                <c:pt idx="17">
                  <c:v>3</c:v>
                </c:pt>
                <c:pt idx="18">
                  <c:v>3.8</c:v>
                </c:pt>
                <c:pt idx="19">
                  <c:v>4</c:v>
                </c:pt>
                <c:pt idx="20">
                  <c:v>3.3</c:v>
                </c:pt>
                <c:pt idx="21">
                  <c:v>2.97</c:v>
                </c:pt>
                <c:pt idx="22">
                  <c:v>4</c:v>
                </c:pt>
                <c:pt idx="23">
                  <c:v>4.58</c:v>
                </c:pt>
                <c:pt idx="2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08-453D-9053-DF6C1C513D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0C08-453D-9053-DF6C1C513D7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0C08-453D-9053-DF6C1C513D71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БЖД, Здоровье, качество услуг по присмотру и уходу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4</c:v>
                </c:pt>
                <c:pt idx="1">
                  <c:v>4.4000000000000004</c:v>
                </c:pt>
                <c:pt idx="2">
                  <c:v>3.97</c:v>
                </c:pt>
                <c:pt idx="3">
                  <c:v>4</c:v>
                </c:pt>
                <c:pt idx="4">
                  <c:v>3.3</c:v>
                </c:pt>
                <c:pt idx="5">
                  <c:v>4.7</c:v>
                </c:pt>
                <c:pt idx="6">
                  <c:v>3.94</c:v>
                </c:pt>
                <c:pt idx="7">
                  <c:v>2.8</c:v>
                </c:pt>
                <c:pt idx="8">
                  <c:v>4</c:v>
                </c:pt>
                <c:pt idx="9">
                  <c:v>4.5</c:v>
                </c:pt>
                <c:pt idx="10">
                  <c:v>3.7</c:v>
                </c:pt>
                <c:pt idx="11">
                  <c:v>4.25</c:v>
                </c:pt>
                <c:pt idx="12">
                  <c:v>4.7</c:v>
                </c:pt>
                <c:pt idx="13">
                  <c:v>3.8</c:v>
                </c:pt>
                <c:pt idx="14">
                  <c:v>4.25</c:v>
                </c:pt>
                <c:pt idx="15">
                  <c:v>4.6900000000000004</c:v>
                </c:pt>
                <c:pt idx="16">
                  <c:v>4.75</c:v>
                </c:pt>
                <c:pt idx="17">
                  <c:v>4.4000000000000004</c:v>
                </c:pt>
                <c:pt idx="18">
                  <c:v>4.0999999999999996</c:v>
                </c:pt>
                <c:pt idx="19">
                  <c:v>3.8</c:v>
                </c:pt>
                <c:pt idx="20">
                  <c:v>4.2</c:v>
                </c:pt>
                <c:pt idx="21">
                  <c:v>2.81</c:v>
                </c:pt>
                <c:pt idx="22">
                  <c:v>4</c:v>
                </c:pt>
                <c:pt idx="23">
                  <c:v>4.6399999999999997</c:v>
                </c:pt>
                <c:pt idx="24">
                  <c:v>4.28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C-4C48-8ACD-75F9AD4DEB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1DC-4C48-8ACD-75F9AD4DEB0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1DC-4C48-8ACD-75F9AD4DEB03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Управление качеством </a:t>
            </a:r>
          </a:p>
          <a:p>
            <a:pPr>
              <a:defRPr/>
            </a:pPr>
            <a:r>
              <a:rPr lang="ru-RU"/>
              <a:t>деятельности ДОО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3.5</c:v>
                </c:pt>
                <c:pt idx="1">
                  <c:v>2.6</c:v>
                </c:pt>
                <c:pt idx="2">
                  <c:v>3.23</c:v>
                </c:pt>
                <c:pt idx="3">
                  <c:v>3.5</c:v>
                </c:pt>
                <c:pt idx="4">
                  <c:v>2.6</c:v>
                </c:pt>
                <c:pt idx="5">
                  <c:v>2.25</c:v>
                </c:pt>
                <c:pt idx="6">
                  <c:v>1.73</c:v>
                </c:pt>
                <c:pt idx="7">
                  <c:v>2.13</c:v>
                </c:pt>
                <c:pt idx="8">
                  <c:v>2.4</c:v>
                </c:pt>
                <c:pt idx="9">
                  <c:v>3.7</c:v>
                </c:pt>
                <c:pt idx="10">
                  <c:v>2.1</c:v>
                </c:pt>
                <c:pt idx="11">
                  <c:v>3.5</c:v>
                </c:pt>
                <c:pt idx="12">
                  <c:v>3.3</c:v>
                </c:pt>
                <c:pt idx="13">
                  <c:v>2.9</c:v>
                </c:pt>
                <c:pt idx="14">
                  <c:v>1.9</c:v>
                </c:pt>
                <c:pt idx="15">
                  <c:v>2.29</c:v>
                </c:pt>
                <c:pt idx="16">
                  <c:v>3.78</c:v>
                </c:pt>
                <c:pt idx="17">
                  <c:v>1.6</c:v>
                </c:pt>
                <c:pt idx="18">
                  <c:v>1.9</c:v>
                </c:pt>
                <c:pt idx="19">
                  <c:v>3</c:v>
                </c:pt>
                <c:pt idx="20">
                  <c:v>3.4</c:v>
                </c:pt>
                <c:pt idx="21">
                  <c:v>2.7</c:v>
                </c:pt>
                <c:pt idx="22">
                  <c:v>4</c:v>
                </c:pt>
                <c:pt idx="23">
                  <c:v>3.73</c:v>
                </c:pt>
                <c:pt idx="24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B2A-B9B8-5D44A985E6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4840-4B2A-B9B8-5D44A985E6B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4840-4B2A-B9B8-5D44A985E6B3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Общее количество баллов по всем показателям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54</c:v>
                </c:pt>
                <c:pt idx="1">
                  <c:v>52.8</c:v>
                </c:pt>
                <c:pt idx="2">
                  <c:v>49.6</c:v>
                </c:pt>
                <c:pt idx="3">
                  <c:v>49.9</c:v>
                </c:pt>
                <c:pt idx="4">
                  <c:v>48</c:v>
                </c:pt>
                <c:pt idx="5">
                  <c:v>57</c:v>
                </c:pt>
                <c:pt idx="6">
                  <c:v>45.8</c:v>
                </c:pt>
                <c:pt idx="7">
                  <c:v>37.9</c:v>
                </c:pt>
                <c:pt idx="8">
                  <c:v>48</c:v>
                </c:pt>
                <c:pt idx="9">
                  <c:v>33.880000000000003</c:v>
                </c:pt>
                <c:pt idx="10">
                  <c:v>47.3</c:v>
                </c:pt>
                <c:pt idx="11">
                  <c:v>51.2</c:v>
                </c:pt>
                <c:pt idx="12">
                  <c:v>57.7</c:v>
                </c:pt>
                <c:pt idx="13">
                  <c:v>53.7</c:v>
                </c:pt>
                <c:pt idx="14">
                  <c:v>52.08</c:v>
                </c:pt>
                <c:pt idx="15">
                  <c:v>56.4</c:v>
                </c:pt>
                <c:pt idx="16">
                  <c:v>54.55</c:v>
                </c:pt>
                <c:pt idx="17">
                  <c:v>54.25</c:v>
                </c:pt>
                <c:pt idx="18">
                  <c:v>46.4</c:v>
                </c:pt>
                <c:pt idx="19">
                  <c:v>45.5</c:v>
                </c:pt>
                <c:pt idx="20">
                  <c:v>48</c:v>
                </c:pt>
                <c:pt idx="21">
                  <c:v>48.92</c:v>
                </c:pt>
                <c:pt idx="22">
                  <c:v>49</c:v>
                </c:pt>
                <c:pt idx="23">
                  <c:v>55.9</c:v>
                </c:pt>
                <c:pt idx="24">
                  <c:v>51.12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1B-435F-A334-020E136E5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F1B-435F-A334-020E136E5D2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F1B-435F-A334-020E136E5D29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F0316-F92C-400F-A74A-974C8BB3CD61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5E3F-EBAF-49DD-B723-3E2DD819A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3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4FB477-DDCB-482F-937D-0C0DD4B79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EA62E6-4EE6-4DF2-905A-52A9DD7DE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CE5BB-A975-41BD-BFA5-1346CBAA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A19BF7-CB67-49A6-93A8-E9B2F5F9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D89FD-D134-4522-A725-B1516AE2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7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0DA78-E286-4F28-8F81-C205F7B0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13EE86-B28B-4CCE-AEE8-EC4A55F6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C054F2-376C-424F-B8A9-3C9AA89A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8FA1DD-FDCB-4EE7-A6DB-F17FD729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A9CA3-32E1-4604-AB09-3A2CB06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44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660784-3B01-4238-BBBA-E4F17A0CE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002FFD-FC8F-4CCA-A5DF-5DC75821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1E215A-84AE-456B-B797-4743D66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89D22-566F-40EF-A07A-C284453E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C2DD15-F974-4BA8-B5E3-1DB73A99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2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9050C-95B0-4B6C-94EA-A434263F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E7327-277D-4D50-BB29-8D5FF178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416313-8222-4DC3-B560-68543279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1DE72-E0FC-4698-B75F-629BF63E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B52BE-F872-46B9-959D-53D206DB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8AB6D-F035-4353-A4D8-B116A55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13148-6E92-4415-B886-B004D7DE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C30CBA-980D-403C-9876-766D72E3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8CD1E-A0C4-4769-B6D1-281A96C1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98803-B400-4911-8CAA-57EA9419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DB2E1-DF64-4649-9160-7045DCC3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39EB6-215C-4721-89E0-1559ED04F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346BA0-63E8-4B4B-A86D-9959D52B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2024D4-EFC1-41C0-9DD3-0B4279AA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F8C4FA-E52E-41C4-A483-737F04F6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1D2B7A-8363-4184-A8E9-D5FB0A6D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5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F92BA-9638-4743-A1F4-4DCD619A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299E50-91E6-4F56-A4AA-17C420931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D7A56-FF4F-4BC8-AB20-BF2B84493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082F73-1BAF-4417-90CD-63FC40632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082FD1-FDEA-49D0-9B88-70B7A25B9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074AE9-C074-4C00-8DD6-9BF7D2D1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F43804-F01D-44B7-8959-268DC864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CE44BC-76C0-4869-BA0B-525A68DE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BC15C-1F41-4FF9-B96F-2531EB2C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3E1900-CC48-44C7-8CB5-E3648248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D0AAE3-2208-4524-824D-931E8CF6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54F702-AD2F-444E-AE60-8468D636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9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03A7E3-5835-48FD-B330-4A0A3B9D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D3408A-0682-4093-9808-3145A430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9FEB87-507F-4BCE-858E-761D534C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7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C665A-3AB9-4740-95B2-D29A92DF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4F02A-0151-468F-B85E-34297D18F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A196A-ACEB-488B-9056-44F4FB6E4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948A50-63BB-42D9-AF64-BB14FC1A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A3B0B2-4998-4A83-BEF2-074D0CA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B229E9-0A93-466C-A1C5-95EF3630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2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39C89-3826-4DCD-9FA1-1EFB25C9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209D2F-9F92-4A5B-A86C-6724657F3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F01C16-1A4E-4F79-9E73-A76C15E88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3455D-4AD7-44AD-99FC-275B05E0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79A92D-EC5F-48C3-A16B-9F9DC0C9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2A8E68-261A-451B-B586-C4CA2655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52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C82EC-EF65-4EF3-93BB-2A6BFB04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3530F7-FD7C-4D95-A428-BDB8EF810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8A6258-EB42-49B6-BDCC-479BAF414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2900-2416-4EA7-A933-123122F686B9}" type="datetimeFigureOut">
              <a:rPr lang="ru-RU" smtClean="0"/>
              <a:pPr/>
              <a:t>21.08.2022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C07411-8A38-4EA7-8AC2-0847BBCBD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0A222B-4A77-4216-BE37-A5CC85BC4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8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2000" cy="1378423"/>
            <a:chOff x="0" y="0"/>
            <a:chExt cx="12192000" cy="1378423"/>
          </a:xfrm>
        </p:grpSpPr>
        <p:sp>
          <p:nvSpPr>
            <p:cNvPr id="9" name="Прямоугольник: усеченные противолежащие углы 8">
              <a:extLst>
                <a:ext uri="{FF2B5EF4-FFF2-40B4-BE49-F238E27FC236}">
                  <a16:creationId xmlns:a16="http://schemas.microsoft.com/office/drawing/2014/main" id="{9C92BB49-28C1-49C2-97A9-619B0336BBF0}"/>
                </a:ext>
              </a:extLst>
            </p:cNvPr>
            <p:cNvSpPr/>
            <p:nvPr/>
          </p:nvSpPr>
          <p:spPr>
            <a:xfrm>
              <a:off x="0" y="0"/>
              <a:ext cx="12192000" cy="1378423"/>
            </a:xfrm>
            <a:prstGeom prst="snip2DiagRect">
              <a:avLst/>
            </a:prstGeom>
            <a:solidFill>
              <a:srgbClr val="0070C0"/>
            </a:solidFill>
            <a:ln>
              <a:solidFill>
                <a:srgbClr val="2654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980000" algn="ctr">
                <a:lnSpc>
                  <a:spcPts val="2600"/>
                </a:lnSpc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ГБОУ ДПО РК «КРЫМСКИЙ РЕСПУБЛИКАНСКИЙ ИНСТИТУТ ПОСТДИПЛОМНОГО ПЕДАГОГИЧЕСКОГО ОБРАЗОВАНИЯ»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A86FE8C-E408-481B-8DB8-D8D130F34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830" y="76882"/>
              <a:ext cx="1784080" cy="1114355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466357" y="2451504"/>
            <a:ext cx="9656563" cy="171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661582"/>
              </p:ext>
            </p:extLst>
          </p:nvPr>
        </p:nvGraphicFramePr>
        <p:xfrm>
          <a:off x="4021494" y="4838541"/>
          <a:ext cx="7947591" cy="180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0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1A4F0A-5347-4E0B-8C63-A281C15C2891}"/>
              </a:ext>
            </a:extLst>
          </p:cNvPr>
          <p:cNvSpPr/>
          <p:nvPr/>
        </p:nvSpPr>
        <p:spPr>
          <a:xfrm>
            <a:off x="1466357" y="1629296"/>
            <a:ext cx="981401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 </a:t>
            </a: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качества дошкольного образования в Республике Крым: проблемы и перспективы.</a:t>
            </a:r>
            <a:r>
              <a:rPr lang="ru-RU" sz="4800" dirty="0" smtClean="0"/>
              <a:t>                                                                                         </a:t>
            </a:r>
            <a:endParaRPr lang="ru-RU" sz="4800" dirty="0"/>
          </a:p>
          <a:p>
            <a:pPr algn="r"/>
            <a:endParaRPr lang="ru-RU" dirty="0"/>
          </a:p>
          <a:p>
            <a:pPr algn="r"/>
            <a:r>
              <a:rPr lang="ru-RU" sz="2400" dirty="0"/>
              <a:t> 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Лапшина Татьяна Валерьевна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центром развития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дошкольного и начального                                 </a:t>
            </a: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4116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2"/>
    </mc:Choice>
    <mc:Fallback xmlns="">
      <p:transition spd="slow" advTm="512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содержания образовательной деятельности в ДОУ с учетом реализации О.О. ФГОС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6235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</a:rPr>
              <a:t>Качество образовательных условий (кадровые условия, развивающая предметно-пространственная среда, психолого-педагогические условия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</a:rPr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кадровые условия включает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Уровень обеспеченности педагогами и специалистами ДОО, качественный состав (образование в соответствии с занимаемой должностью);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Курсы повышения квалификации (План и отражение перспективы);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доля педагогов, имеющих высшую категорию и первую категорию: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динамика обеспечения оплаты труда педагогическим работникам региональной системы дошкольного образования (в динамике за 3 года);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участие и достижения в конкурсном движении (официальный статус)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92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</a:rPr>
              <a:t>Качество образовательных условий (кадровые условия, развивающая предметно-пространственная среда, психолого-педагогические условия)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«Развивающая предметно-пространственная среда» (РППС)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Данный показатель включает 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алгоритм по РППС;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использование помещений ДОУ в образовательном процессе;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использование территории в образовательном процессе;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доступность, в том числе для детей с ОВЗ;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материально-техническое и информационное обеспечение деятельности ДОО.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0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</a:rPr>
              <a:t>Качество образовательных условий (кадровые условия, развивающая предметно-пространственная среда, психолого-педагогические условия)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Психолого-педагогические условия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включает 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наличие кабинета педагога-психолога;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условия для работы с участниками образовательных отношений (консультативная, коррекционно-развивающая, просветительская, методическая);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соответствие документов номенклатуре дел;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адаптация детей к условиям ДОО;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чек лист психологический комфорт.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31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</a:rPr>
              <a:t>Качество образовательных условий (кадровые условия, развивающая предметно-пространственная среда, психолого-педагогические условия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</a:rPr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157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Взаимодействие с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семьей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включает 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вовлечение семей непосредственно в образовательную деятельность;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повышение компетентности родителей (законных представителей) в вопросах развития и образования детей;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обеспечение психолого-психологической поддержки семьи (законных представителей) в вопросах развития и образования детей;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удовлетворенность семьи образовательными услугами;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реализация потребности в дополнительных услугах в дошкольном учреждении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023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Взаимодействие с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семьей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694598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5249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/>
              </a:rPr>
              <a:t>БЖД, здоровье, качество услуг по присмотру и уходу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включает 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наличие региональной системы льгот по родительской плате за присмотр и уход за детьми;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доля родителей (законных представителей) детей дошкольного возраста в регионе, имеющих льготы по оплате от общего числа детей, посещающих ДОО;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предписания надзорных органов и мероприятия по их устранению;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наличие паспорта безопасности (сроки, согласованность);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План работы по пропаганде и обучению навыкам здорового образа жизни с участниками образовательных отношений, требованиям охраны труда; Порядок использования инфраструктуры физкультурно-оздоровительной направленности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98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/>
              </a:rPr>
              <a:t>БЖД, здоровье, качество услуг по присмотру и уходу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432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Управление качеством деятельности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включает 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процент доступности дошкольного образования для детей: от 2 мес. до 3 лет, зафиксированный (государственной) программой; с 3 до 7 (8) лет, зафиксированный (государственной) программой;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количество вновь созданных, реорганизованных и ликвидированных мест для детей в дошкольных образовательных организациях;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кадровый резерв руководящего состава, обучение;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созданы вариативные формы дошкольного образования для детей от 2 мес. до 7 (8) лет;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инновационные площадки, имеющие официальный статус.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1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684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2000" dirty="0"/>
          </a:p>
          <a:p>
            <a:pPr algn="just">
              <a:buFontTx/>
              <a:buChar char="-"/>
            </a:pPr>
            <a:r>
              <a:rPr lang="ru-RU" sz="3100" dirty="0" smtClean="0"/>
              <a:t>Приказ </a:t>
            </a:r>
            <a:r>
              <a:rPr lang="ru-RU" sz="3100" dirty="0"/>
              <a:t>Министерства образования, науки и молодежи Республики Крым №1093 от 25.06.2021  «Об утверждении показателей мониторинга оценки качества дошкольного образования в Республике Крым</a:t>
            </a:r>
            <a:r>
              <a:rPr lang="ru-RU" sz="3100" dirty="0" smtClean="0"/>
              <a:t>»; </a:t>
            </a:r>
          </a:p>
          <a:p>
            <a:pPr algn="just">
              <a:buFontTx/>
              <a:buChar char="-"/>
            </a:pPr>
            <a:r>
              <a:rPr lang="ru-RU" sz="3100" dirty="0">
                <a:solidFill>
                  <a:prstClr val="black"/>
                </a:solidFill>
              </a:rPr>
              <a:t>Приказ Министерства образования, науки и молодежи Республики Крым </a:t>
            </a:r>
            <a:r>
              <a:rPr lang="ru-RU" sz="3100" dirty="0" smtClean="0"/>
              <a:t>№ </a:t>
            </a:r>
            <a:r>
              <a:rPr lang="ru-RU" sz="3100" dirty="0"/>
              <a:t>1094 от 25.06.2021 «Об утверждении Порядка по организации и проведению мониторинга оценки качества дошкольного образования в Республике Крым</a:t>
            </a:r>
            <a:r>
              <a:rPr lang="ru-RU" sz="3100" dirty="0" smtClean="0"/>
              <a:t>»; </a:t>
            </a:r>
          </a:p>
          <a:p>
            <a:pPr algn="just">
              <a:buFontTx/>
              <a:buChar char="-"/>
            </a:pPr>
            <a:r>
              <a:rPr lang="ru-RU" sz="3100" dirty="0">
                <a:solidFill>
                  <a:prstClr val="black"/>
                </a:solidFill>
              </a:rPr>
              <a:t>Приказ Министерства образования, науки и молодежи Республики Крым </a:t>
            </a:r>
            <a:r>
              <a:rPr lang="ru-RU" sz="3100" dirty="0" smtClean="0"/>
              <a:t>№</a:t>
            </a:r>
            <a:r>
              <a:rPr lang="ru-RU" sz="3100" dirty="0"/>
              <a:t>1646 от 20.10.2021 «Об утверждении Плана мероприятий («Дорожной карты») по реализации региональных механизмов управления качеством образования в Республике Крым на 2022 год</a:t>
            </a:r>
            <a:r>
              <a:rPr lang="ru-RU" sz="3100" dirty="0" smtClean="0"/>
              <a:t>»; </a:t>
            </a:r>
          </a:p>
          <a:p>
            <a:pPr algn="just">
              <a:buFontTx/>
              <a:buChar char="-"/>
            </a:pPr>
            <a:r>
              <a:rPr lang="ru-RU" sz="3100" dirty="0">
                <a:solidFill>
                  <a:prstClr val="black"/>
                </a:solidFill>
              </a:rPr>
              <a:t>Приказ Министерства образования, науки и молодежи Республики Крым </a:t>
            </a:r>
            <a:r>
              <a:rPr lang="ru-RU" sz="3100" dirty="0" smtClean="0"/>
              <a:t>№</a:t>
            </a:r>
            <a:r>
              <a:rPr lang="ru-RU" sz="3100" dirty="0"/>
              <a:t>2094 от 30.12.2021 «О внесении изменений в приказ </a:t>
            </a:r>
            <a:r>
              <a:rPr lang="ru-RU" sz="3100" dirty="0" smtClean="0"/>
              <a:t>Министерства </a:t>
            </a:r>
            <a:r>
              <a:rPr lang="ru-RU" sz="3100" dirty="0"/>
              <a:t>образования науки и </a:t>
            </a:r>
            <a:r>
              <a:rPr lang="ru-RU" sz="3100" dirty="0" smtClean="0"/>
              <a:t>молодежи </a:t>
            </a:r>
            <a:r>
              <a:rPr lang="ru-RU" sz="3100" dirty="0"/>
              <a:t>Республики Крым от 25.06.2021 №1095</a:t>
            </a:r>
            <a:r>
              <a:rPr lang="ru-RU" sz="3100" dirty="0" smtClean="0"/>
              <a:t>»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978259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Управление качеством деятельности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816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Общее количество баллов по все показателям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665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Руководителям органов управления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образованияем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муниципальных районов и городских округов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Ознакомиться с представленными материалами по результатам мониторинга оценки качества дошкольного образования.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Организовать обсуждение проблемных зон, первоочередных задач по их преодолению с руководителями образовательных организаций, реализующих образовательные программы дошкольного образования.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Разработать план мероприятий по устранению недостатков, выявленных в результате мониторинга оценки качества дошкольного образования.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Принять меры по формированию кадрового резерва на должность руководителей дошкольных образовательных организаций.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Активизировать сотрудничество с учреждениями среднего профессионального и высшего профессионального образования по вопросу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привлечния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педагогических кадров в дошкольные образовательные организации.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81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Специалистам органов управления образованием и методистам, курирующим дошкольное образование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Разработать план методической работы по реализации комплекса мер, направленных на устранение выявленных недостатков и выполнение рекомендаций по повышению качества дошкольного образования, указанными в аналитической справке.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Активизировать работу по оказанию методической помощи в повышении качества основных образовательных программ дошкольного образования, качества содержания образовательной деятельности и образовательных условий в ДОО с учетом инновационного социально-ориентированного развития.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Обеспечить внесение изменений в Рабочую программу воспитания в соответствии с Примерной рабочей программой воспитания и Методическими рекомендациями ГБОУ ДПО РК «Крымский республиканский институт постдипломного педагогического образования».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Провести экспертизу Рабочих программ воспитания и обобщенные результаты представить в ГБОУ ДПО РК «Крымский республиканский институт постдипломного педагогического образования» до 20.08.2022г. 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Рассмотреть вопрос о реализации показателей мониторинга качества дошкольного образования с учетом требований нормативно-правовых документов с руководителями и старшими воспитателями образовательных организаций, реализующих программы дошкольного образования.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Обеспечить методическую и консультационную работу по организации наставничества в ДОО.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Активизировать работу по внедрению инновационных технологий в практику работы ДОО посредством организации и проведения семинаров-практикумов, мастер-классов, педагогических чтений и тиражирования лучших педагогических практик.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31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 algn="ctr">
              <a:lnSpc>
                <a:spcPct val="100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Руководителям образовательных организаций, реализующих образовательные программы дошкольного образования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1. Разработать план мероприятий по устранению недостатков, выявленных в результате мониторинга.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2. Продолжать работу по реализации показателей мониторинга качества дошкольного образования с учетом выявленных недостатков;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3. Работать над поиском эффективных форм, методов и технологий, расширить диапазон инновационных технологий при реализации образовательной программы;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4. Активизировать методическую работу с педагогами, имеющими потенциальные способности для профессионального роста с перспективной на установление квалификационной категории;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5. Мотивировать педагогов ДОО для участия в конкурсных программах с целью совершенствования профессионального мастерства, обмену опытом;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kern="150" dirty="0">
                <a:solidFill>
                  <a:srgbClr val="000000"/>
                </a:solidFill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6. Продолжать формировать систему эффективного взаимодействия с семьями воспитанников;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Продолжать работу по устранению нарушений, указанных в предписаниях контрольно-надзорных органов;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8. Закрыть имеющиеся вакансии (педагога-психолога, педагога дополнительного образования, музыкального руководителя, воспитателей, инструктора по физической культуре, учителя-логопеда).   </a:t>
            </a:r>
            <a:endParaRPr lang="ru-RU" sz="1600" dirty="0">
              <a:ea typeface="Calibri" panose="020F050202020403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Мониторинг оценки качества дошкольного образования проведен по следующим показателям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образовательных программ дошкольного образования;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документации по образовательной деятельности в ДОО; 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содержания образовательной деятельности в ДОО с учетом реализации образовательных областей ФГОС ДО (познавательное развитие, физическое развитие, речевое развитие, художественно-эстетическое развитие, социально-коммуникативное развитие);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образовательных условий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(кадровые условия, развивающая предметно-пространственная среда, психолого-педагогические условия);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взаимодействие с семьей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(участие семьи в образовательной деятельности, удовлетворённость семьи образовательными услугами, индивидуальная поддержка развития детей в семье);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БЖД, здоровье, качество услуг по присмотру и уходу;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управление качеством деятельности ДОО (повышение уровня управленческой культуры руководителей ДОО: создание условий для повышения качества образовательного процесса в ДОО, овладение технологией управления качеством работы).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Высокий уровень организации и проведения мониторинга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гг. Красноперекопск, Керчь, Саки, Симферополь, Ялта</a:t>
            </a:r>
          </a:p>
          <a:p>
            <a:pPr marL="0" indent="0" algn="just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Районы: Симферопольский, </a:t>
            </a:r>
            <a:r>
              <a:rPr lang="ru-RU" sz="4000" dirty="0" err="1" smtClean="0"/>
              <a:t>Джанкойский</a:t>
            </a:r>
            <a:r>
              <a:rPr lang="ru-RU" sz="4000" dirty="0" smtClean="0"/>
              <a:t>, Красногвардейский, Первомайский, </a:t>
            </a:r>
            <a:r>
              <a:rPr lang="ru-RU" sz="4000" dirty="0" err="1" smtClean="0"/>
              <a:t>Сакский</a:t>
            </a:r>
            <a:r>
              <a:rPr lang="ru-RU" sz="4000" dirty="0" smtClean="0"/>
              <a:t>, Нижнегорский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1305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образовательных программ </a:t>
            </a:r>
            <a:br>
              <a:rPr lang="ru-RU" sz="28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дошкольного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Данный показатель включает 5 критериев: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соответствие реализуемой в ДОО основной образовательной программы дошкольного образования требованиям ФГОС дошкольного образования;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 отражение в ООП ДО части, формируемой участниками образовательных отношений, реализации регионально компонента и приоритетных направлений деятельности ДОО;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 отражение в ООП ДО работы с детьми с ОВЗ;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соблюдение требований к принятию и реализации образовательной программы (оформлению, утверждению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т.д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);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наличие Рабочей программы воспитания.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1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образовательных программ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дошкольного 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593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документации по образовательной деятельности в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Показатель включает 5 критериев: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Программа развития и аналитическая справка по итогам учебного года;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Учебный план;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Календарный-учебный график;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Годовой план работы на учебный год;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Рабочие программы воспитателей и специалистов.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49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/>
              </a:rPr>
              <a:t>Качество документации по образовательной деятельности в ДОО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89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содержания образовательной деятельности в ДОУ с учетом реализации О.О. ФГОС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Данный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включает критерии по 5 образовательным областям (О.О. Познавательное развитие, О.О. Физическое развитие, О.О. Речевое развитие, О.О. художественно-эстетическое развитие, О.О. Социально-коммуникативное развитие) и подразделен на критерии оценивания данного показателя: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чек лист по направлению О.О.;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отражение О.О. в РППС группы (центр, зона);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УМК сопровождение по реализации О.О.;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работа по реализации образовательной области вне организованной образовательной деятельности;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инновационные технологии при реализации образовательной области.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0349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258</TotalTime>
  <Words>1495</Words>
  <Application>Microsoft Office PowerPoint</Application>
  <PresentationFormat>Широкоэкранный</PresentationFormat>
  <Paragraphs>134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Andale Sans UI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НОРМАТИВНЫЕ ДОКУМЕНТЫ  </vt:lpstr>
      <vt:lpstr>Мониторинг оценки качества дошкольного образования проведен по следующим показателям:</vt:lpstr>
      <vt:lpstr>Высокий уровень организации и проведения мониторинга</vt:lpstr>
      <vt:lpstr>Качество образовательных программ  дошкольного образования</vt:lpstr>
      <vt:lpstr>Качество образовательных программ  дошкольного образования</vt:lpstr>
      <vt:lpstr>Качество документации по образовательной деятельности в ДОО</vt:lpstr>
      <vt:lpstr>Качество документации по образовательной деятельности в ДОО</vt:lpstr>
      <vt:lpstr>Качество содержания образовательной деятельности в ДОУ с учетом реализации О.О. ФГОС ДО</vt:lpstr>
      <vt:lpstr>Качество содержания образовательной деятельности в ДОУ с учетом реализации О.О. ФГОС ДО</vt:lpstr>
      <vt:lpstr>Качество образовательных условий (кадровые условия, развивающая предметно-пространственная среда, психолого-педагогические условия)</vt:lpstr>
      <vt:lpstr>Качество образовательных условий (кадровые условия, развивающая предметно-пространственная среда, психолого-педагогические условия)</vt:lpstr>
      <vt:lpstr>Качество образовательных условий (кадровые условия, развивающая предметно-пространственная среда, психолого-педагогические условия)</vt:lpstr>
      <vt:lpstr>Качество образовательных условий (кадровые условия, развивающая предметно-пространственная среда, психолого-педагогические условия)</vt:lpstr>
      <vt:lpstr>Взаимодействие с семьей</vt:lpstr>
      <vt:lpstr>Взаимодействие с семьей</vt:lpstr>
      <vt:lpstr>БЖД, здоровье, качество услуг по присмотру и уходу</vt:lpstr>
      <vt:lpstr>БЖД, здоровье, качество услуг по присмотру и уходу</vt:lpstr>
      <vt:lpstr>Управление качеством деятельности ДОО</vt:lpstr>
      <vt:lpstr>Управление качеством деятельности ДОО</vt:lpstr>
      <vt:lpstr>Общее количество баллов по все показателям</vt:lpstr>
      <vt:lpstr>Руководителям органов управления образованияем муниципальных районов и городских округов:</vt:lpstr>
      <vt:lpstr>Специалистам органов управления образованием и методистам, курирующим дошкольное образование:</vt:lpstr>
      <vt:lpstr>Руководителям образовательных организаций, реализующих образовательные программы дошкольного образования: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Подсмашная</dc:creator>
  <cp:lastModifiedBy>Windows User</cp:lastModifiedBy>
  <cp:revision>40</cp:revision>
  <dcterms:created xsi:type="dcterms:W3CDTF">2022-06-22T13:56:02Z</dcterms:created>
  <dcterms:modified xsi:type="dcterms:W3CDTF">2022-08-21T18:13:44Z</dcterms:modified>
</cp:coreProperties>
</file>