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78" r:id="rId5"/>
    <p:sldId id="262" r:id="rId6"/>
    <p:sldId id="265" r:id="rId7"/>
    <p:sldId id="263" r:id="rId8"/>
    <p:sldId id="292" r:id="rId9"/>
    <p:sldId id="264" r:id="rId10"/>
    <p:sldId id="269" r:id="rId11"/>
    <p:sldId id="267" r:id="rId12"/>
    <p:sldId id="288" r:id="rId13"/>
    <p:sldId id="290" r:id="rId14"/>
    <p:sldId id="281" r:id="rId15"/>
    <p:sldId id="291" r:id="rId16"/>
    <p:sldId id="273" r:id="rId17"/>
    <p:sldId id="274" r:id="rId18"/>
    <p:sldId id="275" r:id="rId19"/>
    <p:sldId id="284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89217" y="1725295"/>
            <a:ext cx="5022215" cy="464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6392" y="273177"/>
            <a:ext cx="594614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5657" y="1886458"/>
            <a:ext cx="6838315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102030022" TargetMode="External"/><Relationship Id="rId2" Type="http://schemas.openxmlformats.org/officeDocument/2006/relationships/hyperlink" Target="https://www.garant.ru/products/ipo/prime/doc/74993644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0563548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vo.garant.ru/document/redirect/400907193/0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73256" y="557758"/>
            <a:ext cx="619125" cy="5475605"/>
          </a:xfrm>
          <a:custGeom>
            <a:avLst/>
            <a:gdLst/>
            <a:ahLst/>
            <a:cxnLst/>
            <a:rect l="l" t="t" r="r" b="b"/>
            <a:pathLst>
              <a:path w="619125" h="5475605">
                <a:moveTo>
                  <a:pt x="0" y="5475351"/>
                </a:moveTo>
                <a:lnTo>
                  <a:pt x="618744" y="5475351"/>
                </a:lnTo>
                <a:lnTo>
                  <a:pt x="618744" y="0"/>
                </a:lnTo>
                <a:lnTo>
                  <a:pt x="0" y="0"/>
                </a:lnTo>
                <a:lnTo>
                  <a:pt x="0" y="5475351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811" y="3047"/>
            <a:ext cx="12172697" cy="6856730"/>
            <a:chOff x="19811" y="3047"/>
            <a:chExt cx="12172697" cy="6856730"/>
          </a:xfrm>
        </p:grpSpPr>
        <p:sp>
          <p:nvSpPr>
            <p:cNvPr id="4" name="object 4"/>
            <p:cNvSpPr/>
            <p:nvPr/>
          </p:nvSpPr>
          <p:spPr>
            <a:xfrm>
              <a:off x="742188" y="6240778"/>
              <a:ext cx="11450320" cy="617220"/>
            </a:xfrm>
            <a:custGeom>
              <a:avLst/>
              <a:gdLst/>
              <a:ahLst/>
              <a:cxnLst/>
              <a:rect l="l" t="t" r="r" b="b"/>
              <a:pathLst>
                <a:path w="11450320" h="617220">
                  <a:moveTo>
                    <a:pt x="11449812" y="617219"/>
                  </a:moveTo>
                  <a:lnTo>
                    <a:pt x="11449812" y="0"/>
                  </a:lnTo>
                  <a:lnTo>
                    <a:pt x="0" y="0"/>
                  </a:lnTo>
                  <a:lnTo>
                    <a:pt x="0" y="617219"/>
                  </a:lnTo>
                  <a:lnTo>
                    <a:pt x="11449812" y="617219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11" y="557769"/>
              <a:ext cx="722630" cy="6300470"/>
            </a:xfrm>
            <a:custGeom>
              <a:avLst/>
              <a:gdLst/>
              <a:ahLst/>
              <a:cxnLst/>
              <a:rect l="l" t="t" r="r" b="b"/>
              <a:pathLst>
                <a:path w="722630" h="6300470">
                  <a:moveTo>
                    <a:pt x="722376" y="0"/>
                  </a:moveTo>
                  <a:lnTo>
                    <a:pt x="0" y="0"/>
                  </a:lnTo>
                  <a:lnTo>
                    <a:pt x="0" y="6300228"/>
                  </a:lnTo>
                  <a:lnTo>
                    <a:pt x="722376" y="6300228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811" y="3047"/>
              <a:ext cx="12172315" cy="554990"/>
            </a:xfrm>
            <a:custGeom>
              <a:avLst/>
              <a:gdLst/>
              <a:ahLst/>
              <a:cxnLst/>
              <a:rect l="l" t="t" r="r" b="b"/>
              <a:pathLst>
                <a:path w="12172315" h="554990">
                  <a:moveTo>
                    <a:pt x="0" y="554736"/>
                  </a:moveTo>
                  <a:lnTo>
                    <a:pt x="12172188" y="554736"/>
                  </a:lnTo>
                  <a:lnTo>
                    <a:pt x="12172188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2" y="3047"/>
              <a:ext cx="12172315" cy="6856730"/>
            </a:xfrm>
            <a:custGeom>
              <a:avLst/>
              <a:gdLst/>
              <a:ahLst/>
              <a:cxnLst/>
              <a:rect l="l" t="t" r="r" b="b"/>
              <a:pathLst>
                <a:path w="12172315" h="6856730">
                  <a:moveTo>
                    <a:pt x="546074" y="6856184"/>
                  </a:moveTo>
                  <a:lnTo>
                    <a:pt x="542391" y="6792506"/>
                  </a:lnTo>
                  <a:lnTo>
                    <a:pt x="531647" y="6730974"/>
                  </a:lnTo>
                  <a:lnTo>
                    <a:pt x="514235" y="6672008"/>
                  </a:lnTo>
                  <a:lnTo>
                    <a:pt x="490562" y="6616027"/>
                  </a:lnTo>
                  <a:lnTo>
                    <a:pt x="461048" y="6563423"/>
                  </a:lnTo>
                  <a:lnTo>
                    <a:pt x="426097" y="6514630"/>
                  </a:lnTo>
                  <a:lnTo>
                    <a:pt x="386130" y="6470028"/>
                  </a:lnTo>
                  <a:lnTo>
                    <a:pt x="341528" y="6430048"/>
                  </a:lnTo>
                  <a:lnTo>
                    <a:pt x="292735" y="6395098"/>
                  </a:lnTo>
                  <a:lnTo>
                    <a:pt x="240144" y="6365583"/>
                  </a:lnTo>
                  <a:lnTo>
                    <a:pt x="184162" y="6341923"/>
                  </a:lnTo>
                  <a:lnTo>
                    <a:pt x="125196" y="6324498"/>
                  </a:lnTo>
                  <a:lnTo>
                    <a:pt x="63665" y="6313754"/>
                  </a:lnTo>
                  <a:lnTo>
                    <a:pt x="0" y="6310071"/>
                  </a:lnTo>
                  <a:lnTo>
                    <a:pt x="0" y="6856184"/>
                  </a:lnTo>
                  <a:lnTo>
                    <a:pt x="546074" y="6856184"/>
                  </a:lnTo>
                  <a:close/>
                </a:path>
                <a:path w="12172315" h="6856730">
                  <a:moveTo>
                    <a:pt x="11934698" y="6454495"/>
                  </a:moveTo>
                  <a:lnTo>
                    <a:pt x="11919966" y="6390970"/>
                  </a:lnTo>
                  <a:lnTo>
                    <a:pt x="11880596" y="6341796"/>
                  </a:lnTo>
                  <a:lnTo>
                    <a:pt x="11823319" y="6313894"/>
                  </a:lnTo>
                  <a:lnTo>
                    <a:pt x="11790299" y="6310071"/>
                  </a:lnTo>
                  <a:lnTo>
                    <a:pt x="11757152" y="6313894"/>
                  </a:lnTo>
                  <a:lnTo>
                    <a:pt x="11699875" y="6341796"/>
                  </a:lnTo>
                  <a:lnTo>
                    <a:pt x="11660505" y="6390970"/>
                  </a:lnTo>
                  <a:lnTo>
                    <a:pt x="11645900" y="6454495"/>
                  </a:lnTo>
                  <a:lnTo>
                    <a:pt x="11649710" y="6487617"/>
                  </a:lnTo>
                  <a:lnTo>
                    <a:pt x="11677523" y="6544831"/>
                  </a:lnTo>
                  <a:lnTo>
                    <a:pt x="11726799" y="6584239"/>
                  </a:lnTo>
                  <a:lnTo>
                    <a:pt x="11790299" y="6598920"/>
                  </a:lnTo>
                  <a:lnTo>
                    <a:pt x="11823319" y="6595097"/>
                  </a:lnTo>
                  <a:lnTo>
                    <a:pt x="11880596" y="6567195"/>
                  </a:lnTo>
                  <a:lnTo>
                    <a:pt x="11919966" y="6518021"/>
                  </a:lnTo>
                  <a:lnTo>
                    <a:pt x="11934698" y="6454495"/>
                  </a:lnTo>
                  <a:close/>
                </a:path>
                <a:path w="12172315" h="6856730">
                  <a:moveTo>
                    <a:pt x="12172188" y="0"/>
                  </a:moveTo>
                  <a:lnTo>
                    <a:pt x="11645900" y="0"/>
                  </a:lnTo>
                  <a:lnTo>
                    <a:pt x="11646789" y="32131"/>
                  </a:lnTo>
                  <a:lnTo>
                    <a:pt x="11654028" y="94742"/>
                  </a:lnTo>
                  <a:lnTo>
                    <a:pt x="11668125" y="155067"/>
                  </a:lnTo>
                  <a:lnTo>
                    <a:pt x="11688699" y="212598"/>
                  </a:lnTo>
                  <a:lnTo>
                    <a:pt x="11715369" y="266954"/>
                  </a:lnTo>
                  <a:lnTo>
                    <a:pt x="11747627" y="317627"/>
                  </a:lnTo>
                  <a:lnTo>
                    <a:pt x="11785219" y="364363"/>
                  </a:lnTo>
                  <a:lnTo>
                    <a:pt x="11827510" y="406781"/>
                  </a:lnTo>
                  <a:lnTo>
                    <a:pt x="11874246" y="444246"/>
                  </a:lnTo>
                  <a:lnTo>
                    <a:pt x="11925046" y="476504"/>
                  </a:lnTo>
                  <a:lnTo>
                    <a:pt x="11979402" y="503174"/>
                  </a:lnTo>
                  <a:lnTo>
                    <a:pt x="12036933" y="523748"/>
                  </a:lnTo>
                  <a:lnTo>
                    <a:pt x="12097131" y="537972"/>
                  </a:lnTo>
                  <a:lnTo>
                    <a:pt x="12159869" y="545211"/>
                  </a:lnTo>
                  <a:lnTo>
                    <a:pt x="12172188" y="545553"/>
                  </a:lnTo>
                  <a:lnTo>
                    <a:pt x="12172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47697" y="2295270"/>
            <a:ext cx="9432672" cy="35208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механизмы реализации обновленного 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</a:t>
            </a:r>
            <a:endParaRPr lang="ru-RU" sz="4000" b="1" spc="-1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spc="-1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spc="-1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spc="-1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spc="-10" dirty="0" smtClean="0">
                <a:latin typeface="Times New Roman" pitchFamily="18" charset="0"/>
                <a:cs typeface="Times New Roman" pitchFamily="18" charset="0"/>
              </a:rPr>
              <a:t>Юдина Любовь Анатольевна</a:t>
            </a:r>
            <a:r>
              <a:rPr sz="2000" b="1" spc="-5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lang="ru-RU" sz="2000" b="1" i="1" spc="-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spc="-5" dirty="0" smtClean="0">
                <a:latin typeface="Times New Roman" pitchFamily="18" charset="0"/>
                <a:cs typeface="Times New Roman" pitchFamily="18" charset="0"/>
              </a:rPr>
              <a:t>андидат педагогических наук, доцент,</a:t>
            </a:r>
            <a:endParaRPr lang="ru-RU" sz="2000" b="1" i="1" spc="-5" dirty="0">
              <a:latin typeface="Times New Roman" pitchFamily="18" charset="0"/>
              <a:cs typeface="Times New Roman" pitchFamily="18" charset="0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lang="ru-RU" sz="2000" b="1" i="1" spc="-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spc="-5" dirty="0" smtClean="0">
                <a:latin typeface="Times New Roman" pitchFamily="18" charset="0"/>
                <a:cs typeface="Times New Roman" pitchFamily="18" charset="0"/>
              </a:rPr>
              <a:t>аведующий кафедрой дошкольного и начального образования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R="1706245" algn="ctr">
              <a:lnSpc>
                <a:spcPct val="100000"/>
              </a:lnSpc>
              <a:spcBef>
                <a:spcPts val="1215"/>
              </a:spcBef>
            </a:pP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Симферополь</a:t>
            </a:r>
            <a:r>
              <a:rPr sz="1800" b="1" spc="-5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 апреля</a:t>
            </a:r>
            <a:r>
              <a:rPr sz="1800" b="1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95400" y="762000"/>
          <a:ext cx="17653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3" imgW="8803800" imgH="7252920" progId="">
                  <p:embed/>
                </p:oleObj>
              </mc:Choice>
              <mc:Fallback>
                <p:oleObj name="CorelDRAW" r:id="rId3" imgW="8803800" imgH="72529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62000"/>
                        <a:ext cx="17653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3124200" y="533400"/>
            <a:ext cx="7543800" cy="1524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БЮДЖЕТНОЕ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ОБРАЗОВАТЕЛЬНОЕ УЧРЕЖДЕНИЕ  РЕСПУБЛИКИ КРЫМ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«КРЫМСКИЙ РЕСПУБЛИКАНСКИЙ ИНСТИТУТ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ПОСТДИПЛОМНОГО ПЕДАГОГИЧЕСКОГО ОБРАЗОВАНИЯ»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0532" y="569976"/>
            <a:ext cx="7050405" cy="566822"/>
          </a:xfrm>
          <a:prstGeom prst="rect">
            <a:avLst/>
          </a:prstGeom>
          <a:solidFill>
            <a:srgbClr val="ECECEC"/>
          </a:solidFill>
          <a:ln w="57911">
            <a:solidFill>
              <a:srgbClr val="C00000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540385">
              <a:lnSpc>
                <a:spcPct val="100000"/>
              </a:lnSpc>
              <a:spcBef>
                <a:spcPts val="1540"/>
              </a:spcBef>
            </a:pPr>
            <a:r>
              <a:rPr sz="2400" spc="-25" dirty="0" smtClean="0">
                <a:solidFill>
                  <a:srgbClr val="C00000"/>
                </a:solidFill>
              </a:rPr>
              <a:t>СОДЕРЖАТЕЛЬНЫЙ</a:t>
            </a:r>
            <a:r>
              <a:rPr sz="2400" spc="30" dirty="0" smtClean="0">
                <a:solidFill>
                  <a:srgbClr val="C00000"/>
                </a:solidFill>
              </a:rPr>
              <a:t> </a:t>
            </a:r>
            <a:r>
              <a:rPr sz="2400" spc="-45" dirty="0">
                <a:solidFill>
                  <a:srgbClr val="C00000"/>
                </a:solidFill>
              </a:rPr>
              <a:t>РАЗДЕЛ</a:t>
            </a:r>
            <a:r>
              <a:rPr sz="2400" spc="2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ООП</a:t>
            </a:r>
            <a:r>
              <a:rPr sz="2400" spc="-3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НОО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222496" y="1411985"/>
            <a:ext cx="3134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30" dirty="0">
                <a:solidFill>
                  <a:srgbClr val="1F4E79"/>
                </a:solidFill>
                <a:latin typeface="Arial"/>
                <a:cs typeface="Arial"/>
              </a:rPr>
              <a:t>ВАЖНО</a:t>
            </a:r>
            <a:r>
              <a:rPr sz="2400" b="1" i="1" spc="-4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1F4E79"/>
                </a:solidFill>
                <a:latin typeface="Arial"/>
                <a:cs typeface="Arial"/>
              </a:rPr>
              <a:t>ПОМНИТЬ!!!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46342" y="2032696"/>
            <a:ext cx="942340" cy="180975"/>
          </a:xfrm>
          <a:custGeom>
            <a:avLst/>
            <a:gdLst/>
            <a:ahLst/>
            <a:cxnLst/>
            <a:rect l="l" t="t" r="r" b="b"/>
            <a:pathLst>
              <a:path w="942340" h="180975">
                <a:moveTo>
                  <a:pt x="833412" y="114486"/>
                </a:moveTo>
                <a:lnTo>
                  <a:pt x="779526" y="144845"/>
                </a:lnTo>
                <a:lnTo>
                  <a:pt x="773805" y="149824"/>
                </a:lnTo>
                <a:lnTo>
                  <a:pt x="770524" y="156386"/>
                </a:lnTo>
                <a:lnTo>
                  <a:pt x="769935" y="163687"/>
                </a:lnTo>
                <a:lnTo>
                  <a:pt x="772287" y="170880"/>
                </a:lnTo>
                <a:lnTo>
                  <a:pt x="777192" y="176583"/>
                </a:lnTo>
                <a:lnTo>
                  <a:pt x="783716" y="179833"/>
                </a:lnTo>
                <a:lnTo>
                  <a:pt x="791003" y="180417"/>
                </a:lnTo>
                <a:lnTo>
                  <a:pt x="798195" y="178119"/>
                </a:lnTo>
                <a:lnTo>
                  <a:pt x="909111" y="115508"/>
                </a:lnTo>
                <a:lnTo>
                  <a:pt x="903859" y="115508"/>
                </a:lnTo>
                <a:lnTo>
                  <a:pt x="833412" y="114486"/>
                </a:lnTo>
                <a:close/>
              </a:path>
              <a:path w="942340" h="180975">
                <a:moveTo>
                  <a:pt x="150937" y="0"/>
                </a:moveTo>
                <a:lnTo>
                  <a:pt x="143764" y="2351"/>
                </a:lnTo>
                <a:lnTo>
                  <a:pt x="0" y="83377"/>
                </a:lnTo>
                <a:lnTo>
                  <a:pt x="141351" y="168594"/>
                </a:lnTo>
                <a:lnTo>
                  <a:pt x="148474" y="171154"/>
                </a:lnTo>
                <a:lnTo>
                  <a:pt x="155765" y="170785"/>
                </a:lnTo>
                <a:lnTo>
                  <a:pt x="162389" y="167701"/>
                </a:lnTo>
                <a:lnTo>
                  <a:pt x="167512" y="162117"/>
                </a:lnTo>
                <a:lnTo>
                  <a:pt x="170019" y="154993"/>
                </a:lnTo>
                <a:lnTo>
                  <a:pt x="169656" y="147702"/>
                </a:lnTo>
                <a:lnTo>
                  <a:pt x="166602" y="141079"/>
                </a:lnTo>
                <a:lnTo>
                  <a:pt x="161036" y="135955"/>
                </a:lnTo>
                <a:lnTo>
                  <a:pt x="107922" y="103956"/>
                </a:lnTo>
                <a:lnTo>
                  <a:pt x="37592" y="102935"/>
                </a:lnTo>
                <a:lnTo>
                  <a:pt x="30190" y="101347"/>
                </a:lnTo>
                <a:lnTo>
                  <a:pt x="24193" y="97188"/>
                </a:lnTo>
                <a:lnTo>
                  <a:pt x="20196" y="91076"/>
                </a:lnTo>
                <a:lnTo>
                  <a:pt x="18796" y="83631"/>
                </a:lnTo>
                <a:lnTo>
                  <a:pt x="20383" y="76229"/>
                </a:lnTo>
                <a:lnTo>
                  <a:pt x="24542" y="70232"/>
                </a:lnTo>
                <a:lnTo>
                  <a:pt x="30654" y="66236"/>
                </a:lnTo>
                <a:lnTo>
                  <a:pt x="38100" y="64835"/>
                </a:lnTo>
                <a:lnTo>
                  <a:pt x="110462" y="64835"/>
                </a:lnTo>
                <a:lnTo>
                  <a:pt x="162433" y="35498"/>
                </a:lnTo>
                <a:lnTo>
                  <a:pt x="168153" y="30539"/>
                </a:lnTo>
                <a:lnTo>
                  <a:pt x="171434" y="24020"/>
                </a:lnTo>
                <a:lnTo>
                  <a:pt x="172023" y="16763"/>
                </a:lnTo>
                <a:lnTo>
                  <a:pt x="169672" y="9590"/>
                </a:lnTo>
                <a:lnTo>
                  <a:pt x="164713" y="3869"/>
                </a:lnTo>
                <a:lnTo>
                  <a:pt x="158194" y="589"/>
                </a:lnTo>
                <a:lnTo>
                  <a:pt x="150937" y="0"/>
                </a:lnTo>
                <a:close/>
              </a:path>
              <a:path w="942340" h="180975">
                <a:moveTo>
                  <a:pt x="866255" y="95982"/>
                </a:moveTo>
                <a:lnTo>
                  <a:pt x="833412" y="114486"/>
                </a:lnTo>
                <a:lnTo>
                  <a:pt x="903859" y="115508"/>
                </a:lnTo>
                <a:lnTo>
                  <a:pt x="911304" y="114107"/>
                </a:lnTo>
                <a:lnTo>
                  <a:pt x="913240" y="112841"/>
                </a:lnTo>
                <a:lnTo>
                  <a:pt x="894207" y="112841"/>
                </a:lnTo>
                <a:lnTo>
                  <a:pt x="866255" y="95982"/>
                </a:lnTo>
                <a:close/>
              </a:path>
              <a:path w="942340" h="180975">
                <a:moveTo>
                  <a:pt x="793484" y="9316"/>
                </a:moveTo>
                <a:lnTo>
                  <a:pt x="786193" y="9685"/>
                </a:lnTo>
                <a:lnTo>
                  <a:pt x="779569" y="12769"/>
                </a:lnTo>
                <a:lnTo>
                  <a:pt x="774446" y="18353"/>
                </a:lnTo>
                <a:lnTo>
                  <a:pt x="771886" y="25477"/>
                </a:lnTo>
                <a:lnTo>
                  <a:pt x="772255" y="32767"/>
                </a:lnTo>
                <a:lnTo>
                  <a:pt x="775338" y="39391"/>
                </a:lnTo>
                <a:lnTo>
                  <a:pt x="780923" y="44515"/>
                </a:lnTo>
                <a:lnTo>
                  <a:pt x="833760" y="76383"/>
                </a:lnTo>
                <a:lnTo>
                  <a:pt x="904366" y="77408"/>
                </a:lnTo>
                <a:lnTo>
                  <a:pt x="911768" y="78995"/>
                </a:lnTo>
                <a:lnTo>
                  <a:pt x="917765" y="83155"/>
                </a:lnTo>
                <a:lnTo>
                  <a:pt x="921762" y="89267"/>
                </a:lnTo>
                <a:lnTo>
                  <a:pt x="923025" y="95982"/>
                </a:lnTo>
                <a:lnTo>
                  <a:pt x="923060" y="97188"/>
                </a:lnTo>
                <a:lnTo>
                  <a:pt x="921575" y="104114"/>
                </a:lnTo>
                <a:lnTo>
                  <a:pt x="917416" y="110110"/>
                </a:lnTo>
                <a:lnTo>
                  <a:pt x="911304" y="114107"/>
                </a:lnTo>
                <a:lnTo>
                  <a:pt x="903859" y="115508"/>
                </a:lnTo>
                <a:lnTo>
                  <a:pt x="909111" y="115508"/>
                </a:lnTo>
                <a:lnTo>
                  <a:pt x="941959" y="96966"/>
                </a:lnTo>
                <a:lnTo>
                  <a:pt x="800608" y="11876"/>
                </a:lnTo>
                <a:lnTo>
                  <a:pt x="793484" y="9316"/>
                </a:lnTo>
                <a:close/>
              </a:path>
              <a:path w="942340" h="180975">
                <a:moveTo>
                  <a:pt x="108649" y="65859"/>
                </a:moveTo>
                <a:lnTo>
                  <a:pt x="75627" y="84500"/>
                </a:lnTo>
                <a:lnTo>
                  <a:pt x="107922" y="103956"/>
                </a:lnTo>
                <a:lnTo>
                  <a:pt x="833412" y="114486"/>
                </a:lnTo>
                <a:lnTo>
                  <a:pt x="866255" y="95982"/>
                </a:lnTo>
                <a:lnTo>
                  <a:pt x="833760" y="76383"/>
                </a:lnTo>
                <a:lnTo>
                  <a:pt x="108649" y="65859"/>
                </a:lnTo>
                <a:close/>
              </a:path>
              <a:path w="942340" h="180975">
                <a:moveTo>
                  <a:pt x="894714" y="79948"/>
                </a:moveTo>
                <a:lnTo>
                  <a:pt x="866255" y="95982"/>
                </a:lnTo>
                <a:lnTo>
                  <a:pt x="894207" y="112841"/>
                </a:lnTo>
                <a:lnTo>
                  <a:pt x="894714" y="79948"/>
                </a:lnTo>
                <a:close/>
              </a:path>
              <a:path w="942340" h="180975">
                <a:moveTo>
                  <a:pt x="913142" y="79948"/>
                </a:moveTo>
                <a:lnTo>
                  <a:pt x="894714" y="79948"/>
                </a:lnTo>
                <a:lnTo>
                  <a:pt x="894207" y="112841"/>
                </a:lnTo>
                <a:lnTo>
                  <a:pt x="913240" y="112841"/>
                </a:lnTo>
                <a:lnTo>
                  <a:pt x="917416" y="110110"/>
                </a:lnTo>
                <a:lnTo>
                  <a:pt x="921575" y="104114"/>
                </a:lnTo>
                <a:lnTo>
                  <a:pt x="923163" y="96712"/>
                </a:lnTo>
                <a:lnTo>
                  <a:pt x="921762" y="89267"/>
                </a:lnTo>
                <a:lnTo>
                  <a:pt x="917765" y="83155"/>
                </a:lnTo>
                <a:lnTo>
                  <a:pt x="913142" y="79948"/>
                </a:lnTo>
                <a:close/>
              </a:path>
              <a:path w="942340" h="180975">
                <a:moveTo>
                  <a:pt x="38100" y="64835"/>
                </a:moveTo>
                <a:lnTo>
                  <a:pt x="30654" y="66236"/>
                </a:lnTo>
                <a:lnTo>
                  <a:pt x="24542" y="70232"/>
                </a:lnTo>
                <a:lnTo>
                  <a:pt x="20383" y="76229"/>
                </a:lnTo>
                <a:lnTo>
                  <a:pt x="18796" y="83631"/>
                </a:lnTo>
                <a:lnTo>
                  <a:pt x="20196" y="91076"/>
                </a:lnTo>
                <a:lnTo>
                  <a:pt x="24193" y="97188"/>
                </a:lnTo>
                <a:lnTo>
                  <a:pt x="30190" y="101347"/>
                </a:lnTo>
                <a:lnTo>
                  <a:pt x="37592" y="102935"/>
                </a:lnTo>
                <a:lnTo>
                  <a:pt x="107922" y="103956"/>
                </a:lnTo>
                <a:lnTo>
                  <a:pt x="102222" y="100522"/>
                </a:lnTo>
                <a:lnTo>
                  <a:pt x="47244" y="100522"/>
                </a:lnTo>
                <a:lnTo>
                  <a:pt x="47625" y="67629"/>
                </a:lnTo>
                <a:lnTo>
                  <a:pt x="105513" y="67629"/>
                </a:lnTo>
                <a:lnTo>
                  <a:pt x="108649" y="65859"/>
                </a:lnTo>
                <a:lnTo>
                  <a:pt x="38100" y="64835"/>
                </a:lnTo>
                <a:close/>
              </a:path>
              <a:path w="942340" h="180975">
                <a:moveTo>
                  <a:pt x="47625" y="67629"/>
                </a:moveTo>
                <a:lnTo>
                  <a:pt x="47244" y="100522"/>
                </a:lnTo>
                <a:lnTo>
                  <a:pt x="75627" y="84500"/>
                </a:lnTo>
                <a:lnTo>
                  <a:pt x="47625" y="67629"/>
                </a:lnTo>
                <a:close/>
              </a:path>
              <a:path w="942340" h="180975">
                <a:moveTo>
                  <a:pt x="75627" y="84500"/>
                </a:moveTo>
                <a:lnTo>
                  <a:pt x="47244" y="100522"/>
                </a:lnTo>
                <a:lnTo>
                  <a:pt x="102222" y="100522"/>
                </a:lnTo>
                <a:lnTo>
                  <a:pt x="75627" y="84500"/>
                </a:lnTo>
                <a:close/>
              </a:path>
              <a:path w="942340" h="180975">
                <a:moveTo>
                  <a:pt x="833760" y="76383"/>
                </a:moveTo>
                <a:lnTo>
                  <a:pt x="866255" y="95982"/>
                </a:lnTo>
                <a:lnTo>
                  <a:pt x="894714" y="79948"/>
                </a:lnTo>
                <a:lnTo>
                  <a:pt x="913142" y="79948"/>
                </a:lnTo>
                <a:lnTo>
                  <a:pt x="911768" y="78995"/>
                </a:lnTo>
                <a:lnTo>
                  <a:pt x="904366" y="77408"/>
                </a:lnTo>
                <a:lnTo>
                  <a:pt x="833760" y="76383"/>
                </a:lnTo>
                <a:close/>
              </a:path>
              <a:path w="942340" h="180975">
                <a:moveTo>
                  <a:pt x="105513" y="67629"/>
                </a:moveTo>
                <a:lnTo>
                  <a:pt x="47625" y="67629"/>
                </a:lnTo>
                <a:lnTo>
                  <a:pt x="75627" y="84500"/>
                </a:lnTo>
                <a:lnTo>
                  <a:pt x="105513" y="67629"/>
                </a:lnTo>
                <a:close/>
              </a:path>
              <a:path w="942340" h="180975">
                <a:moveTo>
                  <a:pt x="110462" y="64835"/>
                </a:moveTo>
                <a:lnTo>
                  <a:pt x="38100" y="64835"/>
                </a:lnTo>
                <a:lnTo>
                  <a:pt x="108649" y="65859"/>
                </a:lnTo>
                <a:lnTo>
                  <a:pt x="110462" y="6483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0414" y="2839973"/>
            <a:ext cx="5200015" cy="3447415"/>
          </a:xfrm>
          <a:custGeom>
            <a:avLst/>
            <a:gdLst/>
            <a:ahLst/>
            <a:cxnLst/>
            <a:rect l="l" t="t" r="r" b="b"/>
            <a:pathLst>
              <a:path w="5200015" h="3447415">
                <a:moveTo>
                  <a:pt x="0" y="3447288"/>
                </a:moveTo>
                <a:lnTo>
                  <a:pt x="5199888" y="3447288"/>
                </a:lnTo>
                <a:lnTo>
                  <a:pt x="5199888" y="0"/>
                </a:lnTo>
                <a:lnTo>
                  <a:pt x="0" y="0"/>
                </a:lnTo>
                <a:lnTo>
                  <a:pt x="0" y="344728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39280" y="2092833"/>
            <a:ext cx="5041900" cy="110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5470" marR="117665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Формируются 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с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учетом </a:t>
            </a:r>
            <a:r>
              <a:rPr sz="1800" b="1" spc="-20" dirty="0">
                <a:solidFill>
                  <a:srgbClr val="1F4E79"/>
                </a:solidFill>
                <a:latin typeface="Calibri"/>
                <a:cs typeface="Calibri"/>
              </a:rPr>
              <a:t>РАБОЧЕЙ </a:t>
            </a:r>
            <a:r>
              <a:rPr sz="1800" b="1" spc="-39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F4E79"/>
                </a:solidFill>
                <a:latin typeface="Calibri"/>
                <a:cs typeface="Calibri"/>
              </a:rPr>
              <a:t>ПРОГРАММЫ</a:t>
            </a:r>
            <a:r>
              <a:rPr sz="1800" b="1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F4E79"/>
                </a:solidFill>
                <a:latin typeface="Calibri"/>
                <a:cs typeface="Calibri"/>
              </a:rPr>
              <a:t>ВОСПИТАНИЯ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596390" algn="l"/>
                <a:tab pos="3551554" algn="l"/>
              </a:tabLst>
            </a:pPr>
            <a:r>
              <a:rPr sz="2000" b="1" spc="-185" dirty="0">
                <a:solidFill>
                  <a:srgbClr val="1F4E79"/>
                </a:solidFill>
                <a:latin typeface="Arial"/>
                <a:cs typeface="Arial"/>
              </a:rPr>
              <a:t>Р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АБОЧА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Я	П</a:t>
            </a:r>
            <a:r>
              <a:rPr sz="2000" b="1" spc="-30" dirty="0">
                <a:solidFill>
                  <a:srgbClr val="1F4E79"/>
                </a:solidFill>
                <a:latin typeface="Arial"/>
                <a:cs typeface="Arial"/>
              </a:rPr>
              <a:t>Р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ОГ</a:t>
            </a:r>
            <a:r>
              <a:rPr sz="2000" b="1" spc="-180" dirty="0">
                <a:solidFill>
                  <a:srgbClr val="1F4E79"/>
                </a:solidFill>
                <a:latin typeface="Arial"/>
                <a:cs typeface="Arial"/>
              </a:rPr>
              <a:t>Р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А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ММА	</a:t>
            </a:r>
            <a:r>
              <a:rPr sz="2000" b="1" spc="-35" dirty="0">
                <a:solidFill>
                  <a:srgbClr val="1F4E79"/>
                </a:solidFill>
                <a:latin typeface="Arial"/>
                <a:cs typeface="Arial"/>
              </a:rPr>
              <a:t>в</a:t>
            </a:r>
            <a:r>
              <a:rPr sz="2000" b="1" spc="-25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с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п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sz="2000" b="1" spc="-30" dirty="0">
                <a:solidFill>
                  <a:srgbClr val="1F4E79"/>
                </a:solidFill>
                <a:latin typeface="Arial"/>
                <a:cs typeface="Arial"/>
              </a:rPr>
              <a:t>т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ан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ия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39280" y="3171190"/>
            <a:ext cx="50444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реализуется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единстве </a:t>
            </a:r>
            <a:r>
              <a:rPr sz="1800" spc="-20" dirty="0">
                <a:latin typeface="Microsoft Sans Serif"/>
                <a:cs typeface="Microsoft Sans Serif"/>
              </a:rPr>
              <a:t>урочной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-15" dirty="0">
                <a:latin typeface="Microsoft Sans Serif"/>
                <a:cs typeface="Microsoft Sans Serif"/>
              </a:rPr>
              <a:t>внеурочной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деятельности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совместно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семьей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др.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институтами;</a:t>
            </a:r>
            <a:endParaRPr sz="1800">
              <a:latin typeface="Microsoft Sans Serif"/>
              <a:cs typeface="Microsoft Sans Serif"/>
            </a:endParaRPr>
          </a:p>
          <a:p>
            <a:pPr marL="12700" marR="32384" algn="just">
              <a:lnSpc>
                <a:spcPct val="100000"/>
              </a:lnSpc>
            </a:pPr>
            <a:r>
              <a:rPr sz="1800" spc="-45" dirty="0">
                <a:latin typeface="Microsoft Sans Serif"/>
                <a:cs typeface="Microsoft Sans Serif"/>
              </a:rPr>
              <a:t>может </a:t>
            </a:r>
            <a:r>
              <a:rPr sz="1800" spc="-25" dirty="0">
                <a:latin typeface="Microsoft Sans Serif"/>
                <a:cs typeface="Microsoft Sans Serif"/>
              </a:rPr>
              <a:t>иметь </a:t>
            </a:r>
            <a:r>
              <a:rPr sz="1800" spc="-20" dirty="0">
                <a:latin typeface="Microsoft Sans Serif"/>
                <a:cs typeface="Microsoft Sans Serif"/>
              </a:rPr>
              <a:t>модульную </a:t>
            </a:r>
            <a:r>
              <a:rPr sz="1800" spc="-25" dirty="0">
                <a:latin typeface="Microsoft Sans Serif"/>
                <a:cs typeface="Microsoft Sans Serif"/>
              </a:rPr>
              <a:t>структуру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-20" dirty="0">
                <a:latin typeface="Microsoft Sans Serif"/>
                <a:cs typeface="Microsoft Sans Serif"/>
              </a:rPr>
              <a:t>включать: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b="1" spc="-5" dirty="0">
                <a:latin typeface="Arial"/>
                <a:cs typeface="Arial"/>
              </a:rPr>
              <a:t>анализ </a:t>
            </a:r>
            <a:r>
              <a:rPr sz="1800" b="1" spc="-10" dirty="0">
                <a:latin typeface="Arial"/>
                <a:cs typeface="Arial"/>
              </a:rPr>
              <a:t>воспитательного </a:t>
            </a:r>
            <a:r>
              <a:rPr sz="1800" b="1" spc="-5" dirty="0">
                <a:latin typeface="Arial"/>
                <a:cs typeface="Arial"/>
              </a:rPr>
              <a:t>процесса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15" dirty="0">
                <a:latin typeface="Microsoft Sans Serif"/>
                <a:cs typeface="Microsoft Sans Serif"/>
              </a:rPr>
              <a:t>классе;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b="1" spc="-5" dirty="0">
                <a:latin typeface="Arial"/>
                <a:cs typeface="Arial"/>
              </a:rPr>
              <a:t>цель</a:t>
            </a:r>
            <a:r>
              <a:rPr sz="1800" b="1" dirty="0">
                <a:latin typeface="Arial"/>
                <a:cs typeface="Arial"/>
              </a:rPr>
              <a:t> и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задачи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воспитания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обучающихся</a:t>
            </a:r>
            <a:r>
              <a:rPr sz="1800" spc="-10" dirty="0">
                <a:latin typeface="Microsoft Sans Serif"/>
                <a:cs typeface="Microsoft Sans Serif"/>
              </a:rPr>
              <a:t>;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9280" y="4817745"/>
            <a:ext cx="5042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1440" algn="l"/>
                <a:tab pos="2859405" algn="l"/>
                <a:tab pos="3661410" algn="l"/>
              </a:tabLst>
            </a:pPr>
            <a:r>
              <a:rPr sz="1800" b="1" spc="-5" dirty="0">
                <a:latin typeface="Arial"/>
                <a:cs typeface="Arial"/>
              </a:rPr>
              <a:t>виды,	</a:t>
            </a:r>
            <a:r>
              <a:rPr sz="1800" b="1" spc="-15" dirty="0">
                <a:latin typeface="Arial"/>
                <a:cs typeface="Arial"/>
              </a:rPr>
              <a:t>формы	</a:t>
            </a:r>
            <a:r>
              <a:rPr sz="1800" b="1" dirty="0">
                <a:latin typeface="Arial"/>
                <a:cs typeface="Arial"/>
              </a:rPr>
              <a:t>и	</a:t>
            </a:r>
            <a:r>
              <a:rPr sz="1800" b="1" spc="-10" dirty="0">
                <a:latin typeface="Arial"/>
                <a:cs typeface="Arial"/>
              </a:rPr>
              <a:t>содержание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9280" y="5092065"/>
            <a:ext cx="5041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15820" algn="l"/>
                <a:tab pos="3937000" algn="l"/>
                <a:tab pos="4290695" algn="l"/>
              </a:tabLst>
            </a:pP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сп</a:t>
            </a:r>
            <a:r>
              <a:rPr sz="1800" b="1" spc="15" dirty="0">
                <a:latin typeface="Arial"/>
                <a:cs typeface="Arial"/>
              </a:rPr>
              <a:t>и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spc="15" dirty="0">
                <a:latin typeface="Arial"/>
                <a:cs typeface="Arial"/>
              </a:rPr>
              <a:t>а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spc="-5" dirty="0">
                <a:latin typeface="Arial"/>
                <a:cs typeface="Arial"/>
              </a:rPr>
              <a:t>ел</a:t>
            </a:r>
            <a:r>
              <a:rPr sz="1800" b="1" spc="10" dirty="0">
                <a:latin typeface="Arial"/>
                <a:cs typeface="Arial"/>
              </a:rPr>
              <a:t>ь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й	д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15" dirty="0">
                <a:latin typeface="Arial"/>
                <a:cs typeface="Arial"/>
              </a:rPr>
              <a:t>я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spc="-5" dirty="0">
                <a:latin typeface="Arial"/>
                <a:cs typeface="Arial"/>
              </a:rPr>
              <a:t>ель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и	</a:t>
            </a:r>
            <a:r>
              <a:rPr sz="1800" dirty="0">
                <a:latin typeface="Microsoft Sans Serif"/>
                <a:cs typeface="Microsoft Sans Serif"/>
              </a:rPr>
              <a:t>с	</a:t>
            </a:r>
            <a:r>
              <a:rPr sz="1800" spc="-15" dirty="0">
                <a:latin typeface="Microsoft Sans Serif"/>
                <a:cs typeface="Microsoft Sans Serif"/>
              </a:rPr>
              <a:t>уч</a:t>
            </a:r>
            <a:r>
              <a:rPr sz="1800" spc="-85" dirty="0">
                <a:latin typeface="Microsoft Sans Serif"/>
                <a:cs typeface="Microsoft Sans Serif"/>
              </a:rPr>
              <a:t>е</a:t>
            </a:r>
            <a:r>
              <a:rPr sz="1800" spc="-20" dirty="0">
                <a:latin typeface="Microsoft Sans Serif"/>
                <a:cs typeface="Microsoft Sans Serif"/>
              </a:rPr>
              <a:t>т</a:t>
            </a:r>
            <a:r>
              <a:rPr sz="1800" spc="5" dirty="0">
                <a:latin typeface="Microsoft Sans Serif"/>
                <a:cs typeface="Microsoft Sans Serif"/>
              </a:rPr>
              <a:t>о</a:t>
            </a:r>
            <a:r>
              <a:rPr sz="1800" spc="-30" dirty="0">
                <a:latin typeface="Microsoft Sans Serif"/>
                <a:cs typeface="Microsoft Sans Serif"/>
              </a:rPr>
              <a:t>м  </a:t>
            </a:r>
            <a:r>
              <a:rPr sz="1800" spc="-20" dirty="0">
                <a:latin typeface="Microsoft Sans Serif"/>
                <a:cs typeface="Microsoft Sans Serif"/>
              </a:rPr>
              <a:t>специфики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класса;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9280" y="5640730"/>
            <a:ext cx="5041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730" algn="l"/>
                <a:tab pos="3649345" algn="l"/>
              </a:tabLst>
            </a:pPr>
            <a:r>
              <a:rPr sz="1800" b="1" spc="-10" dirty="0">
                <a:latin typeface="Arial"/>
                <a:cs typeface="Arial"/>
              </a:rPr>
              <a:t>систему	</a:t>
            </a:r>
            <a:r>
              <a:rPr sz="1800" b="1" spc="-5" dirty="0">
                <a:latin typeface="Arial"/>
                <a:cs typeface="Arial"/>
              </a:rPr>
              <a:t>поощрения	социальной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успешности</a:t>
            </a:r>
            <a:r>
              <a:rPr sz="1800" spc="-15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296400" y="228600"/>
            <a:ext cx="2124710" cy="2473325"/>
            <a:chOff x="9288780" y="409955"/>
            <a:chExt cx="2124710" cy="2473325"/>
          </a:xfrm>
        </p:grpSpPr>
        <p:sp>
          <p:nvSpPr>
            <p:cNvPr id="12" name="object 12"/>
            <p:cNvSpPr/>
            <p:nvPr/>
          </p:nvSpPr>
          <p:spPr>
            <a:xfrm>
              <a:off x="10400800" y="2198242"/>
              <a:ext cx="180340" cy="685165"/>
            </a:xfrm>
            <a:custGeom>
              <a:avLst/>
              <a:gdLst/>
              <a:ahLst/>
              <a:cxnLst/>
              <a:rect l="l" t="t" r="r" b="b"/>
              <a:pathLst>
                <a:path w="180340" h="685164">
                  <a:moveTo>
                    <a:pt x="24895" y="515506"/>
                  </a:moveTo>
                  <a:lnTo>
                    <a:pt x="17772" y="518160"/>
                  </a:lnTo>
                  <a:lnTo>
                    <a:pt x="12263" y="523301"/>
                  </a:lnTo>
                  <a:lnTo>
                    <a:pt x="9231" y="529955"/>
                  </a:lnTo>
                  <a:lnTo>
                    <a:pt x="8913" y="537251"/>
                  </a:lnTo>
                  <a:lnTo>
                    <a:pt x="11549" y="544322"/>
                  </a:lnTo>
                  <a:lnTo>
                    <a:pt x="97909" y="684911"/>
                  </a:lnTo>
                  <a:lnTo>
                    <a:pt x="108307" y="666115"/>
                  </a:lnTo>
                  <a:lnTo>
                    <a:pt x="97528" y="666115"/>
                  </a:lnTo>
                  <a:lnTo>
                    <a:pt x="90060" y="664789"/>
                  </a:lnTo>
                  <a:lnTo>
                    <a:pt x="83891" y="660844"/>
                  </a:lnTo>
                  <a:lnTo>
                    <a:pt x="79650" y="654899"/>
                  </a:lnTo>
                  <a:lnTo>
                    <a:pt x="77970" y="647573"/>
                  </a:lnTo>
                  <a:lnTo>
                    <a:pt x="76339" y="577086"/>
                  </a:lnTo>
                  <a:lnTo>
                    <a:pt x="43934" y="524383"/>
                  </a:lnTo>
                  <a:lnTo>
                    <a:pt x="38810" y="518820"/>
                  </a:lnTo>
                  <a:lnTo>
                    <a:pt x="32186" y="515794"/>
                  </a:lnTo>
                  <a:lnTo>
                    <a:pt x="24895" y="515506"/>
                  </a:lnTo>
                  <a:close/>
                </a:path>
                <a:path w="180340" h="685164">
                  <a:moveTo>
                    <a:pt x="76339" y="577086"/>
                  </a:moveTo>
                  <a:lnTo>
                    <a:pt x="77970" y="647573"/>
                  </a:lnTo>
                  <a:lnTo>
                    <a:pt x="97528" y="666115"/>
                  </a:lnTo>
                  <a:lnTo>
                    <a:pt x="104907" y="664436"/>
                  </a:lnTo>
                  <a:lnTo>
                    <a:pt x="110847" y="660209"/>
                  </a:lnTo>
                  <a:lnTo>
                    <a:pt x="114762" y="654077"/>
                  </a:lnTo>
                  <a:lnTo>
                    <a:pt x="116070" y="646684"/>
                  </a:lnTo>
                  <a:lnTo>
                    <a:pt x="115867" y="637921"/>
                  </a:lnTo>
                  <a:lnTo>
                    <a:pt x="80383" y="637921"/>
                  </a:lnTo>
                  <a:lnTo>
                    <a:pt x="96174" y="609345"/>
                  </a:lnTo>
                  <a:lnTo>
                    <a:pt x="76339" y="577086"/>
                  </a:lnTo>
                  <a:close/>
                </a:path>
                <a:path w="180340" h="685164">
                  <a:moveTo>
                    <a:pt x="163054" y="512327"/>
                  </a:moveTo>
                  <a:lnTo>
                    <a:pt x="155773" y="512968"/>
                  </a:lnTo>
                  <a:lnTo>
                    <a:pt x="149278" y="516300"/>
                  </a:lnTo>
                  <a:lnTo>
                    <a:pt x="144391" y="522097"/>
                  </a:lnTo>
                  <a:lnTo>
                    <a:pt x="114441" y="576291"/>
                  </a:lnTo>
                  <a:lnTo>
                    <a:pt x="116070" y="646684"/>
                  </a:lnTo>
                  <a:lnTo>
                    <a:pt x="114762" y="654077"/>
                  </a:lnTo>
                  <a:lnTo>
                    <a:pt x="110847" y="660209"/>
                  </a:lnTo>
                  <a:lnTo>
                    <a:pt x="104907" y="664436"/>
                  </a:lnTo>
                  <a:lnTo>
                    <a:pt x="97528" y="666115"/>
                  </a:lnTo>
                  <a:lnTo>
                    <a:pt x="108307" y="666115"/>
                  </a:lnTo>
                  <a:lnTo>
                    <a:pt x="177792" y="540512"/>
                  </a:lnTo>
                  <a:lnTo>
                    <a:pt x="180050" y="533267"/>
                  </a:lnTo>
                  <a:lnTo>
                    <a:pt x="179379" y="525986"/>
                  </a:lnTo>
                  <a:lnTo>
                    <a:pt x="176041" y="519491"/>
                  </a:lnTo>
                  <a:lnTo>
                    <a:pt x="170299" y="514604"/>
                  </a:lnTo>
                  <a:lnTo>
                    <a:pt x="163054" y="512327"/>
                  </a:lnTo>
                  <a:close/>
                </a:path>
                <a:path w="180340" h="685164">
                  <a:moveTo>
                    <a:pt x="96174" y="609345"/>
                  </a:moveTo>
                  <a:lnTo>
                    <a:pt x="80383" y="637921"/>
                  </a:lnTo>
                  <a:lnTo>
                    <a:pt x="113276" y="637159"/>
                  </a:lnTo>
                  <a:lnTo>
                    <a:pt x="96174" y="609345"/>
                  </a:lnTo>
                  <a:close/>
                </a:path>
                <a:path w="180340" h="685164">
                  <a:moveTo>
                    <a:pt x="114441" y="576291"/>
                  </a:moveTo>
                  <a:lnTo>
                    <a:pt x="96174" y="609345"/>
                  </a:lnTo>
                  <a:lnTo>
                    <a:pt x="113276" y="637159"/>
                  </a:lnTo>
                  <a:lnTo>
                    <a:pt x="80383" y="637921"/>
                  </a:lnTo>
                  <a:lnTo>
                    <a:pt x="115867" y="637921"/>
                  </a:lnTo>
                  <a:lnTo>
                    <a:pt x="114441" y="576291"/>
                  </a:lnTo>
                  <a:close/>
                </a:path>
                <a:path w="180340" h="685164">
                  <a:moveTo>
                    <a:pt x="83768" y="75565"/>
                  </a:moveTo>
                  <a:lnTo>
                    <a:pt x="65501" y="108619"/>
                  </a:lnTo>
                  <a:lnTo>
                    <a:pt x="76339" y="577086"/>
                  </a:lnTo>
                  <a:lnTo>
                    <a:pt x="96174" y="609345"/>
                  </a:lnTo>
                  <a:lnTo>
                    <a:pt x="114441" y="576291"/>
                  </a:lnTo>
                  <a:lnTo>
                    <a:pt x="103603" y="107824"/>
                  </a:lnTo>
                  <a:lnTo>
                    <a:pt x="83768" y="75565"/>
                  </a:lnTo>
                  <a:close/>
                </a:path>
                <a:path w="180340" h="685164">
                  <a:moveTo>
                    <a:pt x="82034" y="0"/>
                  </a:moveTo>
                  <a:lnTo>
                    <a:pt x="2278" y="144399"/>
                  </a:lnTo>
                  <a:lnTo>
                    <a:pt x="0" y="151643"/>
                  </a:lnTo>
                  <a:lnTo>
                    <a:pt x="627" y="158924"/>
                  </a:lnTo>
                  <a:lnTo>
                    <a:pt x="3921" y="165419"/>
                  </a:lnTo>
                  <a:lnTo>
                    <a:pt x="9644" y="170307"/>
                  </a:lnTo>
                  <a:lnTo>
                    <a:pt x="16889" y="172583"/>
                  </a:lnTo>
                  <a:lnTo>
                    <a:pt x="24169" y="171942"/>
                  </a:lnTo>
                  <a:lnTo>
                    <a:pt x="30664" y="168610"/>
                  </a:lnTo>
                  <a:lnTo>
                    <a:pt x="35552" y="162814"/>
                  </a:lnTo>
                  <a:lnTo>
                    <a:pt x="65501" y="108619"/>
                  </a:lnTo>
                  <a:lnTo>
                    <a:pt x="63873" y="38227"/>
                  </a:lnTo>
                  <a:lnTo>
                    <a:pt x="65198" y="30833"/>
                  </a:lnTo>
                  <a:lnTo>
                    <a:pt x="69143" y="24701"/>
                  </a:lnTo>
                  <a:lnTo>
                    <a:pt x="75088" y="20474"/>
                  </a:lnTo>
                  <a:lnTo>
                    <a:pt x="82415" y="18796"/>
                  </a:lnTo>
                  <a:lnTo>
                    <a:pt x="93579" y="18796"/>
                  </a:lnTo>
                  <a:lnTo>
                    <a:pt x="82034" y="0"/>
                  </a:lnTo>
                  <a:close/>
                </a:path>
                <a:path w="180340" h="685164">
                  <a:moveTo>
                    <a:pt x="93579" y="18796"/>
                  </a:moveTo>
                  <a:lnTo>
                    <a:pt x="82415" y="18796"/>
                  </a:lnTo>
                  <a:lnTo>
                    <a:pt x="89882" y="20121"/>
                  </a:lnTo>
                  <a:lnTo>
                    <a:pt x="96051" y="24066"/>
                  </a:lnTo>
                  <a:lnTo>
                    <a:pt x="100292" y="30011"/>
                  </a:lnTo>
                  <a:lnTo>
                    <a:pt x="101973" y="37337"/>
                  </a:lnTo>
                  <a:lnTo>
                    <a:pt x="103603" y="107824"/>
                  </a:lnTo>
                  <a:lnTo>
                    <a:pt x="136009" y="160528"/>
                  </a:lnTo>
                  <a:lnTo>
                    <a:pt x="141150" y="166090"/>
                  </a:lnTo>
                  <a:lnTo>
                    <a:pt x="147804" y="169116"/>
                  </a:lnTo>
                  <a:lnTo>
                    <a:pt x="155100" y="169404"/>
                  </a:lnTo>
                  <a:lnTo>
                    <a:pt x="162171" y="166751"/>
                  </a:lnTo>
                  <a:lnTo>
                    <a:pt x="167733" y="161609"/>
                  </a:lnTo>
                  <a:lnTo>
                    <a:pt x="170759" y="154955"/>
                  </a:lnTo>
                  <a:lnTo>
                    <a:pt x="171047" y="147659"/>
                  </a:lnTo>
                  <a:lnTo>
                    <a:pt x="168394" y="140589"/>
                  </a:lnTo>
                  <a:lnTo>
                    <a:pt x="93579" y="18796"/>
                  </a:lnTo>
                  <a:close/>
                </a:path>
                <a:path w="180340" h="685164">
                  <a:moveTo>
                    <a:pt x="82415" y="18796"/>
                  </a:moveTo>
                  <a:lnTo>
                    <a:pt x="75088" y="20474"/>
                  </a:lnTo>
                  <a:lnTo>
                    <a:pt x="69143" y="24701"/>
                  </a:lnTo>
                  <a:lnTo>
                    <a:pt x="65198" y="30833"/>
                  </a:lnTo>
                  <a:lnTo>
                    <a:pt x="63873" y="38227"/>
                  </a:lnTo>
                  <a:lnTo>
                    <a:pt x="65501" y="108619"/>
                  </a:lnTo>
                  <a:lnTo>
                    <a:pt x="83768" y="75565"/>
                  </a:lnTo>
                  <a:lnTo>
                    <a:pt x="66667" y="47752"/>
                  </a:lnTo>
                  <a:lnTo>
                    <a:pt x="99560" y="46990"/>
                  </a:lnTo>
                  <a:lnTo>
                    <a:pt x="102196" y="46990"/>
                  </a:lnTo>
                  <a:lnTo>
                    <a:pt x="101973" y="37337"/>
                  </a:lnTo>
                  <a:lnTo>
                    <a:pt x="100292" y="30011"/>
                  </a:lnTo>
                  <a:lnTo>
                    <a:pt x="96051" y="24066"/>
                  </a:lnTo>
                  <a:lnTo>
                    <a:pt x="89882" y="20121"/>
                  </a:lnTo>
                  <a:lnTo>
                    <a:pt x="82415" y="18796"/>
                  </a:lnTo>
                  <a:close/>
                </a:path>
                <a:path w="180340" h="685164">
                  <a:moveTo>
                    <a:pt x="102196" y="46990"/>
                  </a:moveTo>
                  <a:lnTo>
                    <a:pt x="99560" y="46990"/>
                  </a:lnTo>
                  <a:lnTo>
                    <a:pt x="83768" y="75565"/>
                  </a:lnTo>
                  <a:lnTo>
                    <a:pt x="103603" y="107824"/>
                  </a:lnTo>
                  <a:lnTo>
                    <a:pt x="102196" y="46990"/>
                  </a:lnTo>
                  <a:close/>
                </a:path>
                <a:path w="180340" h="685164">
                  <a:moveTo>
                    <a:pt x="99560" y="46990"/>
                  </a:moveTo>
                  <a:lnTo>
                    <a:pt x="66667" y="47752"/>
                  </a:lnTo>
                  <a:lnTo>
                    <a:pt x="83768" y="75565"/>
                  </a:lnTo>
                  <a:lnTo>
                    <a:pt x="99560" y="4699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8780" y="409955"/>
              <a:ext cx="2124455" cy="1773936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697230" y="2071877"/>
            <a:ext cx="5349240" cy="4217035"/>
          </a:xfrm>
          <a:custGeom>
            <a:avLst/>
            <a:gdLst/>
            <a:ahLst/>
            <a:cxnLst/>
            <a:rect l="l" t="t" r="r" b="b"/>
            <a:pathLst>
              <a:path w="5349240" h="4217035">
                <a:moveTo>
                  <a:pt x="0" y="4216908"/>
                </a:moveTo>
                <a:lnTo>
                  <a:pt x="5349240" y="4216908"/>
                </a:lnTo>
                <a:lnTo>
                  <a:pt x="5349240" y="0"/>
                </a:lnTo>
                <a:lnTo>
                  <a:pt x="0" y="0"/>
                </a:lnTo>
                <a:lnTo>
                  <a:pt x="0" y="42169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7603" y="2082164"/>
            <a:ext cx="5180330" cy="30200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516255" marR="522605" algn="ctr">
              <a:lnSpc>
                <a:spcPct val="101899"/>
              </a:lnSpc>
              <a:spcBef>
                <a:spcPts val="30"/>
              </a:spcBef>
            </a:pPr>
            <a:r>
              <a:rPr sz="2800" b="1" spc="-10" dirty="0">
                <a:solidFill>
                  <a:srgbClr val="1F4E79"/>
                </a:solidFill>
                <a:latin typeface="Calibri"/>
                <a:cs typeface="Calibri"/>
              </a:rPr>
              <a:t>Рабочие</a:t>
            </a:r>
            <a:r>
              <a:rPr sz="2800" b="1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F4E79"/>
                </a:solidFill>
                <a:latin typeface="Calibri"/>
                <a:cs typeface="Calibri"/>
              </a:rPr>
              <a:t>программы</a:t>
            </a:r>
            <a:r>
              <a:rPr sz="2800" b="1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учебных </a:t>
            </a:r>
            <a:r>
              <a:rPr sz="1800" b="1" spc="-39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предметов,</a:t>
            </a:r>
            <a:r>
              <a:rPr sz="18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учебных</a:t>
            </a:r>
            <a:r>
              <a:rPr sz="18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курсов</a:t>
            </a:r>
            <a:r>
              <a:rPr sz="18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( в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том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 числе</a:t>
            </a:r>
            <a:endParaRPr sz="1800">
              <a:latin typeface="Calibri"/>
              <a:cs typeface="Calibri"/>
            </a:endParaRPr>
          </a:p>
          <a:p>
            <a:pPr marR="8255" algn="ctr">
              <a:lnSpc>
                <a:spcPct val="100000"/>
              </a:lnSpc>
            </a:pP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внеурочной</a:t>
            </a:r>
            <a:r>
              <a:rPr sz="18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деятельности),</a:t>
            </a:r>
            <a:r>
              <a:rPr sz="1800" b="1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учебных</a:t>
            </a: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F4E79"/>
                </a:solidFill>
                <a:latin typeface="Calibri"/>
                <a:cs typeface="Calibri"/>
              </a:rPr>
              <a:t>модулей</a:t>
            </a:r>
            <a:endParaRPr sz="1800">
              <a:latin typeface="Calibri"/>
              <a:cs typeface="Calibri"/>
            </a:endParaRPr>
          </a:p>
          <a:p>
            <a:pPr marR="5715" algn="ctr">
              <a:lnSpc>
                <a:spcPts val="2155"/>
              </a:lnSpc>
            </a:pP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должны</a:t>
            </a:r>
            <a:r>
              <a:rPr sz="1800" b="1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включать:</a:t>
            </a:r>
            <a:endParaRPr sz="1800">
              <a:latin typeface="Calibri"/>
              <a:cs typeface="Calibri"/>
            </a:endParaRPr>
          </a:p>
          <a:p>
            <a:pPr marL="210185" indent="-210820">
              <a:lnSpc>
                <a:spcPts val="2395"/>
              </a:lnSpc>
              <a:buSzPct val="90000"/>
              <a:buFont typeface="Wingdings"/>
              <a:buChar char=""/>
              <a:tabLst>
                <a:tab pos="210820" algn="l"/>
              </a:tabLst>
            </a:pPr>
            <a:r>
              <a:rPr sz="2000" b="1" spc="-15" dirty="0">
                <a:latin typeface="Calibri"/>
                <a:cs typeface="Calibri"/>
              </a:rPr>
              <a:t>содержание </a:t>
            </a:r>
            <a:r>
              <a:rPr sz="1800" spc="-5" dirty="0">
                <a:latin typeface="Calibri"/>
                <a:cs typeface="Calibri"/>
              </a:rPr>
              <a:t>учебного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предмета,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учебного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курса</a:t>
            </a:r>
            <a:endParaRPr sz="1800">
              <a:latin typeface="Calibri"/>
              <a:cs typeface="Calibri"/>
            </a:endParaRPr>
          </a:p>
          <a:p>
            <a:pPr marR="8255">
              <a:lnSpc>
                <a:spcPct val="100000"/>
              </a:lnSpc>
              <a:spcBef>
                <a:spcPts val="10"/>
              </a:spcBef>
              <a:tabLst>
                <a:tab pos="725170" algn="l"/>
                <a:tab pos="1410970" algn="l"/>
                <a:tab pos="4276725" algn="l"/>
              </a:tabLst>
            </a:pPr>
            <a:r>
              <a:rPr sz="1800" dirty="0">
                <a:latin typeface="Calibri"/>
                <a:cs typeface="Calibri"/>
              </a:rPr>
              <a:t>в 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м	чи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ле	внеур</a:t>
            </a:r>
            <a:r>
              <a:rPr sz="1800" spc="-5" dirty="0">
                <a:latin typeface="Calibri"/>
                <a:cs typeface="Calibri"/>
              </a:rPr>
              <a:t>очн</a:t>
            </a:r>
            <a:r>
              <a:rPr sz="1800" spc="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й 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ея</a:t>
            </a:r>
            <a:r>
              <a:rPr sz="1800" spc="-10" dirty="0">
                <a:latin typeface="Calibri"/>
                <a:cs typeface="Calibri"/>
              </a:rPr>
              <a:t>т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)</a:t>
            </a:r>
            <a:r>
              <a:rPr sz="1800" dirty="0">
                <a:latin typeface="Calibri"/>
                <a:cs typeface="Calibri"/>
              </a:rPr>
              <a:t>,	уч</a:t>
            </a:r>
            <a:r>
              <a:rPr sz="1800" spc="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бно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 </a:t>
            </a:r>
            <a:r>
              <a:rPr sz="1800" spc="-20" dirty="0">
                <a:latin typeface="Calibri"/>
                <a:cs typeface="Calibri"/>
              </a:rPr>
              <a:t>модуля;</a:t>
            </a:r>
            <a:endParaRPr sz="1800">
              <a:latin typeface="Calibri"/>
              <a:cs typeface="Calibri"/>
            </a:endParaRPr>
          </a:p>
          <a:p>
            <a:pPr marL="208279" indent="-208915">
              <a:lnSpc>
                <a:spcPts val="2390"/>
              </a:lnSpc>
              <a:buSzPct val="90000"/>
              <a:buFont typeface="Wingdings"/>
              <a:buChar char=""/>
              <a:tabLst>
                <a:tab pos="208915" algn="l"/>
                <a:tab pos="1880235" algn="l"/>
                <a:tab pos="3246120" algn="l"/>
              </a:tabLst>
            </a:pPr>
            <a:r>
              <a:rPr sz="2000" b="1" spc="-10" dirty="0">
                <a:latin typeface="Calibri"/>
                <a:cs typeface="Calibri"/>
              </a:rPr>
              <a:t>планируемые	</a:t>
            </a:r>
            <a:r>
              <a:rPr sz="2000" b="1" spc="-20" dirty="0">
                <a:latin typeface="Calibri"/>
                <a:cs typeface="Calibri"/>
              </a:rPr>
              <a:t>результаты	</a:t>
            </a:r>
            <a:r>
              <a:rPr sz="1800" spc="-5" dirty="0">
                <a:latin typeface="Calibri"/>
                <a:cs typeface="Calibri"/>
              </a:rPr>
              <a:t>освоения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учебного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2155"/>
              </a:lnSpc>
              <a:spcBef>
                <a:spcPts val="10"/>
              </a:spcBef>
            </a:pPr>
            <a:r>
              <a:rPr sz="1800" spc="-10" dirty="0">
                <a:latin typeface="Calibri"/>
                <a:cs typeface="Calibri"/>
              </a:rPr>
              <a:t>предмета,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учебного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курса,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учебного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модуля;</a:t>
            </a:r>
            <a:endParaRPr sz="1800">
              <a:latin typeface="Calibri"/>
              <a:cs typeface="Calibri"/>
            </a:endParaRPr>
          </a:p>
          <a:p>
            <a:pPr marL="208279" indent="-208915">
              <a:lnSpc>
                <a:spcPts val="2395"/>
              </a:lnSpc>
              <a:buSzPct val="90000"/>
              <a:buFont typeface="Wingdings"/>
              <a:buChar char=""/>
              <a:tabLst>
                <a:tab pos="208915" algn="l"/>
                <a:tab pos="1964055" algn="l"/>
                <a:tab pos="3810000" algn="l"/>
                <a:tab pos="4131945" algn="l"/>
              </a:tabLst>
            </a:pPr>
            <a:r>
              <a:rPr sz="2000" b="1" spc="-15" dirty="0">
                <a:latin typeface="Calibri"/>
                <a:cs typeface="Calibri"/>
              </a:rPr>
              <a:t>те</a:t>
            </a:r>
            <a:r>
              <a:rPr sz="2000" b="1" spc="-5" dirty="0">
                <a:latin typeface="Calibri"/>
                <a:cs typeface="Calibri"/>
              </a:rPr>
              <a:t>м</a:t>
            </a:r>
            <a:r>
              <a:rPr sz="2000" b="1" spc="-20" dirty="0">
                <a:latin typeface="Calibri"/>
                <a:cs typeface="Calibri"/>
              </a:rPr>
              <a:t>а</a:t>
            </a:r>
            <a:r>
              <a:rPr sz="2000" b="1" dirty="0">
                <a:latin typeface="Calibri"/>
                <a:cs typeface="Calibri"/>
              </a:rPr>
              <a:t>тичес</a:t>
            </a:r>
            <a:r>
              <a:rPr sz="2000" b="1" spc="-35" dirty="0">
                <a:latin typeface="Calibri"/>
                <a:cs typeface="Calibri"/>
              </a:rPr>
              <a:t>к</a:t>
            </a:r>
            <a:r>
              <a:rPr sz="2000" b="1" spc="-10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е	</a:t>
            </a:r>
            <a:r>
              <a:rPr sz="2000" b="1" spc="-15" dirty="0">
                <a:latin typeface="Calibri"/>
                <a:cs typeface="Calibri"/>
              </a:rPr>
              <a:t>п</a:t>
            </a:r>
            <a:r>
              <a:rPr sz="2000" b="1" dirty="0">
                <a:latin typeface="Calibri"/>
                <a:cs typeface="Calibri"/>
              </a:rPr>
              <a:t>лани</a:t>
            </a:r>
            <a:r>
              <a:rPr sz="2000" b="1" spc="-15" dirty="0">
                <a:latin typeface="Calibri"/>
                <a:cs typeface="Calibri"/>
              </a:rPr>
              <a:t>р</a:t>
            </a:r>
            <a:r>
              <a:rPr sz="2000" b="1" dirty="0">
                <a:latin typeface="Calibri"/>
                <a:cs typeface="Calibri"/>
              </a:rPr>
              <a:t>о</a:t>
            </a:r>
            <a:r>
              <a:rPr sz="2000" b="1" spc="-10" dirty="0">
                <a:latin typeface="Calibri"/>
                <a:cs typeface="Calibri"/>
              </a:rPr>
              <a:t>в</a:t>
            </a:r>
            <a:r>
              <a:rPr sz="2000" b="1" dirty="0">
                <a:latin typeface="Calibri"/>
                <a:cs typeface="Calibri"/>
              </a:rPr>
              <a:t>а</a:t>
            </a:r>
            <a:r>
              <a:rPr sz="2000" b="1" spc="-10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ие	</a:t>
            </a:r>
            <a:r>
              <a:rPr sz="1800" dirty="0">
                <a:latin typeface="Calibri"/>
                <a:cs typeface="Calibri"/>
              </a:rPr>
              <a:t>с	у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азан</a:t>
            </a:r>
            <a:r>
              <a:rPr sz="1800" spc="-10" dirty="0">
                <a:latin typeface="Calibri"/>
                <a:cs typeface="Calibri"/>
              </a:rPr>
              <a:t>ие</a:t>
            </a:r>
            <a:r>
              <a:rPr sz="1800" dirty="0">
                <a:latin typeface="Calibri"/>
                <a:cs typeface="Calibri"/>
              </a:rPr>
              <a:t>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603" y="5077459"/>
            <a:ext cx="5177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252220" algn="l"/>
                <a:tab pos="1316355" algn="l"/>
                <a:tab pos="2907665" algn="l"/>
                <a:tab pos="3676015" algn="l"/>
                <a:tab pos="4933315" algn="l"/>
              </a:tabLst>
            </a:pP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ли</a:t>
            </a:r>
            <a:r>
              <a:rPr sz="1800" spc="-5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ества	а</a:t>
            </a:r>
            <a:r>
              <a:rPr sz="1800" spc="-1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10" dirty="0">
                <a:latin typeface="Calibri"/>
                <a:cs typeface="Calibri"/>
              </a:rPr>
              <a:t>де</a:t>
            </a:r>
            <a:r>
              <a:rPr sz="1800" spc="-5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че</a:t>
            </a:r>
            <a:r>
              <a:rPr sz="1800" spc="-5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ких	</a:t>
            </a:r>
            <a:r>
              <a:rPr sz="1800" spc="5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асов,	</a:t>
            </a:r>
            <a:r>
              <a:rPr sz="1800" spc="-5" dirty="0">
                <a:latin typeface="Calibri"/>
                <a:cs typeface="Calibri"/>
              </a:rPr>
              <a:t>отв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димы</a:t>
            </a:r>
            <a:r>
              <a:rPr sz="1800" dirty="0">
                <a:latin typeface="Calibri"/>
                <a:cs typeface="Calibri"/>
              </a:rPr>
              <a:t>х	</a:t>
            </a:r>
            <a:r>
              <a:rPr sz="1800" spc="-5" dirty="0">
                <a:latin typeface="Calibri"/>
                <a:cs typeface="Calibri"/>
              </a:rPr>
              <a:t>на  освоение		каждой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603" y="5626404"/>
            <a:ext cx="2241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988820" algn="l"/>
              </a:tabLst>
            </a:pP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ль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spc="-5" dirty="0">
                <a:latin typeface="Calibri"/>
                <a:cs typeface="Calibri"/>
              </a:rPr>
              <a:t>овани</a:t>
            </a:r>
            <a:r>
              <a:rPr sz="1800" dirty="0">
                <a:latin typeface="Calibri"/>
                <a:cs typeface="Calibri"/>
              </a:rPr>
              <a:t>я	</a:t>
            </a:r>
            <a:r>
              <a:rPr sz="1800" spc="-5" dirty="0">
                <a:latin typeface="Calibri"/>
                <a:cs typeface="Calibri"/>
              </a:rPr>
              <a:t>по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40023" y="5351779"/>
            <a:ext cx="2728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marR="5080" indent="-36830">
              <a:lnSpc>
                <a:spcPct val="100000"/>
              </a:lnSpc>
              <a:spcBef>
                <a:spcPts val="100"/>
              </a:spcBef>
              <a:tabLst>
                <a:tab pos="726440" algn="l"/>
                <a:tab pos="900430" algn="l"/>
                <a:tab pos="1418590" algn="l"/>
                <a:tab pos="1453515" algn="l"/>
              </a:tabLst>
            </a:pP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ы		и	в</a:t>
            </a:r>
            <a:r>
              <a:rPr sz="1800" spc="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з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spc="-5" dirty="0">
                <a:latin typeface="Calibri"/>
                <a:cs typeface="Calibri"/>
              </a:rPr>
              <a:t>ожнос</a:t>
            </a:r>
            <a:r>
              <a:rPr sz="1800" spc="1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ь  </a:t>
            </a:r>
            <a:r>
              <a:rPr sz="1800" spc="-20" dirty="0">
                <a:latin typeface="Calibri"/>
                <a:cs typeface="Calibri"/>
              </a:rPr>
              <a:t>э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й	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е		</a:t>
            </a:r>
            <a:r>
              <a:rPr sz="1800" spc="-40" dirty="0">
                <a:latin typeface="Calibri"/>
                <a:cs typeface="Calibri"/>
              </a:rPr>
              <a:t>э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spc="1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р</a:t>
            </a:r>
            <a:r>
              <a:rPr sz="1800" spc="-5" dirty="0">
                <a:latin typeface="Calibri"/>
                <a:cs typeface="Calibri"/>
              </a:rPr>
              <a:t>онных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603" y="5900724"/>
            <a:ext cx="38341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(цифровых)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образовательных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ресурсов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11125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sz="2400" spc="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spc="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СТРУКТУРЕ</a:t>
            </a:r>
            <a:r>
              <a:rPr sz="2400" spc="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sz="2400" spc="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НОО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6541" y="2269998"/>
            <a:ext cx="6195060" cy="4308475"/>
          </a:xfrm>
          <a:custGeom>
            <a:avLst/>
            <a:gdLst/>
            <a:ahLst/>
            <a:cxnLst/>
            <a:rect l="l" t="t" r="r" b="b"/>
            <a:pathLst>
              <a:path w="6195059" h="4308475">
                <a:moveTo>
                  <a:pt x="0" y="4308348"/>
                </a:moveTo>
                <a:lnTo>
                  <a:pt x="6195060" y="4308348"/>
                </a:lnTo>
                <a:lnTo>
                  <a:pt x="6195060" y="0"/>
                </a:lnTo>
                <a:lnTo>
                  <a:pt x="0" y="0"/>
                </a:lnTo>
                <a:lnTo>
                  <a:pt x="0" y="4308348"/>
                </a:lnTo>
                <a:close/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4215" y="2286965"/>
            <a:ext cx="5960110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80%/20% </a:t>
            </a:r>
            <a:r>
              <a:rPr sz="1800" b="1" spc="-15" dirty="0">
                <a:solidFill>
                  <a:srgbClr val="990000"/>
                </a:solidFill>
                <a:latin typeface="Calibri"/>
                <a:cs typeface="Calibri"/>
              </a:rPr>
              <a:t>РЕАЛИЗУЮТСЯ</a:t>
            </a:r>
            <a:r>
              <a:rPr sz="1800" b="1" spc="2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В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990000"/>
                </a:solidFill>
                <a:latin typeface="Calibri"/>
                <a:cs typeface="Calibri"/>
              </a:rPr>
              <a:t>СООТВЕТСТВИИ</a:t>
            </a:r>
            <a:endParaRPr sz="1800" dirty="0">
              <a:latin typeface="Calibri"/>
              <a:cs typeface="Calibri"/>
            </a:endParaRPr>
          </a:p>
          <a:p>
            <a:pPr marL="12700" marR="14224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С 1 января 2021 </a:t>
            </a:r>
            <a:r>
              <a:rPr sz="1800" b="1" spc="-20" dirty="0">
                <a:latin typeface="Calibri"/>
                <a:cs typeface="Calibri"/>
              </a:rPr>
              <a:t>года </a:t>
            </a:r>
            <a:r>
              <a:rPr sz="1800" b="1" spc="-5" dirty="0">
                <a:latin typeface="Calibri"/>
                <a:cs typeface="Calibri"/>
              </a:rPr>
              <a:t>вступили </a:t>
            </a:r>
            <a:r>
              <a:rPr sz="1800" b="1" dirty="0">
                <a:latin typeface="Calibri"/>
                <a:cs typeface="Calibri"/>
              </a:rPr>
              <a:t>в силу </a:t>
            </a:r>
            <a:r>
              <a:rPr sz="1800" b="1" spc="-5" dirty="0">
                <a:latin typeface="Calibri"/>
                <a:cs typeface="Calibri"/>
              </a:rPr>
              <a:t>санитарные правила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СП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2.4.3648-20</a:t>
            </a:r>
            <a:r>
              <a:rPr sz="1800" b="1" spc="-5" dirty="0">
                <a:latin typeface="Calibri"/>
                <a:cs typeface="Calibri"/>
              </a:rPr>
              <a:t> "Санитарно-эпидемиологические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требования </a:t>
            </a:r>
            <a:r>
              <a:rPr sz="1800" b="1" dirty="0">
                <a:latin typeface="Calibri"/>
                <a:cs typeface="Calibri"/>
              </a:rPr>
              <a:t>к </a:t>
            </a:r>
            <a:r>
              <a:rPr sz="1800" b="1" spc="-5" dirty="0">
                <a:latin typeface="Calibri"/>
                <a:cs typeface="Calibri"/>
              </a:rPr>
              <a:t>организациям </a:t>
            </a:r>
            <a:r>
              <a:rPr sz="1800" b="1" dirty="0">
                <a:latin typeface="Calibri"/>
                <a:cs typeface="Calibri"/>
              </a:rPr>
              <a:t>воспитания и </a:t>
            </a:r>
            <a:r>
              <a:rPr sz="1800" b="1" spc="-5" dirty="0">
                <a:latin typeface="Calibri"/>
                <a:cs typeface="Calibri"/>
              </a:rPr>
              <a:t>обучения,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отдыха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5" dirty="0">
                <a:latin typeface="Calibri"/>
                <a:cs typeface="Calibri"/>
              </a:rPr>
              <a:t>оздоровления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детей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молодежи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сентября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2020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г.</a:t>
            </a:r>
            <a:endParaRPr sz="1800" dirty="0">
              <a:latin typeface="Calibri"/>
              <a:cs typeface="Calibri"/>
            </a:endParaRPr>
          </a:p>
          <a:p>
            <a:pPr marL="12700" marR="615950">
              <a:lnSpc>
                <a:spcPts val="2400"/>
              </a:lnSpc>
              <a:spcBef>
                <a:spcPts val="75"/>
              </a:spcBef>
            </a:pPr>
            <a:r>
              <a:rPr sz="1800" b="1" dirty="0">
                <a:latin typeface="Calibri"/>
                <a:cs typeface="Calibri"/>
              </a:rPr>
              <a:t>N 28 </a:t>
            </a:r>
            <a:r>
              <a:rPr sz="1800" b="1" spc="-5" dirty="0">
                <a:latin typeface="Calibri"/>
                <a:cs typeface="Calibri"/>
              </a:rPr>
              <a:t>&lt;9&gt; (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далее 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- </a:t>
            </a:r>
            <a:r>
              <a:rPr sz="2000" b="1" spc="-5" dirty="0">
                <a:solidFill>
                  <a:srgbClr val="990000"/>
                </a:solidFill>
                <a:latin typeface="Calibri"/>
                <a:cs typeface="Calibri"/>
              </a:rPr>
              <a:t>санитарно-эпидемиологические </a:t>
            </a:r>
            <a:r>
              <a:rPr sz="2000" b="1" spc="-44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90000"/>
                </a:solidFill>
                <a:latin typeface="Calibri"/>
                <a:cs typeface="Calibri"/>
              </a:rPr>
              <a:t>требования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12700" marR="274320">
              <a:lnSpc>
                <a:spcPts val="2160"/>
              </a:lnSpc>
            </a:pPr>
            <a:r>
              <a:rPr sz="1800" i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https://www.garant.ru/products/ipo/prime/doc/74993644/ </a:t>
            </a:r>
            <a:r>
              <a:rPr sz="1800" i="1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Введены </a:t>
            </a:r>
            <a:r>
              <a:rPr sz="1800" b="1" dirty="0">
                <a:latin typeface="Calibri"/>
                <a:cs typeface="Calibri"/>
              </a:rPr>
              <a:t>в </a:t>
            </a:r>
            <a:r>
              <a:rPr sz="1800" b="1" spc="-5" dirty="0">
                <a:latin typeface="Calibri"/>
                <a:cs typeface="Calibri"/>
              </a:rPr>
              <a:t>действие СанПиН </a:t>
            </a:r>
            <a:r>
              <a:rPr sz="1800" b="1" dirty="0">
                <a:latin typeface="Calibri"/>
                <a:cs typeface="Calibri"/>
              </a:rPr>
              <a:t>1.2.3685-21 </a:t>
            </a:r>
            <a:r>
              <a:rPr sz="1800" b="1" spc="-10" dirty="0">
                <a:latin typeface="Calibri"/>
                <a:cs typeface="Calibri"/>
              </a:rPr>
              <a:t>«Гигиенические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нормативы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требования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обеспечению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безопасности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endParaRPr sz="1800" dirty="0">
              <a:latin typeface="Calibri"/>
              <a:cs typeface="Calibri"/>
            </a:endParaRPr>
          </a:p>
          <a:p>
            <a:pPr marL="12700" marR="932815">
              <a:lnSpc>
                <a:spcPts val="2160"/>
              </a:lnSpc>
            </a:pPr>
            <a:r>
              <a:rPr sz="1800" b="1" dirty="0">
                <a:latin typeface="Calibri"/>
                <a:cs typeface="Calibri"/>
              </a:rPr>
              <a:t>(или) </a:t>
            </a:r>
            <a:r>
              <a:rPr sz="1800" b="1" spc="-5" dirty="0">
                <a:latin typeface="Calibri"/>
                <a:cs typeface="Calibri"/>
              </a:rPr>
              <a:t>безвредности для </a:t>
            </a:r>
            <a:r>
              <a:rPr sz="1800" b="1" spc="-10" dirty="0">
                <a:latin typeface="Calibri"/>
                <a:cs typeface="Calibri"/>
              </a:rPr>
              <a:t>человека </a:t>
            </a:r>
            <a:r>
              <a:rPr sz="1800" b="1" spc="-5" dirty="0">
                <a:latin typeface="Calibri"/>
                <a:cs typeface="Calibri"/>
              </a:rPr>
              <a:t>факторов </a:t>
            </a:r>
            <a:r>
              <a:rPr sz="1800" b="1" spc="-10" dirty="0">
                <a:latin typeface="Calibri"/>
                <a:cs typeface="Calibri"/>
              </a:rPr>
              <a:t>среды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обитания»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(утв. Постановлением</a:t>
            </a:r>
            <a:r>
              <a:rPr sz="1800" b="1" spc="-25" dirty="0">
                <a:latin typeface="Calibri"/>
                <a:cs typeface="Calibri"/>
              </a:rPr>
              <a:t> Главного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800" b="1" spc="-10" dirty="0">
                <a:latin typeface="Calibri"/>
                <a:cs typeface="Calibri"/>
              </a:rPr>
              <a:t>государственного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санитарного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врача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РФ от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28.01.2021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№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sz="1800" i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http://publication.pravo.gov.ru/Document/View/000120210203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</a:pPr>
            <a:r>
              <a:rPr sz="1800" i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0022</a:t>
            </a:r>
            <a:r>
              <a:rPr sz="1800" i="1" spc="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  <a:hlinkClick r:id="rId3"/>
              </a:rPr>
              <a:t>(</a:t>
            </a:r>
            <a:r>
              <a:rPr sz="2000" b="1" spc="-5" dirty="0">
                <a:solidFill>
                  <a:srgbClr val="990000"/>
                </a:solidFill>
                <a:latin typeface="Calibri"/>
                <a:cs typeface="Calibri"/>
                <a:hlinkClick r:id="rId3"/>
              </a:rPr>
              <a:t>далее</a:t>
            </a:r>
            <a:r>
              <a:rPr sz="2000" b="1" spc="-20" dirty="0">
                <a:solidFill>
                  <a:srgbClr val="99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b="1" dirty="0">
                <a:solidFill>
                  <a:srgbClr val="990000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000" b="1" spc="-5" dirty="0">
                <a:solidFill>
                  <a:srgbClr val="99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b="1" dirty="0">
                <a:solidFill>
                  <a:srgbClr val="990000"/>
                </a:solidFill>
                <a:latin typeface="Calibri"/>
                <a:cs typeface="Calibri"/>
                <a:hlinkClick r:id="rId3"/>
              </a:rPr>
              <a:t>гигиенические</a:t>
            </a:r>
            <a:r>
              <a:rPr sz="2000" b="1" spc="-25" dirty="0">
                <a:solidFill>
                  <a:srgbClr val="99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b="1" spc="-5" dirty="0">
                <a:solidFill>
                  <a:srgbClr val="990000"/>
                </a:solidFill>
                <a:latin typeface="Calibri"/>
                <a:cs typeface="Calibri"/>
                <a:hlinkClick r:id="rId3"/>
              </a:rPr>
              <a:t>нормативы).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28866" y="2300477"/>
            <a:ext cx="5036820" cy="4247515"/>
          </a:xfrm>
          <a:custGeom>
            <a:avLst/>
            <a:gdLst/>
            <a:ahLst/>
            <a:cxnLst/>
            <a:rect l="l" t="t" r="r" b="b"/>
            <a:pathLst>
              <a:path w="5036820" h="4247515">
                <a:moveTo>
                  <a:pt x="0" y="4247388"/>
                </a:moveTo>
                <a:lnTo>
                  <a:pt x="5036820" y="4247388"/>
                </a:lnTo>
                <a:lnTo>
                  <a:pt x="5036820" y="0"/>
                </a:lnTo>
                <a:lnTo>
                  <a:pt x="0" y="0"/>
                </a:lnTo>
                <a:lnTo>
                  <a:pt x="0" y="4247388"/>
                </a:lnTo>
                <a:close/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73109" y="2317826"/>
            <a:ext cx="35134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marR="5080" indent="-11303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начального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общего</a:t>
            </a:r>
            <a:r>
              <a:rPr sz="1800" spc="-5" dirty="0">
                <a:latin typeface="Calibri"/>
                <a:cs typeface="Calibri"/>
              </a:rPr>
              <a:t> образования </a:t>
            </a:r>
            <a:r>
              <a:rPr sz="1800" dirty="0">
                <a:latin typeface="Calibri"/>
                <a:cs typeface="Calibri"/>
              </a:rPr>
              <a:t> через    </a:t>
            </a:r>
            <a:r>
              <a:rPr sz="1800" spc="-5" dirty="0">
                <a:latin typeface="Calibri"/>
                <a:cs typeface="Calibri"/>
              </a:rPr>
              <a:t>организацию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(урочной</a:t>
            </a:r>
            <a:r>
              <a:rPr sz="1800" b="1" spc="39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и </a:t>
            </a:r>
            <a:r>
              <a:rPr sz="1800" b="1" spc="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соответствии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гигиеническими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1068" y="2317826"/>
            <a:ext cx="13487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Программы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реализуются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внеурочной) 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нор</a:t>
            </a:r>
            <a:r>
              <a:rPr sz="1800" spc="-5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ативами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97821" y="3141345"/>
            <a:ext cx="238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264920" algn="l"/>
              </a:tabLst>
            </a:pPr>
            <a:r>
              <a:rPr sz="1800" dirty="0">
                <a:latin typeface="Calibri"/>
                <a:cs typeface="Calibri"/>
              </a:rPr>
              <a:t>и	</a:t>
            </a:r>
            <a:r>
              <a:rPr sz="1800" spc="-5" dirty="0">
                <a:latin typeface="Calibri"/>
                <a:cs typeface="Calibri"/>
              </a:rPr>
              <a:t>Санитарно-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1068" y="3964685"/>
            <a:ext cx="4330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368425" algn="l"/>
                <a:tab pos="1813560" algn="l"/>
                <a:tab pos="2093595" algn="l"/>
                <a:tab pos="2965450" algn="l"/>
              </a:tabLst>
            </a:pPr>
            <a:r>
              <a:rPr sz="1800" spc="-10" dirty="0">
                <a:latin typeface="Calibri"/>
                <a:cs typeface="Calibri"/>
              </a:rPr>
              <a:t>достижение	</a:t>
            </a:r>
            <a:r>
              <a:rPr sz="1800" dirty="0">
                <a:latin typeface="Calibri"/>
                <a:cs typeface="Calibri"/>
              </a:rPr>
              <a:t>ПР	с	</a:t>
            </a:r>
            <a:r>
              <a:rPr sz="1800" spc="-5" dirty="0">
                <a:latin typeface="Calibri"/>
                <a:cs typeface="Calibri"/>
              </a:rPr>
              <a:t>учетом	</a:t>
            </a:r>
            <a:r>
              <a:rPr sz="1800" spc="-10" dirty="0">
                <a:latin typeface="Calibri"/>
                <a:cs typeface="Calibri"/>
              </a:rPr>
              <a:t>обязательных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1068" y="3415665"/>
            <a:ext cx="48660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эпидемиологическими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требованиями.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1123315" algn="l"/>
                <a:tab pos="2758440" algn="l"/>
                <a:tab pos="3169920" algn="l"/>
                <a:tab pos="4619625" algn="l"/>
              </a:tabLst>
            </a:pPr>
            <a:r>
              <a:rPr sz="1800" b="1" spc="-65" dirty="0">
                <a:solidFill>
                  <a:srgbClr val="990000"/>
                </a:solidFill>
                <a:latin typeface="Calibri"/>
                <a:cs typeface="Calibri"/>
              </a:rPr>
              <a:t>У</a:t>
            </a:r>
            <a:r>
              <a:rPr sz="1800" b="1" spc="-10" dirty="0">
                <a:solidFill>
                  <a:srgbClr val="990000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очная	</a:t>
            </a:r>
            <a:r>
              <a:rPr sz="1800" b="1" spc="-20" dirty="0">
                <a:solidFill>
                  <a:srgbClr val="990000"/>
                </a:solidFill>
                <a:latin typeface="Calibri"/>
                <a:cs typeface="Calibri"/>
              </a:rPr>
              <a:t>д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е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я</a:t>
            </a:r>
            <a:r>
              <a:rPr sz="1800" b="1" spc="-15" dirty="0">
                <a:solidFill>
                  <a:srgbClr val="990000"/>
                </a:solidFill>
                <a:latin typeface="Calibri"/>
                <a:cs typeface="Calibri"/>
              </a:rPr>
              <a:t>т</a:t>
            </a:r>
            <a:r>
              <a:rPr sz="1800" b="1" spc="-20" dirty="0">
                <a:solidFill>
                  <a:srgbClr val="990000"/>
                </a:solidFill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льн</a:t>
            </a:r>
            <a:r>
              <a:rPr sz="1800" b="1" spc="-10" dirty="0">
                <a:solidFill>
                  <a:srgbClr val="990000"/>
                </a:solidFill>
                <a:latin typeface="Calibri"/>
                <a:cs typeface="Calibri"/>
              </a:rPr>
              <a:t>о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ст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ь	</a:t>
            </a:r>
            <a:r>
              <a:rPr sz="1800" dirty="0">
                <a:latin typeface="Calibri"/>
                <a:cs typeface="Calibri"/>
              </a:rPr>
              <a:t>–	нап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авл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на	</a:t>
            </a:r>
            <a:r>
              <a:rPr sz="1800" spc="-5" dirty="0">
                <a:latin typeface="Calibri"/>
                <a:cs typeface="Calibri"/>
              </a:rPr>
              <a:t>на</a:t>
            </a:r>
            <a:endParaRPr sz="1800" dirty="0">
              <a:latin typeface="Calibri"/>
              <a:cs typeface="Calibri"/>
            </a:endParaRPr>
          </a:p>
          <a:p>
            <a:pPr marL="45008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ля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21068" y="4239005"/>
            <a:ext cx="295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изучения </a:t>
            </a:r>
            <a:r>
              <a:rPr sz="1800" dirty="0">
                <a:latin typeface="Calibri"/>
                <a:cs typeface="Calibri"/>
              </a:rPr>
              <a:t>учебных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предметов.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2733" y="4513326"/>
            <a:ext cx="34721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44955" algn="l"/>
                <a:tab pos="1868170" algn="l"/>
                <a:tab pos="3227705" algn="l"/>
              </a:tabLst>
            </a:pPr>
            <a:r>
              <a:rPr sz="1800" b="1" spc="-20" dirty="0">
                <a:solidFill>
                  <a:srgbClr val="990000"/>
                </a:solidFill>
                <a:latin typeface="Calibri"/>
                <a:cs typeface="Calibri"/>
              </a:rPr>
              <a:t>д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е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я</a:t>
            </a:r>
            <a:r>
              <a:rPr sz="1800" b="1" spc="-30" dirty="0">
                <a:solidFill>
                  <a:srgbClr val="990000"/>
                </a:solidFill>
                <a:latin typeface="Calibri"/>
                <a:cs typeface="Calibri"/>
              </a:rPr>
              <a:t>т</a:t>
            </a:r>
            <a:r>
              <a:rPr sz="1800" b="1" spc="-20" dirty="0">
                <a:solidFill>
                  <a:srgbClr val="990000"/>
                </a:solidFill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льн</a:t>
            </a:r>
            <a:r>
              <a:rPr sz="1800" b="1" spc="-10" dirty="0">
                <a:solidFill>
                  <a:srgbClr val="990000"/>
                </a:solidFill>
                <a:latin typeface="Calibri"/>
                <a:cs typeface="Calibri"/>
              </a:rPr>
              <a:t>о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ст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ь	</a:t>
            </a:r>
            <a:r>
              <a:rPr sz="1800" dirty="0">
                <a:latin typeface="Calibri"/>
                <a:cs typeface="Calibri"/>
              </a:rPr>
              <a:t>–	напра</a:t>
            </a:r>
            <a:r>
              <a:rPr sz="1800" spc="-1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лена	</a:t>
            </a:r>
            <a:r>
              <a:rPr sz="1800" spc="-5" dirty="0"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41690" y="4787341"/>
            <a:ext cx="2538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93395" algn="l"/>
                <a:tab pos="824230" algn="l"/>
                <a:tab pos="1765935" algn="l"/>
              </a:tabLst>
            </a:pPr>
            <a:r>
              <a:rPr sz="1800" spc="-5" dirty="0">
                <a:latin typeface="Calibri"/>
                <a:cs typeface="Calibri"/>
              </a:rPr>
              <a:t>П</a:t>
            </a:r>
            <a:r>
              <a:rPr sz="1800" dirty="0">
                <a:latin typeface="Calibri"/>
                <a:cs typeface="Calibri"/>
              </a:rPr>
              <a:t>Р	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с	у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че</a:t>
            </a:r>
            <a:r>
              <a:rPr sz="1800" b="1" spc="-20" dirty="0">
                <a:solidFill>
                  <a:srgbClr val="990000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ом	выб</a:t>
            </a:r>
            <a:r>
              <a:rPr sz="1800" b="1" spc="5" dirty="0">
                <a:solidFill>
                  <a:srgbClr val="990000"/>
                </a:solidFill>
                <a:latin typeface="Calibri"/>
                <a:cs typeface="Calibri"/>
              </a:rPr>
              <a:t>ор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00510" y="4787341"/>
            <a:ext cx="687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к</a:t>
            </a:r>
            <a:r>
              <a:rPr sz="1800" b="1" spc="-10" dirty="0">
                <a:solidFill>
                  <a:srgbClr val="990000"/>
                </a:solidFill>
                <a:latin typeface="Calibri"/>
                <a:cs typeface="Calibri"/>
              </a:rPr>
              <a:t>у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рс</a:t>
            </a:r>
            <a:r>
              <a:rPr sz="1800" b="1" spc="-15" dirty="0">
                <a:solidFill>
                  <a:srgbClr val="990000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21068" y="4513326"/>
            <a:ext cx="12039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Вне</a:t>
            </a:r>
            <a:r>
              <a:rPr sz="1800" b="1" spc="-20" dirty="0">
                <a:solidFill>
                  <a:srgbClr val="990000"/>
                </a:solidFill>
                <a:latin typeface="Calibri"/>
                <a:cs typeface="Calibri"/>
              </a:rPr>
              <a:t>у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р</a:t>
            </a:r>
            <a:r>
              <a:rPr sz="1800" b="1" spc="-10" dirty="0">
                <a:solidFill>
                  <a:srgbClr val="990000"/>
                </a:solidFill>
                <a:latin typeface="Calibri"/>
                <a:cs typeface="Calibri"/>
              </a:rPr>
              <a:t>о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чная  </a:t>
            </a:r>
            <a:r>
              <a:rPr sz="1800" spc="-10" dirty="0">
                <a:latin typeface="Calibri"/>
                <a:cs typeface="Calibri"/>
              </a:rPr>
              <a:t>достижение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вн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е</a:t>
            </a:r>
            <a:r>
              <a:rPr sz="1800" b="1" spc="-15" dirty="0">
                <a:solidFill>
                  <a:srgbClr val="990000"/>
                </a:solidFill>
                <a:latin typeface="Calibri"/>
                <a:cs typeface="Calibri"/>
              </a:rPr>
              <a:t>у</a:t>
            </a:r>
            <a:r>
              <a:rPr sz="1800" b="1" spc="-10" dirty="0">
                <a:solidFill>
                  <a:srgbClr val="990000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очной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98661" y="5062220"/>
            <a:ext cx="3285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798320" algn="l"/>
              </a:tabLst>
            </a:pPr>
            <a:r>
              <a:rPr sz="1800" b="1" spc="-10" dirty="0">
                <a:solidFill>
                  <a:srgbClr val="990000"/>
                </a:solidFill>
                <a:latin typeface="Calibri"/>
                <a:cs typeface="Calibri"/>
              </a:rPr>
              <a:t>деятельности,	</a:t>
            </a:r>
            <a:r>
              <a:rPr sz="1800" spc="-10" dirty="0">
                <a:latin typeface="Calibri"/>
                <a:cs typeface="Calibri"/>
              </a:rPr>
              <a:t>предлагаемого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21068" y="5336540"/>
            <a:ext cx="4865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Организацией.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5" dirty="0" err="1" smtClean="0">
                <a:latin typeface="Calibri"/>
                <a:cs typeface="Calibri"/>
              </a:rPr>
              <a:t>Формы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организации,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90000"/>
                </a:solidFill>
                <a:latin typeface="Calibri"/>
                <a:cs typeface="Calibri"/>
              </a:rPr>
              <a:t>чередование</a:t>
            </a:r>
            <a:r>
              <a:rPr sz="1800" b="1" spc="2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урочной</a:t>
            </a:r>
            <a:r>
              <a:rPr sz="1800" b="1" spc="2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21068" y="5885179"/>
            <a:ext cx="48653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819275" algn="l"/>
                <a:tab pos="3718560" algn="l"/>
              </a:tabLst>
            </a:pP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вн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е</a:t>
            </a:r>
            <a:r>
              <a:rPr sz="1800" b="1" spc="-15" dirty="0">
                <a:solidFill>
                  <a:srgbClr val="990000"/>
                </a:solidFill>
                <a:latin typeface="Calibri"/>
                <a:cs typeface="Calibri"/>
              </a:rPr>
              <a:t>у</a:t>
            </a:r>
            <a:r>
              <a:rPr sz="1800" b="1" spc="-10" dirty="0">
                <a:solidFill>
                  <a:srgbClr val="990000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очной	</a:t>
            </a:r>
            <a:r>
              <a:rPr sz="1800" spc="-5" dirty="0">
                <a:latin typeface="Calibri"/>
                <a:cs typeface="Calibri"/>
              </a:rPr>
              <a:t>Органи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spc="10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ция	</a:t>
            </a:r>
            <a:r>
              <a:rPr sz="1800" spc="-5" dirty="0">
                <a:latin typeface="Calibri"/>
                <a:cs typeface="Calibri"/>
              </a:rPr>
              <a:t>опр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д</a:t>
            </a:r>
            <a:r>
              <a:rPr sz="1800" spc="-3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я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  </a:t>
            </a:r>
            <a:r>
              <a:rPr sz="1800" spc="-10" dirty="0">
                <a:latin typeface="Calibri"/>
                <a:cs typeface="Calibri"/>
              </a:rPr>
              <a:t>самостоятельно.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12314" y="822197"/>
            <a:ext cx="7701280" cy="1199515"/>
          </a:xfrm>
          <a:prstGeom prst="rect">
            <a:avLst/>
          </a:prstGeom>
          <a:ln w="38100">
            <a:solidFill>
              <a:srgbClr val="99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29"/>
              </a:spcBef>
            </a:pPr>
            <a:r>
              <a:rPr sz="1800" b="1" spc="-15" dirty="0">
                <a:latin typeface="Calibri"/>
                <a:cs typeface="Calibri"/>
              </a:rPr>
              <a:t>СТРУКТУРА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ПРОГРАММЫ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НОО</a:t>
            </a:r>
            <a:r>
              <a:rPr sz="1800" b="1" spc="-5" dirty="0">
                <a:latin typeface="Calibri"/>
                <a:cs typeface="Calibri"/>
              </a:rPr>
              <a:t> включает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5" dirty="0">
                <a:latin typeface="Calibri"/>
                <a:cs typeface="Calibri"/>
              </a:rPr>
              <a:t> себя: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обязательную</a:t>
            </a:r>
            <a:r>
              <a:rPr sz="1800" b="1" spc="-3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часть</a:t>
            </a:r>
            <a:r>
              <a:rPr sz="1800" b="1" spc="1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и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 часть,</a:t>
            </a:r>
            <a:r>
              <a:rPr sz="1800" b="1" spc="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90000"/>
                </a:solidFill>
                <a:latin typeface="Calibri"/>
                <a:cs typeface="Calibri"/>
              </a:rPr>
              <a:t>формируемую </a:t>
            </a: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участниками</a:t>
            </a:r>
            <a:r>
              <a:rPr sz="1800" b="1" spc="-10" dirty="0">
                <a:solidFill>
                  <a:srgbClr val="990000"/>
                </a:solidFill>
                <a:latin typeface="Calibri"/>
                <a:cs typeface="Calibri"/>
              </a:rPr>
              <a:t> образовательных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1283335" algn="l"/>
              </a:tabLst>
            </a:pPr>
            <a:r>
              <a:rPr sz="1800" b="1" spc="-5" dirty="0">
                <a:solidFill>
                  <a:srgbClr val="990000"/>
                </a:solidFill>
                <a:latin typeface="Calibri"/>
                <a:cs typeface="Calibri"/>
              </a:rPr>
              <a:t>отношений	</a:t>
            </a:r>
            <a:r>
              <a:rPr sz="1800" spc="-5" dirty="0">
                <a:latin typeface="Calibri"/>
                <a:cs typeface="Calibri"/>
              </a:rPr>
              <a:t>за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счет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включения  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УП</a:t>
            </a:r>
            <a:r>
              <a:rPr sz="1800" dirty="0">
                <a:latin typeface="Calibri"/>
                <a:cs typeface="Calibri"/>
              </a:rPr>
              <a:t> учебных </a:t>
            </a:r>
            <a:r>
              <a:rPr sz="1800" spc="-10" dirty="0">
                <a:latin typeface="Calibri"/>
                <a:cs typeface="Calibri"/>
              </a:rPr>
              <a:t>предметов,</a:t>
            </a:r>
            <a:r>
              <a:rPr sz="1800" dirty="0">
                <a:latin typeface="Calibri"/>
                <a:cs typeface="Calibri"/>
              </a:rPr>
              <a:t> учебных курсов,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учебных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модулей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выбору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родителей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 </a:t>
            </a:r>
            <a:r>
              <a:rPr sz="1800" spc="-5" dirty="0">
                <a:latin typeface="Calibri"/>
                <a:cs typeface="Calibri"/>
              </a:rPr>
              <a:t>перечня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Организации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73256" y="557758"/>
            <a:ext cx="619125" cy="5475605"/>
          </a:xfrm>
          <a:custGeom>
            <a:avLst/>
            <a:gdLst/>
            <a:ahLst/>
            <a:cxnLst/>
            <a:rect l="l" t="t" r="r" b="b"/>
            <a:pathLst>
              <a:path w="619125" h="5475605">
                <a:moveTo>
                  <a:pt x="0" y="5475351"/>
                </a:moveTo>
                <a:lnTo>
                  <a:pt x="618744" y="5475351"/>
                </a:lnTo>
                <a:lnTo>
                  <a:pt x="618744" y="0"/>
                </a:lnTo>
                <a:lnTo>
                  <a:pt x="0" y="0"/>
                </a:lnTo>
                <a:lnTo>
                  <a:pt x="0" y="5475351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811" y="3047"/>
            <a:ext cx="12172697" cy="6856730"/>
            <a:chOff x="19811" y="3047"/>
            <a:chExt cx="12172697" cy="6856730"/>
          </a:xfrm>
        </p:grpSpPr>
        <p:sp>
          <p:nvSpPr>
            <p:cNvPr id="4" name="object 4"/>
            <p:cNvSpPr/>
            <p:nvPr/>
          </p:nvSpPr>
          <p:spPr>
            <a:xfrm>
              <a:off x="742188" y="6240778"/>
              <a:ext cx="11450320" cy="617220"/>
            </a:xfrm>
            <a:custGeom>
              <a:avLst/>
              <a:gdLst/>
              <a:ahLst/>
              <a:cxnLst/>
              <a:rect l="l" t="t" r="r" b="b"/>
              <a:pathLst>
                <a:path w="11450320" h="617220">
                  <a:moveTo>
                    <a:pt x="11449812" y="617219"/>
                  </a:moveTo>
                  <a:lnTo>
                    <a:pt x="11449812" y="0"/>
                  </a:lnTo>
                  <a:lnTo>
                    <a:pt x="0" y="0"/>
                  </a:lnTo>
                  <a:lnTo>
                    <a:pt x="0" y="617219"/>
                  </a:lnTo>
                  <a:lnTo>
                    <a:pt x="11449812" y="617219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11" y="557769"/>
              <a:ext cx="722630" cy="6300470"/>
            </a:xfrm>
            <a:custGeom>
              <a:avLst/>
              <a:gdLst/>
              <a:ahLst/>
              <a:cxnLst/>
              <a:rect l="l" t="t" r="r" b="b"/>
              <a:pathLst>
                <a:path w="722630" h="6300470">
                  <a:moveTo>
                    <a:pt x="722376" y="0"/>
                  </a:moveTo>
                  <a:lnTo>
                    <a:pt x="0" y="0"/>
                  </a:lnTo>
                  <a:lnTo>
                    <a:pt x="0" y="6300228"/>
                  </a:lnTo>
                  <a:lnTo>
                    <a:pt x="722376" y="6300228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811" y="3047"/>
              <a:ext cx="12172315" cy="554990"/>
            </a:xfrm>
            <a:custGeom>
              <a:avLst/>
              <a:gdLst/>
              <a:ahLst/>
              <a:cxnLst/>
              <a:rect l="l" t="t" r="r" b="b"/>
              <a:pathLst>
                <a:path w="12172315" h="554990">
                  <a:moveTo>
                    <a:pt x="0" y="554736"/>
                  </a:moveTo>
                  <a:lnTo>
                    <a:pt x="12172188" y="554736"/>
                  </a:lnTo>
                  <a:lnTo>
                    <a:pt x="12172188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2" y="3047"/>
              <a:ext cx="12172315" cy="6856730"/>
            </a:xfrm>
            <a:custGeom>
              <a:avLst/>
              <a:gdLst/>
              <a:ahLst/>
              <a:cxnLst/>
              <a:rect l="l" t="t" r="r" b="b"/>
              <a:pathLst>
                <a:path w="12172315" h="6856730">
                  <a:moveTo>
                    <a:pt x="546074" y="6856184"/>
                  </a:moveTo>
                  <a:lnTo>
                    <a:pt x="542391" y="6792506"/>
                  </a:lnTo>
                  <a:lnTo>
                    <a:pt x="531647" y="6730974"/>
                  </a:lnTo>
                  <a:lnTo>
                    <a:pt x="514235" y="6672008"/>
                  </a:lnTo>
                  <a:lnTo>
                    <a:pt x="490562" y="6616027"/>
                  </a:lnTo>
                  <a:lnTo>
                    <a:pt x="461048" y="6563423"/>
                  </a:lnTo>
                  <a:lnTo>
                    <a:pt x="426097" y="6514630"/>
                  </a:lnTo>
                  <a:lnTo>
                    <a:pt x="386130" y="6470028"/>
                  </a:lnTo>
                  <a:lnTo>
                    <a:pt x="341528" y="6430048"/>
                  </a:lnTo>
                  <a:lnTo>
                    <a:pt x="292735" y="6395098"/>
                  </a:lnTo>
                  <a:lnTo>
                    <a:pt x="240144" y="6365583"/>
                  </a:lnTo>
                  <a:lnTo>
                    <a:pt x="184162" y="6341923"/>
                  </a:lnTo>
                  <a:lnTo>
                    <a:pt x="125196" y="6324498"/>
                  </a:lnTo>
                  <a:lnTo>
                    <a:pt x="63665" y="6313754"/>
                  </a:lnTo>
                  <a:lnTo>
                    <a:pt x="0" y="6310071"/>
                  </a:lnTo>
                  <a:lnTo>
                    <a:pt x="0" y="6856184"/>
                  </a:lnTo>
                  <a:lnTo>
                    <a:pt x="546074" y="6856184"/>
                  </a:lnTo>
                  <a:close/>
                </a:path>
                <a:path w="12172315" h="6856730">
                  <a:moveTo>
                    <a:pt x="11934698" y="6454495"/>
                  </a:moveTo>
                  <a:lnTo>
                    <a:pt x="11919966" y="6390970"/>
                  </a:lnTo>
                  <a:lnTo>
                    <a:pt x="11880596" y="6341796"/>
                  </a:lnTo>
                  <a:lnTo>
                    <a:pt x="11823319" y="6313894"/>
                  </a:lnTo>
                  <a:lnTo>
                    <a:pt x="11790299" y="6310071"/>
                  </a:lnTo>
                  <a:lnTo>
                    <a:pt x="11757152" y="6313894"/>
                  </a:lnTo>
                  <a:lnTo>
                    <a:pt x="11699875" y="6341796"/>
                  </a:lnTo>
                  <a:lnTo>
                    <a:pt x="11660505" y="6390970"/>
                  </a:lnTo>
                  <a:lnTo>
                    <a:pt x="11645900" y="6454495"/>
                  </a:lnTo>
                  <a:lnTo>
                    <a:pt x="11649710" y="6487617"/>
                  </a:lnTo>
                  <a:lnTo>
                    <a:pt x="11677523" y="6544831"/>
                  </a:lnTo>
                  <a:lnTo>
                    <a:pt x="11726799" y="6584239"/>
                  </a:lnTo>
                  <a:lnTo>
                    <a:pt x="11790299" y="6598920"/>
                  </a:lnTo>
                  <a:lnTo>
                    <a:pt x="11823319" y="6595097"/>
                  </a:lnTo>
                  <a:lnTo>
                    <a:pt x="11880596" y="6567195"/>
                  </a:lnTo>
                  <a:lnTo>
                    <a:pt x="11919966" y="6518021"/>
                  </a:lnTo>
                  <a:lnTo>
                    <a:pt x="11934698" y="6454495"/>
                  </a:lnTo>
                  <a:close/>
                </a:path>
                <a:path w="12172315" h="6856730">
                  <a:moveTo>
                    <a:pt x="12172188" y="0"/>
                  </a:moveTo>
                  <a:lnTo>
                    <a:pt x="11645900" y="0"/>
                  </a:lnTo>
                  <a:lnTo>
                    <a:pt x="11646789" y="32131"/>
                  </a:lnTo>
                  <a:lnTo>
                    <a:pt x="11654028" y="94742"/>
                  </a:lnTo>
                  <a:lnTo>
                    <a:pt x="11668125" y="155067"/>
                  </a:lnTo>
                  <a:lnTo>
                    <a:pt x="11688699" y="212598"/>
                  </a:lnTo>
                  <a:lnTo>
                    <a:pt x="11715369" y="266954"/>
                  </a:lnTo>
                  <a:lnTo>
                    <a:pt x="11747627" y="317627"/>
                  </a:lnTo>
                  <a:lnTo>
                    <a:pt x="11785219" y="364363"/>
                  </a:lnTo>
                  <a:lnTo>
                    <a:pt x="11827510" y="406781"/>
                  </a:lnTo>
                  <a:lnTo>
                    <a:pt x="11874246" y="444246"/>
                  </a:lnTo>
                  <a:lnTo>
                    <a:pt x="11925046" y="476504"/>
                  </a:lnTo>
                  <a:lnTo>
                    <a:pt x="11979402" y="503174"/>
                  </a:lnTo>
                  <a:lnTo>
                    <a:pt x="12036933" y="523748"/>
                  </a:lnTo>
                  <a:lnTo>
                    <a:pt x="12097131" y="537972"/>
                  </a:lnTo>
                  <a:lnTo>
                    <a:pt x="12159869" y="545211"/>
                  </a:lnTo>
                  <a:lnTo>
                    <a:pt x="12172188" y="545553"/>
                  </a:lnTo>
                  <a:lnTo>
                    <a:pt x="12172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52600" y="2209800"/>
            <a:ext cx="853059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spc="-1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62548" y="0"/>
            <a:ext cx="6667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РАБОЧИМ ПРОГРАММАМ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3400" y="490556"/>
          <a:ext cx="11201400" cy="636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104"/>
                <a:gridCol w="4088296"/>
                <a:gridCol w="4191000"/>
              </a:tblGrid>
              <a:tr h="363315">
                <a:tc>
                  <a:txBody>
                    <a:bodyPr/>
                    <a:lstStyle/>
                    <a:p>
                      <a:pPr marL="84138" indent="0" algn="ctr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Критерий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4970" algn="ctr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ФГОС НОО (2009)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6085" algn="ctr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ФГОС НОО (2021)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33542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 программы учебных предметов и курсов, в том числе и внеурочной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        программы</a:t>
                      </a:r>
                    </a:p>
                    <a:p>
                      <a:r>
                        <a:rPr lang="ru-RU" sz="18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учебных предметов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учебных курсов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 том числе и внеурочной деятельности, </a:t>
                      </a:r>
                      <a:r>
                        <a:rPr lang="ru-RU" sz="18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учебных модулей</a:t>
                      </a:r>
                      <a:endParaRPr lang="ru-RU" dirty="0"/>
                    </a:p>
                  </a:txBody>
                  <a:tcPr/>
                </a:tc>
              </a:tr>
              <a:tr h="1133542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 рабочих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Различается для рабочих программ учебных предметов, курсов и курсов внеурочной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Одинаковая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всех рабочих программ, в том числе и программ внеурочной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деятельности</a:t>
                      </a:r>
                      <a:endParaRPr lang="ru-RU" dirty="0"/>
                    </a:p>
                  </a:txBody>
                  <a:tcPr/>
                </a:tc>
              </a:tr>
              <a:tr h="1133542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Тематическое планирование рабочих программ учебных предметов, курсов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учетом рабочей программы воспитания с указанием количества часов, отводимых на освоение каждой 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указанием </a:t>
                      </a:r>
                      <a:r>
                        <a:rPr lang="ru-RU" sz="18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количества академических часов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отводимых на освоение каждой темы</a:t>
                      </a:r>
                      <a:endParaRPr lang="ru-RU" dirty="0"/>
                    </a:p>
                  </a:txBody>
                  <a:tcPr/>
                </a:tc>
              </a:tr>
              <a:tr h="871956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Тематическое планирование программ внеурочной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учетом рабочей программы воспитания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 использования по этой</a:t>
                      </a:r>
                      <a:r>
                        <a:rPr lang="ru-RU" baseline="0" dirty="0" smtClean="0"/>
                        <a:t> теме ЭОР, ЦОР</a:t>
                      </a:r>
                      <a:endParaRPr lang="ru-RU" dirty="0"/>
                    </a:p>
                  </a:txBody>
                  <a:tcPr/>
                </a:tc>
              </a:tr>
              <a:tr h="664347">
                <a:tc>
                  <a:txBody>
                    <a:bodyPr/>
                    <a:lstStyle/>
                    <a:p>
                      <a:r>
                        <a:rPr lang="ru-RU" dirty="0" smtClean="0"/>
                        <a:t>Учет рабочей программы воспитания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Только в разделе «Тематическое планирование»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Во всех разделах программы</a:t>
                      </a:r>
                      <a:endParaRPr lang="ru-RU" u="sng" dirty="0"/>
                    </a:p>
                  </a:txBody>
                  <a:tcPr/>
                </a:tc>
              </a:tr>
              <a:tr h="871956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рабочей программы курса внеурочной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содержании программы должны быть указаны формы организации и виды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программе должны быть указаны </a:t>
                      </a:r>
                      <a:r>
                        <a:rPr lang="ru-RU" sz="18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формы проведения занятий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73256" y="557758"/>
            <a:ext cx="619125" cy="5475605"/>
          </a:xfrm>
          <a:custGeom>
            <a:avLst/>
            <a:gdLst/>
            <a:ahLst/>
            <a:cxnLst/>
            <a:rect l="l" t="t" r="r" b="b"/>
            <a:pathLst>
              <a:path w="619125" h="5475605">
                <a:moveTo>
                  <a:pt x="0" y="5475351"/>
                </a:moveTo>
                <a:lnTo>
                  <a:pt x="618744" y="5475351"/>
                </a:lnTo>
                <a:lnTo>
                  <a:pt x="618744" y="0"/>
                </a:lnTo>
                <a:lnTo>
                  <a:pt x="0" y="0"/>
                </a:lnTo>
                <a:lnTo>
                  <a:pt x="0" y="5475351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811" y="3047"/>
            <a:ext cx="12172697" cy="6856730"/>
            <a:chOff x="19811" y="3047"/>
            <a:chExt cx="12172697" cy="6856730"/>
          </a:xfrm>
        </p:grpSpPr>
        <p:sp>
          <p:nvSpPr>
            <p:cNvPr id="4" name="object 4"/>
            <p:cNvSpPr/>
            <p:nvPr/>
          </p:nvSpPr>
          <p:spPr>
            <a:xfrm>
              <a:off x="742188" y="6240778"/>
              <a:ext cx="11450320" cy="617220"/>
            </a:xfrm>
            <a:custGeom>
              <a:avLst/>
              <a:gdLst/>
              <a:ahLst/>
              <a:cxnLst/>
              <a:rect l="l" t="t" r="r" b="b"/>
              <a:pathLst>
                <a:path w="11450320" h="617220">
                  <a:moveTo>
                    <a:pt x="11449812" y="617219"/>
                  </a:moveTo>
                  <a:lnTo>
                    <a:pt x="11449812" y="0"/>
                  </a:lnTo>
                  <a:lnTo>
                    <a:pt x="0" y="0"/>
                  </a:lnTo>
                  <a:lnTo>
                    <a:pt x="0" y="617219"/>
                  </a:lnTo>
                  <a:lnTo>
                    <a:pt x="11449812" y="617219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11" y="557769"/>
              <a:ext cx="722630" cy="6300470"/>
            </a:xfrm>
            <a:custGeom>
              <a:avLst/>
              <a:gdLst/>
              <a:ahLst/>
              <a:cxnLst/>
              <a:rect l="l" t="t" r="r" b="b"/>
              <a:pathLst>
                <a:path w="722630" h="6300470">
                  <a:moveTo>
                    <a:pt x="722376" y="0"/>
                  </a:moveTo>
                  <a:lnTo>
                    <a:pt x="0" y="0"/>
                  </a:lnTo>
                  <a:lnTo>
                    <a:pt x="0" y="6300228"/>
                  </a:lnTo>
                  <a:lnTo>
                    <a:pt x="722376" y="6300228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811" y="3047"/>
              <a:ext cx="12172315" cy="554990"/>
            </a:xfrm>
            <a:custGeom>
              <a:avLst/>
              <a:gdLst/>
              <a:ahLst/>
              <a:cxnLst/>
              <a:rect l="l" t="t" r="r" b="b"/>
              <a:pathLst>
                <a:path w="12172315" h="554990">
                  <a:moveTo>
                    <a:pt x="0" y="554736"/>
                  </a:moveTo>
                  <a:lnTo>
                    <a:pt x="12172188" y="554736"/>
                  </a:lnTo>
                  <a:lnTo>
                    <a:pt x="12172188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2" y="3047"/>
              <a:ext cx="12172315" cy="6856730"/>
            </a:xfrm>
            <a:custGeom>
              <a:avLst/>
              <a:gdLst/>
              <a:ahLst/>
              <a:cxnLst/>
              <a:rect l="l" t="t" r="r" b="b"/>
              <a:pathLst>
                <a:path w="12172315" h="6856730">
                  <a:moveTo>
                    <a:pt x="546074" y="6856184"/>
                  </a:moveTo>
                  <a:lnTo>
                    <a:pt x="542391" y="6792506"/>
                  </a:lnTo>
                  <a:lnTo>
                    <a:pt x="531647" y="6730974"/>
                  </a:lnTo>
                  <a:lnTo>
                    <a:pt x="514235" y="6672008"/>
                  </a:lnTo>
                  <a:lnTo>
                    <a:pt x="490562" y="6616027"/>
                  </a:lnTo>
                  <a:lnTo>
                    <a:pt x="461048" y="6563423"/>
                  </a:lnTo>
                  <a:lnTo>
                    <a:pt x="426097" y="6514630"/>
                  </a:lnTo>
                  <a:lnTo>
                    <a:pt x="386130" y="6470028"/>
                  </a:lnTo>
                  <a:lnTo>
                    <a:pt x="341528" y="6430048"/>
                  </a:lnTo>
                  <a:lnTo>
                    <a:pt x="292735" y="6395098"/>
                  </a:lnTo>
                  <a:lnTo>
                    <a:pt x="240144" y="6365583"/>
                  </a:lnTo>
                  <a:lnTo>
                    <a:pt x="184162" y="6341923"/>
                  </a:lnTo>
                  <a:lnTo>
                    <a:pt x="125196" y="6324498"/>
                  </a:lnTo>
                  <a:lnTo>
                    <a:pt x="63665" y="6313754"/>
                  </a:lnTo>
                  <a:lnTo>
                    <a:pt x="0" y="6310071"/>
                  </a:lnTo>
                  <a:lnTo>
                    <a:pt x="0" y="6856184"/>
                  </a:lnTo>
                  <a:lnTo>
                    <a:pt x="546074" y="6856184"/>
                  </a:lnTo>
                  <a:close/>
                </a:path>
                <a:path w="12172315" h="6856730">
                  <a:moveTo>
                    <a:pt x="11934698" y="6454495"/>
                  </a:moveTo>
                  <a:lnTo>
                    <a:pt x="11919966" y="6390970"/>
                  </a:lnTo>
                  <a:lnTo>
                    <a:pt x="11880596" y="6341796"/>
                  </a:lnTo>
                  <a:lnTo>
                    <a:pt x="11823319" y="6313894"/>
                  </a:lnTo>
                  <a:lnTo>
                    <a:pt x="11790299" y="6310071"/>
                  </a:lnTo>
                  <a:lnTo>
                    <a:pt x="11757152" y="6313894"/>
                  </a:lnTo>
                  <a:lnTo>
                    <a:pt x="11699875" y="6341796"/>
                  </a:lnTo>
                  <a:lnTo>
                    <a:pt x="11660505" y="6390970"/>
                  </a:lnTo>
                  <a:lnTo>
                    <a:pt x="11645900" y="6454495"/>
                  </a:lnTo>
                  <a:lnTo>
                    <a:pt x="11649710" y="6487617"/>
                  </a:lnTo>
                  <a:lnTo>
                    <a:pt x="11677523" y="6544831"/>
                  </a:lnTo>
                  <a:lnTo>
                    <a:pt x="11726799" y="6584239"/>
                  </a:lnTo>
                  <a:lnTo>
                    <a:pt x="11790299" y="6598920"/>
                  </a:lnTo>
                  <a:lnTo>
                    <a:pt x="11823319" y="6595097"/>
                  </a:lnTo>
                  <a:lnTo>
                    <a:pt x="11880596" y="6567195"/>
                  </a:lnTo>
                  <a:lnTo>
                    <a:pt x="11919966" y="6518021"/>
                  </a:lnTo>
                  <a:lnTo>
                    <a:pt x="11934698" y="6454495"/>
                  </a:lnTo>
                  <a:close/>
                </a:path>
                <a:path w="12172315" h="6856730">
                  <a:moveTo>
                    <a:pt x="12172188" y="0"/>
                  </a:moveTo>
                  <a:lnTo>
                    <a:pt x="11645900" y="0"/>
                  </a:lnTo>
                  <a:lnTo>
                    <a:pt x="11646789" y="32131"/>
                  </a:lnTo>
                  <a:lnTo>
                    <a:pt x="11654028" y="94742"/>
                  </a:lnTo>
                  <a:lnTo>
                    <a:pt x="11668125" y="155067"/>
                  </a:lnTo>
                  <a:lnTo>
                    <a:pt x="11688699" y="212598"/>
                  </a:lnTo>
                  <a:lnTo>
                    <a:pt x="11715369" y="266954"/>
                  </a:lnTo>
                  <a:lnTo>
                    <a:pt x="11747627" y="317627"/>
                  </a:lnTo>
                  <a:lnTo>
                    <a:pt x="11785219" y="364363"/>
                  </a:lnTo>
                  <a:lnTo>
                    <a:pt x="11827510" y="406781"/>
                  </a:lnTo>
                  <a:lnTo>
                    <a:pt x="11874246" y="444246"/>
                  </a:lnTo>
                  <a:lnTo>
                    <a:pt x="11925046" y="476504"/>
                  </a:lnTo>
                  <a:lnTo>
                    <a:pt x="11979402" y="503174"/>
                  </a:lnTo>
                  <a:lnTo>
                    <a:pt x="12036933" y="523748"/>
                  </a:lnTo>
                  <a:lnTo>
                    <a:pt x="12097131" y="537972"/>
                  </a:lnTo>
                  <a:lnTo>
                    <a:pt x="12159869" y="545211"/>
                  </a:lnTo>
                  <a:lnTo>
                    <a:pt x="12172188" y="545553"/>
                  </a:lnTo>
                  <a:lnTo>
                    <a:pt x="12172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14400" y="0"/>
            <a:ext cx="1021080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рабочей программы воспитания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spc="-1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38200" y="609600"/>
          <a:ext cx="105156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5181600"/>
                <a:gridCol w="3962400"/>
              </a:tblGrid>
              <a:tr h="45720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Номер раздела программы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раздела рабочей программы воспитания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ФГОС НОО (2009)            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ФГОС НОО (2021)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000" marR="342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3256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Описание	</a:t>
                      </a:r>
                      <a:r>
                        <a:rPr lang="ru-RU" sz="2000" spc="-5" dirty="0">
                          <a:latin typeface="Times New Roman"/>
                          <a:ea typeface="Times New Roman"/>
                          <a:cs typeface="Times New Roman"/>
                        </a:rPr>
                        <a:t>особенностей</a:t>
                      </a:r>
                      <a:r>
                        <a:rPr lang="ru-RU" sz="2000" spc="-3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воспитательного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процесса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000" marR="330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427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Анализ	воспитательного</a:t>
                      </a:r>
                      <a:r>
                        <a:rPr lang="ru-RU" sz="2000" spc="-3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процесса</a:t>
                      </a:r>
                      <a:r>
                        <a:rPr lang="ru-RU" sz="20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20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000" marR="349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6585" algn="l"/>
                          <a:tab pos="901700" algn="l"/>
                          <a:tab pos="159702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Цель	и	задачи	</a:t>
                      </a:r>
                      <a:r>
                        <a:rPr lang="ru-RU" sz="2000" spc="-5" dirty="0">
                          <a:latin typeface="Times New Roman"/>
                          <a:ea typeface="Times New Roman"/>
                          <a:cs typeface="Times New Roman"/>
                        </a:rPr>
                        <a:t>воспитания</a:t>
                      </a:r>
                      <a:r>
                        <a:rPr lang="ru-RU" sz="2000" spc="-3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Без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изменений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000" marR="330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Виды,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формы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r>
                        <a:rPr lang="ru-RU" sz="2000" spc="-3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совместной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ru-RU" sz="2000" spc="-34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педагогических</a:t>
                      </a:r>
                      <a:r>
                        <a:rPr lang="ru-RU" sz="2000" spc="5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работников,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социальных</a:t>
                      </a:r>
                      <a:r>
                        <a:rPr lang="ru-RU" sz="2000" spc="-3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партнеров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организации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2000" spc="-34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осуществляющей</a:t>
                      </a:r>
                    </a:p>
                    <a:p>
                      <a:pPr marL="180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образовательную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000" marR="3365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924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Виды,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формы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spc="-5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воспитательной</a:t>
                      </a:r>
                      <a:r>
                        <a:rPr lang="ru-RU" sz="2000" spc="-6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ru-RU" sz="2000" spc="-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000" spc="-34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учетом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специфики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0000" marR="31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909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организации,	интересов</a:t>
                      </a:r>
                      <a:r>
                        <a:rPr lang="ru-RU" sz="2000" spc="-34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субъекта</a:t>
                      </a:r>
                      <a:r>
                        <a:rPr lang="ru-RU" sz="2000" spc="-7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воспитания,</a:t>
                      </a:r>
                      <a:r>
                        <a:rPr lang="ru-RU" sz="2000" spc="-7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тематики</a:t>
                      </a:r>
                      <a:r>
                        <a:rPr lang="ru-RU" sz="2000" spc="-34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учебных модулей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000" marR="330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558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Основные	направления</a:t>
                      </a:r>
                      <a:r>
                        <a:rPr lang="ru-RU" sz="2000" spc="-34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spc="-34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самоанализа</a:t>
                      </a:r>
                      <a:r>
                        <a:rPr lang="ru-RU" sz="2000" spc="5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воспитательной</a:t>
                      </a:r>
                      <a:r>
                        <a:rPr lang="ru-RU" sz="2000" spc="-3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spc="-335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  <a:r>
                        <a:rPr lang="ru-RU" sz="2000" spc="5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организации,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осуществляющей</a:t>
                      </a:r>
                    </a:p>
                    <a:p>
                      <a:pPr marL="180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образовательную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000" marR="330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6545" algn="l"/>
                          <a:tab pos="171577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Система	</a:t>
                      </a:r>
                      <a:r>
                        <a:rPr lang="ru-RU" sz="2000" spc="-5" dirty="0">
                          <a:latin typeface="Times New Roman"/>
                          <a:ea typeface="Times New Roman"/>
                          <a:cs typeface="Times New Roman"/>
                        </a:rPr>
                        <a:t>поощрения</a:t>
                      </a:r>
                      <a:r>
                        <a:rPr lang="ru-RU" sz="2000" spc="-34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социальной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успешности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000" spc="-3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проявлений		</a:t>
                      </a:r>
                      <a:r>
                        <a:rPr lang="ru-RU" sz="2000" spc="-5" dirty="0">
                          <a:latin typeface="Times New Roman"/>
                          <a:ea typeface="Times New Roman"/>
                          <a:cs typeface="Times New Roman"/>
                        </a:rPr>
                        <a:t>активной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0000" marR="330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8244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жизненной	</a:t>
                      </a:r>
                      <a:r>
                        <a:rPr lang="ru-RU" sz="2000" spc="-5" dirty="0">
                          <a:latin typeface="Times New Roman"/>
                          <a:ea typeface="Times New Roman"/>
                          <a:cs typeface="Times New Roman"/>
                        </a:rPr>
                        <a:t>позиции</a:t>
                      </a:r>
                      <a:r>
                        <a:rPr lang="ru-RU" sz="2000" spc="-34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4"/>
          <p:cNvGrpSpPr/>
          <p:nvPr/>
        </p:nvGrpSpPr>
        <p:grpSpPr>
          <a:xfrm>
            <a:off x="0" y="0"/>
            <a:ext cx="1047115" cy="6858000"/>
            <a:chOff x="0" y="0"/>
            <a:chExt cx="1047115" cy="6858000"/>
          </a:xfrm>
        </p:grpSpPr>
        <p:sp>
          <p:nvSpPr>
            <p:cNvPr id="5" name="object 5"/>
            <p:cNvSpPr/>
            <p:nvPr/>
          </p:nvSpPr>
          <p:spPr>
            <a:xfrm>
              <a:off x="1523" y="0"/>
              <a:ext cx="1043940" cy="3429000"/>
            </a:xfrm>
            <a:custGeom>
              <a:avLst/>
              <a:gdLst/>
              <a:ahLst/>
              <a:cxnLst/>
              <a:rect l="l" t="t" r="r" b="b"/>
              <a:pathLst>
                <a:path w="1043940" h="3429000">
                  <a:moveTo>
                    <a:pt x="1043914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043914" y="3429000"/>
                  </a:lnTo>
                  <a:lnTo>
                    <a:pt x="1043914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671827"/>
              <a:ext cx="1047115" cy="5186045"/>
            </a:xfrm>
            <a:custGeom>
              <a:avLst/>
              <a:gdLst/>
              <a:ahLst/>
              <a:cxnLst/>
              <a:rect l="l" t="t" r="r" b="b"/>
              <a:pathLst>
                <a:path w="1047115" h="5186045">
                  <a:moveTo>
                    <a:pt x="0" y="0"/>
                  </a:moveTo>
                  <a:lnTo>
                    <a:pt x="0" y="783209"/>
                  </a:lnTo>
                  <a:lnTo>
                    <a:pt x="19160" y="783717"/>
                  </a:lnTo>
                  <a:lnTo>
                    <a:pt x="38180" y="785241"/>
                  </a:lnTo>
                  <a:lnTo>
                    <a:pt x="94195" y="795909"/>
                  </a:lnTo>
                  <a:lnTo>
                    <a:pt x="130581" y="807974"/>
                  </a:lnTo>
                  <a:lnTo>
                    <a:pt x="166128" y="823722"/>
                  </a:lnTo>
                  <a:lnTo>
                    <a:pt x="200748" y="843026"/>
                  </a:lnTo>
                  <a:lnTo>
                    <a:pt x="234353" y="865886"/>
                  </a:lnTo>
                  <a:lnTo>
                    <a:pt x="266890" y="892048"/>
                  </a:lnTo>
                  <a:lnTo>
                    <a:pt x="298259" y="921512"/>
                  </a:lnTo>
                  <a:lnTo>
                    <a:pt x="328409" y="954024"/>
                  </a:lnTo>
                  <a:lnTo>
                    <a:pt x="357225" y="989584"/>
                  </a:lnTo>
                  <a:lnTo>
                    <a:pt x="384683" y="1027811"/>
                  </a:lnTo>
                  <a:lnTo>
                    <a:pt x="410654" y="1068959"/>
                  </a:lnTo>
                  <a:lnTo>
                    <a:pt x="435102" y="1112520"/>
                  </a:lnTo>
                  <a:lnTo>
                    <a:pt x="457923" y="1158621"/>
                  </a:lnTo>
                  <a:lnTo>
                    <a:pt x="479056" y="1207135"/>
                  </a:lnTo>
                  <a:lnTo>
                    <a:pt x="498411" y="1257681"/>
                  </a:lnTo>
                  <a:lnTo>
                    <a:pt x="515937" y="1310386"/>
                  </a:lnTo>
                  <a:lnTo>
                    <a:pt x="531533" y="1365123"/>
                  </a:lnTo>
                  <a:lnTo>
                    <a:pt x="545122" y="1421511"/>
                  </a:lnTo>
                  <a:lnTo>
                    <a:pt x="556653" y="1479677"/>
                  </a:lnTo>
                  <a:lnTo>
                    <a:pt x="566013" y="1539367"/>
                  </a:lnTo>
                  <a:lnTo>
                    <a:pt x="573163" y="1600581"/>
                  </a:lnTo>
                  <a:lnTo>
                    <a:pt x="577989" y="1662938"/>
                  </a:lnTo>
                  <a:lnTo>
                    <a:pt x="580440" y="1726564"/>
                  </a:lnTo>
                  <a:lnTo>
                    <a:pt x="580732" y="1757172"/>
                  </a:lnTo>
                  <a:lnTo>
                    <a:pt x="997" y="1757172"/>
                  </a:lnTo>
                  <a:lnTo>
                    <a:pt x="997" y="5185781"/>
                  </a:lnTo>
                  <a:lnTo>
                    <a:pt x="1045184" y="5185781"/>
                  </a:lnTo>
                  <a:lnTo>
                    <a:pt x="1045184" y="1758823"/>
                  </a:lnTo>
                  <a:lnTo>
                    <a:pt x="1046975" y="1758823"/>
                  </a:lnTo>
                  <a:lnTo>
                    <a:pt x="1046289" y="1694307"/>
                  </a:lnTo>
                  <a:lnTo>
                    <a:pt x="1044232" y="1630426"/>
                  </a:lnTo>
                  <a:lnTo>
                    <a:pt x="1040828" y="1567180"/>
                  </a:lnTo>
                  <a:lnTo>
                    <a:pt x="1036116" y="1504569"/>
                  </a:lnTo>
                  <a:lnTo>
                    <a:pt x="1030109" y="1442593"/>
                  </a:lnTo>
                  <a:lnTo>
                    <a:pt x="1022832" y="1381506"/>
                  </a:lnTo>
                  <a:lnTo>
                    <a:pt x="1014298" y="1321054"/>
                  </a:lnTo>
                  <a:lnTo>
                    <a:pt x="1004557" y="1261491"/>
                  </a:lnTo>
                  <a:lnTo>
                    <a:pt x="993597" y="1202817"/>
                  </a:lnTo>
                  <a:lnTo>
                    <a:pt x="981481" y="1145032"/>
                  </a:lnTo>
                  <a:lnTo>
                    <a:pt x="968197" y="1088263"/>
                  </a:lnTo>
                  <a:lnTo>
                    <a:pt x="953795" y="1032383"/>
                  </a:lnTo>
                  <a:lnTo>
                    <a:pt x="938276" y="977519"/>
                  </a:lnTo>
                  <a:lnTo>
                    <a:pt x="921689" y="923798"/>
                  </a:lnTo>
                  <a:lnTo>
                    <a:pt x="904036" y="871093"/>
                  </a:lnTo>
                  <a:lnTo>
                    <a:pt x="885355" y="819531"/>
                  </a:lnTo>
                  <a:lnTo>
                    <a:pt x="865657" y="769238"/>
                  </a:lnTo>
                  <a:lnTo>
                    <a:pt x="844969" y="720089"/>
                  </a:lnTo>
                  <a:lnTo>
                    <a:pt x="823328" y="672211"/>
                  </a:lnTo>
                  <a:lnTo>
                    <a:pt x="800735" y="625601"/>
                  </a:lnTo>
                  <a:lnTo>
                    <a:pt x="777240" y="580389"/>
                  </a:lnTo>
                  <a:lnTo>
                    <a:pt x="752843" y="536575"/>
                  </a:lnTo>
                  <a:lnTo>
                    <a:pt x="727583" y="494030"/>
                  </a:lnTo>
                  <a:lnTo>
                    <a:pt x="701484" y="453136"/>
                  </a:lnTo>
                  <a:lnTo>
                    <a:pt x="674547" y="413638"/>
                  </a:lnTo>
                  <a:lnTo>
                    <a:pt x="646823" y="375666"/>
                  </a:lnTo>
                  <a:lnTo>
                    <a:pt x="618324" y="339344"/>
                  </a:lnTo>
                  <a:lnTo>
                    <a:pt x="589076" y="304546"/>
                  </a:lnTo>
                  <a:lnTo>
                    <a:pt x="559104" y="271525"/>
                  </a:lnTo>
                  <a:lnTo>
                    <a:pt x="528421" y="240157"/>
                  </a:lnTo>
                  <a:lnTo>
                    <a:pt x="497065" y="210438"/>
                  </a:lnTo>
                  <a:lnTo>
                    <a:pt x="465061" y="182625"/>
                  </a:lnTo>
                  <a:lnTo>
                    <a:pt x="432409" y="156591"/>
                  </a:lnTo>
                  <a:lnTo>
                    <a:pt x="399161" y="132334"/>
                  </a:lnTo>
                  <a:lnTo>
                    <a:pt x="365315" y="109982"/>
                  </a:lnTo>
                  <a:lnTo>
                    <a:pt x="330923" y="89662"/>
                  </a:lnTo>
                  <a:lnTo>
                    <a:pt x="295986" y="71247"/>
                  </a:lnTo>
                  <a:lnTo>
                    <a:pt x="260540" y="54863"/>
                  </a:lnTo>
                  <a:lnTo>
                    <a:pt x="224599" y="40512"/>
                  </a:lnTo>
                  <a:lnTo>
                    <a:pt x="188188" y="28321"/>
                  </a:lnTo>
                  <a:lnTo>
                    <a:pt x="151345" y="18287"/>
                  </a:lnTo>
                  <a:lnTo>
                    <a:pt x="114072" y="10287"/>
                  </a:lnTo>
                  <a:lnTo>
                    <a:pt x="57437" y="2539"/>
                  </a:lnTo>
                  <a:lnTo>
                    <a:pt x="19226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427476"/>
              <a:ext cx="1047115" cy="1758950"/>
            </a:xfrm>
            <a:custGeom>
              <a:avLst/>
              <a:gdLst/>
              <a:ahLst/>
              <a:cxnLst/>
              <a:rect l="l" t="t" r="r" b="b"/>
              <a:pathLst>
                <a:path w="1047115" h="1758950">
                  <a:moveTo>
                    <a:pt x="1046988" y="0"/>
                  </a:moveTo>
                  <a:lnTo>
                    <a:pt x="580771" y="0"/>
                  </a:lnTo>
                  <a:lnTo>
                    <a:pt x="580453" y="32258"/>
                  </a:lnTo>
                  <a:lnTo>
                    <a:pt x="579526" y="64135"/>
                  </a:lnTo>
                  <a:lnTo>
                    <a:pt x="575881" y="127126"/>
                  </a:lnTo>
                  <a:lnTo>
                    <a:pt x="569874" y="188975"/>
                  </a:lnTo>
                  <a:lnTo>
                    <a:pt x="561619" y="249428"/>
                  </a:lnTo>
                  <a:lnTo>
                    <a:pt x="551154" y="308356"/>
                  </a:lnTo>
                  <a:lnTo>
                    <a:pt x="538594" y="365632"/>
                  </a:lnTo>
                  <a:lnTo>
                    <a:pt x="523989" y="421259"/>
                  </a:lnTo>
                  <a:lnTo>
                    <a:pt x="507415" y="474980"/>
                  </a:lnTo>
                  <a:lnTo>
                    <a:pt x="488962" y="526542"/>
                  </a:lnTo>
                  <a:lnTo>
                    <a:pt x="468706" y="576199"/>
                  </a:lnTo>
                  <a:lnTo>
                    <a:pt x="446722" y="623443"/>
                  </a:lnTo>
                  <a:lnTo>
                    <a:pt x="423075" y="668274"/>
                  </a:lnTo>
                  <a:lnTo>
                    <a:pt x="397865" y="710692"/>
                  </a:lnTo>
                  <a:lnTo>
                    <a:pt x="371144" y="750443"/>
                  </a:lnTo>
                  <a:lnTo>
                    <a:pt x="342988" y="787273"/>
                  </a:lnTo>
                  <a:lnTo>
                    <a:pt x="313499" y="821309"/>
                  </a:lnTo>
                  <a:lnTo>
                    <a:pt x="282727" y="852297"/>
                  </a:lnTo>
                  <a:lnTo>
                    <a:pt x="250774" y="880110"/>
                  </a:lnTo>
                  <a:lnTo>
                    <a:pt x="217690" y="904748"/>
                  </a:lnTo>
                  <a:lnTo>
                    <a:pt x="183565" y="925830"/>
                  </a:lnTo>
                  <a:lnTo>
                    <a:pt x="148475" y="943356"/>
                  </a:lnTo>
                  <a:lnTo>
                    <a:pt x="112500" y="957199"/>
                  </a:lnTo>
                  <a:lnTo>
                    <a:pt x="75711" y="967359"/>
                  </a:lnTo>
                  <a:lnTo>
                    <a:pt x="19170" y="974979"/>
                  </a:lnTo>
                  <a:lnTo>
                    <a:pt x="0" y="975487"/>
                  </a:lnTo>
                  <a:lnTo>
                    <a:pt x="0" y="1758696"/>
                  </a:lnTo>
                  <a:lnTo>
                    <a:pt x="38383" y="1757553"/>
                  </a:lnTo>
                  <a:lnTo>
                    <a:pt x="76417" y="1754124"/>
                  </a:lnTo>
                  <a:lnTo>
                    <a:pt x="132765" y="1744726"/>
                  </a:lnTo>
                  <a:lnTo>
                    <a:pt x="169824" y="1735709"/>
                  </a:lnTo>
                  <a:lnTo>
                    <a:pt x="206463" y="1724533"/>
                  </a:lnTo>
                  <a:lnTo>
                    <a:pt x="242633" y="1711198"/>
                  </a:lnTo>
                  <a:lnTo>
                    <a:pt x="278333" y="1695831"/>
                  </a:lnTo>
                  <a:lnTo>
                    <a:pt x="313524" y="1678432"/>
                  </a:lnTo>
                  <a:lnTo>
                    <a:pt x="348195" y="1659128"/>
                  </a:lnTo>
                  <a:lnTo>
                    <a:pt x="382320" y="1637792"/>
                  </a:lnTo>
                  <a:lnTo>
                    <a:pt x="415861" y="1614551"/>
                  </a:lnTo>
                  <a:lnTo>
                    <a:pt x="448818" y="1589405"/>
                  </a:lnTo>
                  <a:lnTo>
                    <a:pt x="481152" y="1562354"/>
                  </a:lnTo>
                  <a:lnTo>
                    <a:pt x="512838" y="1533652"/>
                  </a:lnTo>
                  <a:lnTo>
                    <a:pt x="543864" y="1503045"/>
                  </a:lnTo>
                  <a:lnTo>
                    <a:pt x="574192" y="1470914"/>
                  </a:lnTo>
                  <a:lnTo>
                    <a:pt x="603808" y="1437005"/>
                  </a:lnTo>
                  <a:lnTo>
                    <a:pt x="632675" y="1401445"/>
                  </a:lnTo>
                  <a:lnTo>
                    <a:pt x="660793" y="1364234"/>
                  </a:lnTo>
                  <a:lnTo>
                    <a:pt x="688124" y="1325499"/>
                  </a:lnTo>
                  <a:lnTo>
                    <a:pt x="714641" y="1285240"/>
                  </a:lnTo>
                  <a:lnTo>
                    <a:pt x="740333" y="1243584"/>
                  </a:lnTo>
                  <a:lnTo>
                    <a:pt x="765162" y="1200404"/>
                  </a:lnTo>
                  <a:lnTo>
                    <a:pt x="789114" y="1155954"/>
                  </a:lnTo>
                  <a:lnTo>
                    <a:pt x="812152" y="1109980"/>
                  </a:lnTo>
                  <a:lnTo>
                    <a:pt x="834275" y="1062736"/>
                  </a:lnTo>
                  <a:lnTo>
                    <a:pt x="855446" y="1014222"/>
                  </a:lnTo>
                  <a:lnTo>
                    <a:pt x="875639" y="964565"/>
                  </a:lnTo>
                  <a:lnTo>
                    <a:pt x="894829" y="913511"/>
                  </a:lnTo>
                  <a:lnTo>
                    <a:pt x="913003" y="861441"/>
                  </a:lnTo>
                  <a:lnTo>
                    <a:pt x="930122" y="808228"/>
                  </a:lnTo>
                  <a:lnTo>
                    <a:pt x="946175" y="753872"/>
                  </a:lnTo>
                  <a:lnTo>
                    <a:pt x="961136" y="698500"/>
                  </a:lnTo>
                  <a:lnTo>
                    <a:pt x="974991" y="642238"/>
                  </a:lnTo>
                  <a:lnTo>
                    <a:pt x="987691" y="584835"/>
                  </a:lnTo>
                  <a:lnTo>
                    <a:pt x="999236" y="526669"/>
                  </a:lnTo>
                  <a:lnTo>
                    <a:pt x="1009586" y="467487"/>
                  </a:lnTo>
                  <a:lnTo>
                    <a:pt x="1018730" y="407543"/>
                  </a:lnTo>
                  <a:lnTo>
                    <a:pt x="1026629" y="346837"/>
                  </a:lnTo>
                  <a:lnTo>
                    <a:pt x="1033284" y="285242"/>
                  </a:lnTo>
                  <a:lnTo>
                    <a:pt x="1038644" y="223012"/>
                  </a:lnTo>
                  <a:lnTo>
                    <a:pt x="1042708" y="160020"/>
                  </a:lnTo>
                  <a:lnTo>
                    <a:pt x="1045438" y="96520"/>
                  </a:lnTo>
                  <a:lnTo>
                    <a:pt x="1046810" y="32258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2"/>
          <p:cNvGrpSpPr/>
          <p:nvPr/>
        </p:nvGrpSpPr>
        <p:grpSpPr>
          <a:xfrm>
            <a:off x="1219200" y="457200"/>
            <a:ext cx="7884159" cy="6236335"/>
            <a:chOff x="1051576" y="248411"/>
            <a:chExt cx="7884159" cy="6236335"/>
          </a:xfrm>
        </p:grpSpPr>
        <p:pic>
          <p:nvPicPr>
            <p:cNvPr id="9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76" y="292610"/>
              <a:ext cx="6580590" cy="6192005"/>
            </a:xfrm>
            <a:prstGeom prst="rect">
              <a:avLst/>
            </a:prstGeom>
          </p:spPr>
        </p:pic>
        <p:sp>
          <p:nvSpPr>
            <p:cNvPr id="10" name="object 4"/>
            <p:cNvSpPr/>
            <p:nvPr/>
          </p:nvSpPr>
          <p:spPr>
            <a:xfrm>
              <a:off x="7518653" y="267461"/>
              <a:ext cx="1397635" cy="6122035"/>
            </a:xfrm>
            <a:custGeom>
              <a:avLst/>
              <a:gdLst/>
              <a:ahLst/>
              <a:cxnLst/>
              <a:rect l="l" t="t" r="r" b="b"/>
              <a:pathLst>
                <a:path w="1397634" h="6122035">
                  <a:moveTo>
                    <a:pt x="0" y="0"/>
                  </a:moveTo>
                  <a:lnTo>
                    <a:pt x="76144" y="684"/>
                  </a:lnTo>
                  <a:lnTo>
                    <a:pt x="149911" y="2688"/>
                  </a:lnTo>
                  <a:lnTo>
                    <a:pt x="220876" y="5942"/>
                  </a:lnTo>
                  <a:lnTo>
                    <a:pt x="288612" y="10374"/>
                  </a:lnTo>
                  <a:lnTo>
                    <a:pt x="352693" y="15912"/>
                  </a:lnTo>
                  <a:lnTo>
                    <a:pt x="412693" y="22486"/>
                  </a:lnTo>
                  <a:lnTo>
                    <a:pt x="468186" y="30023"/>
                  </a:lnTo>
                  <a:lnTo>
                    <a:pt x="518746" y="38453"/>
                  </a:lnTo>
                  <a:lnTo>
                    <a:pt x="563947" y="47704"/>
                  </a:lnTo>
                  <a:lnTo>
                    <a:pt x="603362" y="57705"/>
                  </a:lnTo>
                  <a:lnTo>
                    <a:pt x="663135" y="79670"/>
                  </a:lnTo>
                  <a:lnTo>
                    <a:pt x="694654" y="103779"/>
                  </a:lnTo>
                  <a:lnTo>
                    <a:pt x="698753" y="116459"/>
                  </a:lnTo>
                  <a:lnTo>
                    <a:pt x="698753" y="2944495"/>
                  </a:lnTo>
                  <a:lnTo>
                    <a:pt x="702853" y="2957174"/>
                  </a:lnTo>
                  <a:lnTo>
                    <a:pt x="734372" y="2981283"/>
                  </a:lnTo>
                  <a:lnTo>
                    <a:pt x="794145" y="3003248"/>
                  </a:lnTo>
                  <a:lnTo>
                    <a:pt x="833560" y="3013249"/>
                  </a:lnTo>
                  <a:lnTo>
                    <a:pt x="878761" y="3022500"/>
                  </a:lnTo>
                  <a:lnTo>
                    <a:pt x="929321" y="3030930"/>
                  </a:lnTo>
                  <a:lnTo>
                    <a:pt x="984814" y="3038467"/>
                  </a:lnTo>
                  <a:lnTo>
                    <a:pt x="1044814" y="3045041"/>
                  </a:lnTo>
                  <a:lnTo>
                    <a:pt x="1108895" y="3050579"/>
                  </a:lnTo>
                  <a:lnTo>
                    <a:pt x="1176631" y="3055011"/>
                  </a:lnTo>
                  <a:lnTo>
                    <a:pt x="1247596" y="3058265"/>
                  </a:lnTo>
                  <a:lnTo>
                    <a:pt x="1321363" y="3060269"/>
                  </a:lnTo>
                  <a:lnTo>
                    <a:pt x="1397507" y="3060954"/>
                  </a:lnTo>
                  <a:lnTo>
                    <a:pt x="1321363" y="3061638"/>
                  </a:lnTo>
                  <a:lnTo>
                    <a:pt x="1247596" y="3063642"/>
                  </a:lnTo>
                  <a:lnTo>
                    <a:pt x="1176631" y="3066896"/>
                  </a:lnTo>
                  <a:lnTo>
                    <a:pt x="1108895" y="3071328"/>
                  </a:lnTo>
                  <a:lnTo>
                    <a:pt x="1044814" y="3076866"/>
                  </a:lnTo>
                  <a:lnTo>
                    <a:pt x="984814" y="3083440"/>
                  </a:lnTo>
                  <a:lnTo>
                    <a:pt x="929321" y="3090977"/>
                  </a:lnTo>
                  <a:lnTo>
                    <a:pt x="878761" y="3099407"/>
                  </a:lnTo>
                  <a:lnTo>
                    <a:pt x="833560" y="3108658"/>
                  </a:lnTo>
                  <a:lnTo>
                    <a:pt x="794145" y="3118659"/>
                  </a:lnTo>
                  <a:lnTo>
                    <a:pt x="734372" y="3140624"/>
                  </a:lnTo>
                  <a:lnTo>
                    <a:pt x="702853" y="3164733"/>
                  </a:lnTo>
                  <a:lnTo>
                    <a:pt x="698753" y="3177413"/>
                  </a:lnTo>
                  <a:lnTo>
                    <a:pt x="698753" y="6005449"/>
                  </a:lnTo>
                  <a:lnTo>
                    <a:pt x="694654" y="6018139"/>
                  </a:lnTo>
                  <a:lnTo>
                    <a:pt x="663135" y="6042261"/>
                  </a:lnTo>
                  <a:lnTo>
                    <a:pt x="603362" y="6064231"/>
                  </a:lnTo>
                  <a:lnTo>
                    <a:pt x="563947" y="6074231"/>
                  </a:lnTo>
                  <a:lnTo>
                    <a:pt x="518746" y="6083480"/>
                  </a:lnTo>
                  <a:lnTo>
                    <a:pt x="468186" y="6091906"/>
                  </a:lnTo>
                  <a:lnTo>
                    <a:pt x="412693" y="6099440"/>
                  </a:lnTo>
                  <a:lnTo>
                    <a:pt x="352693" y="6106009"/>
                  </a:lnTo>
                  <a:lnTo>
                    <a:pt x="288612" y="6111543"/>
                  </a:lnTo>
                  <a:lnTo>
                    <a:pt x="220876" y="6115971"/>
                  </a:lnTo>
                  <a:lnTo>
                    <a:pt x="149911" y="6119222"/>
                  </a:lnTo>
                  <a:lnTo>
                    <a:pt x="76144" y="6121224"/>
                  </a:lnTo>
                  <a:lnTo>
                    <a:pt x="0" y="6121908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0600" y="3709415"/>
            <a:ext cx="3581399" cy="2752344"/>
          </a:xfrm>
          <a:prstGeom prst="rect">
            <a:avLst/>
          </a:prstGeom>
        </p:spPr>
      </p:pic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8839200" y="2895600"/>
            <a:ext cx="3063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Обязательная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часть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УП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3048000" y="0"/>
            <a:ext cx="7154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Обязательные предметные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области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учебные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предметы </a:t>
            </a:r>
            <a:r>
              <a:rPr sz="1800" b="1" spc="-5" dirty="0">
                <a:latin typeface="Calibri"/>
                <a:cs typeface="Calibri"/>
              </a:rPr>
              <a:t>по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ФГОС </a:t>
            </a:r>
            <a:r>
              <a:rPr sz="1800" b="1" dirty="0">
                <a:latin typeface="Calibri"/>
                <a:cs typeface="Calibri"/>
              </a:rPr>
              <a:t>НОО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73256" y="557758"/>
            <a:ext cx="619125" cy="5475605"/>
          </a:xfrm>
          <a:custGeom>
            <a:avLst/>
            <a:gdLst/>
            <a:ahLst/>
            <a:cxnLst/>
            <a:rect l="l" t="t" r="r" b="b"/>
            <a:pathLst>
              <a:path w="619125" h="5475605">
                <a:moveTo>
                  <a:pt x="0" y="5475351"/>
                </a:moveTo>
                <a:lnTo>
                  <a:pt x="618744" y="5475351"/>
                </a:lnTo>
                <a:lnTo>
                  <a:pt x="618744" y="0"/>
                </a:lnTo>
                <a:lnTo>
                  <a:pt x="0" y="0"/>
                </a:lnTo>
                <a:lnTo>
                  <a:pt x="0" y="5475351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303" y="0"/>
            <a:ext cx="12172697" cy="6856730"/>
            <a:chOff x="19811" y="3047"/>
            <a:chExt cx="12172697" cy="6856730"/>
          </a:xfrm>
        </p:grpSpPr>
        <p:sp>
          <p:nvSpPr>
            <p:cNvPr id="4" name="object 4"/>
            <p:cNvSpPr/>
            <p:nvPr/>
          </p:nvSpPr>
          <p:spPr>
            <a:xfrm>
              <a:off x="742188" y="6240778"/>
              <a:ext cx="11450320" cy="617220"/>
            </a:xfrm>
            <a:custGeom>
              <a:avLst/>
              <a:gdLst/>
              <a:ahLst/>
              <a:cxnLst/>
              <a:rect l="l" t="t" r="r" b="b"/>
              <a:pathLst>
                <a:path w="11450320" h="617220">
                  <a:moveTo>
                    <a:pt x="11449812" y="617219"/>
                  </a:moveTo>
                  <a:lnTo>
                    <a:pt x="11449812" y="0"/>
                  </a:lnTo>
                  <a:lnTo>
                    <a:pt x="0" y="0"/>
                  </a:lnTo>
                  <a:lnTo>
                    <a:pt x="0" y="617219"/>
                  </a:lnTo>
                  <a:lnTo>
                    <a:pt x="11449812" y="617219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11" y="557769"/>
              <a:ext cx="722630" cy="6300470"/>
            </a:xfrm>
            <a:custGeom>
              <a:avLst/>
              <a:gdLst/>
              <a:ahLst/>
              <a:cxnLst/>
              <a:rect l="l" t="t" r="r" b="b"/>
              <a:pathLst>
                <a:path w="722630" h="6300470">
                  <a:moveTo>
                    <a:pt x="722376" y="0"/>
                  </a:moveTo>
                  <a:lnTo>
                    <a:pt x="0" y="0"/>
                  </a:lnTo>
                  <a:lnTo>
                    <a:pt x="0" y="6300228"/>
                  </a:lnTo>
                  <a:lnTo>
                    <a:pt x="722376" y="6300228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811" y="3047"/>
              <a:ext cx="12172315" cy="554990"/>
            </a:xfrm>
            <a:custGeom>
              <a:avLst/>
              <a:gdLst/>
              <a:ahLst/>
              <a:cxnLst/>
              <a:rect l="l" t="t" r="r" b="b"/>
              <a:pathLst>
                <a:path w="12172315" h="554990">
                  <a:moveTo>
                    <a:pt x="0" y="554736"/>
                  </a:moveTo>
                  <a:lnTo>
                    <a:pt x="12172188" y="554736"/>
                  </a:lnTo>
                  <a:lnTo>
                    <a:pt x="12172188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2" y="3047"/>
              <a:ext cx="12172315" cy="6856730"/>
            </a:xfrm>
            <a:custGeom>
              <a:avLst/>
              <a:gdLst/>
              <a:ahLst/>
              <a:cxnLst/>
              <a:rect l="l" t="t" r="r" b="b"/>
              <a:pathLst>
                <a:path w="12172315" h="6856730">
                  <a:moveTo>
                    <a:pt x="546074" y="6856184"/>
                  </a:moveTo>
                  <a:lnTo>
                    <a:pt x="542391" y="6792506"/>
                  </a:lnTo>
                  <a:lnTo>
                    <a:pt x="531647" y="6730974"/>
                  </a:lnTo>
                  <a:lnTo>
                    <a:pt x="514235" y="6672008"/>
                  </a:lnTo>
                  <a:lnTo>
                    <a:pt x="490562" y="6616027"/>
                  </a:lnTo>
                  <a:lnTo>
                    <a:pt x="461048" y="6563423"/>
                  </a:lnTo>
                  <a:lnTo>
                    <a:pt x="426097" y="6514630"/>
                  </a:lnTo>
                  <a:lnTo>
                    <a:pt x="386130" y="6470028"/>
                  </a:lnTo>
                  <a:lnTo>
                    <a:pt x="341528" y="6430048"/>
                  </a:lnTo>
                  <a:lnTo>
                    <a:pt x="292735" y="6395098"/>
                  </a:lnTo>
                  <a:lnTo>
                    <a:pt x="240144" y="6365583"/>
                  </a:lnTo>
                  <a:lnTo>
                    <a:pt x="184162" y="6341923"/>
                  </a:lnTo>
                  <a:lnTo>
                    <a:pt x="125196" y="6324498"/>
                  </a:lnTo>
                  <a:lnTo>
                    <a:pt x="63665" y="6313754"/>
                  </a:lnTo>
                  <a:lnTo>
                    <a:pt x="0" y="6310071"/>
                  </a:lnTo>
                  <a:lnTo>
                    <a:pt x="0" y="6856184"/>
                  </a:lnTo>
                  <a:lnTo>
                    <a:pt x="546074" y="6856184"/>
                  </a:lnTo>
                  <a:close/>
                </a:path>
                <a:path w="12172315" h="6856730">
                  <a:moveTo>
                    <a:pt x="11934698" y="6454495"/>
                  </a:moveTo>
                  <a:lnTo>
                    <a:pt x="11919966" y="6390970"/>
                  </a:lnTo>
                  <a:lnTo>
                    <a:pt x="11880596" y="6341796"/>
                  </a:lnTo>
                  <a:lnTo>
                    <a:pt x="11823319" y="6313894"/>
                  </a:lnTo>
                  <a:lnTo>
                    <a:pt x="11790299" y="6310071"/>
                  </a:lnTo>
                  <a:lnTo>
                    <a:pt x="11757152" y="6313894"/>
                  </a:lnTo>
                  <a:lnTo>
                    <a:pt x="11699875" y="6341796"/>
                  </a:lnTo>
                  <a:lnTo>
                    <a:pt x="11660505" y="6390970"/>
                  </a:lnTo>
                  <a:lnTo>
                    <a:pt x="11645900" y="6454495"/>
                  </a:lnTo>
                  <a:lnTo>
                    <a:pt x="11649710" y="6487617"/>
                  </a:lnTo>
                  <a:lnTo>
                    <a:pt x="11677523" y="6544831"/>
                  </a:lnTo>
                  <a:lnTo>
                    <a:pt x="11726799" y="6584239"/>
                  </a:lnTo>
                  <a:lnTo>
                    <a:pt x="11790299" y="6598920"/>
                  </a:lnTo>
                  <a:lnTo>
                    <a:pt x="11823319" y="6595097"/>
                  </a:lnTo>
                  <a:lnTo>
                    <a:pt x="11880596" y="6567195"/>
                  </a:lnTo>
                  <a:lnTo>
                    <a:pt x="11919966" y="6518021"/>
                  </a:lnTo>
                  <a:lnTo>
                    <a:pt x="11934698" y="6454495"/>
                  </a:lnTo>
                  <a:close/>
                </a:path>
                <a:path w="12172315" h="6856730">
                  <a:moveTo>
                    <a:pt x="12172188" y="0"/>
                  </a:moveTo>
                  <a:lnTo>
                    <a:pt x="11645900" y="0"/>
                  </a:lnTo>
                  <a:lnTo>
                    <a:pt x="11646789" y="32131"/>
                  </a:lnTo>
                  <a:lnTo>
                    <a:pt x="11654028" y="94742"/>
                  </a:lnTo>
                  <a:lnTo>
                    <a:pt x="11668125" y="155067"/>
                  </a:lnTo>
                  <a:lnTo>
                    <a:pt x="11688699" y="212598"/>
                  </a:lnTo>
                  <a:lnTo>
                    <a:pt x="11715369" y="266954"/>
                  </a:lnTo>
                  <a:lnTo>
                    <a:pt x="11747627" y="317627"/>
                  </a:lnTo>
                  <a:lnTo>
                    <a:pt x="11785219" y="364363"/>
                  </a:lnTo>
                  <a:lnTo>
                    <a:pt x="11827510" y="406781"/>
                  </a:lnTo>
                  <a:lnTo>
                    <a:pt x="11874246" y="444246"/>
                  </a:lnTo>
                  <a:lnTo>
                    <a:pt x="11925046" y="476504"/>
                  </a:lnTo>
                  <a:lnTo>
                    <a:pt x="11979402" y="503174"/>
                  </a:lnTo>
                  <a:lnTo>
                    <a:pt x="12036933" y="523748"/>
                  </a:lnTo>
                  <a:lnTo>
                    <a:pt x="12097131" y="537972"/>
                  </a:lnTo>
                  <a:lnTo>
                    <a:pt x="12159869" y="545211"/>
                  </a:lnTo>
                  <a:lnTo>
                    <a:pt x="12172188" y="545553"/>
                  </a:lnTo>
                  <a:lnTo>
                    <a:pt x="12172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374061" y="1143000"/>
            <a:ext cx="9711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1625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УРОЧНОЙ И ВНЕУРОЧНОЙ ДЕЯТЕЛЬНОСТИ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ОСТИ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66800" y="2209800"/>
          <a:ext cx="10363200" cy="1371600"/>
        </p:xfrm>
        <a:graphic>
          <a:graphicData uri="http://schemas.openxmlformats.org/drawingml/2006/table">
            <a:tbl>
              <a:tblPr/>
              <a:tblGrid>
                <a:gridCol w="4874901"/>
                <a:gridCol w="5488299"/>
              </a:tblGrid>
              <a:tr h="1371600">
                <a:tc>
                  <a:txBody>
                    <a:bodyPr/>
                    <a:lstStyle/>
                    <a:p>
                      <a:pPr marL="90170" marR="179705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ФГОС</a:t>
                      </a:r>
                      <a:r>
                        <a:rPr lang="ru-RU" sz="2400" spc="1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НОО</a:t>
                      </a:r>
                      <a:r>
                        <a:rPr lang="ru-RU" sz="2400" spc="1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(2009):</a:t>
                      </a:r>
                      <a:r>
                        <a:rPr lang="ru-RU" sz="2400" spc="1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marR="179705"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2904</a:t>
                      </a:r>
                      <a:r>
                        <a:rPr lang="ru-RU" sz="2400" spc="16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2400" spc="1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минимум,</a:t>
                      </a:r>
                      <a:r>
                        <a:rPr lang="ru-RU" sz="2400" spc="-3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marR="179705"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3345 – максимум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DF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0170" marR="179705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ФГОС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НОО (2021):</a:t>
                      </a:r>
                      <a:r>
                        <a:rPr lang="ru-RU" sz="2400" spc="-3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marR="179705"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2954 – минимум,</a:t>
                      </a:r>
                      <a:r>
                        <a:rPr lang="ru-RU" sz="24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marR="179705"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3190</a:t>
                      </a:r>
                      <a:r>
                        <a:rPr lang="ru-RU" sz="24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24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максимум (п.</a:t>
                      </a:r>
                      <a:r>
                        <a:rPr lang="ru-RU" sz="24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32.1</a:t>
                      </a:r>
                      <a:r>
                        <a:rPr lang="ru-RU" sz="24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ФГОС</a:t>
                      </a:r>
                      <a:r>
                        <a:rPr lang="ru-RU" sz="24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НОО)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DF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F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F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371600" y="4343400"/>
            <a:ext cx="952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Уменьшили объем внеурочной деятельности на уровне НОО. Теперь вместо 1350 можно запланировать до 1320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четыре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" y="0"/>
            <a:ext cx="1047115" cy="6858000"/>
            <a:chOff x="7620" y="0"/>
            <a:chExt cx="1047115" cy="6858000"/>
          </a:xfrm>
        </p:grpSpPr>
        <p:sp>
          <p:nvSpPr>
            <p:cNvPr id="3" name="object 3"/>
            <p:cNvSpPr/>
            <p:nvPr/>
          </p:nvSpPr>
          <p:spPr>
            <a:xfrm>
              <a:off x="9144" y="0"/>
              <a:ext cx="1043940" cy="3429000"/>
            </a:xfrm>
            <a:custGeom>
              <a:avLst/>
              <a:gdLst/>
              <a:ahLst/>
              <a:cxnLst/>
              <a:rect l="l" t="t" r="r" b="b"/>
              <a:pathLst>
                <a:path w="1043940" h="3429000">
                  <a:moveTo>
                    <a:pt x="1043914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043914" y="3429000"/>
                  </a:lnTo>
                  <a:lnTo>
                    <a:pt x="1043914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0" y="1671827"/>
              <a:ext cx="1047115" cy="5186045"/>
            </a:xfrm>
            <a:custGeom>
              <a:avLst/>
              <a:gdLst/>
              <a:ahLst/>
              <a:cxnLst/>
              <a:rect l="l" t="t" r="r" b="b"/>
              <a:pathLst>
                <a:path w="1047115" h="5186045">
                  <a:moveTo>
                    <a:pt x="0" y="0"/>
                  </a:moveTo>
                  <a:lnTo>
                    <a:pt x="0" y="783209"/>
                  </a:lnTo>
                  <a:lnTo>
                    <a:pt x="19160" y="783717"/>
                  </a:lnTo>
                  <a:lnTo>
                    <a:pt x="38180" y="785241"/>
                  </a:lnTo>
                  <a:lnTo>
                    <a:pt x="94195" y="795909"/>
                  </a:lnTo>
                  <a:lnTo>
                    <a:pt x="130581" y="807974"/>
                  </a:lnTo>
                  <a:lnTo>
                    <a:pt x="166128" y="823722"/>
                  </a:lnTo>
                  <a:lnTo>
                    <a:pt x="200748" y="843026"/>
                  </a:lnTo>
                  <a:lnTo>
                    <a:pt x="234353" y="865886"/>
                  </a:lnTo>
                  <a:lnTo>
                    <a:pt x="266890" y="892048"/>
                  </a:lnTo>
                  <a:lnTo>
                    <a:pt x="298259" y="921512"/>
                  </a:lnTo>
                  <a:lnTo>
                    <a:pt x="328409" y="954024"/>
                  </a:lnTo>
                  <a:lnTo>
                    <a:pt x="357225" y="989584"/>
                  </a:lnTo>
                  <a:lnTo>
                    <a:pt x="384683" y="1027811"/>
                  </a:lnTo>
                  <a:lnTo>
                    <a:pt x="410654" y="1068959"/>
                  </a:lnTo>
                  <a:lnTo>
                    <a:pt x="435102" y="1112520"/>
                  </a:lnTo>
                  <a:lnTo>
                    <a:pt x="457923" y="1158621"/>
                  </a:lnTo>
                  <a:lnTo>
                    <a:pt x="479056" y="1207135"/>
                  </a:lnTo>
                  <a:lnTo>
                    <a:pt x="498411" y="1257681"/>
                  </a:lnTo>
                  <a:lnTo>
                    <a:pt x="515937" y="1310386"/>
                  </a:lnTo>
                  <a:lnTo>
                    <a:pt x="531533" y="1365123"/>
                  </a:lnTo>
                  <a:lnTo>
                    <a:pt x="545122" y="1421511"/>
                  </a:lnTo>
                  <a:lnTo>
                    <a:pt x="556653" y="1479677"/>
                  </a:lnTo>
                  <a:lnTo>
                    <a:pt x="566013" y="1539367"/>
                  </a:lnTo>
                  <a:lnTo>
                    <a:pt x="573163" y="1600581"/>
                  </a:lnTo>
                  <a:lnTo>
                    <a:pt x="577989" y="1662938"/>
                  </a:lnTo>
                  <a:lnTo>
                    <a:pt x="580440" y="1726564"/>
                  </a:lnTo>
                  <a:lnTo>
                    <a:pt x="580732" y="1757172"/>
                  </a:lnTo>
                  <a:lnTo>
                    <a:pt x="997" y="1757172"/>
                  </a:lnTo>
                  <a:lnTo>
                    <a:pt x="997" y="5185781"/>
                  </a:lnTo>
                  <a:lnTo>
                    <a:pt x="1045184" y="5185781"/>
                  </a:lnTo>
                  <a:lnTo>
                    <a:pt x="1045184" y="1758823"/>
                  </a:lnTo>
                  <a:lnTo>
                    <a:pt x="1046975" y="1758823"/>
                  </a:lnTo>
                  <a:lnTo>
                    <a:pt x="1046289" y="1694307"/>
                  </a:lnTo>
                  <a:lnTo>
                    <a:pt x="1044232" y="1630426"/>
                  </a:lnTo>
                  <a:lnTo>
                    <a:pt x="1040828" y="1567180"/>
                  </a:lnTo>
                  <a:lnTo>
                    <a:pt x="1036116" y="1504569"/>
                  </a:lnTo>
                  <a:lnTo>
                    <a:pt x="1030109" y="1442593"/>
                  </a:lnTo>
                  <a:lnTo>
                    <a:pt x="1022832" y="1381506"/>
                  </a:lnTo>
                  <a:lnTo>
                    <a:pt x="1014298" y="1321054"/>
                  </a:lnTo>
                  <a:lnTo>
                    <a:pt x="1004557" y="1261491"/>
                  </a:lnTo>
                  <a:lnTo>
                    <a:pt x="993597" y="1202817"/>
                  </a:lnTo>
                  <a:lnTo>
                    <a:pt x="981481" y="1145032"/>
                  </a:lnTo>
                  <a:lnTo>
                    <a:pt x="968197" y="1088263"/>
                  </a:lnTo>
                  <a:lnTo>
                    <a:pt x="953795" y="1032383"/>
                  </a:lnTo>
                  <a:lnTo>
                    <a:pt x="938276" y="977519"/>
                  </a:lnTo>
                  <a:lnTo>
                    <a:pt x="921689" y="923798"/>
                  </a:lnTo>
                  <a:lnTo>
                    <a:pt x="904036" y="871093"/>
                  </a:lnTo>
                  <a:lnTo>
                    <a:pt x="885355" y="819531"/>
                  </a:lnTo>
                  <a:lnTo>
                    <a:pt x="865657" y="769238"/>
                  </a:lnTo>
                  <a:lnTo>
                    <a:pt x="844969" y="720089"/>
                  </a:lnTo>
                  <a:lnTo>
                    <a:pt x="823328" y="672211"/>
                  </a:lnTo>
                  <a:lnTo>
                    <a:pt x="800735" y="625601"/>
                  </a:lnTo>
                  <a:lnTo>
                    <a:pt x="777240" y="580389"/>
                  </a:lnTo>
                  <a:lnTo>
                    <a:pt x="752843" y="536575"/>
                  </a:lnTo>
                  <a:lnTo>
                    <a:pt x="727583" y="494030"/>
                  </a:lnTo>
                  <a:lnTo>
                    <a:pt x="701484" y="453136"/>
                  </a:lnTo>
                  <a:lnTo>
                    <a:pt x="674547" y="413638"/>
                  </a:lnTo>
                  <a:lnTo>
                    <a:pt x="646823" y="375666"/>
                  </a:lnTo>
                  <a:lnTo>
                    <a:pt x="618324" y="339344"/>
                  </a:lnTo>
                  <a:lnTo>
                    <a:pt x="589076" y="304546"/>
                  </a:lnTo>
                  <a:lnTo>
                    <a:pt x="559104" y="271525"/>
                  </a:lnTo>
                  <a:lnTo>
                    <a:pt x="528421" y="240157"/>
                  </a:lnTo>
                  <a:lnTo>
                    <a:pt x="497065" y="210438"/>
                  </a:lnTo>
                  <a:lnTo>
                    <a:pt x="465061" y="182625"/>
                  </a:lnTo>
                  <a:lnTo>
                    <a:pt x="432409" y="156591"/>
                  </a:lnTo>
                  <a:lnTo>
                    <a:pt x="399161" y="132334"/>
                  </a:lnTo>
                  <a:lnTo>
                    <a:pt x="365315" y="109982"/>
                  </a:lnTo>
                  <a:lnTo>
                    <a:pt x="330923" y="89662"/>
                  </a:lnTo>
                  <a:lnTo>
                    <a:pt x="295986" y="71247"/>
                  </a:lnTo>
                  <a:lnTo>
                    <a:pt x="260540" y="54863"/>
                  </a:lnTo>
                  <a:lnTo>
                    <a:pt x="224599" y="40512"/>
                  </a:lnTo>
                  <a:lnTo>
                    <a:pt x="188188" y="28321"/>
                  </a:lnTo>
                  <a:lnTo>
                    <a:pt x="151345" y="18287"/>
                  </a:lnTo>
                  <a:lnTo>
                    <a:pt x="114072" y="10287"/>
                  </a:lnTo>
                  <a:lnTo>
                    <a:pt x="57437" y="2539"/>
                  </a:lnTo>
                  <a:lnTo>
                    <a:pt x="19226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0" y="3427476"/>
              <a:ext cx="1047115" cy="1758950"/>
            </a:xfrm>
            <a:custGeom>
              <a:avLst/>
              <a:gdLst/>
              <a:ahLst/>
              <a:cxnLst/>
              <a:rect l="l" t="t" r="r" b="b"/>
              <a:pathLst>
                <a:path w="1047115" h="1758950">
                  <a:moveTo>
                    <a:pt x="1046988" y="0"/>
                  </a:moveTo>
                  <a:lnTo>
                    <a:pt x="580771" y="0"/>
                  </a:lnTo>
                  <a:lnTo>
                    <a:pt x="580453" y="32258"/>
                  </a:lnTo>
                  <a:lnTo>
                    <a:pt x="579526" y="64135"/>
                  </a:lnTo>
                  <a:lnTo>
                    <a:pt x="575881" y="127126"/>
                  </a:lnTo>
                  <a:lnTo>
                    <a:pt x="569874" y="188975"/>
                  </a:lnTo>
                  <a:lnTo>
                    <a:pt x="561619" y="249428"/>
                  </a:lnTo>
                  <a:lnTo>
                    <a:pt x="551154" y="308356"/>
                  </a:lnTo>
                  <a:lnTo>
                    <a:pt x="538594" y="365632"/>
                  </a:lnTo>
                  <a:lnTo>
                    <a:pt x="523989" y="421259"/>
                  </a:lnTo>
                  <a:lnTo>
                    <a:pt x="507415" y="474980"/>
                  </a:lnTo>
                  <a:lnTo>
                    <a:pt x="488962" y="526542"/>
                  </a:lnTo>
                  <a:lnTo>
                    <a:pt x="468706" y="576199"/>
                  </a:lnTo>
                  <a:lnTo>
                    <a:pt x="446722" y="623443"/>
                  </a:lnTo>
                  <a:lnTo>
                    <a:pt x="423075" y="668274"/>
                  </a:lnTo>
                  <a:lnTo>
                    <a:pt x="397865" y="710692"/>
                  </a:lnTo>
                  <a:lnTo>
                    <a:pt x="371144" y="750443"/>
                  </a:lnTo>
                  <a:lnTo>
                    <a:pt x="342988" y="787273"/>
                  </a:lnTo>
                  <a:lnTo>
                    <a:pt x="313499" y="821309"/>
                  </a:lnTo>
                  <a:lnTo>
                    <a:pt x="282727" y="852297"/>
                  </a:lnTo>
                  <a:lnTo>
                    <a:pt x="250774" y="880110"/>
                  </a:lnTo>
                  <a:lnTo>
                    <a:pt x="217690" y="904748"/>
                  </a:lnTo>
                  <a:lnTo>
                    <a:pt x="183565" y="925830"/>
                  </a:lnTo>
                  <a:lnTo>
                    <a:pt x="148475" y="943356"/>
                  </a:lnTo>
                  <a:lnTo>
                    <a:pt x="112500" y="957199"/>
                  </a:lnTo>
                  <a:lnTo>
                    <a:pt x="75711" y="967359"/>
                  </a:lnTo>
                  <a:lnTo>
                    <a:pt x="19170" y="974979"/>
                  </a:lnTo>
                  <a:lnTo>
                    <a:pt x="0" y="975487"/>
                  </a:lnTo>
                  <a:lnTo>
                    <a:pt x="0" y="1758696"/>
                  </a:lnTo>
                  <a:lnTo>
                    <a:pt x="38383" y="1757553"/>
                  </a:lnTo>
                  <a:lnTo>
                    <a:pt x="76417" y="1754124"/>
                  </a:lnTo>
                  <a:lnTo>
                    <a:pt x="132765" y="1744726"/>
                  </a:lnTo>
                  <a:lnTo>
                    <a:pt x="169824" y="1735709"/>
                  </a:lnTo>
                  <a:lnTo>
                    <a:pt x="206463" y="1724533"/>
                  </a:lnTo>
                  <a:lnTo>
                    <a:pt x="242633" y="1711198"/>
                  </a:lnTo>
                  <a:lnTo>
                    <a:pt x="278333" y="1695831"/>
                  </a:lnTo>
                  <a:lnTo>
                    <a:pt x="313524" y="1678432"/>
                  </a:lnTo>
                  <a:lnTo>
                    <a:pt x="348195" y="1659128"/>
                  </a:lnTo>
                  <a:lnTo>
                    <a:pt x="382320" y="1637792"/>
                  </a:lnTo>
                  <a:lnTo>
                    <a:pt x="415861" y="1614551"/>
                  </a:lnTo>
                  <a:lnTo>
                    <a:pt x="448817" y="1589405"/>
                  </a:lnTo>
                  <a:lnTo>
                    <a:pt x="481152" y="1562354"/>
                  </a:lnTo>
                  <a:lnTo>
                    <a:pt x="512838" y="1533652"/>
                  </a:lnTo>
                  <a:lnTo>
                    <a:pt x="543864" y="1503045"/>
                  </a:lnTo>
                  <a:lnTo>
                    <a:pt x="574192" y="1470914"/>
                  </a:lnTo>
                  <a:lnTo>
                    <a:pt x="603808" y="1437005"/>
                  </a:lnTo>
                  <a:lnTo>
                    <a:pt x="632675" y="1401445"/>
                  </a:lnTo>
                  <a:lnTo>
                    <a:pt x="660793" y="1364234"/>
                  </a:lnTo>
                  <a:lnTo>
                    <a:pt x="688124" y="1325499"/>
                  </a:lnTo>
                  <a:lnTo>
                    <a:pt x="714641" y="1285240"/>
                  </a:lnTo>
                  <a:lnTo>
                    <a:pt x="740333" y="1243584"/>
                  </a:lnTo>
                  <a:lnTo>
                    <a:pt x="765162" y="1200404"/>
                  </a:lnTo>
                  <a:lnTo>
                    <a:pt x="789114" y="1155954"/>
                  </a:lnTo>
                  <a:lnTo>
                    <a:pt x="812152" y="1109980"/>
                  </a:lnTo>
                  <a:lnTo>
                    <a:pt x="834275" y="1062736"/>
                  </a:lnTo>
                  <a:lnTo>
                    <a:pt x="855446" y="1014222"/>
                  </a:lnTo>
                  <a:lnTo>
                    <a:pt x="875639" y="964565"/>
                  </a:lnTo>
                  <a:lnTo>
                    <a:pt x="894829" y="913511"/>
                  </a:lnTo>
                  <a:lnTo>
                    <a:pt x="913003" y="861441"/>
                  </a:lnTo>
                  <a:lnTo>
                    <a:pt x="930122" y="808228"/>
                  </a:lnTo>
                  <a:lnTo>
                    <a:pt x="946175" y="753872"/>
                  </a:lnTo>
                  <a:lnTo>
                    <a:pt x="961136" y="698500"/>
                  </a:lnTo>
                  <a:lnTo>
                    <a:pt x="974991" y="642238"/>
                  </a:lnTo>
                  <a:lnTo>
                    <a:pt x="987691" y="584835"/>
                  </a:lnTo>
                  <a:lnTo>
                    <a:pt x="999236" y="526669"/>
                  </a:lnTo>
                  <a:lnTo>
                    <a:pt x="1009586" y="467487"/>
                  </a:lnTo>
                  <a:lnTo>
                    <a:pt x="1018730" y="407543"/>
                  </a:lnTo>
                  <a:lnTo>
                    <a:pt x="1026629" y="346837"/>
                  </a:lnTo>
                  <a:lnTo>
                    <a:pt x="1033284" y="285242"/>
                  </a:lnTo>
                  <a:lnTo>
                    <a:pt x="1038644" y="223012"/>
                  </a:lnTo>
                  <a:lnTo>
                    <a:pt x="1042708" y="160020"/>
                  </a:lnTo>
                  <a:lnTo>
                    <a:pt x="1045438" y="96520"/>
                  </a:lnTo>
                  <a:lnTo>
                    <a:pt x="1046810" y="32258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001000" y="4495800"/>
            <a:ext cx="3637915" cy="1772920"/>
            <a:chOff x="7863078" y="4107941"/>
            <a:chExt cx="3637915" cy="177292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2128" y="4126991"/>
              <a:ext cx="3599687" cy="17343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863078" y="4107941"/>
              <a:ext cx="3637915" cy="1772920"/>
            </a:xfrm>
            <a:custGeom>
              <a:avLst/>
              <a:gdLst/>
              <a:ahLst/>
              <a:cxnLst/>
              <a:rect l="l" t="t" r="r" b="b"/>
              <a:pathLst>
                <a:path w="3637915" h="1772920">
                  <a:moveTo>
                    <a:pt x="0" y="1772412"/>
                  </a:moveTo>
                  <a:lnTo>
                    <a:pt x="3637787" y="1772412"/>
                  </a:lnTo>
                  <a:lnTo>
                    <a:pt x="3637787" y="0"/>
                  </a:lnTo>
                  <a:lnTo>
                    <a:pt x="0" y="0"/>
                  </a:lnTo>
                  <a:lnTo>
                    <a:pt x="0" y="1772412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91411" y="4372355"/>
            <a:ext cx="3355975" cy="2025650"/>
            <a:chOff x="1391411" y="4372355"/>
            <a:chExt cx="3355975" cy="202565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9511" y="4478451"/>
              <a:ext cx="3279648" cy="1881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10461" y="4391405"/>
              <a:ext cx="3317875" cy="1987550"/>
            </a:xfrm>
            <a:custGeom>
              <a:avLst/>
              <a:gdLst/>
              <a:ahLst/>
              <a:cxnLst/>
              <a:rect l="l" t="t" r="r" b="b"/>
              <a:pathLst>
                <a:path w="3317875" h="1987550">
                  <a:moveTo>
                    <a:pt x="0" y="1987296"/>
                  </a:moveTo>
                  <a:lnTo>
                    <a:pt x="3317748" y="1987296"/>
                  </a:lnTo>
                  <a:lnTo>
                    <a:pt x="3317748" y="0"/>
                  </a:lnTo>
                  <a:lnTo>
                    <a:pt x="0" y="0"/>
                  </a:lnTo>
                  <a:lnTo>
                    <a:pt x="0" y="1987296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61872" y="1825751"/>
            <a:ext cx="10454640" cy="4742815"/>
            <a:chOff x="1261872" y="1825751"/>
            <a:chExt cx="10454640" cy="474281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5692" y="4429446"/>
              <a:ext cx="2401150" cy="199714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136642" y="4327397"/>
              <a:ext cx="2527300" cy="2222500"/>
            </a:xfrm>
            <a:custGeom>
              <a:avLst/>
              <a:gdLst/>
              <a:ahLst/>
              <a:cxnLst/>
              <a:rect l="l" t="t" r="r" b="b"/>
              <a:pathLst>
                <a:path w="2527300" h="2222500">
                  <a:moveTo>
                    <a:pt x="0" y="2221991"/>
                  </a:moveTo>
                  <a:lnTo>
                    <a:pt x="2526791" y="2221991"/>
                  </a:lnTo>
                  <a:lnTo>
                    <a:pt x="2526791" y="0"/>
                  </a:lnTo>
                  <a:lnTo>
                    <a:pt x="0" y="0"/>
                  </a:lnTo>
                  <a:lnTo>
                    <a:pt x="0" y="2221991"/>
                  </a:lnTo>
                  <a:close/>
                </a:path>
              </a:pathLst>
            </a:custGeom>
            <a:ln w="38100">
              <a:solidFill>
                <a:srgbClr val="2D75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80922" y="1844801"/>
              <a:ext cx="10416540" cy="2455545"/>
            </a:xfrm>
            <a:custGeom>
              <a:avLst/>
              <a:gdLst/>
              <a:ahLst/>
              <a:cxnLst/>
              <a:rect l="l" t="t" r="r" b="b"/>
              <a:pathLst>
                <a:path w="10416540" h="2455545">
                  <a:moveTo>
                    <a:pt x="0" y="2455164"/>
                  </a:moveTo>
                  <a:lnTo>
                    <a:pt x="10416540" y="2455164"/>
                  </a:lnTo>
                  <a:lnTo>
                    <a:pt x="10416540" y="0"/>
                  </a:lnTo>
                  <a:lnTo>
                    <a:pt x="0" y="0"/>
                  </a:lnTo>
                  <a:lnTo>
                    <a:pt x="0" y="2455164"/>
                  </a:lnTo>
                  <a:close/>
                </a:path>
              </a:pathLst>
            </a:custGeom>
            <a:ln w="381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72235" y="1464603"/>
            <a:ext cx="933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5"/>
              </a:lnSpc>
            </a:pPr>
            <a:r>
              <a:rPr sz="1600" spc="-5" dirty="0">
                <a:latin typeface="Wingdings"/>
                <a:cs typeface="Wingdings"/>
              </a:rPr>
              <a:t>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9535" y="1868805"/>
            <a:ext cx="10125710" cy="224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449195" algn="l"/>
              </a:tabLst>
            </a:pPr>
            <a:r>
              <a:rPr sz="20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ВАЖНО</a:t>
            </a:r>
            <a:r>
              <a:rPr sz="20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ПОМНИТЬ	-</a:t>
            </a:r>
            <a:r>
              <a:rPr sz="20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до 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1320</a:t>
            </a:r>
            <a:r>
              <a:rPr sz="20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академических</a:t>
            </a:r>
            <a:r>
              <a:rPr sz="20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часа </a:t>
            </a:r>
            <a:r>
              <a:rPr sz="20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за</a:t>
            </a:r>
            <a:r>
              <a:rPr sz="20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4</a:t>
            </a:r>
            <a:r>
              <a:rPr sz="20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года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обучения!!!</a:t>
            </a:r>
            <a:endParaRPr sz="2000">
              <a:latin typeface="Microsoft Sans Serif"/>
              <a:cs typeface="Microsoft Sans Serif"/>
            </a:endParaRPr>
          </a:p>
          <a:p>
            <a:pPr marL="445134" indent="-224790">
              <a:lnSpc>
                <a:spcPts val="2160"/>
              </a:lnSpc>
              <a:buClr>
                <a:srgbClr val="C00000"/>
              </a:buClr>
              <a:buChar char="-"/>
              <a:tabLst>
                <a:tab pos="445134" algn="l"/>
                <a:tab pos="445770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перспективный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план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внеурочной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деятельности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на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уровень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НОО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на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текущий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год</a:t>
            </a:r>
            <a:endParaRPr sz="2000">
              <a:latin typeface="Microsoft Sans Serif"/>
              <a:cs typeface="Microsoft Sans Serif"/>
            </a:endParaRPr>
          </a:p>
          <a:p>
            <a:pPr marL="445134" indent="-224790">
              <a:lnSpc>
                <a:spcPts val="2160"/>
              </a:lnSpc>
              <a:buChar char="-"/>
              <a:tabLst>
                <a:tab pos="445134" algn="l"/>
                <a:tab pos="445770" algn="l"/>
              </a:tabLst>
            </a:pPr>
            <a:r>
              <a:rPr sz="2000" dirty="0">
                <a:latin typeface="Microsoft Sans Serif"/>
                <a:cs typeface="Microsoft Sans Serif"/>
              </a:rPr>
              <a:t>5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направлений:</a:t>
            </a:r>
            <a:r>
              <a:rPr sz="2000" spc="-15" dirty="0">
                <a:latin typeface="Microsoft Sans Serif"/>
                <a:cs typeface="Microsoft Sans Serif"/>
              </a:rPr>
              <a:t> спортивно-оздоровительное,</a:t>
            </a:r>
            <a:r>
              <a:rPr sz="2000" spc="-10" dirty="0">
                <a:latin typeface="Microsoft Sans Serif"/>
                <a:cs typeface="Microsoft Sans Serif"/>
              </a:rPr>
              <a:t> духовно-нравственное,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социальное,</a:t>
            </a:r>
            <a:endParaRPr sz="2000">
              <a:latin typeface="Microsoft Sans Serif"/>
              <a:cs typeface="Microsoft Sans Serif"/>
            </a:endParaRPr>
          </a:p>
          <a:p>
            <a:pPr marL="431800">
              <a:lnSpc>
                <a:spcPts val="2160"/>
              </a:lnSpc>
            </a:pPr>
            <a:r>
              <a:rPr sz="2000" spc="-15" dirty="0">
                <a:latin typeface="Microsoft Sans Serif"/>
                <a:cs typeface="Microsoft Sans Serif"/>
              </a:rPr>
              <a:t>общеинтеллектуальное,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общекультурное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направления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развития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личности;</a:t>
            </a:r>
            <a:endParaRPr sz="2000">
              <a:latin typeface="Microsoft Sans Serif"/>
              <a:cs typeface="Microsoft Sans Serif"/>
            </a:endParaRPr>
          </a:p>
          <a:p>
            <a:pPr marL="376555" indent="-156210">
              <a:lnSpc>
                <a:spcPts val="2160"/>
              </a:lnSpc>
              <a:buChar char="-"/>
              <a:tabLst>
                <a:tab pos="37719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преемственность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направлений;</a:t>
            </a:r>
            <a:endParaRPr sz="2000">
              <a:latin typeface="Microsoft Sans Serif"/>
              <a:cs typeface="Microsoft Sans Serif"/>
            </a:endParaRPr>
          </a:p>
          <a:p>
            <a:pPr marL="376555" indent="-156210">
              <a:lnSpc>
                <a:spcPts val="2160"/>
              </a:lnSpc>
              <a:buChar char="-"/>
              <a:tabLst>
                <a:tab pos="37719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формы </a:t>
            </a:r>
            <a:r>
              <a:rPr sz="2000" spc="-20" dirty="0">
                <a:latin typeface="Microsoft Sans Serif"/>
                <a:cs typeface="Microsoft Sans Serif"/>
              </a:rPr>
              <a:t>организации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внеурочной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деятельности;</a:t>
            </a:r>
            <a:endParaRPr sz="2000">
              <a:latin typeface="Microsoft Sans Serif"/>
              <a:cs typeface="Microsoft Sans Serif"/>
            </a:endParaRPr>
          </a:p>
          <a:p>
            <a:pPr marL="376555" indent="-156210">
              <a:lnSpc>
                <a:spcPts val="2130"/>
              </a:lnSpc>
              <a:buChar char="-"/>
              <a:tabLst>
                <a:tab pos="377190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удовлетворение</a:t>
            </a:r>
            <a:r>
              <a:rPr sz="2000" spc="-15" dirty="0">
                <a:latin typeface="Microsoft Sans Serif"/>
                <a:cs typeface="Microsoft Sans Serif"/>
              </a:rPr>
              <a:t> потребностей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через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выбор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курсов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внеурочной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деятельности,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250"/>
              </a:lnSpc>
            </a:pPr>
            <a:r>
              <a:rPr sz="2000" spc="-40" dirty="0">
                <a:latin typeface="Microsoft Sans Serif"/>
                <a:cs typeface="Microsoft Sans Serif"/>
              </a:rPr>
              <a:t>из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перечня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Организации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89303" y="338327"/>
            <a:ext cx="10515600" cy="1367155"/>
          </a:xfrm>
          <a:prstGeom prst="rect">
            <a:avLst/>
          </a:prstGeom>
          <a:solidFill>
            <a:srgbClr val="ECECEC"/>
          </a:solidFill>
          <a:ln w="57911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715"/>
              </a:lnSpc>
            </a:pPr>
            <a:r>
              <a:rPr sz="5500" spc="-10" dirty="0">
                <a:solidFill>
                  <a:srgbClr val="C00000"/>
                </a:solidFill>
                <a:latin typeface="Calibri"/>
                <a:cs typeface="Calibri"/>
              </a:rPr>
              <a:t>Внеурочная</a:t>
            </a:r>
            <a:r>
              <a:rPr sz="55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500" spc="-25" dirty="0">
                <a:solidFill>
                  <a:srgbClr val="C00000"/>
                </a:solidFill>
                <a:latin typeface="Calibri"/>
                <a:cs typeface="Calibri"/>
              </a:rPr>
              <a:t>деятельность</a:t>
            </a:r>
            <a:endParaRPr sz="5500">
              <a:latin typeface="Calibri"/>
              <a:cs typeface="Calibri"/>
            </a:endParaRPr>
          </a:p>
          <a:p>
            <a:pPr marL="1377315" marR="1372870" algn="ctr">
              <a:lnSpc>
                <a:spcPct val="80000"/>
              </a:lnSpc>
              <a:spcBef>
                <a:spcPts val="310"/>
              </a:spcBef>
            </a:pPr>
            <a:r>
              <a:rPr sz="2000" i="1" spc="-5" dirty="0">
                <a:latin typeface="Calibri"/>
                <a:cs typeface="Calibri"/>
              </a:rPr>
              <a:t>направлена </a:t>
            </a:r>
            <a:r>
              <a:rPr sz="2000" i="1" dirty="0">
                <a:latin typeface="Calibri"/>
                <a:cs typeface="Calibri"/>
              </a:rPr>
              <a:t>на </a:t>
            </a:r>
            <a:r>
              <a:rPr sz="2000" i="1" spc="-5" dirty="0">
                <a:latin typeface="Calibri"/>
                <a:cs typeface="Calibri"/>
              </a:rPr>
              <a:t>достижение планируемых результатов освоения ООП </a:t>
            </a:r>
            <a:r>
              <a:rPr sz="2000" i="1" spc="-4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с</a:t>
            </a:r>
            <a:r>
              <a:rPr sz="2000" i="1" spc="-5" dirty="0">
                <a:latin typeface="Calibri"/>
                <a:cs typeface="Calibri"/>
              </a:rPr>
              <a:t> учетом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выбора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курсов </a:t>
            </a:r>
            <a:r>
              <a:rPr sz="2000" i="1" spc="-5" dirty="0">
                <a:latin typeface="Calibri"/>
                <a:cs typeface="Calibri"/>
              </a:rPr>
              <a:t>внеурочной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деятельности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4430" y="1137666"/>
            <a:ext cx="4991100" cy="3139440"/>
          </a:xfrm>
          <a:custGeom>
            <a:avLst/>
            <a:gdLst/>
            <a:ahLst/>
            <a:cxnLst/>
            <a:rect l="l" t="t" r="r" b="b"/>
            <a:pathLst>
              <a:path w="4991100" h="3139440">
                <a:moveTo>
                  <a:pt x="0" y="3139439"/>
                </a:moveTo>
                <a:lnTo>
                  <a:pt x="4991100" y="3139439"/>
                </a:lnTo>
                <a:lnTo>
                  <a:pt x="4991100" y="0"/>
                </a:lnTo>
                <a:lnTo>
                  <a:pt x="0" y="0"/>
                </a:lnTo>
                <a:lnTo>
                  <a:pt x="0" y="3139439"/>
                </a:lnTo>
                <a:close/>
              </a:path>
            </a:pathLst>
          </a:custGeom>
          <a:ln w="3810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6022" y="1154633"/>
            <a:ext cx="482155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969010" algn="l"/>
                <a:tab pos="1911985" algn="l"/>
                <a:tab pos="3181985" algn="l"/>
                <a:tab pos="4680585" algn="l"/>
              </a:tabLst>
            </a:pP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spc="-7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.	</a:t>
            </a:r>
            <a:r>
              <a:rPr sz="1800" b="1" spc="-5" dirty="0">
                <a:latin typeface="Calibri"/>
                <a:cs typeface="Calibri"/>
              </a:rPr>
              <a:t>17</a:t>
            </a:r>
            <a:r>
              <a:rPr sz="1800" b="1" dirty="0">
                <a:latin typeface="Calibri"/>
                <a:cs typeface="Calibri"/>
              </a:rPr>
              <a:t>.	</a:t>
            </a:r>
            <a:r>
              <a:rPr sz="1800" b="1" spc="-10" dirty="0">
                <a:latin typeface="Calibri"/>
                <a:cs typeface="Calibri"/>
              </a:rPr>
              <a:t>Фо</a:t>
            </a:r>
            <a:r>
              <a:rPr sz="1800" b="1" dirty="0">
                <a:latin typeface="Calibri"/>
                <a:cs typeface="Calibri"/>
              </a:rPr>
              <a:t>рмы	</a:t>
            </a:r>
            <a:r>
              <a:rPr sz="1800" b="1" spc="-5" dirty="0">
                <a:latin typeface="Calibri"/>
                <a:cs typeface="Calibri"/>
              </a:rPr>
              <a:t>п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луч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я	об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15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з</a:t>
            </a:r>
            <a:r>
              <a:rPr sz="1800" b="1" spc="-1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10" dirty="0">
                <a:latin typeface="Calibri"/>
                <a:cs typeface="Calibri"/>
              </a:rPr>
              <a:t>а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ия	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формы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обучения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1.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РФ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образование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может</a:t>
            </a:r>
            <a:r>
              <a:rPr sz="1800" dirty="0">
                <a:latin typeface="Calibri"/>
                <a:cs typeface="Calibri"/>
              </a:rPr>
              <a:t> быть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получено:</a:t>
            </a:r>
            <a:endParaRPr sz="1800">
              <a:latin typeface="Calibri"/>
              <a:cs typeface="Calibri"/>
            </a:endParaRPr>
          </a:p>
          <a:p>
            <a:pPr marR="6350">
              <a:lnSpc>
                <a:spcPct val="100000"/>
              </a:lnSpc>
              <a:buAutoNum type="arabicParenR"/>
              <a:tabLst>
                <a:tab pos="662305" algn="l"/>
                <a:tab pos="662940" algn="l"/>
                <a:tab pos="1252220" algn="l"/>
                <a:tab pos="3125470" algn="l"/>
              </a:tabLst>
            </a:pPr>
            <a:r>
              <a:rPr sz="1800" dirty="0">
                <a:latin typeface="Calibri"/>
                <a:cs typeface="Calibri"/>
              </a:rPr>
              <a:t>в	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гани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ациях,	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20" dirty="0">
                <a:latin typeface="Calibri"/>
                <a:cs typeface="Calibri"/>
              </a:rPr>
              <a:t>щ</a:t>
            </a:r>
            <a:r>
              <a:rPr sz="1800" spc="15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-1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яю</a:t>
            </a:r>
            <a:r>
              <a:rPr sz="1800" spc="-10" dirty="0">
                <a:latin typeface="Calibri"/>
                <a:cs typeface="Calibri"/>
              </a:rPr>
              <a:t>щ</a:t>
            </a:r>
            <a:r>
              <a:rPr sz="1800" dirty="0">
                <a:latin typeface="Calibri"/>
                <a:cs typeface="Calibri"/>
              </a:rPr>
              <a:t>их  </a:t>
            </a:r>
            <a:r>
              <a:rPr sz="1800" spc="-10" dirty="0">
                <a:latin typeface="Calibri"/>
                <a:cs typeface="Calibri"/>
              </a:rPr>
              <a:t>образовательную</a:t>
            </a:r>
            <a:r>
              <a:rPr sz="1800" spc="-5" dirty="0">
                <a:latin typeface="Calibri"/>
                <a:cs typeface="Calibri"/>
              </a:rPr>
              <a:t> деятельность;</a:t>
            </a:r>
            <a:endParaRPr sz="1800">
              <a:latin typeface="Calibri"/>
              <a:cs typeface="Calibri"/>
            </a:endParaRPr>
          </a:p>
          <a:p>
            <a:pPr marR="8255">
              <a:lnSpc>
                <a:spcPct val="100000"/>
              </a:lnSpc>
              <a:buAutoNum type="arabicParenR"/>
              <a:tabLst>
                <a:tab pos="412750" algn="l"/>
                <a:tab pos="413384" algn="l"/>
                <a:tab pos="988694" algn="l"/>
                <a:tab pos="2473325" algn="l"/>
                <a:tab pos="2880360" algn="l"/>
                <a:tab pos="3763010" algn="l"/>
              </a:tabLst>
            </a:pPr>
            <a:r>
              <a:rPr sz="1800" spc="1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не	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рг</a:t>
            </a:r>
            <a:r>
              <a:rPr sz="1800" dirty="0">
                <a:latin typeface="Calibri"/>
                <a:cs typeface="Calibri"/>
              </a:rPr>
              <a:t>ани</a:t>
            </a:r>
            <a:r>
              <a:rPr sz="1800" spc="-15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аций	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dirty="0">
                <a:latin typeface="Calibri"/>
                <a:cs typeface="Calibri"/>
              </a:rPr>
              <a:t>в	</a:t>
            </a:r>
            <a:r>
              <a:rPr sz="1800" spc="10" dirty="0">
                <a:latin typeface="Calibri"/>
                <a:cs typeface="Calibri"/>
              </a:rPr>
              <a:t>ф</a:t>
            </a:r>
            <a:r>
              <a:rPr sz="1800" spc="-5" dirty="0">
                <a:latin typeface="Calibri"/>
                <a:cs typeface="Calibri"/>
              </a:rPr>
              <a:t>орм</a:t>
            </a:r>
            <a:r>
              <a:rPr sz="1800" dirty="0">
                <a:latin typeface="Calibri"/>
                <a:cs typeface="Calibri"/>
              </a:rPr>
              <a:t>е	</a:t>
            </a:r>
            <a:r>
              <a:rPr sz="1800" spc="5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мей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 </a:t>
            </a:r>
            <a:r>
              <a:rPr sz="1800" spc="-5" dirty="0">
                <a:latin typeface="Calibri"/>
                <a:cs typeface="Calibri"/>
              </a:rPr>
              <a:t>образования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самообразования).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2.</a:t>
            </a:r>
            <a:r>
              <a:rPr sz="1800" spc="5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Обучение</a:t>
            </a:r>
            <a:r>
              <a:rPr sz="1800" spc="5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организациях,</a:t>
            </a:r>
            <a:r>
              <a:rPr sz="1800" spc="5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осуществляющих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5736" y="3350133"/>
            <a:ext cx="3092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деятельность…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312420" algn="l"/>
                <a:tab pos="1167130" algn="l"/>
                <a:tab pos="2712720" algn="l"/>
              </a:tabLst>
            </a:pPr>
            <a:r>
              <a:rPr sz="1800" dirty="0">
                <a:latin typeface="Calibri"/>
                <a:cs typeface="Calibri"/>
              </a:rPr>
              <a:t>в	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spc="5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ой</a:t>
            </a:r>
            <a:r>
              <a:rPr sz="1800" dirty="0">
                <a:latin typeface="Calibri"/>
                <a:cs typeface="Calibri"/>
              </a:rPr>
              <a:t>,	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аочн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й	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ли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6022" y="3350133"/>
            <a:ext cx="17335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образовательную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осуществляется </a:t>
            </a:r>
            <a:r>
              <a:rPr sz="1800" spc="-5" dirty="0">
                <a:latin typeface="Calibri"/>
                <a:cs typeface="Calibri"/>
              </a:rPr>
              <a:t> заочной </a:t>
            </a:r>
            <a:r>
              <a:rPr sz="1800" dirty="0">
                <a:latin typeface="Calibri"/>
                <a:cs typeface="Calibri"/>
              </a:rPr>
              <a:t>форме.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70533" y="173481"/>
            <a:ext cx="10821035" cy="797560"/>
            <a:chOff x="970533" y="173481"/>
            <a:chExt cx="10821035" cy="797560"/>
          </a:xfrm>
        </p:grpSpPr>
        <p:sp>
          <p:nvSpPr>
            <p:cNvPr id="7" name="object 7"/>
            <p:cNvSpPr/>
            <p:nvPr/>
          </p:nvSpPr>
          <p:spPr>
            <a:xfrm>
              <a:off x="1053058" y="202691"/>
              <a:ext cx="10709275" cy="739140"/>
            </a:xfrm>
            <a:custGeom>
              <a:avLst/>
              <a:gdLst/>
              <a:ahLst/>
              <a:cxnLst/>
              <a:rect l="l" t="t" r="r" b="b"/>
              <a:pathLst>
                <a:path w="10709275" h="739140">
                  <a:moveTo>
                    <a:pt x="0" y="739139"/>
                  </a:moveTo>
                  <a:lnTo>
                    <a:pt x="10709173" y="739139"/>
                  </a:lnTo>
                  <a:lnTo>
                    <a:pt x="10709173" y="0"/>
                  </a:lnTo>
                  <a:lnTo>
                    <a:pt x="0" y="0"/>
                  </a:lnTo>
                  <a:lnTo>
                    <a:pt x="0" y="739139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9743" y="202691"/>
              <a:ext cx="10762615" cy="739140"/>
            </a:xfrm>
            <a:custGeom>
              <a:avLst/>
              <a:gdLst/>
              <a:ahLst/>
              <a:cxnLst/>
              <a:rect l="l" t="t" r="r" b="b"/>
              <a:pathLst>
                <a:path w="10762615" h="739140">
                  <a:moveTo>
                    <a:pt x="0" y="739139"/>
                  </a:moveTo>
                  <a:lnTo>
                    <a:pt x="10762488" y="739139"/>
                  </a:lnTo>
                  <a:lnTo>
                    <a:pt x="10762488" y="0"/>
                  </a:lnTo>
                  <a:lnTo>
                    <a:pt x="0" y="0"/>
                  </a:lnTo>
                  <a:lnTo>
                    <a:pt x="0" y="739139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53058" y="267081"/>
            <a:ext cx="1068070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3930">
              <a:lnSpc>
                <a:spcPct val="100000"/>
              </a:lnSpc>
              <a:spcBef>
                <a:spcPts val="100"/>
              </a:spcBef>
            </a:pPr>
            <a:r>
              <a:rPr sz="3500" b="0" spc="-25" dirty="0">
                <a:solidFill>
                  <a:srgbClr val="C00000"/>
                </a:solidFill>
                <a:latin typeface="Calibri"/>
                <a:cs typeface="Calibri"/>
              </a:rPr>
              <a:t>Требования</a:t>
            </a:r>
            <a:r>
              <a:rPr sz="3500" b="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500" b="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3500" b="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500" b="0" dirty="0">
                <a:solidFill>
                  <a:srgbClr val="C00000"/>
                </a:solidFill>
                <a:latin typeface="Calibri"/>
                <a:cs typeface="Calibri"/>
              </a:rPr>
              <a:t>условиям</a:t>
            </a:r>
            <a:r>
              <a:rPr sz="3500" b="0" spc="-5" dirty="0">
                <a:solidFill>
                  <a:srgbClr val="C00000"/>
                </a:solidFill>
                <a:latin typeface="Calibri"/>
                <a:cs typeface="Calibri"/>
              </a:rPr>
              <a:t> реализации</a:t>
            </a:r>
            <a:r>
              <a:rPr sz="3500" b="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500" b="0" spc="-5" dirty="0">
                <a:solidFill>
                  <a:srgbClr val="C00000"/>
                </a:solidFill>
                <a:latin typeface="Calibri"/>
                <a:cs typeface="Calibri"/>
              </a:rPr>
              <a:t>ООП</a:t>
            </a:r>
            <a:r>
              <a:rPr sz="3500" b="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500" b="0" spc="-5" dirty="0">
                <a:solidFill>
                  <a:srgbClr val="C00000"/>
                </a:solidFill>
                <a:latin typeface="Calibri"/>
                <a:cs typeface="Calibri"/>
              </a:rPr>
              <a:t>НОО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23289" y="5646165"/>
            <a:ext cx="10752455" cy="934719"/>
            <a:chOff x="923289" y="5646165"/>
            <a:chExt cx="10752455" cy="934719"/>
          </a:xfrm>
        </p:grpSpPr>
        <p:sp>
          <p:nvSpPr>
            <p:cNvPr id="11" name="object 11"/>
            <p:cNvSpPr/>
            <p:nvPr/>
          </p:nvSpPr>
          <p:spPr>
            <a:xfrm>
              <a:off x="952499" y="5675375"/>
              <a:ext cx="10694035" cy="876300"/>
            </a:xfrm>
            <a:custGeom>
              <a:avLst/>
              <a:gdLst/>
              <a:ahLst/>
              <a:cxnLst/>
              <a:rect l="l" t="t" r="r" b="b"/>
              <a:pathLst>
                <a:path w="10694035" h="876300">
                  <a:moveTo>
                    <a:pt x="10693908" y="0"/>
                  </a:moveTo>
                  <a:lnTo>
                    <a:pt x="0" y="0"/>
                  </a:lnTo>
                  <a:lnTo>
                    <a:pt x="0" y="876300"/>
                  </a:lnTo>
                  <a:lnTo>
                    <a:pt x="10693908" y="876300"/>
                  </a:lnTo>
                  <a:lnTo>
                    <a:pt x="1069390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52499" y="5675375"/>
              <a:ext cx="10694035" cy="876300"/>
            </a:xfrm>
            <a:custGeom>
              <a:avLst/>
              <a:gdLst/>
              <a:ahLst/>
              <a:cxnLst/>
              <a:rect l="l" t="t" r="r" b="b"/>
              <a:pathLst>
                <a:path w="10694035" h="876300">
                  <a:moveTo>
                    <a:pt x="0" y="876300"/>
                  </a:moveTo>
                  <a:lnTo>
                    <a:pt x="10693908" y="876300"/>
                  </a:lnTo>
                  <a:lnTo>
                    <a:pt x="10693908" y="0"/>
                  </a:lnTo>
                  <a:lnTo>
                    <a:pt x="0" y="0"/>
                  </a:lnTo>
                  <a:lnTo>
                    <a:pt x="0" y="876300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19983" y="5690412"/>
            <a:ext cx="5758180" cy="7778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065" marR="5080" algn="ctr">
              <a:lnSpc>
                <a:spcPct val="80000"/>
              </a:lnSpc>
              <a:spcBef>
                <a:spcPts val="550"/>
              </a:spcBef>
            </a:pPr>
            <a:r>
              <a:rPr sz="1900" spc="-60" dirty="0">
                <a:latin typeface="Microsoft Sans Serif"/>
                <a:cs typeface="Microsoft Sans Serif"/>
              </a:rPr>
              <a:t>Результат </a:t>
            </a:r>
            <a:r>
              <a:rPr sz="1900" spc="495" dirty="0">
                <a:latin typeface="Microsoft Sans Serif"/>
                <a:cs typeface="Microsoft Sans Serif"/>
              </a:rPr>
              <a:t>– </a:t>
            </a:r>
            <a:r>
              <a:rPr sz="1900" spc="-15" dirty="0">
                <a:latin typeface="Microsoft Sans Serif"/>
                <a:cs typeface="Microsoft Sans Serif"/>
              </a:rPr>
              <a:t>развивающая </a:t>
            </a:r>
            <a:r>
              <a:rPr sz="1900" spc="-25" dirty="0">
                <a:latin typeface="Microsoft Sans Serif"/>
                <a:cs typeface="Microsoft Sans Serif"/>
              </a:rPr>
              <a:t>образовательная </a:t>
            </a:r>
            <a:r>
              <a:rPr sz="1900" spc="-15" dirty="0">
                <a:latin typeface="Microsoft Sans Serif"/>
                <a:cs typeface="Microsoft Sans Serif"/>
              </a:rPr>
              <a:t>среда; </a:t>
            </a:r>
            <a:r>
              <a:rPr sz="1900" spc="-490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доступ </a:t>
            </a:r>
            <a:r>
              <a:rPr sz="1900" spc="-125" dirty="0">
                <a:latin typeface="Microsoft Sans Serif"/>
                <a:cs typeface="Microsoft Sans Serif"/>
              </a:rPr>
              <a:t>к</a:t>
            </a:r>
            <a:r>
              <a:rPr sz="1900" spc="-120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информационно- </a:t>
            </a:r>
            <a:r>
              <a:rPr sz="1900" spc="-20" dirty="0">
                <a:latin typeface="Microsoft Sans Serif"/>
                <a:cs typeface="Microsoft Sans Serif"/>
              </a:rPr>
              <a:t>образовательной </a:t>
            </a:r>
            <a:r>
              <a:rPr sz="1900" spc="-15" dirty="0">
                <a:latin typeface="Microsoft Sans Serif"/>
                <a:cs typeface="Microsoft Sans Serif"/>
              </a:rPr>
              <a:t>среде; </a:t>
            </a:r>
            <a:r>
              <a:rPr sz="1900" spc="-49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создание</a:t>
            </a:r>
            <a:r>
              <a:rPr sz="1900" spc="75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психолого-</a:t>
            </a:r>
            <a:r>
              <a:rPr sz="1900" spc="50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педагогических</a:t>
            </a:r>
            <a:r>
              <a:rPr sz="1900" spc="4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условий.</a:t>
            </a:r>
            <a:endParaRPr sz="19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620" y="0"/>
            <a:ext cx="11651233" cy="6857872"/>
            <a:chOff x="7620" y="0"/>
            <a:chExt cx="11651233" cy="6857872"/>
          </a:xfrm>
        </p:grpSpPr>
        <p:sp>
          <p:nvSpPr>
            <p:cNvPr id="15" name="object 15"/>
            <p:cNvSpPr/>
            <p:nvPr/>
          </p:nvSpPr>
          <p:spPr>
            <a:xfrm>
              <a:off x="9144" y="0"/>
              <a:ext cx="1043940" cy="3429000"/>
            </a:xfrm>
            <a:custGeom>
              <a:avLst/>
              <a:gdLst/>
              <a:ahLst/>
              <a:cxnLst/>
              <a:rect l="l" t="t" r="r" b="b"/>
              <a:pathLst>
                <a:path w="1043940" h="3429000">
                  <a:moveTo>
                    <a:pt x="1043914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043914" y="3429000"/>
                  </a:lnTo>
                  <a:lnTo>
                    <a:pt x="1043914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20" y="1671827"/>
              <a:ext cx="1047115" cy="5186045"/>
            </a:xfrm>
            <a:custGeom>
              <a:avLst/>
              <a:gdLst/>
              <a:ahLst/>
              <a:cxnLst/>
              <a:rect l="l" t="t" r="r" b="b"/>
              <a:pathLst>
                <a:path w="1047115" h="5186045">
                  <a:moveTo>
                    <a:pt x="0" y="0"/>
                  </a:moveTo>
                  <a:lnTo>
                    <a:pt x="0" y="783209"/>
                  </a:lnTo>
                  <a:lnTo>
                    <a:pt x="19160" y="783717"/>
                  </a:lnTo>
                  <a:lnTo>
                    <a:pt x="38180" y="785241"/>
                  </a:lnTo>
                  <a:lnTo>
                    <a:pt x="94195" y="795909"/>
                  </a:lnTo>
                  <a:lnTo>
                    <a:pt x="130581" y="807974"/>
                  </a:lnTo>
                  <a:lnTo>
                    <a:pt x="166128" y="823722"/>
                  </a:lnTo>
                  <a:lnTo>
                    <a:pt x="200748" y="843026"/>
                  </a:lnTo>
                  <a:lnTo>
                    <a:pt x="234353" y="865886"/>
                  </a:lnTo>
                  <a:lnTo>
                    <a:pt x="266890" y="892048"/>
                  </a:lnTo>
                  <a:lnTo>
                    <a:pt x="298259" y="921512"/>
                  </a:lnTo>
                  <a:lnTo>
                    <a:pt x="328409" y="954024"/>
                  </a:lnTo>
                  <a:lnTo>
                    <a:pt x="357225" y="989584"/>
                  </a:lnTo>
                  <a:lnTo>
                    <a:pt x="384683" y="1027811"/>
                  </a:lnTo>
                  <a:lnTo>
                    <a:pt x="410654" y="1068959"/>
                  </a:lnTo>
                  <a:lnTo>
                    <a:pt x="435102" y="1112520"/>
                  </a:lnTo>
                  <a:lnTo>
                    <a:pt x="457923" y="1158621"/>
                  </a:lnTo>
                  <a:lnTo>
                    <a:pt x="479056" y="1207135"/>
                  </a:lnTo>
                  <a:lnTo>
                    <a:pt x="498411" y="1257681"/>
                  </a:lnTo>
                  <a:lnTo>
                    <a:pt x="515937" y="1310386"/>
                  </a:lnTo>
                  <a:lnTo>
                    <a:pt x="531533" y="1365123"/>
                  </a:lnTo>
                  <a:lnTo>
                    <a:pt x="545122" y="1421511"/>
                  </a:lnTo>
                  <a:lnTo>
                    <a:pt x="556653" y="1479677"/>
                  </a:lnTo>
                  <a:lnTo>
                    <a:pt x="566013" y="1539367"/>
                  </a:lnTo>
                  <a:lnTo>
                    <a:pt x="573163" y="1600581"/>
                  </a:lnTo>
                  <a:lnTo>
                    <a:pt x="577989" y="1662938"/>
                  </a:lnTo>
                  <a:lnTo>
                    <a:pt x="580440" y="1726564"/>
                  </a:lnTo>
                  <a:lnTo>
                    <a:pt x="580732" y="1757172"/>
                  </a:lnTo>
                  <a:lnTo>
                    <a:pt x="997" y="1757172"/>
                  </a:lnTo>
                  <a:lnTo>
                    <a:pt x="997" y="5185781"/>
                  </a:lnTo>
                  <a:lnTo>
                    <a:pt x="1045184" y="5185781"/>
                  </a:lnTo>
                  <a:lnTo>
                    <a:pt x="1045184" y="1758823"/>
                  </a:lnTo>
                  <a:lnTo>
                    <a:pt x="1046975" y="1758823"/>
                  </a:lnTo>
                  <a:lnTo>
                    <a:pt x="1046289" y="1694307"/>
                  </a:lnTo>
                  <a:lnTo>
                    <a:pt x="1044232" y="1630426"/>
                  </a:lnTo>
                  <a:lnTo>
                    <a:pt x="1040828" y="1567180"/>
                  </a:lnTo>
                  <a:lnTo>
                    <a:pt x="1036116" y="1504569"/>
                  </a:lnTo>
                  <a:lnTo>
                    <a:pt x="1030109" y="1442593"/>
                  </a:lnTo>
                  <a:lnTo>
                    <a:pt x="1022832" y="1381506"/>
                  </a:lnTo>
                  <a:lnTo>
                    <a:pt x="1014298" y="1321054"/>
                  </a:lnTo>
                  <a:lnTo>
                    <a:pt x="1004557" y="1261491"/>
                  </a:lnTo>
                  <a:lnTo>
                    <a:pt x="993597" y="1202817"/>
                  </a:lnTo>
                  <a:lnTo>
                    <a:pt x="981481" y="1145032"/>
                  </a:lnTo>
                  <a:lnTo>
                    <a:pt x="968197" y="1088263"/>
                  </a:lnTo>
                  <a:lnTo>
                    <a:pt x="953795" y="1032383"/>
                  </a:lnTo>
                  <a:lnTo>
                    <a:pt x="938276" y="977519"/>
                  </a:lnTo>
                  <a:lnTo>
                    <a:pt x="921689" y="923798"/>
                  </a:lnTo>
                  <a:lnTo>
                    <a:pt x="904036" y="871093"/>
                  </a:lnTo>
                  <a:lnTo>
                    <a:pt x="885355" y="819531"/>
                  </a:lnTo>
                  <a:lnTo>
                    <a:pt x="865657" y="769238"/>
                  </a:lnTo>
                  <a:lnTo>
                    <a:pt x="844969" y="720089"/>
                  </a:lnTo>
                  <a:lnTo>
                    <a:pt x="823328" y="672211"/>
                  </a:lnTo>
                  <a:lnTo>
                    <a:pt x="800735" y="625601"/>
                  </a:lnTo>
                  <a:lnTo>
                    <a:pt x="777240" y="580389"/>
                  </a:lnTo>
                  <a:lnTo>
                    <a:pt x="752843" y="536575"/>
                  </a:lnTo>
                  <a:lnTo>
                    <a:pt x="727583" y="494030"/>
                  </a:lnTo>
                  <a:lnTo>
                    <a:pt x="701484" y="453136"/>
                  </a:lnTo>
                  <a:lnTo>
                    <a:pt x="674547" y="413638"/>
                  </a:lnTo>
                  <a:lnTo>
                    <a:pt x="646823" y="375666"/>
                  </a:lnTo>
                  <a:lnTo>
                    <a:pt x="618324" y="339344"/>
                  </a:lnTo>
                  <a:lnTo>
                    <a:pt x="589076" y="304546"/>
                  </a:lnTo>
                  <a:lnTo>
                    <a:pt x="559104" y="271525"/>
                  </a:lnTo>
                  <a:lnTo>
                    <a:pt x="528421" y="240157"/>
                  </a:lnTo>
                  <a:lnTo>
                    <a:pt x="497065" y="210438"/>
                  </a:lnTo>
                  <a:lnTo>
                    <a:pt x="465061" y="182625"/>
                  </a:lnTo>
                  <a:lnTo>
                    <a:pt x="432409" y="156591"/>
                  </a:lnTo>
                  <a:lnTo>
                    <a:pt x="399161" y="132334"/>
                  </a:lnTo>
                  <a:lnTo>
                    <a:pt x="365315" y="109982"/>
                  </a:lnTo>
                  <a:lnTo>
                    <a:pt x="330923" y="89662"/>
                  </a:lnTo>
                  <a:lnTo>
                    <a:pt x="295986" y="71247"/>
                  </a:lnTo>
                  <a:lnTo>
                    <a:pt x="260540" y="54863"/>
                  </a:lnTo>
                  <a:lnTo>
                    <a:pt x="224599" y="40512"/>
                  </a:lnTo>
                  <a:lnTo>
                    <a:pt x="188188" y="28321"/>
                  </a:lnTo>
                  <a:lnTo>
                    <a:pt x="151345" y="18287"/>
                  </a:lnTo>
                  <a:lnTo>
                    <a:pt x="114072" y="10287"/>
                  </a:lnTo>
                  <a:lnTo>
                    <a:pt x="57437" y="2539"/>
                  </a:lnTo>
                  <a:lnTo>
                    <a:pt x="19226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20" y="3427476"/>
              <a:ext cx="1047115" cy="1758950"/>
            </a:xfrm>
            <a:custGeom>
              <a:avLst/>
              <a:gdLst/>
              <a:ahLst/>
              <a:cxnLst/>
              <a:rect l="l" t="t" r="r" b="b"/>
              <a:pathLst>
                <a:path w="1047115" h="1758950">
                  <a:moveTo>
                    <a:pt x="1046988" y="0"/>
                  </a:moveTo>
                  <a:lnTo>
                    <a:pt x="580771" y="0"/>
                  </a:lnTo>
                  <a:lnTo>
                    <a:pt x="580453" y="32258"/>
                  </a:lnTo>
                  <a:lnTo>
                    <a:pt x="579526" y="64135"/>
                  </a:lnTo>
                  <a:lnTo>
                    <a:pt x="575881" y="127126"/>
                  </a:lnTo>
                  <a:lnTo>
                    <a:pt x="569874" y="188975"/>
                  </a:lnTo>
                  <a:lnTo>
                    <a:pt x="561619" y="249428"/>
                  </a:lnTo>
                  <a:lnTo>
                    <a:pt x="551154" y="308356"/>
                  </a:lnTo>
                  <a:lnTo>
                    <a:pt x="538594" y="365632"/>
                  </a:lnTo>
                  <a:lnTo>
                    <a:pt x="523989" y="421259"/>
                  </a:lnTo>
                  <a:lnTo>
                    <a:pt x="507415" y="474980"/>
                  </a:lnTo>
                  <a:lnTo>
                    <a:pt x="488962" y="526542"/>
                  </a:lnTo>
                  <a:lnTo>
                    <a:pt x="468706" y="576199"/>
                  </a:lnTo>
                  <a:lnTo>
                    <a:pt x="446722" y="623443"/>
                  </a:lnTo>
                  <a:lnTo>
                    <a:pt x="423075" y="668274"/>
                  </a:lnTo>
                  <a:lnTo>
                    <a:pt x="397865" y="710692"/>
                  </a:lnTo>
                  <a:lnTo>
                    <a:pt x="371144" y="750443"/>
                  </a:lnTo>
                  <a:lnTo>
                    <a:pt x="342988" y="787273"/>
                  </a:lnTo>
                  <a:lnTo>
                    <a:pt x="313499" y="821309"/>
                  </a:lnTo>
                  <a:lnTo>
                    <a:pt x="282727" y="852297"/>
                  </a:lnTo>
                  <a:lnTo>
                    <a:pt x="250774" y="880110"/>
                  </a:lnTo>
                  <a:lnTo>
                    <a:pt x="217690" y="904748"/>
                  </a:lnTo>
                  <a:lnTo>
                    <a:pt x="183565" y="925830"/>
                  </a:lnTo>
                  <a:lnTo>
                    <a:pt x="148475" y="943356"/>
                  </a:lnTo>
                  <a:lnTo>
                    <a:pt x="112500" y="957199"/>
                  </a:lnTo>
                  <a:lnTo>
                    <a:pt x="75711" y="967359"/>
                  </a:lnTo>
                  <a:lnTo>
                    <a:pt x="19170" y="974979"/>
                  </a:lnTo>
                  <a:lnTo>
                    <a:pt x="0" y="975487"/>
                  </a:lnTo>
                  <a:lnTo>
                    <a:pt x="0" y="1758696"/>
                  </a:lnTo>
                  <a:lnTo>
                    <a:pt x="38383" y="1757553"/>
                  </a:lnTo>
                  <a:lnTo>
                    <a:pt x="76417" y="1754124"/>
                  </a:lnTo>
                  <a:lnTo>
                    <a:pt x="132765" y="1744726"/>
                  </a:lnTo>
                  <a:lnTo>
                    <a:pt x="169824" y="1735709"/>
                  </a:lnTo>
                  <a:lnTo>
                    <a:pt x="206463" y="1724533"/>
                  </a:lnTo>
                  <a:lnTo>
                    <a:pt x="242633" y="1711198"/>
                  </a:lnTo>
                  <a:lnTo>
                    <a:pt x="278333" y="1695831"/>
                  </a:lnTo>
                  <a:lnTo>
                    <a:pt x="313524" y="1678432"/>
                  </a:lnTo>
                  <a:lnTo>
                    <a:pt x="348195" y="1659128"/>
                  </a:lnTo>
                  <a:lnTo>
                    <a:pt x="382320" y="1637792"/>
                  </a:lnTo>
                  <a:lnTo>
                    <a:pt x="415861" y="1614551"/>
                  </a:lnTo>
                  <a:lnTo>
                    <a:pt x="448817" y="1589405"/>
                  </a:lnTo>
                  <a:lnTo>
                    <a:pt x="481152" y="1562354"/>
                  </a:lnTo>
                  <a:lnTo>
                    <a:pt x="512838" y="1533652"/>
                  </a:lnTo>
                  <a:lnTo>
                    <a:pt x="543864" y="1503045"/>
                  </a:lnTo>
                  <a:lnTo>
                    <a:pt x="574192" y="1470914"/>
                  </a:lnTo>
                  <a:lnTo>
                    <a:pt x="603808" y="1437005"/>
                  </a:lnTo>
                  <a:lnTo>
                    <a:pt x="632675" y="1401445"/>
                  </a:lnTo>
                  <a:lnTo>
                    <a:pt x="660793" y="1364234"/>
                  </a:lnTo>
                  <a:lnTo>
                    <a:pt x="688124" y="1325499"/>
                  </a:lnTo>
                  <a:lnTo>
                    <a:pt x="714641" y="1285240"/>
                  </a:lnTo>
                  <a:lnTo>
                    <a:pt x="740333" y="1243584"/>
                  </a:lnTo>
                  <a:lnTo>
                    <a:pt x="765162" y="1200404"/>
                  </a:lnTo>
                  <a:lnTo>
                    <a:pt x="789114" y="1155954"/>
                  </a:lnTo>
                  <a:lnTo>
                    <a:pt x="812152" y="1109980"/>
                  </a:lnTo>
                  <a:lnTo>
                    <a:pt x="834275" y="1062736"/>
                  </a:lnTo>
                  <a:lnTo>
                    <a:pt x="855446" y="1014222"/>
                  </a:lnTo>
                  <a:lnTo>
                    <a:pt x="875639" y="964565"/>
                  </a:lnTo>
                  <a:lnTo>
                    <a:pt x="894829" y="913511"/>
                  </a:lnTo>
                  <a:lnTo>
                    <a:pt x="913003" y="861441"/>
                  </a:lnTo>
                  <a:lnTo>
                    <a:pt x="930122" y="808228"/>
                  </a:lnTo>
                  <a:lnTo>
                    <a:pt x="946175" y="753872"/>
                  </a:lnTo>
                  <a:lnTo>
                    <a:pt x="961136" y="698500"/>
                  </a:lnTo>
                  <a:lnTo>
                    <a:pt x="974991" y="642238"/>
                  </a:lnTo>
                  <a:lnTo>
                    <a:pt x="987691" y="584835"/>
                  </a:lnTo>
                  <a:lnTo>
                    <a:pt x="999236" y="526669"/>
                  </a:lnTo>
                  <a:lnTo>
                    <a:pt x="1009586" y="467487"/>
                  </a:lnTo>
                  <a:lnTo>
                    <a:pt x="1018730" y="407543"/>
                  </a:lnTo>
                  <a:lnTo>
                    <a:pt x="1026629" y="346837"/>
                  </a:lnTo>
                  <a:lnTo>
                    <a:pt x="1033284" y="285242"/>
                  </a:lnTo>
                  <a:lnTo>
                    <a:pt x="1038644" y="223012"/>
                  </a:lnTo>
                  <a:lnTo>
                    <a:pt x="1042708" y="160020"/>
                  </a:lnTo>
                  <a:lnTo>
                    <a:pt x="1045438" y="96520"/>
                  </a:lnTo>
                  <a:lnTo>
                    <a:pt x="1046810" y="32258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95643" y="1136903"/>
              <a:ext cx="5363210" cy="3046730"/>
            </a:xfrm>
            <a:custGeom>
              <a:avLst/>
              <a:gdLst/>
              <a:ahLst/>
              <a:cxnLst/>
              <a:rect l="l" t="t" r="r" b="b"/>
              <a:pathLst>
                <a:path w="5363209" h="3046729">
                  <a:moveTo>
                    <a:pt x="0" y="3046476"/>
                  </a:moveTo>
                  <a:lnTo>
                    <a:pt x="5362956" y="3046476"/>
                  </a:lnTo>
                  <a:lnTo>
                    <a:pt x="5362956" y="0"/>
                  </a:lnTo>
                  <a:lnTo>
                    <a:pt x="0" y="0"/>
                  </a:lnTo>
                  <a:lnTo>
                    <a:pt x="0" y="3046476"/>
                  </a:lnTo>
                  <a:close/>
                </a:path>
              </a:pathLst>
            </a:custGeom>
            <a:ln w="57912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507742" y="4371594"/>
            <a:ext cx="8229600" cy="1117600"/>
          </a:xfrm>
          <a:prstGeom prst="rect">
            <a:avLst/>
          </a:prstGeom>
          <a:ln w="38100">
            <a:solidFill>
              <a:srgbClr val="99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285"/>
              </a:lnSpc>
            </a:pP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Приказ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Рособрнадзора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590,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Минпросвещения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России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90000"/>
                </a:solidFill>
                <a:latin typeface="Calibri"/>
                <a:cs typeface="Calibri"/>
              </a:rPr>
              <a:t>№</a:t>
            </a:r>
            <a:r>
              <a:rPr sz="2000" b="1" spc="-2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90000"/>
                </a:solidFill>
                <a:latin typeface="Calibri"/>
                <a:cs typeface="Calibri"/>
              </a:rPr>
              <a:t>219</a:t>
            </a:r>
            <a:r>
              <a:rPr sz="2000" b="1" spc="-1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90000"/>
                </a:solidFill>
                <a:latin typeface="Calibri"/>
                <a:cs typeface="Calibri"/>
              </a:rPr>
              <a:t>от</a:t>
            </a:r>
            <a:r>
              <a:rPr sz="2000" b="1" spc="-1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90000"/>
                </a:solidFill>
                <a:latin typeface="Calibri"/>
                <a:cs typeface="Calibri"/>
              </a:rPr>
              <a:t>06.05.2019</a:t>
            </a:r>
            <a:endParaRPr sz="2000">
              <a:latin typeface="Calibri"/>
              <a:cs typeface="Calibri"/>
            </a:endParaRPr>
          </a:p>
          <a:p>
            <a:pPr marL="90170">
              <a:lnSpc>
                <a:spcPts val="1950"/>
              </a:lnSpc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«Об</a:t>
            </a:r>
            <a:r>
              <a:rPr sz="18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утверждении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Методологии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критериев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оценки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качества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общего</a:t>
            </a:r>
            <a:endParaRPr sz="1800">
              <a:latin typeface="Calibri"/>
              <a:cs typeface="Calibri"/>
            </a:endParaRPr>
          </a:p>
          <a:p>
            <a:pPr marL="90170">
              <a:lnSpc>
                <a:spcPts val="1945"/>
              </a:lnSpc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образования</a:t>
            </a: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80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общеобразовательных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организациях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1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основе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практики</a:t>
            </a:r>
            <a:endParaRPr sz="1800">
              <a:latin typeface="Calibri"/>
              <a:cs typeface="Calibri"/>
            </a:endParaRPr>
          </a:p>
          <a:p>
            <a:pPr marL="90170">
              <a:lnSpc>
                <a:spcPts val="2055"/>
              </a:lnSpc>
            </a:pP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международных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исследований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качества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подготовки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 обучающихся»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88608" y="1157478"/>
            <a:ext cx="519557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525" algn="just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Calibri"/>
                <a:cs typeface="Calibri"/>
              </a:rPr>
              <a:t>Ст.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19.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Реализация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программы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НОО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осуществляется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организацией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как</a:t>
            </a:r>
            <a:r>
              <a:rPr sz="1600" b="1" spc="-10" dirty="0">
                <a:latin typeface="Calibri"/>
                <a:cs typeface="Calibri"/>
              </a:rPr>
              <a:t> самостоятельно,</a:t>
            </a:r>
            <a:r>
              <a:rPr sz="1600" b="1" spc="-5" dirty="0">
                <a:latin typeface="Calibri"/>
                <a:cs typeface="Calibri"/>
              </a:rPr>
              <a:t> так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посредством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сетевой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формы.</a:t>
            </a:r>
            <a:endParaRPr sz="16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При</a:t>
            </a:r>
            <a:r>
              <a:rPr sz="1600" b="1" spc="5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реализации</a:t>
            </a:r>
            <a:r>
              <a:rPr sz="1600" b="1" spc="5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программы</a:t>
            </a:r>
            <a:r>
              <a:rPr sz="1600" b="1" spc="5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НОО</a:t>
            </a:r>
            <a:r>
              <a:rPr sz="1600" b="1" spc="5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организации</a:t>
            </a:r>
            <a:r>
              <a:rPr sz="1600" b="1" spc="5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вправе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применять:</a:t>
            </a:r>
            <a:endParaRPr sz="1600">
              <a:latin typeface="Calibri"/>
              <a:cs typeface="Calibri"/>
            </a:endParaRPr>
          </a:p>
          <a:p>
            <a:pPr marR="5080" algn="just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Различные</a:t>
            </a:r>
            <a:r>
              <a:rPr sz="1600" spc="-5" dirty="0">
                <a:latin typeface="Calibri"/>
                <a:cs typeface="Calibri"/>
              </a:rPr>
              <a:t> образовательные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технологии,</a:t>
            </a:r>
            <a:r>
              <a:rPr sz="1600" spc="-5" dirty="0">
                <a:latin typeface="Calibri"/>
                <a:cs typeface="Calibri"/>
              </a:rPr>
              <a:t> 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том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числе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электронное </a:t>
            </a:r>
            <a:r>
              <a:rPr sz="1600" b="1" spc="-5" dirty="0">
                <a:latin typeface="Calibri"/>
                <a:cs typeface="Calibri"/>
              </a:rPr>
              <a:t>обучение, дистанционные образовательные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технологии;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88608" y="3108147"/>
            <a:ext cx="10356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"/>
                <a:cs typeface="Calibri"/>
              </a:rPr>
              <a:t>Модульный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указанной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37119" y="3108147"/>
            <a:ext cx="41459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215">
              <a:lnSpc>
                <a:spcPct val="100000"/>
              </a:lnSpc>
              <a:spcBef>
                <a:spcPts val="95"/>
              </a:spcBef>
              <a:tabLst>
                <a:tab pos="1428115" algn="l"/>
                <a:tab pos="3077210" algn="l"/>
              </a:tabLst>
            </a:pPr>
            <a:r>
              <a:rPr sz="1600" spc="-5" dirty="0">
                <a:latin typeface="Calibri"/>
                <a:cs typeface="Calibri"/>
              </a:rPr>
              <a:t>принцип	</a:t>
            </a:r>
            <a:r>
              <a:rPr sz="1600" spc="-10" dirty="0">
                <a:latin typeface="Calibri"/>
                <a:cs typeface="Calibri"/>
              </a:rPr>
              <a:t>представления	</a:t>
            </a:r>
            <a:r>
              <a:rPr sz="1600" spc="-15" dirty="0">
                <a:latin typeface="Calibri"/>
                <a:cs typeface="Calibri"/>
              </a:rPr>
              <a:t>содержания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1156335" algn="l"/>
              </a:tabLst>
            </a:pPr>
            <a:r>
              <a:rPr sz="1600" spc="-5" dirty="0">
                <a:latin typeface="Calibri"/>
                <a:cs typeface="Calibri"/>
              </a:rPr>
              <a:t>программы	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56218" y="3352546"/>
            <a:ext cx="2726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160780" algn="l"/>
                <a:tab pos="2042160" algn="l"/>
              </a:tabLst>
            </a:pPr>
            <a:r>
              <a:rPr sz="1600" spc="-5" dirty="0">
                <a:latin typeface="Calibri"/>
                <a:cs typeface="Calibri"/>
              </a:rPr>
              <a:t>построения	</a:t>
            </a:r>
            <a:r>
              <a:rPr sz="1600" dirty="0">
                <a:latin typeface="Calibri"/>
                <a:cs typeface="Calibri"/>
              </a:rPr>
              <a:t>учебных	</a:t>
            </a:r>
            <a:r>
              <a:rPr sz="1600" spc="-5" dirty="0">
                <a:latin typeface="Calibri"/>
                <a:cs typeface="Calibri"/>
              </a:rPr>
              <a:t>планов,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24697" y="3596385"/>
            <a:ext cx="1515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соответствующих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058654" y="3596385"/>
            <a:ext cx="1525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образовательных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88608" y="3596385"/>
            <a:ext cx="13188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ис</a:t>
            </a:r>
            <a:r>
              <a:rPr sz="1600" spc="-15" dirty="0">
                <a:latin typeface="Calibri"/>
                <a:cs typeface="Calibri"/>
              </a:rPr>
              <a:t>п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л</a:t>
            </a:r>
            <a:r>
              <a:rPr sz="1600" dirty="0">
                <a:latin typeface="Calibri"/>
                <a:cs typeface="Calibri"/>
              </a:rPr>
              <a:t>ьз</a:t>
            </a:r>
            <a:r>
              <a:rPr sz="1600" spc="-10" dirty="0">
                <a:latin typeface="Calibri"/>
                <a:cs typeface="Calibri"/>
              </a:rPr>
              <a:t>ов</a:t>
            </a:r>
            <a:r>
              <a:rPr sz="1600" spc="-5" dirty="0">
                <a:latin typeface="Calibri"/>
                <a:cs typeface="Calibri"/>
              </a:rPr>
              <a:t>ания  </a:t>
            </a:r>
            <a:r>
              <a:rPr sz="1600" spc="-10" dirty="0">
                <a:latin typeface="Calibri"/>
                <a:cs typeface="Calibri"/>
              </a:rPr>
              <a:t>технологий.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0"/>
            <a:ext cx="1047115" cy="6858000"/>
            <a:chOff x="-1523" y="0"/>
            <a:chExt cx="104711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43940" cy="3429000"/>
            </a:xfrm>
            <a:custGeom>
              <a:avLst/>
              <a:gdLst/>
              <a:ahLst/>
              <a:cxnLst/>
              <a:rect l="l" t="t" r="r" b="b"/>
              <a:pathLst>
                <a:path w="1043940" h="3429000">
                  <a:moveTo>
                    <a:pt x="1043914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043914" y="3429000"/>
                  </a:lnTo>
                  <a:lnTo>
                    <a:pt x="1043914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523" y="1671827"/>
              <a:ext cx="1047115" cy="5186045"/>
            </a:xfrm>
            <a:custGeom>
              <a:avLst/>
              <a:gdLst/>
              <a:ahLst/>
              <a:cxnLst/>
              <a:rect l="l" t="t" r="r" b="b"/>
              <a:pathLst>
                <a:path w="1047115" h="5186045">
                  <a:moveTo>
                    <a:pt x="0" y="0"/>
                  </a:moveTo>
                  <a:lnTo>
                    <a:pt x="0" y="783209"/>
                  </a:lnTo>
                  <a:lnTo>
                    <a:pt x="19160" y="783717"/>
                  </a:lnTo>
                  <a:lnTo>
                    <a:pt x="38180" y="785241"/>
                  </a:lnTo>
                  <a:lnTo>
                    <a:pt x="94195" y="795909"/>
                  </a:lnTo>
                  <a:lnTo>
                    <a:pt x="130581" y="807974"/>
                  </a:lnTo>
                  <a:lnTo>
                    <a:pt x="166128" y="823722"/>
                  </a:lnTo>
                  <a:lnTo>
                    <a:pt x="200748" y="843026"/>
                  </a:lnTo>
                  <a:lnTo>
                    <a:pt x="234353" y="865886"/>
                  </a:lnTo>
                  <a:lnTo>
                    <a:pt x="266890" y="892048"/>
                  </a:lnTo>
                  <a:lnTo>
                    <a:pt x="298259" y="921512"/>
                  </a:lnTo>
                  <a:lnTo>
                    <a:pt x="328409" y="954024"/>
                  </a:lnTo>
                  <a:lnTo>
                    <a:pt x="357225" y="989584"/>
                  </a:lnTo>
                  <a:lnTo>
                    <a:pt x="384683" y="1027811"/>
                  </a:lnTo>
                  <a:lnTo>
                    <a:pt x="410654" y="1068959"/>
                  </a:lnTo>
                  <a:lnTo>
                    <a:pt x="435102" y="1112520"/>
                  </a:lnTo>
                  <a:lnTo>
                    <a:pt x="457923" y="1158621"/>
                  </a:lnTo>
                  <a:lnTo>
                    <a:pt x="479056" y="1207135"/>
                  </a:lnTo>
                  <a:lnTo>
                    <a:pt x="498411" y="1257681"/>
                  </a:lnTo>
                  <a:lnTo>
                    <a:pt x="515937" y="1310386"/>
                  </a:lnTo>
                  <a:lnTo>
                    <a:pt x="531533" y="1365123"/>
                  </a:lnTo>
                  <a:lnTo>
                    <a:pt x="545122" y="1421511"/>
                  </a:lnTo>
                  <a:lnTo>
                    <a:pt x="556653" y="1479677"/>
                  </a:lnTo>
                  <a:lnTo>
                    <a:pt x="566013" y="1539367"/>
                  </a:lnTo>
                  <a:lnTo>
                    <a:pt x="573163" y="1600581"/>
                  </a:lnTo>
                  <a:lnTo>
                    <a:pt x="577989" y="1662938"/>
                  </a:lnTo>
                  <a:lnTo>
                    <a:pt x="580440" y="1726564"/>
                  </a:lnTo>
                  <a:lnTo>
                    <a:pt x="580732" y="1757172"/>
                  </a:lnTo>
                  <a:lnTo>
                    <a:pt x="997" y="1757172"/>
                  </a:lnTo>
                  <a:lnTo>
                    <a:pt x="997" y="5185781"/>
                  </a:lnTo>
                  <a:lnTo>
                    <a:pt x="1045184" y="5185781"/>
                  </a:lnTo>
                  <a:lnTo>
                    <a:pt x="1045184" y="1758823"/>
                  </a:lnTo>
                  <a:lnTo>
                    <a:pt x="1046975" y="1758823"/>
                  </a:lnTo>
                  <a:lnTo>
                    <a:pt x="1046289" y="1694307"/>
                  </a:lnTo>
                  <a:lnTo>
                    <a:pt x="1044232" y="1630426"/>
                  </a:lnTo>
                  <a:lnTo>
                    <a:pt x="1040828" y="1567180"/>
                  </a:lnTo>
                  <a:lnTo>
                    <a:pt x="1036116" y="1504569"/>
                  </a:lnTo>
                  <a:lnTo>
                    <a:pt x="1030109" y="1442593"/>
                  </a:lnTo>
                  <a:lnTo>
                    <a:pt x="1022832" y="1381506"/>
                  </a:lnTo>
                  <a:lnTo>
                    <a:pt x="1014298" y="1321054"/>
                  </a:lnTo>
                  <a:lnTo>
                    <a:pt x="1004557" y="1261491"/>
                  </a:lnTo>
                  <a:lnTo>
                    <a:pt x="993597" y="1202817"/>
                  </a:lnTo>
                  <a:lnTo>
                    <a:pt x="981481" y="1145032"/>
                  </a:lnTo>
                  <a:lnTo>
                    <a:pt x="968197" y="1088263"/>
                  </a:lnTo>
                  <a:lnTo>
                    <a:pt x="953795" y="1032383"/>
                  </a:lnTo>
                  <a:lnTo>
                    <a:pt x="938276" y="977519"/>
                  </a:lnTo>
                  <a:lnTo>
                    <a:pt x="921689" y="923798"/>
                  </a:lnTo>
                  <a:lnTo>
                    <a:pt x="904036" y="871093"/>
                  </a:lnTo>
                  <a:lnTo>
                    <a:pt x="885355" y="819531"/>
                  </a:lnTo>
                  <a:lnTo>
                    <a:pt x="865657" y="769238"/>
                  </a:lnTo>
                  <a:lnTo>
                    <a:pt x="844969" y="720089"/>
                  </a:lnTo>
                  <a:lnTo>
                    <a:pt x="823328" y="672211"/>
                  </a:lnTo>
                  <a:lnTo>
                    <a:pt x="800735" y="625601"/>
                  </a:lnTo>
                  <a:lnTo>
                    <a:pt x="777240" y="580389"/>
                  </a:lnTo>
                  <a:lnTo>
                    <a:pt x="752843" y="536575"/>
                  </a:lnTo>
                  <a:lnTo>
                    <a:pt x="727583" y="494030"/>
                  </a:lnTo>
                  <a:lnTo>
                    <a:pt x="701484" y="453136"/>
                  </a:lnTo>
                  <a:lnTo>
                    <a:pt x="674547" y="413638"/>
                  </a:lnTo>
                  <a:lnTo>
                    <a:pt x="646823" y="375666"/>
                  </a:lnTo>
                  <a:lnTo>
                    <a:pt x="618324" y="339344"/>
                  </a:lnTo>
                  <a:lnTo>
                    <a:pt x="589076" y="304546"/>
                  </a:lnTo>
                  <a:lnTo>
                    <a:pt x="559104" y="271525"/>
                  </a:lnTo>
                  <a:lnTo>
                    <a:pt x="528421" y="240157"/>
                  </a:lnTo>
                  <a:lnTo>
                    <a:pt x="497065" y="210438"/>
                  </a:lnTo>
                  <a:lnTo>
                    <a:pt x="465061" y="182625"/>
                  </a:lnTo>
                  <a:lnTo>
                    <a:pt x="432409" y="156591"/>
                  </a:lnTo>
                  <a:lnTo>
                    <a:pt x="399161" y="132334"/>
                  </a:lnTo>
                  <a:lnTo>
                    <a:pt x="365315" y="109982"/>
                  </a:lnTo>
                  <a:lnTo>
                    <a:pt x="330923" y="89662"/>
                  </a:lnTo>
                  <a:lnTo>
                    <a:pt x="295986" y="71247"/>
                  </a:lnTo>
                  <a:lnTo>
                    <a:pt x="260540" y="54863"/>
                  </a:lnTo>
                  <a:lnTo>
                    <a:pt x="224599" y="40512"/>
                  </a:lnTo>
                  <a:lnTo>
                    <a:pt x="188188" y="28321"/>
                  </a:lnTo>
                  <a:lnTo>
                    <a:pt x="151345" y="18287"/>
                  </a:lnTo>
                  <a:lnTo>
                    <a:pt x="114072" y="10287"/>
                  </a:lnTo>
                  <a:lnTo>
                    <a:pt x="57437" y="2539"/>
                  </a:lnTo>
                  <a:lnTo>
                    <a:pt x="19226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523" y="3427476"/>
              <a:ext cx="1047115" cy="1758950"/>
            </a:xfrm>
            <a:custGeom>
              <a:avLst/>
              <a:gdLst/>
              <a:ahLst/>
              <a:cxnLst/>
              <a:rect l="l" t="t" r="r" b="b"/>
              <a:pathLst>
                <a:path w="1047115" h="1758950">
                  <a:moveTo>
                    <a:pt x="1046988" y="0"/>
                  </a:moveTo>
                  <a:lnTo>
                    <a:pt x="580771" y="0"/>
                  </a:lnTo>
                  <a:lnTo>
                    <a:pt x="580453" y="32258"/>
                  </a:lnTo>
                  <a:lnTo>
                    <a:pt x="579526" y="64135"/>
                  </a:lnTo>
                  <a:lnTo>
                    <a:pt x="575881" y="127126"/>
                  </a:lnTo>
                  <a:lnTo>
                    <a:pt x="569874" y="188975"/>
                  </a:lnTo>
                  <a:lnTo>
                    <a:pt x="561619" y="249428"/>
                  </a:lnTo>
                  <a:lnTo>
                    <a:pt x="551154" y="308356"/>
                  </a:lnTo>
                  <a:lnTo>
                    <a:pt x="538594" y="365632"/>
                  </a:lnTo>
                  <a:lnTo>
                    <a:pt x="523989" y="421259"/>
                  </a:lnTo>
                  <a:lnTo>
                    <a:pt x="507415" y="474980"/>
                  </a:lnTo>
                  <a:lnTo>
                    <a:pt x="488962" y="526542"/>
                  </a:lnTo>
                  <a:lnTo>
                    <a:pt x="468706" y="576199"/>
                  </a:lnTo>
                  <a:lnTo>
                    <a:pt x="446722" y="623443"/>
                  </a:lnTo>
                  <a:lnTo>
                    <a:pt x="423075" y="668274"/>
                  </a:lnTo>
                  <a:lnTo>
                    <a:pt x="397865" y="710692"/>
                  </a:lnTo>
                  <a:lnTo>
                    <a:pt x="371144" y="750443"/>
                  </a:lnTo>
                  <a:lnTo>
                    <a:pt x="342988" y="787273"/>
                  </a:lnTo>
                  <a:lnTo>
                    <a:pt x="313499" y="821309"/>
                  </a:lnTo>
                  <a:lnTo>
                    <a:pt x="282727" y="852297"/>
                  </a:lnTo>
                  <a:lnTo>
                    <a:pt x="250774" y="880110"/>
                  </a:lnTo>
                  <a:lnTo>
                    <a:pt x="217690" y="904748"/>
                  </a:lnTo>
                  <a:lnTo>
                    <a:pt x="183565" y="925830"/>
                  </a:lnTo>
                  <a:lnTo>
                    <a:pt x="148475" y="943356"/>
                  </a:lnTo>
                  <a:lnTo>
                    <a:pt x="112500" y="957199"/>
                  </a:lnTo>
                  <a:lnTo>
                    <a:pt x="75711" y="967359"/>
                  </a:lnTo>
                  <a:lnTo>
                    <a:pt x="19170" y="974979"/>
                  </a:lnTo>
                  <a:lnTo>
                    <a:pt x="0" y="975487"/>
                  </a:lnTo>
                  <a:lnTo>
                    <a:pt x="0" y="1758696"/>
                  </a:lnTo>
                  <a:lnTo>
                    <a:pt x="38383" y="1757553"/>
                  </a:lnTo>
                  <a:lnTo>
                    <a:pt x="76418" y="1754124"/>
                  </a:lnTo>
                  <a:lnTo>
                    <a:pt x="132765" y="1744726"/>
                  </a:lnTo>
                  <a:lnTo>
                    <a:pt x="169824" y="1735709"/>
                  </a:lnTo>
                  <a:lnTo>
                    <a:pt x="206463" y="1724533"/>
                  </a:lnTo>
                  <a:lnTo>
                    <a:pt x="242633" y="1711198"/>
                  </a:lnTo>
                  <a:lnTo>
                    <a:pt x="278333" y="1695831"/>
                  </a:lnTo>
                  <a:lnTo>
                    <a:pt x="313524" y="1678432"/>
                  </a:lnTo>
                  <a:lnTo>
                    <a:pt x="348195" y="1659128"/>
                  </a:lnTo>
                  <a:lnTo>
                    <a:pt x="382320" y="1637792"/>
                  </a:lnTo>
                  <a:lnTo>
                    <a:pt x="415861" y="1614551"/>
                  </a:lnTo>
                  <a:lnTo>
                    <a:pt x="448817" y="1589405"/>
                  </a:lnTo>
                  <a:lnTo>
                    <a:pt x="481152" y="1562354"/>
                  </a:lnTo>
                  <a:lnTo>
                    <a:pt x="512838" y="1533652"/>
                  </a:lnTo>
                  <a:lnTo>
                    <a:pt x="543864" y="1503045"/>
                  </a:lnTo>
                  <a:lnTo>
                    <a:pt x="574192" y="1470914"/>
                  </a:lnTo>
                  <a:lnTo>
                    <a:pt x="603808" y="1437005"/>
                  </a:lnTo>
                  <a:lnTo>
                    <a:pt x="632675" y="1401445"/>
                  </a:lnTo>
                  <a:lnTo>
                    <a:pt x="660793" y="1364234"/>
                  </a:lnTo>
                  <a:lnTo>
                    <a:pt x="688124" y="1325499"/>
                  </a:lnTo>
                  <a:lnTo>
                    <a:pt x="714641" y="1285240"/>
                  </a:lnTo>
                  <a:lnTo>
                    <a:pt x="740333" y="1243584"/>
                  </a:lnTo>
                  <a:lnTo>
                    <a:pt x="765162" y="1200404"/>
                  </a:lnTo>
                  <a:lnTo>
                    <a:pt x="789114" y="1155954"/>
                  </a:lnTo>
                  <a:lnTo>
                    <a:pt x="812152" y="1109980"/>
                  </a:lnTo>
                  <a:lnTo>
                    <a:pt x="834275" y="1062736"/>
                  </a:lnTo>
                  <a:lnTo>
                    <a:pt x="855446" y="1014222"/>
                  </a:lnTo>
                  <a:lnTo>
                    <a:pt x="875639" y="964565"/>
                  </a:lnTo>
                  <a:lnTo>
                    <a:pt x="894829" y="913511"/>
                  </a:lnTo>
                  <a:lnTo>
                    <a:pt x="913003" y="861441"/>
                  </a:lnTo>
                  <a:lnTo>
                    <a:pt x="930122" y="808228"/>
                  </a:lnTo>
                  <a:lnTo>
                    <a:pt x="946175" y="753872"/>
                  </a:lnTo>
                  <a:lnTo>
                    <a:pt x="961136" y="698500"/>
                  </a:lnTo>
                  <a:lnTo>
                    <a:pt x="974991" y="642238"/>
                  </a:lnTo>
                  <a:lnTo>
                    <a:pt x="987691" y="584835"/>
                  </a:lnTo>
                  <a:lnTo>
                    <a:pt x="999236" y="526669"/>
                  </a:lnTo>
                  <a:lnTo>
                    <a:pt x="1009586" y="467487"/>
                  </a:lnTo>
                  <a:lnTo>
                    <a:pt x="1018730" y="407543"/>
                  </a:lnTo>
                  <a:lnTo>
                    <a:pt x="1026629" y="346837"/>
                  </a:lnTo>
                  <a:lnTo>
                    <a:pt x="1033284" y="285242"/>
                  </a:lnTo>
                  <a:lnTo>
                    <a:pt x="1038644" y="223012"/>
                  </a:lnTo>
                  <a:lnTo>
                    <a:pt x="1042708" y="160020"/>
                  </a:lnTo>
                  <a:lnTo>
                    <a:pt x="1045438" y="96520"/>
                  </a:lnTo>
                  <a:lnTo>
                    <a:pt x="1046810" y="32258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317497" y="744473"/>
            <a:ext cx="3331845" cy="5725795"/>
          </a:xfrm>
          <a:custGeom>
            <a:avLst/>
            <a:gdLst/>
            <a:ahLst/>
            <a:cxnLst/>
            <a:rect l="l" t="t" r="r" b="b"/>
            <a:pathLst>
              <a:path w="3331845" h="5725795">
                <a:moveTo>
                  <a:pt x="0" y="5725668"/>
                </a:moveTo>
                <a:lnTo>
                  <a:pt x="3331464" y="5725668"/>
                </a:lnTo>
                <a:lnTo>
                  <a:pt x="3331464" y="0"/>
                </a:lnTo>
                <a:lnTo>
                  <a:pt x="0" y="0"/>
                </a:lnTo>
                <a:lnTo>
                  <a:pt x="0" y="572566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07541" y="984631"/>
            <a:ext cx="3073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Arial"/>
                <a:cs typeface="Arial"/>
              </a:rPr>
              <a:t>Глава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2.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СИСТЕМА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ОБРАЗОВАНИЯ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7541" y="1411046"/>
            <a:ext cx="14179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17221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Ст</a:t>
            </a:r>
            <a:r>
              <a:rPr sz="1400" spc="-55" dirty="0">
                <a:latin typeface="Microsoft Sans Serif"/>
                <a:cs typeface="Microsoft Sans Serif"/>
              </a:rPr>
              <a:t>а</a:t>
            </a:r>
            <a:r>
              <a:rPr sz="1400" dirty="0">
                <a:latin typeface="Microsoft Sans Serif"/>
                <a:cs typeface="Microsoft Sans Serif"/>
              </a:rPr>
              <a:t>тья	</a:t>
            </a:r>
            <a:r>
              <a:rPr sz="1400" spc="-125" dirty="0">
                <a:latin typeface="Microsoft Sans Serif"/>
                <a:cs typeface="Microsoft Sans Serif"/>
              </a:rPr>
              <a:t>1</a:t>
            </a:r>
            <a:r>
              <a:rPr sz="1400" spc="-5" dirty="0">
                <a:latin typeface="Microsoft Sans Serif"/>
                <a:cs typeface="Microsoft Sans Serif"/>
              </a:rPr>
              <a:t>1</a:t>
            </a:r>
            <a:r>
              <a:rPr sz="1400" dirty="0"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7541" y="1624964"/>
            <a:ext cx="1431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Microsoft Sans Serif"/>
                <a:cs typeface="Microsoft Sans Serif"/>
              </a:rPr>
              <a:t>государственные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07182" y="1411046"/>
            <a:ext cx="14649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Microsoft Sans Serif"/>
                <a:cs typeface="Microsoft Sans Serif"/>
              </a:rPr>
              <a:t>Федеральные</a:t>
            </a:r>
            <a:endParaRPr sz="14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400" spc="-15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б</a:t>
            </a:r>
            <a:r>
              <a:rPr sz="1400" spc="-15" dirty="0">
                <a:latin typeface="Microsoft Sans Serif"/>
                <a:cs typeface="Microsoft Sans Serif"/>
              </a:rPr>
              <a:t>р</a:t>
            </a:r>
            <a:r>
              <a:rPr sz="1400" spc="-30" dirty="0">
                <a:latin typeface="Microsoft Sans Serif"/>
                <a:cs typeface="Microsoft Sans Serif"/>
              </a:rPr>
              <a:t>а</a:t>
            </a:r>
            <a:r>
              <a:rPr sz="1400" spc="-85" dirty="0">
                <a:latin typeface="Microsoft Sans Serif"/>
                <a:cs typeface="Microsoft Sans Serif"/>
              </a:rPr>
              <a:t>з</a:t>
            </a:r>
            <a:r>
              <a:rPr sz="1400" spc="-5" dirty="0">
                <a:latin typeface="Microsoft Sans Serif"/>
                <a:cs typeface="Microsoft Sans Serif"/>
              </a:rPr>
              <a:t>о</a:t>
            </a:r>
            <a:r>
              <a:rPr sz="1400" spc="-15" dirty="0">
                <a:latin typeface="Microsoft Sans Serif"/>
                <a:cs typeface="Microsoft Sans Serif"/>
              </a:rPr>
              <a:t>в</a:t>
            </a:r>
            <a:r>
              <a:rPr sz="1400" spc="-40" dirty="0">
                <a:latin typeface="Microsoft Sans Serif"/>
                <a:cs typeface="Microsoft Sans Serif"/>
              </a:rPr>
              <a:t>а</a:t>
            </a:r>
            <a:r>
              <a:rPr sz="1400" spc="-20" dirty="0">
                <a:latin typeface="Microsoft Sans Serif"/>
                <a:cs typeface="Microsoft Sans Serif"/>
              </a:rPr>
              <a:t>т</a:t>
            </a:r>
            <a:r>
              <a:rPr sz="1400" spc="-50" dirty="0">
                <a:latin typeface="Microsoft Sans Serif"/>
                <a:cs typeface="Microsoft Sans Serif"/>
              </a:rPr>
              <a:t>е</a:t>
            </a:r>
            <a:r>
              <a:rPr sz="1400" spc="5" dirty="0">
                <a:latin typeface="Microsoft Sans Serif"/>
                <a:cs typeface="Microsoft Sans Serif"/>
              </a:rPr>
              <a:t>л</a:t>
            </a:r>
            <a:r>
              <a:rPr sz="1400" spc="-5" dirty="0">
                <a:latin typeface="Microsoft Sans Serif"/>
                <a:cs typeface="Microsoft Sans Serif"/>
              </a:rPr>
              <a:t>ь</a:t>
            </a:r>
            <a:r>
              <a:rPr sz="1400" spc="-15" dirty="0">
                <a:latin typeface="Microsoft Sans Serif"/>
                <a:cs typeface="Microsoft Sans Serif"/>
              </a:rPr>
              <a:t>н</a:t>
            </a:r>
            <a:r>
              <a:rPr sz="1400" dirty="0">
                <a:latin typeface="Microsoft Sans Serif"/>
                <a:cs typeface="Microsoft Sans Serif"/>
              </a:rPr>
              <a:t>ые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7541" y="1838325"/>
            <a:ext cx="22504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Sans Serif"/>
                <a:cs typeface="Microsoft Sans Serif"/>
              </a:rPr>
              <a:t>стандарты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беспечивают: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424815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1)	</a:t>
            </a:r>
            <a:r>
              <a:rPr sz="1400" b="1" spc="-10" dirty="0">
                <a:latin typeface="Arial"/>
                <a:cs typeface="Arial"/>
              </a:rPr>
              <a:t>единство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28873" y="2051685"/>
            <a:ext cx="16433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о</a:t>
            </a:r>
            <a:r>
              <a:rPr sz="1400" b="1" dirty="0">
                <a:latin typeface="Arial"/>
                <a:cs typeface="Arial"/>
              </a:rPr>
              <a:t>б</a:t>
            </a:r>
            <a:r>
              <a:rPr sz="1400" b="1" spc="-10" dirty="0">
                <a:latin typeface="Arial"/>
                <a:cs typeface="Arial"/>
              </a:rPr>
              <a:t>р</a:t>
            </a:r>
            <a:r>
              <a:rPr sz="1400" b="1" spc="5" dirty="0">
                <a:latin typeface="Arial"/>
                <a:cs typeface="Arial"/>
              </a:rPr>
              <a:t>а</a:t>
            </a:r>
            <a:r>
              <a:rPr sz="1400" b="1" spc="-40" dirty="0">
                <a:latin typeface="Arial"/>
                <a:cs typeface="Arial"/>
              </a:rPr>
              <a:t>з</a:t>
            </a:r>
            <a:r>
              <a:rPr sz="1400" b="1" spc="-10" dirty="0">
                <a:latin typeface="Arial"/>
                <a:cs typeface="Arial"/>
              </a:rPr>
              <a:t>о</a:t>
            </a:r>
            <a:r>
              <a:rPr sz="1400" b="1" spc="-25" dirty="0">
                <a:latin typeface="Arial"/>
                <a:cs typeface="Arial"/>
              </a:rPr>
              <a:t>в</a:t>
            </a:r>
            <a:r>
              <a:rPr sz="1400" b="1" spc="-5" dirty="0">
                <a:latin typeface="Arial"/>
                <a:cs typeface="Arial"/>
              </a:rPr>
              <a:t>а</a:t>
            </a:r>
            <a:r>
              <a:rPr sz="1400" b="1" spc="-20" dirty="0">
                <a:latin typeface="Arial"/>
                <a:cs typeface="Arial"/>
              </a:rPr>
              <a:t>т</a:t>
            </a:r>
            <a:r>
              <a:rPr sz="1400" b="1" spc="-5" dirty="0">
                <a:latin typeface="Arial"/>
                <a:cs typeface="Arial"/>
              </a:rPr>
              <a:t>ельн</a:t>
            </a:r>
            <a:r>
              <a:rPr sz="1400" b="1" spc="-10" dirty="0">
                <a:latin typeface="Arial"/>
                <a:cs typeface="Arial"/>
              </a:rPr>
              <a:t>о</a:t>
            </a:r>
            <a:r>
              <a:rPr sz="1400" b="1" spc="-25" dirty="0">
                <a:latin typeface="Arial"/>
                <a:cs typeface="Arial"/>
              </a:rPr>
              <a:t>г</a:t>
            </a:r>
            <a:r>
              <a:rPr sz="1400" b="1" dirty="0">
                <a:latin typeface="Arial"/>
                <a:cs typeface="Arial"/>
              </a:rPr>
              <a:t>о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Российской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07541" y="2265045"/>
            <a:ext cx="12242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пр</a:t>
            </a:r>
            <a:r>
              <a:rPr sz="1400" b="1" spc="-35" dirty="0">
                <a:latin typeface="Arial"/>
                <a:cs typeface="Arial"/>
              </a:rPr>
              <a:t>о</a:t>
            </a:r>
            <a:r>
              <a:rPr sz="1400" b="1" spc="-5" dirty="0">
                <a:latin typeface="Arial"/>
                <a:cs typeface="Arial"/>
              </a:rPr>
              <a:t>с</a:t>
            </a:r>
            <a:r>
              <a:rPr sz="1400" b="1" spc="-20" dirty="0">
                <a:latin typeface="Arial"/>
                <a:cs typeface="Arial"/>
              </a:rPr>
              <a:t>т</a:t>
            </a:r>
            <a:r>
              <a:rPr sz="1400" b="1" spc="-10" dirty="0">
                <a:latin typeface="Arial"/>
                <a:cs typeface="Arial"/>
              </a:rPr>
              <a:t>р</a:t>
            </a:r>
            <a:r>
              <a:rPr sz="1400" b="1" spc="-5" dirty="0">
                <a:latin typeface="Arial"/>
                <a:cs typeface="Arial"/>
              </a:rPr>
              <a:t>анс</a:t>
            </a:r>
            <a:r>
              <a:rPr sz="1400" b="1" spc="-15" dirty="0">
                <a:latin typeface="Arial"/>
                <a:cs typeface="Arial"/>
              </a:rPr>
              <a:t>т</a:t>
            </a:r>
            <a:r>
              <a:rPr sz="1400" b="1" spc="-25" dirty="0">
                <a:latin typeface="Arial"/>
                <a:cs typeface="Arial"/>
              </a:rPr>
              <a:t>в</a:t>
            </a:r>
            <a:r>
              <a:rPr sz="1400" b="1" dirty="0">
                <a:latin typeface="Arial"/>
                <a:cs typeface="Arial"/>
              </a:rPr>
              <a:t>а  </a:t>
            </a:r>
            <a:r>
              <a:rPr sz="1400" b="1" spc="-5" dirty="0">
                <a:latin typeface="Arial"/>
                <a:cs typeface="Arial"/>
              </a:rPr>
              <a:t>Федерации;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7541" y="2692145"/>
            <a:ext cx="316357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  <a:buFont typeface="Microsoft Sans Serif"/>
              <a:buAutoNum type="arabicParenR" startAt="2"/>
              <a:tabLst>
                <a:tab pos="482600" algn="l"/>
                <a:tab pos="483234" algn="l"/>
                <a:tab pos="2354580" algn="l"/>
              </a:tabLst>
            </a:pPr>
            <a:r>
              <a:rPr sz="1400" b="1" dirty="0">
                <a:latin typeface="Arial"/>
                <a:cs typeface="Arial"/>
              </a:rPr>
              <a:t>п</a:t>
            </a:r>
            <a:r>
              <a:rPr sz="1400" b="1" spc="-15" dirty="0">
                <a:latin typeface="Arial"/>
                <a:cs typeface="Arial"/>
              </a:rPr>
              <a:t>р</a:t>
            </a:r>
            <a:r>
              <a:rPr sz="1400" b="1" spc="-5" dirty="0">
                <a:latin typeface="Arial"/>
                <a:cs typeface="Arial"/>
              </a:rPr>
              <a:t>е</a:t>
            </a:r>
            <a:r>
              <a:rPr sz="1400" b="1" spc="-30" dirty="0">
                <a:latin typeface="Arial"/>
                <a:cs typeface="Arial"/>
              </a:rPr>
              <a:t>е</a:t>
            </a:r>
            <a:r>
              <a:rPr sz="1400" b="1" spc="-20" dirty="0">
                <a:latin typeface="Arial"/>
                <a:cs typeface="Arial"/>
              </a:rPr>
              <a:t>м</a:t>
            </a:r>
            <a:r>
              <a:rPr sz="1400" b="1" spc="-5" dirty="0">
                <a:latin typeface="Arial"/>
                <a:cs typeface="Arial"/>
              </a:rPr>
              <a:t>с</a:t>
            </a:r>
            <a:r>
              <a:rPr sz="1400" b="1" spc="-20" dirty="0">
                <a:latin typeface="Arial"/>
                <a:cs typeface="Arial"/>
              </a:rPr>
              <a:t>т</a:t>
            </a:r>
            <a:r>
              <a:rPr sz="1400" b="1" spc="-25" dirty="0">
                <a:latin typeface="Arial"/>
                <a:cs typeface="Arial"/>
              </a:rPr>
              <a:t>в</a:t>
            </a:r>
            <a:r>
              <a:rPr sz="1400" b="1" spc="-5" dirty="0">
                <a:latin typeface="Arial"/>
                <a:cs typeface="Arial"/>
              </a:rPr>
              <a:t>ен</a:t>
            </a:r>
            <a:r>
              <a:rPr sz="1400" b="1" spc="5" dirty="0">
                <a:latin typeface="Arial"/>
                <a:cs typeface="Arial"/>
              </a:rPr>
              <a:t>н</a:t>
            </a:r>
            <a:r>
              <a:rPr sz="1400" b="1" spc="-30" dirty="0">
                <a:latin typeface="Arial"/>
                <a:cs typeface="Arial"/>
              </a:rPr>
              <a:t>о</a:t>
            </a:r>
            <a:r>
              <a:rPr sz="1400" b="1" spc="-5" dirty="0">
                <a:latin typeface="Arial"/>
                <a:cs typeface="Arial"/>
              </a:rPr>
              <a:t>с</a:t>
            </a:r>
            <a:r>
              <a:rPr sz="1400" b="1" spc="-20" dirty="0">
                <a:latin typeface="Arial"/>
                <a:cs typeface="Arial"/>
              </a:rPr>
              <a:t>т</a:t>
            </a:r>
            <a:r>
              <a:rPr sz="1400" b="1" dirty="0">
                <a:latin typeface="Arial"/>
                <a:cs typeface="Arial"/>
              </a:rPr>
              <a:t>ь	</a:t>
            </a:r>
            <a:r>
              <a:rPr sz="1400" spc="-5" dirty="0">
                <a:latin typeface="Microsoft Sans Serif"/>
                <a:cs typeface="Microsoft Sans Serif"/>
              </a:rPr>
              <a:t>о</a:t>
            </a:r>
            <a:r>
              <a:rPr sz="1400" spc="-10" dirty="0">
                <a:latin typeface="Microsoft Sans Serif"/>
                <a:cs typeface="Microsoft Sans Serif"/>
              </a:rPr>
              <a:t>с</a:t>
            </a:r>
            <a:r>
              <a:rPr sz="1400" spc="-5" dirty="0">
                <a:latin typeface="Microsoft Sans Serif"/>
                <a:cs typeface="Microsoft Sans Serif"/>
              </a:rPr>
              <a:t>новных  </a:t>
            </a:r>
            <a:r>
              <a:rPr sz="1400" spc="-15" dirty="0">
                <a:latin typeface="Microsoft Sans Serif"/>
                <a:cs typeface="Microsoft Sans Serif"/>
              </a:rPr>
              <a:t>образовательных</a:t>
            </a:r>
            <a:r>
              <a:rPr sz="1400" spc="-20" dirty="0">
                <a:latin typeface="Microsoft Sans Serif"/>
                <a:cs typeface="Microsoft Sans Serif"/>
              </a:rPr>
              <a:t> программ;</a:t>
            </a:r>
            <a:endParaRPr sz="1400">
              <a:latin typeface="Microsoft Sans Serif"/>
              <a:cs typeface="Microsoft Sans Serif"/>
            </a:endParaRPr>
          </a:p>
          <a:p>
            <a:pPr marL="487045" indent="-487045">
              <a:lnSpc>
                <a:spcPct val="100000"/>
              </a:lnSpc>
              <a:buFont typeface="Microsoft Sans Serif"/>
              <a:buAutoNum type="arabicParenR" startAt="2"/>
              <a:tabLst>
                <a:tab pos="487045" algn="l"/>
                <a:tab pos="487680" algn="l"/>
              </a:tabLst>
            </a:pPr>
            <a:r>
              <a:rPr sz="1400" b="1" spc="-10" dirty="0">
                <a:latin typeface="Arial"/>
                <a:cs typeface="Arial"/>
              </a:rPr>
              <a:t>вариативность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07541" y="3332226"/>
            <a:ext cx="152844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Microsoft Sans Serif"/>
                <a:cs typeface="Microsoft Sans Serif"/>
              </a:rPr>
              <a:t>образовательных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15" dirty="0">
                <a:latin typeface="Microsoft Sans Serif"/>
                <a:cs typeface="Microsoft Sans Serif"/>
              </a:rPr>
              <a:t>с</a:t>
            </a:r>
            <a:r>
              <a:rPr sz="1400" spc="-5" dirty="0">
                <a:latin typeface="Microsoft Sans Serif"/>
                <a:cs typeface="Microsoft Sans Serif"/>
              </a:rPr>
              <a:t>о</a:t>
            </a:r>
            <a:r>
              <a:rPr sz="1400" spc="-50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т</a:t>
            </a:r>
            <a:r>
              <a:rPr sz="1400" spc="-15" dirty="0">
                <a:latin typeface="Microsoft Sans Serif"/>
                <a:cs typeface="Microsoft Sans Serif"/>
              </a:rPr>
              <a:t>в</a:t>
            </a:r>
            <a:r>
              <a:rPr sz="1400" spc="-65" dirty="0">
                <a:latin typeface="Microsoft Sans Serif"/>
                <a:cs typeface="Microsoft Sans Serif"/>
              </a:rPr>
              <a:t>е</a:t>
            </a:r>
            <a:r>
              <a:rPr sz="1400" spc="-20" dirty="0">
                <a:latin typeface="Microsoft Sans Serif"/>
                <a:cs typeface="Microsoft Sans Serif"/>
              </a:rPr>
              <a:t>т</a:t>
            </a:r>
            <a:r>
              <a:rPr sz="1400" dirty="0">
                <a:latin typeface="Microsoft Sans Serif"/>
                <a:cs typeface="Microsoft Sans Serif"/>
              </a:rPr>
              <a:t>ст</a:t>
            </a:r>
            <a:r>
              <a:rPr sz="1400" spc="-40" dirty="0">
                <a:latin typeface="Microsoft Sans Serif"/>
                <a:cs typeface="Microsoft Sans Serif"/>
              </a:rPr>
              <a:t>в</a:t>
            </a:r>
            <a:r>
              <a:rPr sz="1400" spc="-20" dirty="0">
                <a:latin typeface="Microsoft Sans Serif"/>
                <a:cs typeface="Microsoft Sans Serif"/>
              </a:rPr>
              <a:t>у</a:t>
            </a:r>
            <a:r>
              <a:rPr sz="1400" spc="5" dirty="0">
                <a:latin typeface="Microsoft Sans Serif"/>
                <a:cs typeface="Microsoft Sans Serif"/>
              </a:rPr>
              <a:t>ю</a:t>
            </a:r>
            <a:r>
              <a:rPr sz="1400" spc="-10" dirty="0">
                <a:latin typeface="Microsoft Sans Serif"/>
                <a:cs typeface="Microsoft Sans Serif"/>
              </a:rPr>
              <a:t>щ</a:t>
            </a:r>
            <a:r>
              <a:rPr sz="1400" spc="-20" dirty="0">
                <a:latin typeface="Microsoft Sans Serif"/>
                <a:cs typeface="Microsoft Sans Serif"/>
              </a:rPr>
              <a:t>е</a:t>
            </a:r>
            <a:r>
              <a:rPr sz="1400" spc="-45" dirty="0">
                <a:latin typeface="Microsoft Sans Serif"/>
                <a:cs typeface="Microsoft Sans Serif"/>
              </a:rPr>
              <a:t>г</a:t>
            </a:r>
            <a:r>
              <a:rPr sz="1400" dirty="0">
                <a:latin typeface="Microsoft Sans Serif"/>
                <a:cs typeface="Microsoft Sans Serif"/>
              </a:rPr>
              <a:t>о  </a:t>
            </a:r>
            <a:r>
              <a:rPr sz="1400" spc="-15" dirty="0">
                <a:latin typeface="Microsoft Sans Serif"/>
                <a:cs typeface="Microsoft Sans Serif"/>
              </a:rPr>
              <a:t>образования,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формирования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16326" y="3118866"/>
            <a:ext cx="145542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0" marR="5080" indent="66675" algn="r">
              <a:lnSpc>
                <a:spcPct val="100000"/>
              </a:lnSpc>
              <a:spcBef>
                <a:spcPts val="105"/>
              </a:spcBef>
            </a:pPr>
            <a:r>
              <a:rPr sz="1400" spc="15" dirty="0">
                <a:latin typeface="Microsoft Sans Serif"/>
                <a:cs typeface="Microsoft Sans Serif"/>
              </a:rPr>
              <a:t>с</a:t>
            </a:r>
            <a:r>
              <a:rPr sz="1400" spc="-40" dirty="0">
                <a:latin typeface="Microsoft Sans Serif"/>
                <a:cs typeface="Microsoft Sans Serif"/>
              </a:rPr>
              <a:t>о</a:t>
            </a:r>
            <a:r>
              <a:rPr sz="1400" spc="-20" dirty="0">
                <a:latin typeface="Microsoft Sans Serif"/>
                <a:cs typeface="Microsoft Sans Serif"/>
              </a:rPr>
              <a:t>дер</a:t>
            </a:r>
            <a:r>
              <a:rPr sz="1400" spc="-25" dirty="0">
                <a:latin typeface="Microsoft Sans Serif"/>
                <a:cs typeface="Microsoft Sans Serif"/>
              </a:rPr>
              <a:t>ж</a:t>
            </a:r>
            <a:r>
              <a:rPr sz="1400" spc="-15" dirty="0">
                <a:latin typeface="Microsoft Sans Serif"/>
                <a:cs typeface="Microsoft Sans Serif"/>
              </a:rPr>
              <a:t>а</a:t>
            </a:r>
            <a:r>
              <a:rPr sz="1400" spc="-5" dirty="0">
                <a:latin typeface="Microsoft Sans Serif"/>
                <a:cs typeface="Microsoft Sans Serif"/>
              </a:rPr>
              <a:t>ни</a:t>
            </a:r>
            <a:r>
              <a:rPr sz="1400" dirty="0">
                <a:latin typeface="Microsoft Sans Serif"/>
                <a:cs typeface="Microsoft Sans Serif"/>
              </a:rPr>
              <a:t>я  </a:t>
            </a:r>
            <a:r>
              <a:rPr sz="1400" spc="-20" dirty="0">
                <a:latin typeface="Microsoft Sans Serif"/>
                <a:cs typeface="Microsoft Sans Serif"/>
              </a:rPr>
              <a:t>программ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уровня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в</a:t>
            </a:r>
            <a:r>
              <a:rPr sz="1400" spc="-15" dirty="0">
                <a:latin typeface="Microsoft Sans Serif"/>
                <a:cs typeface="Microsoft Sans Serif"/>
              </a:rPr>
              <a:t>о</a:t>
            </a:r>
            <a:r>
              <a:rPr sz="1400" spc="-60" dirty="0">
                <a:latin typeface="Microsoft Sans Serif"/>
                <a:cs typeface="Microsoft Sans Serif"/>
              </a:rPr>
              <a:t>з</a:t>
            </a:r>
            <a:r>
              <a:rPr sz="1400" spc="-55" dirty="0">
                <a:latin typeface="Microsoft Sans Serif"/>
                <a:cs typeface="Microsoft Sans Serif"/>
              </a:rPr>
              <a:t>м</a:t>
            </a:r>
            <a:r>
              <a:rPr sz="1400" spc="-30" dirty="0">
                <a:latin typeface="Microsoft Sans Serif"/>
                <a:cs typeface="Microsoft Sans Serif"/>
              </a:rPr>
              <a:t>о</a:t>
            </a:r>
            <a:r>
              <a:rPr sz="1400" spc="-15" dirty="0">
                <a:latin typeface="Microsoft Sans Serif"/>
                <a:cs typeface="Microsoft Sans Serif"/>
              </a:rPr>
              <a:t>жно</a:t>
            </a:r>
            <a:r>
              <a:rPr sz="1400" spc="-20" dirty="0">
                <a:latin typeface="Microsoft Sans Serif"/>
                <a:cs typeface="Microsoft Sans Serif"/>
              </a:rPr>
              <a:t>с</a:t>
            </a:r>
            <a:r>
              <a:rPr sz="1400" spc="-10" dirty="0">
                <a:latin typeface="Microsoft Sans Serif"/>
                <a:cs typeface="Microsoft Sans Serif"/>
              </a:rPr>
              <a:t>т</a:t>
            </a:r>
            <a:r>
              <a:rPr sz="1400" spc="-5" dirty="0">
                <a:latin typeface="Microsoft Sans Serif"/>
                <a:cs typeface="Microsoft Sans Serif"/>
              </a:rPr>
              <a:t>ь</a:t>
            </a:r>
            <a:endParaRPr sz="14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400" spc="-5" dirty="0">
                <a:latin typeface="Microsoft Sans Serif"/>
                <a:cs typeface="Microsoft Sans Serif"/>
              </a:rPr>
              <a:t>о</a:t>
            </a:r>
            <a:r>
              <a:rPr sz="1400" spc="-15" dirty="0">
                <a:latin typeface="Microsoft Sans Serif"/>
                <a:cs typeface="Microsoft Sans Serif"/>
              </a:rPr>
              <a:t>б</a:t>
            </a:r>
            <a:r>
              <a:rPr sz="1400" spc="-5" dirty="0">
                <a:latin typeface="Microsoft Sans Serif"/>
                <a:cs typeface="Microsoft Sans Serif"/>
              </a:rPr>
              <a:t>р</a:t>
            </a:r>
            <a:r>
              <a:rPr sz="1400" spc="-30" dirty="0">
                <a:latin typeface="Microsoft Sans Serif"/>
                <a:cs typeface="Microsoft Sans Serif"/>
              </a:rPr>
              <a:t>а</a:t>
            </a:r>
            <a:r>
              <a:rPr sz="1400" spc="-85" dirty="0">
                <a:latin typeface="Microsoft Sans Serif"/>
                <a:cs typeface="Microsoft Sans Serif"/>
              </a:rPr>
              <a:t>з</a:t>
            </a:r>
            <a:r>
              <a:rPr sz="1400" spc="-5" dirty="0">
                <a:latin typeface="Microsoft Sans Serif"/>
                <a:cs typeface="Microsoft Sans Serif"/>
              </a:rPr>
              <a:t>о</a:t>
            </a:r>
            <a:r>
              <a:rPr sz="1400" spc="-15" dirty="0">
                <a:latin typeface="Microsoft Sans Serif"/>
                <a:cs typeface="Microsoft Sans Serif"/>
              </a:rPr>
              <a:t>в</a:t>
            </a:r>
            <a:r>
              <a:rPr sz="1400" spc="-50" dirty="0">
                <a:latin typeface="Microsoft Sans Serif"/>
                <a:cs typeface="Microsoft Sans Serif"/>
              </a:rPr>
              <a:t>а</a:t>
            </a:r>
            <a:r>
              <a:rPr sz="1400" spc="-10" dirty="0">
                <a:latin typeface="Microsoft Sans Serif"/>
                <a:cs typeface="Microsoft Sans Serif"/>
              </a:rPr>
              <a:t>т</a:t>
            </a:r>
            <a:r>
              <a:rPr sz="1400" spc="-65" dirty="0">
                <a:latin typeface="Microsoft Sans Serif"/>
                <a:cs typeface="Microsoft Sans Serif"/>
              </a:rPr>
              <a:t>е</a:t>
            </a:r>
            <a:r>
              <a:rPr sz="1400" spc="5" dirty="0">
                <a:latin typeface="Microsoft Sans Serif"/>
                <a:cs typeface="Microsoft Sans Serif"/>
              </a:rPr>
              <a:t>л</a:t>
            </a:r>
            <a:r>
              <a:rPr sz="1400" spc="-5" dirty="0">
                <a:latin typeface="Microsoft Sans Serif"/>
                <a:cs typeface="Microsoft Sans Serif"/>
              </a:rPr>
              <a:t>ьн</a:t>
            </a:r>
            <a:r>
              <a:rPr sz="1400" dirty="0">
                <a:latin typeface="Microsoft Sans Serif"/>
                <a:cs typeface="Microsoft Sans Serif"/>
              </a:rPr>
              <a:t>ых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7541" y="4185920"/>
            <a:ext cx="31623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246505" algn="l"/>
                <a:tab pos="2575560" algn="l"/>
              </a:tabLst>
            </a:pPr>
            <a:r>
              <a:rPr sz="1400" spc="-25" dirty="0">
                <a:latin typeface="Microsoft Sans Serif"/>
                <a:cs typeface="Microsoft Sans Serif"/>
              </a:rPr>
              <a:t>п</a:t>
            </a:r>
            <a:r>
              <a:rPr sz="1400" spc="-15" dirty="0">
                <a:latin typeface="Microsoft Sans Serif"/>
                <a:cs typeface="Microsoft Sans Serif"/>
              </a:rPr>
              <a:t>рограм</a:t>
            </a:r>
            <a:r>
              <a:rPr sz="1400" spc="-35" dirty="0">
                <a:latin typeface="Microsoft Sans Serif"/>
                <a:cs typeface="Microsoft Sans Serif"/>
              </a:rPr>
              <a:t>м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5" dirty="0">
                <a:latin typeface="Microsoft Sans Serif"/>
                <a:cs typeface="Microsoft Sans Serif"/>
              </a:rPr>
              <a:t>р</a:t>
            </a:r>
            <a:r>
              <a:rPr sz="1400" spc="-30" dirty="0">
                <a:latin typeface="Microsoft Sans Serif"/>
                <a:cs typeface="Microsoft Sans Serif"/>
              </a:rPr>
              <a:t>а</a:t>
            </a:r>
            <a:r>
              <a:rPr sz="1400" spc="-85" dirty="0">
                <a:latin typeface="Microsoft Sans Serif"/>
                <a:cs typeface="Microsoft Sans Serif"/>
              </a:rPr>
              <a:t>з</a:t>
            </a:r>
            <a:r>
              <a:rPr sz="1400" spc="5" dirty="0">
                <a:latin typeface="Microsoft Sans Serif"/>
                <a:cs typeface="Microsoft Sans Serif"/>
              </a:rPr>
              <a:t>л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-10" dirty="0">
                <a:latin typeface="Microsoft Sans Serif"/>
                <a:cs typeface="Microsoft Sans Serif"/>
              </a:rPr>
              <a:t>чн</a:t>
            </a:r>
            <a:r>
              <a:rPr sz="1400" dirty="0">
                <a:latin typeface="Microsoft Sans Serif"/>
                <a:cs typeface="Microsoft Sans Serif"/>
              </a:rPr>
              <a:t>ых	</a:t>
            </a:r>
            <a:r>
              <a:rPr sz="1400" spc="-30" dirty="0">
                <a:latin typeface="Microsoft Sans Serif"/>
                <a:cs typeface="Microsoft Sans Serif"/>
              </a:rPr>
              <a:t>у</a:t>
            </a:r>
            <a:r>
              <a:rPr sz="1400" spc="-5" dirty="0">
                <a:latin typeface="Microsoft Sans Serif"/>
                <a:cs typeface="Microsoft Sans Serif"/>
              </a:rPr>
              <a:t>ровня  сложности;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07541" y="4612640"/>
            <a:ext cx="316420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Sans Serif"/>
                <a:cs typeface="Microsoft Sans Serif"/>
              </a:rPr>
              <a:t>4)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г</a:t>
            </a:r>
            <a:r>
              <a:rPr sz="1400" b="1" spc="-10" dirty="0">
                <a:latin typeface="Arial"/>
                <a:cs typeface="Arial"/>
              </a:rPr>
              <a:t>осударственные</a:t>
            </a:r>
            <a:r>
              <a:rPr sz="1400" b="1" spc="3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гарантии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уровня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качества</a:t>
            </a:r>
            <a:r>
              <a:rPr sz="1400" spc="-15" dirty="0">
                <a:latin typeface="Microsoft Sans Serif"/>
                <a:cs typeface="Microsoft Sans Serif"/>
              </a:rPr>
              <a:t> образования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на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основе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единства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обязательных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требований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90" dirty="0">
                <a:latin typeface="Microsoft Sans Serif"/>
                <a:cs typeface="Microsoft Sans Serif"/>
              </a:rPr>
              <a:t>к</a:t>
            </a:r>
            <a:r>
              <a:rPr sz="1400" spc="-8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условиям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реализации </a:t>
            </a:r>
            <a:r>
              <a:rPr sz="1400" spc="-5" dirty="0">
                <a:latin typeface="Microsoft Sans Serif"/>
                <a:cs typeface="Microsoft Sans Serif"/>
              </a:rPr>
              <a:t> основных </a:t>
            </a:r>
            <a:r>
              <a:rPr sz="1400" spc="-15" dirty="0">
                <a:latin typeface="Microsoft Sans Serif"/>
                <a:cs typeface="Microsoft Sans Serif"/>
              </a:rPr>
              <a:t>образовательных </a:t>
            </a:r>
            <a:r>
              <a:rPr sz="1400" spc="-20" dirty="0">
                <a:latin typeface="Microsoft Sans Serif"/>
                <a:cs typeface="Microsoft Sans Serif"/>
              </a:rPr>
              <a:t>программ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результатам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их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освоения.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96790" y="771905"/>
            <a:ext cx="6995159" cy="4525010"/>
          </a:xfrm>
          <a:custGeom>
            <a:avLst/>
            <a:gdLst/>
            <a:ahLst/>
            <a:cxnLst/>
            <a:rect l="l" t="t" r="r" b="b"/>
            <a:pathLst>
              <a:path w="6995159" h="4525010">
                <a:moveTo>
                  <a:pt x="0" y="4524756"/>
                </a:moveTo>
                <a:lnTo>
                  <a:pt x="6995159" y="4524756"/>
                </a:lnTo>
                <a:lnTo>
                  <a:pt x="6995159" y="0"/>
                </a:lnTo>
                <a:lnTo>
                  <a:pt x="0" y="0"/>
                </a:lnTo>
                <a:lnTo>
                  <a:pt x="0" y="4524756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75657" y="788923"/>
            <a:ext cx="68389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Общие</a:t>
            </a:r>
            <a:r>
              <a:rPr sz="1800" b="1" spc="-10" dirty="0">
                <a:latin typeface="Calibri"/>
                <a:cs typeface="Calibri"/>
              </a:rPr>
              <a:t> положения.</a:t>
            </a:r>
            <a:r>
              <a:rPr sz="1800" b="1" spc="370" dirty="0"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НОО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обеспечивают:</a:t>
            </a:r>
            <a:endParaRPr sz="1800">
              <a:latin typeface="Calibri"/>
              <a:cs typeface="Calibri"/>
            </a:endParaRPr>
          </a:p>
          <a:p>
            <a:pPr marL="303530" indent="-291465">
              <a:lnSpc>
                <a:spcPct val="100000"/>
              </a:lnSpc>
              <a:buAutoNum type="arabicParenR"/>
              <a:tabLst>
                <a:tab pos="304165" algn="l"/>
              </a:tabLst>
            </a:pPr>
            <a:r>
              <a:rPr sz="1800" spc="-10" dirty="0">
                <a:latin typeface="Calibri"/>
                <a:cs typeface="Calibri"/>
              </a:rPr>
              <a:t>единство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образовательного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пространства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Российской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Федерации;</a:t>
            </a:r>
            <a:endParaRPr sz="1800">
              <a:latin typeface="Calibri"/>
              <a:cs typeface="Calibri"/>
            </a:endParaRPr>
          </a:p>
          <a:p>
            <a:pPr marL="303530" indent="-291465">
              <a:lnSpc>
                <a:spcPct val="100000"/>
              </a:lnSpc>
              <a:buAutoNum type="arabicParenR"/>
              <a:tabLst>
                <a:tab pos="304165" algn="l"/>
              </a:tabLst>
            </a:pPr>
            <a:r>
              <a:rPr sz="1800" spc="-5" dirty="0">
                <a:latin typeface="Calibri"/>
                <a:cs typeface="Calibri"/>
              </a:rPr>
              <a:t>преемственность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основных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образовательных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программ;</a:t>
            </a:r>
            <a:endParaRPr sz="1800">
              <a:latin typeface="Calibri"/>
              <a:cs typeface="Calibri"/>
            </a:endParaRPr>
          </a:p>
          <a:p>
            <a:pPr marL="528955" indent="-516890">
              <a:lnSpc>
                <a:spcPct val="100000"/>
              </a:lnSpc>
              <a:buAutoNum type="arabicParenR"/>
              <a:tabLst>
                <a:tab pos="528955" algn="l"/>
                <a:tab pos="529590" algn="l"/>
                <a:tab pos="2292350" algn="l"/>
                <a:tab pos="3810635" algn="l"/>
                <a:tab pos="5847080" algn="l"/>
              </a:tabLst>
            </a:pPr>
            <a:r>
              <a:rPr sz="1800" dirty="0">
                <a:latin typeface="Calibri"/>
                <a:cs typeface="Calibri"/>
              </a:rPr>
              <a:t>вариативность	</a:t>
            </a:r>
            <a:r>
              <a:rPr sz="1800" spc="-15" dirty="0">
                <a:latin typeface="Calibri"/>
                <a:cs typeface="Calibri"/>
              </a:rPr>
              <a:t>содержания	</a:t>
            </a:r>
            <a:r>
              <a:rPr sz="1800" spc="-5" dirty="0">
                <a:latin typeface="Calibri"/>
                <a:cs typeface="Calibri"/>
              </a:rPr>
              <a:t>образовательных	программ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соответствующего</a:t>
            </a:r>
            <a:r>
              <a:rPr spc="105" dirty="0"/>
              <a:t> </a:t>
            </a:r>
            <a:r>
              <a:rPr dirty="0"/>
              <a:t>уровня</a:t>
            </a:r>
            <a:r>
              <a:rPr spc="100" dirty="0"/>
              <a:t> </a:t>
            </a:r>
            <a:r>
              <a:rPr dirty="0"/>
              <a:t>образования,</a:t>
            </a:r>
            <a:r>
              <a:rPr spc="110" dirty="0"/>
              <a:t> </a:t>
            </a:r>
            <a:r>
              <a:rPr spc="-5" dirty="0"/>
              <a:t>возможность</a:t>
            </a:r>
            <a:r>
              <a:rPr spc="100" dirty="0"/>
              <a:t> </a:t>
            </a:r>
            <a:r>
              <a:rPr spc="-5" dirty="0"/>
              <a:t>формирования</a:t>
            </a:r>
          </a:p>
          <a:p>
            <a:pPr marL="12700" algn="just">
              <a:lnSpc>
                <a:spcPct val="100000"/>
              </a:lnSpc>
            </a:pPr>
            <a:r>
              <a:rPr spc="-10" dirty="0"/>
              <a:t>образовательных</a:t>
            </a:r>
            <a:r>
              <a:rPr spc="10" dirty="0"/>
              <a:t> </a:t>
            </a:r>
            <a:r>
              <a:rPr dirty="0"/>
              <a:t>программ</a:t>
            </a:r>
            <a:r>
              <a:rPr spc="-5" dirty="0"/>
              <a:t> </a:t>
            </a:r>
            <a:r>
              <a:rPr spc="-10" dirty="0"/>
              <a:t>различных</a:t>
            </a:r>
            <a:r>
              <a:rPr spc="15" dirty="0"/>
              <a:t> </a:t>
            </a:r>
            <a:r>
              <a:rPr dirty="0"/>
              <a:t>уровня</a:t>
            </a:r>
            <a:r>
              <a:rPr spc="-5" dirty="0"/>
              <a:t> сложности;</a:t>
            </a:r>
          </a:p>
          <a:p>
            <a:pPr marL="12700" marR="5080" algn="just">
              <a:lnSpc>
                <a:spcPct val="100000"/>
              </a:lnSpc>
              <a:buAutoNum type="arabicParenR" startAt="4"/>
              <a:tabLst>
                <a:tab pos="331470" algn="l"/>
              </a:tabLst>
            </a:pPr>
            <a:r>
              <a:rPr spc="-10" dirty="0"/>
              <a:t>государственные</a:t>
            </a:r>
            <a:r>
              <a:rPr spc="-5" dirty="0"/>
              <a:t> </a:t>
            </a:r>
            <a:r>
              <a:rPr dirty="0"/>
              <a:t>гарантии</a:t>
            </a:r>
            <a:r>
              <a:rPr spc="5" dirty="0"/>
              <a:t> </a:t>
            </a:r>
            <a:r>
              <a:rPr dirty="0"/>
              <a:t>уровня</a:t>
            </a:r>
            <a:r>
              <a:rPr spc="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качества</a:t>
            </a:r>
            <a:r>
              <a:rPr dirty="0"/>
              <a:t> </a:t>
            </a:r>
            <a:r>
              <a:rPr spc="-5" dirty="0"/>
              <a:t>образования</a:t>
            </a:r>
            <a:r>
              <a:rPr dirty="0"/>
              <a:t> </a:t>
            </a:r>
            <a:r>
              <a:rPr spc="-5" dirty="0"/>
              <a:t>на </a:t>
            </a:r>
            <a:r>
              <a:rPr dirty="0"/>
              <a:t> </a:t>
            </a:r>
            <a:r>
              <a:rPr spc="-5" dirty="0"/>
              <a:t>основе единства </a:t>
            </a:r>
            <a:r>
              <a:rPr spc="-10" dirty="0"/>
              <a:t>обязательных </a:t>
            </a:r>
            <a:r>
              <a:rPr dirty="0"/>
              <a:t>требований к </a:t>
            </a:r>
            <a:r>
              <a:rPr spc="-10" dirty="0"/>
              <a:t>условиям </a:t>
            </a:r>
            <a:r>
              <a:rPr dirty="0"/>
              <a:t>реализации </a:t>
            </a:r>
            <a:r>
              <a:rPr spc="5" dirty="0"/>
              <a:t> </a:t>
            </a:r>
            <a:r>
              <a:rPr spc="-5" dirty="0"/>
              <a:t>основных</a:t>
            </a:r>
            <a:r>
              <a:rPr spc="15" dirty="0"/>
              <a:t> </a:t>
            </a:r>
            <a:r>
              <a:rPr spc="-10" dirty="0"/>
              <a:t>образовательных</a:t>
            </a:r>
            <a:r>
              <a:rPr dirty="0"/>
              <a:t> программ</a:t>
            </a:r>
            <a:r>
              <a:rPr spc="5" dirty="0"/>
              <a:t> </a:t>
            </a:r>
            <a:r>
              <a:rPr dirty="0"/>
              <a:t>и</a:t>
            </a:r>
            <a:r>
              <a:rPr spc="15" dirty="0"/>
              <a:t> </a:t>
            </a:r>
            <a:r>
              <a:rPr spc="-20" dirty="0"/>
              <a:t>результатам</a:t>
            </a:r>
            <a:r>
              <a:rPr spc="20" dirty="0"/>
              <a:t> </a:t>
            </a:r>
            <a:r>
              <a:rPr spc="-5" dirty="0"/>
              <a:t>их</a:t>
            </a:r>
            <a:r>
              <a:rPr spc="5" dirty="0"/>
              <a:t> </a:t>
            </a:r>
            <a:r>
              <a:rPr spc="-5" dirty="0"/>
              <a:t>освоения;</a:t>
            </a:r>
          </a:p>
          <a:p>
            <a:pPr marL="303530" indent="-291465" algn="just">
              <a:lnSpc>
                <a:spcPct val="100000"/>
              </a:lnSpc>
              <a:buAutoNum type="arabicParenR" startAt="4"/>
              <a:tabLst>
                <a:tab pos="304165" algn="l"/>
              </a:tabLst>
            </a:pPr>
            <a:r>
              <a:rPr spc="-5" dirty="0"/>
              <a:t>личностное развитие;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875657" y="3532454"/>
            <a:ext cx="58394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arenR" startAt="6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физическое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воспитание;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arenR" startAt="6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формирование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системных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знаний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месте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РФ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мире;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arenR" startAt="6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развитие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представлений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 </a:t>
            </a:r>
            <a:r>
              <a:rPr sz="1800" spc="-5" dirty="0">
                <a:latin typeface="Calibri"/>
                <a:cs typeface="Calibri"/>
              </a:rPr>
              <a:t>высоком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уровне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НТР страны;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arenR" startAt="6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освоение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технологий</a:t>
            </a:r>
            <a:r>
              <a:rPr sz="1800" spc="-5" dirty="0">
                <a:latin typeface="Calibri"/>
                <a:cs typeface="Calibri"/>
              </a:rPr>
              <a:t> командной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75657" y="4629988"/>
            <a:ext cx="15062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10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хранен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41769" y="4629988"/>
            <a:ext cx="51714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и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развитие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культурного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разнообразия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языкового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904745" y="257632"/>
            <a:ext cx="1414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8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273-ФЗ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77814" y="410083"/>
            <a:ext cx="2586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ФГОС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НОО</a:t>
            </a:r>
            <a:r>
              <a:rPr sz="24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286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96790" y="5295138"/>
            <a:ext cx="6995159" cy="1245235"/>
          </a:xfrm>
          <a:custGeom>
            <a:avLst/>
            <a:gdLst/>
            <a:ahLst/>
            <a:cxnLst/>
            <a:rect l="l" t="t" r="r" b="b"/>
            <a:pathLst>
              <a:path w="6995159" h="1245234">
                <a:moveTo>
                  <a:pt x="0" y="1245108"/>
                </a:moveTo>
                <a:lnTo>
                  <a:pt x="6995159" y="1245108"/>
                </a:lnTo>
                <a:lnTo>
                  <a:pt x="6995159" y="0"/>
                </a:lnTo>
                <a:lnTo>
                  <a:pt x="0" y="0"/>
                </a:lnTo>
                <a:lnTo>
                  <a:pt x="0" y="1245108"/>
                </a:lnTo>
                <a:close/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875657" y="4904994"/>
            <a:ext cx="6839584" cy="65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наследия</a:t>
            </a:r>
            <a:r>
              <a:rPr sz="1800" spc="-10" dirty="0">
                <a:latin typeface="Calibri"/>
                <a:cs typeface="Calibri"/>
              </a:rPr>
              <a:t> многонационального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народа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РФ.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  <a:tabLst>
                <a:tab pos="276225" algn="l"/>
                <a:tab pos="1200150" algn="l"/>
                <a:tab pos="1758950" algn="l"/>
                <a:tab pos="2280285" algn="l"/>
                <a:tab pos="3168650" algn="l"/>
                <a:tab pos="3428365" algn="l"/>
                <a:tab pos="3973829" algn="l"/>
                <a:tab pos="4660900" algn="l"/>
                <a:tab pos="5525135" algn="l"/>
                <a:tab pos="6726555" algn="l"/>
              </a:tabLst>
            </a:pPr>
            <a:r>
              <a:rPr sz="1400" dirty="0">
                <a:latin typeface="Microsoft Sans Serif"/>
                <a:cs typeface="Microsoft Sans Serif"/>
              </a:rPr>
              <a:t>1	с</a:t>
            </a:r>
            <a:r>
              <a:rPr sz="1400" spc="-15" dirty="0">
                <a:latin typeface="Microsoft Sans Serif"/>
                <a:cs typeface="Microsoft Sans Serif"/>
              </a:rPr>
              <a:t>ен</a:t>
            </a:r>
            <a:r>
              <a:rPr sz="1400" dirty="0">
                <a:latin typeface="Microsoft Sans Serif"/>
                <a:cs typeface="Microsoft Sans Serif"/>
              </a:rPr>
              <a:t>т</a:t>
            </a:r>
            <a:r>
              <a:rPr sz="1400" spc="-5" dirty="0">
                <a:latin typeface="Microsoft Sans Serif"/>
                <a:cs typeface="Microsoft Sans Serif"/>
              </a:rPr>
              <a:t>я</a:t>
            </a:r>
            <a:r>
              <a:rPr sz="1400" dirty="0">
                <a:latin typeface="Microsoft Sans Serif"/>
                <a:cs typeface="Microsoft Sans Serif"/>
              </a:rPr>
              <a:t>б</a:t>
            </a:r>
            <a:r>
              <a:rPr sz="1400" spc="-15" dirty="0">
                <a:latin typeface="Microsoft Sans Serif"/>
                <a:cs typeface="Microsoft Sans Serif"/>
              </a:rPr>
              <a:t>р</a:t>
            </a:r>
            <a:r>
              <a:rPr sz="1400" dirty="0">
                <a:latin typeface="Microsoft Sans Serif"/>
                <a:cs typeface="Microsoft Sans Serif"/>
              </a:rPr>
              <a:t>я	2</a:t>
            </a:r>
            <a:r>
              <a:rPr sz="1400" spc="-15" dirty="0">
                <a:latin typeface="Microsoft Sans Serif"/>
                <a:cs typeface="Microsoft Sans Serif"/>
              </a:rPr>
              <a:t>02</a:t>
            </a:r>
            <a:r>
              <a:rPr sz="1400" dirty="0">
                <a:latin typeface="Microsoft Sans Serif"/>
                <a:cs typeface="Microsoft Sans Serif"/>
              </a:rPr>
              <a:t>1	</a:t>
            </a:r>
            <a:r>
              <a:rPr sz="1400" spc="-60" dirty="0">
                <a:latin typeface="Microsoft Sans Serif"/>
                <a:cs typeface="Microsoft Sans Serif"/>
              </a:rPr>
              <a:t>г</a:t>
            </a:r>
            <a:r>
              <a:rPr sz="1400" spc="-40" dirty="0">
                <a:latin typeface="Microsoft Sans Serif"/>
                <a:cs typeface="Microsoft Sans Serif"/>
              </a:rPr>
              <a:t>о</a:t>
            </a:r>
            <a:r>
              <a:rPr sz="1400" spc="-15" dirty="0">
                <a:latin typeface="Microsoft Sans Serif"/>
                <a:cs typeface="Microsoft Sans Serif"/>
              </a:rPr>
              <a:t>д</a:t>
            </a:r>
            <a:r>
              <a:rPr sz="1400" dirty="0">
                <a:latin typeface="Microsoft Sans Serif"/>
                <a:cs typeface="Microsoft Sans Serif"/>
              </a:rPr>
              <a:t>а	</a:t>
            </a:r>
            <a:r>
              <a:rPr sz="1400" spc="-15" dirty="0" err="1" smtClean="0">
                <a:latin typeface="Microsoft Sans Serif"/>
                <a:cs typeface="Microsoft Sans Serif"/>
              </a:rPr>
              <a:t>в</a:t>
            </a:r>
            <a:r>
              <a:rPr sz="1400" spc="-10" dirty="0" err="1" smtClean="0">
                <a:latin typeface="Microsoft Sans Serif"/>
                <a:cs typeface="Microsoft Sans Serif"/>
              </a:rPr>
              <a:t>с</a:t>
            </a:r>
            <a:r>
              <a:rPr sz="1400" spc="15" dirty="0" err="1" smtClean="0">
                <a:latin typeface="Microsoft Sans Serif"/>
                <a:cs typeface="Microsoft Sans Serif"/>
              </a:rPr>
              <a:t>т</a:t>
            </a:r>
            <a:r>
              <a:rPr sz="1400" spc="-20" dirty="0" err="1" smtClean="0">
                <a:latin typeface="Microsoft Sans Serif"/>
                <a:cs typeface="Microsoft Sans Serif"/>
              </a:rPr>
              <a:t>у</a:t>
            </a:r>
            <a:r>
              <a:rPr sz="1400" spc="-25" dirty="0" err="1" smtClean="0">
                <a:latin typeface="Microsoft Sans Serif"/>
                <a:cs typeface="Microsoft Sans Serif"/>
              </a:rPr>
              <a:t>п</a:t>
            </a:r>
            <a:r>
              <a:rPr lang="ru-RU" sz="1400" spc="-5" dirty="0" smtClean="0">
                <a:latin typeface="Microsoft Sans Serif"/>
                <a:cs typeface="Microsoft Sans Serif"/>
              </a:rPr>
              <a:t>ил</a:t>
            </a:r>
            <a:r>
              <a:rPr sz="1400" dirty="0">
                <a:latin typeface="Microsoft Sans Serif"/>
                <a:cs typeface="Microsoft Sans Serif"/>
              </a:rPr>
              <a:t>	в	с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spc="5" dirty="0">
                <a:latin typeface="Microsoft Sans Serif"/>
                <a:cs typeface="Microsoft Sans Serif"/>
              </a:rPr>
              <a:t>л</a:t>
            </a:r>
            <a:r>
              <a:rPr sz="1400" spc="10" dirty="0">
                <a:latin typeface="Microsoft Sans Serif"/>
                <a:cs typeface="Microsoft Sans Serif"/>
              </a:rPr>
              <a:t>у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5" dirty="0">
                <a:latin typeface="Microsoft Sans Serif"/>
                <a:cs typeface="Microsoft Sans Serif"/>
              </a:rPr>
              <a:t>новы</a:t>
            </a:r>
            <a:r>
              <a:rPr sz="1400" dirty="0">
                <a:latin typeface="Microsoft Sans Serif"/>
                <a:cs typeface="Microsoft Sans Serif"/>
              </a:rPr>
              <a:t>й	П</a:t>
            </a:r>
            <a:r>
              <a:rPr sz="1400" spc="-15" dirty="0">
                <a:latin typeface="Microsoft Sans Serif"/>
                <a:cs typeface="Microsoft Sans Serif"/>
              </a:rPr>
              <a:t>ор</a:t>
            </a:r>
            <a:r>
              <a:rPr sz="1400" spc="-5" dirty="0">
                <a:latin typeface="Microsoft Sans Serif"/>
                <a:cs typeface="Microsoft Sans Serif"/>
              </a:rPr>
              <a:t>я</a:t>
            </a:r>
            <a:r>
              <a:rPr sz="1400" spc="-35" dirty="0">
                <a:latin typeface="Microsoft Sans Serif"/>
                <a:cs typeface="Microsoft Sans Serif"/>
              </a:rPr>
              <a:t>до</a:t>
            </a:r>
            <a:r>
              <a:rPr sz="1400" spc="-25" dirty="0">
                <a:latin typeface="Microsoft Sans Serif"/>
                <a:cs typeface="Microsoft Sans Serif"/>
              </a:rPr>
              <a:t>к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5" dirty="0">
                <a:latin typeface="Microsoft Sans Serif"/>
                <a:cs typeface="Microsoft Sans Serif"/>
              </a:rPr>
              <a:t>ор</a:t>
            </a:r>
            <a:r>
              <a:rPr sz="1400" spc="-55" dirty="0">
                <a:latin typeface="Microsoft Sans Serif"/>
                <a:cs typeface="Microsoft Sans Serif"/>
              </a:rPr>
              <a:t>г</a:t>
            </a:r>
            <a:r>
              <a:rPr sz="1400" spc="-10" dirty="0">
                <a:latin typeface="Microsoft Sans Serif"/>
                <a:cs typeface="Microsoft Sans Serif"/>
              </a:rPr>
              <a:t>а</a:t>
            </a:r>
            <a:r>
              <a:rPr sz="1400" spc="-15" dirty="0">
                <a:latin typeface="Microsoft Sans Serif"/>
                <a:cs typeface="Microsoft Sans Serif"/>
              </a:rPr>
              <a:t>н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spc="-60" dirty="0">
                <a:latin typeface="Microsoft Sans Serif"/>
                <a:cs typeface="Microsoft Sans Serif"/>
              </a:rPr>
              <a:t>з</a:t>
            </a:r>
            <a:r>
              <a:rPr sz="1400" spc="-5" dirty="0">
                <a:latin typeface="Microsoft Sans Serif"/>
                <a:cs typeface="Microsoft Sans Serif"/>
              </a:rPr>
              <a:t>ац</a:t>
            </a:r>
            <a:r>
              <a:rPr sz="1400" spc="-10" dirty="0"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и	и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754614" y="5549595"/>
            <a:ext cx="961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Sans Serif"/>
                <a:cs typeface="Microsoft Sans Serif"/>
              </a:rPr>
              <a:t>н</a:t>
            </a:r>
            <a:r>
              <a:rPr sz="1400" spc="-50" dirty="0">
                <a:latin typeface="Microsoft Sans Serif"/>
                <a:cs typeface="Microsoft Sans Serif"/>
              </a:rPr>
              <a:t>а</a:t>
            </a:r>
            <a:r>
              <a:rPr sz="1400" dirty="0">
                <a:latin typeface="Microsoft Sans Serif"/>
                <a:cs typeface="Microsoft Sans Serif"/>
              </a:rPr>
              <a:t>ча</a:t>
            </a:r>
            <a:r>
              <a:rPr sz="1400" spc="-15" dirty="0">
                <a:latin typeface="Microsoft Sans Serif"/>
                <a:cs typeface="Microsoft Sans Serif"/>
              </a:rPr>
              <a:t>л</a:t>
            </a:r>
            <a:r>
              <a:rPr sz="1400" spc="-5" dirty="0">
                <a:latin typeface="Microsoft Sans Serif"/>
                <a:cs typeface="Microsoft Sans Serif"/>
              </a:rPr>
              <a:t>ь</a:t>
            </a:r>
            <a:r>
              <a:rPr sz="1400" spc="-15" dirty="0">
                <a:latin typeface="Microsoft Sans Serif"/>
                <a:cs typeface="Microsoft Sans Serif"/>
              </a:rPr>
              <a:t>н</a:t>
            </a:r>
            <a:r>
              <a:rPr sz="1400" spc="-20" dirty="0">
                <a:latin typeface="Microsoft Sans Serif"/>
                <a:cs typeface="Microsoft Sans Serif"/>
              </a:rPr>
              <a:t>о</a:t>
            </a:r>
            <a:r>
              <a:rPr sz="1400" spc="-45" dirty="0">
                <a:latin typeface="Microsoft Sans Serif"/>
                <a:cs typeface="Microsoft Sans Serif"/>
              </a:rPr>
              <a:t>г</a:t>
            </a:r>
            <a:r>
              <a:rPr sz="1400" dirty="0">
                <a:latin typeface="Microsoft Sans Serif"/>
                <a:cs typeface="Microsoft Sans Serif"/>
              </a:rPr>
              <a:t>о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75657" y="5535293"/>
            <a:ext cx="5738495" cy="9398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1456055" algn="l"/>
                <a:tab pos="3044190" algn="l"/>
                <a:tab pos="4342765" algn="l"/>
                <a:tab pos="470408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20" dirty="0">
                <a:latin typeface="Microsoft Sans Serif"/>
                <a:cs typeface="Microsoft Sans Serif"/>
              </a:rPr>
              <a:t>у</a:t>
            </a:r>
            <a:r>
              <a:rPr sz="1400" spc="-15" dirty="0">
                <a:latin typeface="Microsoft Sans Serif"/>
                <a:cs typeface="Microsoft Sans Serif"/>
              </a:rPr>
              <a:t>щ</a:t>
            </a:r>
            <a:r>
              <a:rPr sz="1400" spc="-5" dirty="0">
                <a:latin typeface="Microsoft Sans Serif"/>
                <a:cs typeface="Microsoft Sans Serif"/>
              </a:rPr>
              <a:t>е</a:t>
            </a:r>
            <a:r>
              <a:rPr sz="1400" spc="-10" dirty="0">
                <a:latin typeface="Microsoft Sans Serif"/>
                <a:cs typeface="Microsoft Sans Serif"/>
              </a:rPr>
              <a:t>с</a:t>
            </a:r>
            <a:r>
              <a:rPr sz="1400" dirty="0">
                <a:latin typeface="Microsoft Sans Serif"/>
                <a:cs typeface="Microsoft Sans Serif"/>
              </a:rPr>
              <a:t>т</a:t>
            </a:r>
            <a:r>
              <a:rPr sz="1400" spc="-40" dirty="0">
                <a:latin typeface="Microsoft Sans Serif"/>
                <a:cs typeface="Microsoft Sans Serif"/>
              </a:rPr>
              <a:t>в</a:t>
            </a:r>
            <a:r>
              <a:rPr sz="1400" spc="-5" dirty="0">
                <a:latin typeface="Microsoft Sans Serif"/>
                <a:cs typeface="Microsoft Sans Serif"/>
              </a:rPr>
              <a:t>лени</a:t>
            </a:r>
            <a:r>
              <a:rPr sz="1400" dirty="0">
                <a:latin typeface="Microsoft Sans Serif"/>
                <a:cs typeface="Microsoft Sans Serif"/>
              </a:rPr>
              <a:t>я	</a:t>
            </a:r>
            <a:r>
              <a:rPr sz="1400" spc="-15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бр</a:t>
            </a:r>
            <a:r>
              <a:rPr sz="1400" spc="-25" dirty="0">
                <a:latin typeface="Microsoft Sans Serif"/>
                <a:cs typeface="Microsoft Sans Serif"/>
              </a:rPr>
              <a:t>а</a:t>
            </a:r>
            <a:r>
              <a:rPr sz="1400" spc="-85" dirty="0">
                <a:latin typeface="Microsoft Sans Serif"/>
                <a:cs typeface="Microsoft Sans Serif"/>
              </a:rPr>
              <a:t>з</a:t>
            </a:r>
            <a:r>
              <a:rPr sz="1400" spc="-5" dirty="0">
                <a:latin typeface="Microsoft Sans Serif"/>
                <a:cs typeface="Microsoft Sans Serif"/>
              </a:rPr>
              <a:t>о</a:t>
            </a:r>
            <a:r>
              <a:rPr sz="1400" spc="-15" dirty="0">
                <a:latin typeface="Microsoft Sans Serif"/>
                <a:cs typeface="Microsoft Sans Serif"/>
              </a:rPr>
              <a:t>в</a:t>
            </a:r>
            <a:r>
              <a:rPr sz="1400" spc="-50" dirty="0">
                <a:latin typeface="Microsoft Sans Serif"/>
                <a:cs typeface="Microsoft Sans Serif"/>
              </a:rPr>
              <a:t>а</a:t>
            </a:r>
            <a:r>
              <a:rPr sz="1400" spc="-10" dirty="0">
                <a:latin typeface="Microsoft Sans Serif"/>
                <a:cs typeface="Microsoft Sans Serif"/>
              </a:rPr>
              <a:t>т</a:t>
            </a:r>
            <a:r>
              <a:rPr sz="1400" spc="-65" dirty="0">
                <a:latin typeface="Microsoft Sans Serif"/>
                <a:cs typeface="Microsoft Sans Serif"/>
              </a:rPr>
              <a:t>е</a:t>
            </a:r>
            <a:r>
              <a:rPr sz="1400" spc="5" dirty="0">
                <a:latin typeface="Microsoft Sans Serif"/>
                <a:cs typeface="Microsoft Sans Serif"/>
              </a:rPr>
              <a:t>л</a:t>
            </a:r>
            <a:r>
              <a:rPr sz="1400" spc="-10" dirty="0">
                <a:latin typeface="Microsoft Sans Serif"/>
                <a:cs typeface="Microsoft Sans Serif"/>
              </a:rPr>
              <a:t>ь</a:t>
            </a:r>
            <a:r>
              <a:rPr sz="1400" spc="-5" dirty="0">
                <a:latin typeface="Microsoft Sans Serif"/>
                <a:cs typeface="Microsoft Sans Serif"/>
              </a:rPr>
              <a:t>но</a:t>
            </a:r>
            <a:r>
              <a:rPr sz="1400" dirty="0">
                <a:latin typeface="Microsoft Sans Serif"/>
                <a:cs typeface="Microsoft Sans Serif"/>
              </a:rPr>
              <a:t>й	</a:t>
            </a:r>
            <a:r>
              <a:rPr sz="1400" spc="-5" dirty="0">
                <a:latin typeface="Microsoft Sans Serif"/>
                <a:cs typeface="Microsoft Sans Serif"/>
              </a:rPr>
              <a:t>де</a:t>
            </a:r>
            <a:r>
              <a:rPr sz="1400" spc="-10" dirty="0">
                <a:latin typeface="Microsoft Sans Serif"/>
                <a:cs typeface="Microsoft Sans Serif"/>
              </a:rPr>
              <a:t>я</a:t>
            </a:r>
            <a:r>
              <a:rPr sz="1400" spc="-20" dirty="0">
                <a:latin typeface="Microsoft Sans Serif"/>
                <a:cs typeface="Microsoft Sans Serif"/>
              </a:rPr>
              <a:t>т</a:t>
            </a:r>
            <a:r>
              <a:rPr sz="1400" spc="-50" dirty="0">
                <a:latin typeface="Microsoft Sans Serif"/>
                <a:cs typeface="Microsoft Sans Serif"/>
              </a:rPr>
              <a:t>е</a:t>
            </a:r>
            <a:r>
              <a:rPr sz="1400" spc="5" dirty="0">
                <a:latin typeface="Microsoft Sans Serif"/>
                <a:cs typeface="Microsoft Sans Serif"/>
              </a:rPr>
              <a:t>л</a:t>
            </a:r>
            <a:r>
              <a:rPr sz="1400" spc="-5" dirty="0">
                <a:latin typeface="Microsoft Sans Serif"/>
                <a:cs typeface="Microsoft Sans Serif"/>
              </a:rPr>
              <a:t>ьн</a:t>
            </a:r>
            <a:r>
              <a:rPr sz="1400" spc="-15" dirty="0">
                <a:latin typeface="Microsoft Sans Serif"/>
                <a:cs typeface="Microsoft Sans Serif"/>
              </a:rPr>
              <a:t>о</a:t>
            </a:r>
            <a:r>
              <a:rPr sz="1400" spc="-10" dirty="0">
                <a:latin typeface="Microsoft Sans Serif"/>
                <a:cs typeface="Microsoft Sans Serif"/>
              </a:rPr>
              <a:t>с</a:t>
            </a:r>
            <a:r>
              <a:rPr sz="1400" dirty="0">
                <a:latin typeface="Microsoft Sans Serif"/>
                <a:cs typeface="Microsoft Sans Serif"/>
              </a:rPr>
              <a:t>ти	</a:t>
            </a:r>
            <a:r>
              <a:rPr sz="1400" spc="-15" dirty="0">
                <a:latin typeface="Microsoft Sans Serif"/>
                <a:cs typeface="Microsoft Sans Serif"/>
              </a:rPr>
              <a:t>п</a:t>
            </a:r>
            <a:r>
              <a:rPr sz="1400" spc="-10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5" dirty="0">
                <a:latin typeface="Microsoft Sans Serif"/>
                <a:cs typeface="Microsoft Sans Serif"/>
              </a:rPr>
              <a:t>п</a:t>
            </a:r>
            <a:r>
              <a:rPr sz="1400" spc="-10" dirty="0">
                <a:latin typeface="Microsoft Sans Serif"/>
                <a:cs typeface="Microsoft Sans Serif"/>
              </a:rPr>
              <a:t>рог</a:t>
            </a:r>
            <a:r>
              <a:rPr sz="1400" spc="-15" dirty="0">
                <a:latin typeface="Microsoft Sans Serif"/>
                <a:cs typeface="Microsoft Sans Serif"/>
              </a:rPr>
              <a:t>р</a:t>
            </a:r>
            <a:r>
              <a:rPr sz="1400" spc="-20" dirty="0">
                <a:latin typeface="Microsoft Sans Serif"/>
                <a:cs typeface="Microsoft Sans Serif"/>
              </a:rPr>
              <a:t>а</a:t>
            </a:r>
            <a:r>
              <a:rPr sz="1400" spc="-30" dirty="0">
                <a:latin typeface="Microsoft Sans Serif"/>
                <a:cs typeface="Microsoft Sans Serif"/>
              </a:rPr>
              <a:t>м</a:t>
            </a:r>
            <a:r>
              <a:rPr sz="1400" spc="-40" dirty="0">
                <a:latin typeface="Microsoft Sans Serif"/>
                <a:cs typeface="Microsoft Sans Serif"/>
              </a:rPr>
              <a:t>м</a:t>
            </a:r>
            <a:r>
              <a:rPr sz="1400" spc="-25" dirty="0">
                <a:latin typeface="Microsoft Sans Serif"/>
                <a:cs typeface="Microsoft Sans Serif"/>
              </a:rPr>
              <a:t>ам</a:t>
            </a:r>
            <a:endParaRPr sz="1400" dirty="0">
              <a:latin typeface="Microsoft Sans Serif"/>
              <a:cs typeface="Microsoft Sans Serif"/>
            </a:endParaRPr>
          </a:p>
          <a:p>
            <a:pPr marL="330835" marR="777240" indent="-318770">
              <a:lnSpc>
                <a:spcPct val="107200"/>
              </a:lnSpc>
            </a:pPr>
            <a:r>
              <a:rPr sz="1400" spc="-15" dirty="0">
                <a:latin typeface="Microsoft Sans Serif"/>
                <a:cs typeface="Microsoft Sans Serif"/>
              </a:rPr>
              <a:t>общего,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основного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общего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среднего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общего образования.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i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https://www.garant.ru/products/ipo/prime/doc/400563548/ </a:t>
            </a:r>
            <a:r>
              <a:rPr sz="1400" i="1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22.03.2021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№</a:t>
            </a:r>
            <a:r>
              <a:rPr sz="1400" spc="-5" dirty="0">
                <a:latin typeface="Calibri"/>
                <a:cs typeface="Calibri"/>
              </a:rPr>
              <a:t> 115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73256" y="557758"/>
            <a:ext cx="619125" cy="5475605"/>
          </a:xfrm>
          <a:custGeom>
            <a:avLst/>
            <a:gdLst/>
            <a:ahLst/>
            <a:cxnLst/>
            <a:rect l="l" t="t" r="r" b="b"/>
            <a:pathLst>
              <a:path w="619125" h="5475605">
                <a:moveTo>
                  <a:pt x="0" y="5475351"/>
                </a:moveTo>
                <a:lnTo>
                  <a:pt x="618744" y="5475351"/>
                </a:lnTo>
                <a:lnTo>
                  <a:pt x="618744" y="0"/>
                </a:lnTo>
                <a:lnTo>
                  <a:pt x="0" y="0"/>
                </a:lnTo>
                <a:lnTo>
                  <a:pt x="0" y="5475351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811" y="3047"/>
            <a:ext cx="12172697" cy="6856730"/>
            <a:chOff x="19811" y="3047"/>
            <a:chExt cx="12172697" cy="6856730"/>
          </a:xfrm>
        </p:grpSpPr>
        <p:sp>
          <p:nvSpPr>
            <p:cNvPr id="4" name="object 4"/>
            <p:cNvSpPr/>
            <p:nvPr/>
          </p:nvSpPr>
          <p:spPr>
            <a:xfrm>
              <a:off x="742188" y="6240778"/>
              <a:ext cx="11450320" cy="617220"/>
            </a:xfrm>
            <a:custGeom>
              <a:avLst/>
              <a:gdLst/>
              <a:ahLst/>
              <a:cxnLst/>
              <a:rect l="l" t="t" r="r" b="b"/>
              <a:pathLst>
                <a:path w="11450320" h="617220">
                  <a:moveTo>
                    <a:pt x="11449812" y="617219"/>
                  </a:moveTo>
                  <a:lnTo>
                    <a:pt x="11449812" y="0"/>
                  </a:lnTo>
                  <a:lnTo>
                    <a:pt x="0" y="0"/>
                  </a:lnTo>
                  <a:lnTo>
                    <a:pt x="0" y="617219"/>
                  </a:lnTo>
                  <a:lnTo>
                    <a:pt x="11449812" y="617219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11" y="557769"/>
              <a:ext cx="722630" cy="6300470"/>
            </a:xfrm>
            <a:custGeom>
              <a:avLst/>
              <a:gdLst/>
              <a:ahLst/>
              <a:cxnLst/>
              <a:rect l="l" t="t" r="r" b="b"/>
              <a:pathLst>
                <a:path w="722630" h="6300470">
                  <a:moveTo>
                    <a:pt x="722376" y="0"/>
                  </a:moveTo>
                  <a:lnTo>
                    <a:pt x="0" y="0"/>
                  </a:lnTo>
                  <a:lnTo>
                    <a:pt x="0" y="6300228"/>
                  </a:lnTo>
                  <a:lnTo>
                    <a:pt x="722376" y="6300228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811" y="3047"/>
              <a:ext cx="12172315" cy="554990"/>
            </a:xfrm>
            <a:custGeom>
              <a:avLst/>
              <a:gdLst/>
              <a:ahLst/>
              <a:cxnLst/>
              <a:rect l="l" t="t" r="r" b="b"/>
              <a:pathLst>
                <a:path w="12172315" h="554990">
                  <a:moveTo>
                    <a:pt x="0" y="554736"/>
                  </a:moveTo>
                  <a:lnTo>
                    <a:pt x="12172188" y="554736"/>
                  </a:lnTo>
                  <a:lnTo>
                    <a:pt x="12172188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2" y="3047"/>
              <a:ext cx="12172315" cy="6856730"/>
            </a:xfrm>
            <a:custGeom>
              <a:avLst/>
              <a:gdLst/>
              <a:ahLst/>
              <a:cxnLst/>
              <a:rect l="l" t="t" r="r" b="b"/>
              <a:pathLst>
                <a:path w="12172315" h="6856730">
                  <a:moveTo>
                    <a:pt x="546074" y="6856184"/>
                  </a:moveTo>
                  <a:lnTo>
                    <a:pt x="542391" y="6792506"/>
                  </a:lnTo>
                  <a:lnTo>
                    <a:pt x="531647" y="6730974"/>
                  </a:lnTo>
                  <a:lnTo>
                    <a:pt x="514235" y="6672008"/>
                  </a:lnTo>
                  <a:lnTo>
                    <a:pt x="490562" y="6616027"/>
                  </a:lnTo>
                  <a:lnTo>
                    <a:pt x="461048" y="6563423"/>
                  </a:lnTo>
                  <a:lnTo>
                    <a:pt x="426097" y="6514630"/>
                  </a:lnTo>
                  <a:lnTo>
                    <a:pt x="386130" y="6470028"/>
                  </a:lnTo>
                  <a:lnTo>
                    <a:pt x="341528" y="6430048"/>
                  </a:lnTo>
                  <a:lnTo>
                    <a:pt x="292735" y="6395098"/>
                  </a:lnTo>
                  <a:lnTo>
                    <a:pt x="240144" y="6365583"/>
                  </a:lnTo>
                  <a:lnTo>
                    <a:pt x="184162" y="6341923"/>
                  </a:lnTo>
                  <a:lnTo>
                    <a:pt x="125196" y="6324498"/>
                  </a:lnTo>
                  <a:lnTo>
                    <a:pt x="63665" y="6313754"/>
                  </a:lnTo>
                  <a:lnTo>
                    <a:pt x="0" y="6310071"/>
                  </a:lnTo>
                  <a:lnTo>
                    <a:pt x="0" y="6856184"/>
                  </a:lnTo>
                  <a:lnTo>
                    <a:pt x="546074" y="6856184"/>
                  </a:lnTo>
                  <a:close/>
                </a:path>
                <a:path w="12172315" h="6856730">
                  <a:moveTo>
                    <a:pt x="11934698" y="6454495"/>
                  </a:moveTo>
                  <a:lnTo>
                    <a:pt x="11919966" y="6390970"/>
                  </a:lnTo>
                  <a:lnTo>
                    <a:pt x="11880596" y="6341796"/>
                  </a:lnTo>
                  <a:lnTo>
                    <a:pt x="11823319" y="6313894"/>
                  </a:lnTo>
                  <a:lnTo>
                    <a:pt x="11790299" y="6310071"/>
                  </a:lnTo>
                  <a:lnTo>
                    <a:pt x="11757152" y="6313894"/>
                  </a:lnTo>
                  <a:lnTo>
                    <a:pt x="11699875" y="6341796"/>
                  </a:lnTo>
                  <a:lnTo>
                    <a:pt x="11660505" y="6390970"/>
                  </a:lnTo>
                  <a:lnTo>
                    <a:pt x="11645900" y="6454495"/>
                  </a:lnTo>
                  <a:lnTo>
                    <a:pt x="11649710" y="6487617"/>
                  </a:lnTo>
                  <a:lnTo>
                    <a:pt x="11677523" y="6544831"/>
                  </a:lnTo>
                  <a:lnTo>
                    <a:pt x="11726799" y="6584239"/>
                  </a:lnTo>
                  <a:lnTo>
                    <a:pt x="11790299" y="6598920"/>
                  </a:lnTo>
                  <a:lnTo>
                    <a:pt x="11823319" y="6595097"/>
                  </a:lnTo>
                  <a:lnTo>
                    <a:pt x="11880596" y="6567195"/>
                  </a:lnTo>
                  <a:lnTo>
                    <a:pt x="11919966" y="6518021"/>
                  </a:lnTo>
                  <a:lnTo>
                    <a:pt x="11934698" y="6454495"/>
                  </a:lnTo>
                  <a:close/>
                </a:path>
                <a:path w="12172315" h="6856730">
                  <a:moveTo>
                    <a:pt x="12172188" y="0"/>
                  </a:moveTo>
                  <a:lnTo>
                    <a:pt x="11645900" y="0"/>
                  </a:lnTo>
                  <a:lnTo>
                    <a:pt x="11646789" y="32131"/>
                  </a:lnTo>
                  <a:lnTo>
                    <a:pt x="11654028" y="94742"/>
                  </a:lnTo>
                  <a:lnTo>
                    <a:pt x="11668125" y="155067"/>
                  </a:lnTo>
                  <a:lnTo>
                    <a:pt x="11688699" y="212598"/>
                  </a:lnTo>
                  <a:lnTo>
                    <a:pt x="11715369" y="266954"/>
                  </a:lnTo>
                  <a:lnTo>
                    <a:pt x="11747627" y="317627"/>
                  </a:lnTo>
                  <a:lnTo>
                    <a:pt x="11785219" y="364363"/>
                  </a:lnTo>
                  <a:lnTo>
                    <a:pt x="11827510" y="406781"/>
                  </a:lnTo>
                  <a:lnTo>
                    <a:pt x="11874246" y="444246"/>
                  </a:lnTo>
                  <a:lnTo>
                    <a:pt x="11925046" y="476504"/>
                  </a:lnTo>
                  <a:lnTo>
                    <a:pt x="11979402" y="503174"/>
                  </a:lnTo>
                  <a:lnTo>
                    <a:pt x="12036933" y="523748"/>
                  </a:lnTo>
                  <a:lnTo>
                    <a:pt x="12097131" y="537972"/>
                  </a:lnTo>
                  <a:lnTo>
                    <a:pt x="12159869" y="545211"/>
                  </a:lnTo>
                  <a:lnTo>
                    <a:pt x="12172188" y="545553"/>
                  </a:lnTo>
                  <a:lnTo>
                    <a:pt x="12172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05000" y="3048000"/>
            <a:ext cx="853059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r"/>
            <a:endParaRPr lang="ru-RU" sz="2000" spc="-1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Федеральный</a:t>
            </a:r>
            <a:r>
              <a:rPr spc="-35" dirty="0"/>
              <a:t> </a:t>
            </a:r>
            <a:r>
              <a:rPr spc="-10" dirty="0"/>
              <a:t>закон</a:t>
            </a:r>
            <a:r>
              <a:rPr spc="-15" dirty="0"/>
              <a:t> </a:t>
            </a:r>
            <a:r>
              <a:rPr spc="-25" dirty="0"/>
              <a:t>от</a:t>
            </a:r>
            <a:r>
              <a:rPr spc="-20" dirty="0"/>
              <a:t> </a:t>
            </a:r>
            <a:r>
              <a:rPr spc="-5" dirty="0"/>
              <a:t>29.12.2012</a:t>
            </a:r>
            <a:r>
              <a:rPr spc="-30" dirty="0"/>
              <a:t> </a:t>
            </a:r>
            <a:r>
              <a:rPr sz="2800" spc="-5" dirty="0"/>
              <a:t>N</a:t>
            </a:r>
            <a:r>
              <a:rPr sz="2800" spc="10" dirty="0"/>
              <a:t> </a:t>
            </a:r>
            <a:r>
              <a:rPr sz="2800" spc="-5" dirty="0"/>
              <a:t>273-ФЗ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438147" y="670940"/>
            <a:ext cx="6867525" cy="1729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3975" algn="ctr"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(ред.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25" dirty="0" err="1">
                <a:latin typeface="Arial"/>
                <a:cs typeface="Arial"/>
              </a:rPr>
              <a:t>от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lang="ru-RU" sz="2000" b="1" dirty="0" smtClean="0">
                <a:latin typeface="Arial"/>
                <a:cs typeface="Arial"/>
              </a:rPr>
              <a:t>30</a:t>
            </a:r>
            <a:r>
              <a:rPr sz="2000" b="1" dirty="0" smtClean="0">
                <a:latin typeface="Arial"/>
                <a:cs typeface="Arial"/>
              </a:rPr>
              <a:t>.</a:t>
            </a:r>
            <a:r>
              <a:rPr lang="ru-RU" sz="2000" b="1" dirty="0" smtClean="0">
                <a:latin typeface="Arial"/>
                <a:cs typeface="Arial"/>
              </a:rPr>
              <a:t>12</a:t>
            </a:r>
            <a:r>
              <a:rPr sz="2000" b="1" dirty="0" smtClean="0">
                <a:latin typeface="Arial"/>
                <a:cs typeface="Arial"/>
              </a:rPr>
              <a:t>.2021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4445" algn="ctr">
              <a:lnSpc>
                <a:spcPts val="2160"/>
              </a:lnSpc>
            </a:pPr>
            <a:r>
              <a:rPr sz="2000" b="1" dirty="0">
                <a:latin typeface="Arial"/>
                <a:cs typeface="Arial"/>
              </a:rPr>
              <a:t>"Об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образовании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Российской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Федерации"</a:t>
            </a:r>
            <a:endParaRPr sz="2000" dirty="0">
              <a:latin typeface="Arial"/>
              <a:cs typeface="Arial"/>
            </a:endParaRPr>
          </a:p>
          <a:p>
            <a:pPr marR="60960" algn="ctr">
              <a:lnSpc>
                <a:spcPts val="2280"/>
              </a:lnSpc>
            </a:pPr>
            <a:r>
              <a:rPr sz="2000" b="1" dirty="0">
                <a:latin typeface="Arial"/>
                <a:cs typeface="Arial"/>
              </a:rPr>
              <a:t>с</a:t>
            </a:r>
            <a:r>
              <a:rPr sz="2000" b="1" spc="-10" dirty="0">
                <a:latin typeface="Arial"/>
                <a:cs typeface="Arial"/>
              </a:rPr>
              <a:t> изм.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доп.,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вступ.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силу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 smtClean="0">
                <a:latin typeface="Arial"/>
                <a:cs typeface="Arial"/>
              </a:rPr>
              <a:t>01.0</a:t>
            </a:r>
            <a:r>
              <a:rPr lang="ru-RU" sz="2000" b="1" spc="-5" dirty="0" smtClean="0">
                <a:latin typeface="Arial"/>
                <a:cs typeface="Arial"/>
              </a:rPr>
              <a:t>1</a:t>
            </a:r>
            <a:r>
              <a:rPr sz="2000" b="1" spc="-5" dirty="0" smtClean="0">
                <a:latin typeface="Arial"/>
                <a:cs typeface="Arial"/>
              </a:rPr>
              <a:t>.202</a:t>
            </a:r>
            <a:r>
              <a:rPr lang="ru-RU" sz="2000" b="1" spc="-5" dirty="0" smtClean="0">
                <a:latin typeface="Arial"/>
                <a:cs typeface="Arial"/>
              </a:rPr>
              <a:t>2</a:t>
            </a:r>
            <a:r>
              <a:rPr sz="2000" b="1" spc="-5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 dirty="0">
              <a:latin typeface="Arial"/>
              <a:cs typeface="Arial"/>
            </a:endParaRPr>
          </a:p>
          <a:p>
            <a:pPr marL="12700" marR="5080" algn="ctr">
              <a:lnSpc>
                <a:spcPts val="2100"/>
              </a:lnSpc>
              <a:spcBef>
                <a:spcPts val="5"/>
              </a:spcBef>
            </a:pPr>
            <a:r>
              <a:rPr sz="2000" spc="-75" dirty="0">
                <a:solidFill>
                  <a:srgbClr val="C00000"/>
                </a:solidFill>
                <a:latin typeface="Microsoft Sans Serif"/>
                <a:cs typeface="Microsoft Sans Serif"/>
              </a:rPr>
              <a:t>Ст.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2.</a:t>
            </a:r>
            <a:r>
              <a:rPr sz="20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п.1</a:t>
            </a:r>
            <a:r>
              <a:rPr sz="2000" spc="-10" dirty="0">
                <a:latin typeface="Microsoft Sans Serif"/>
                <a:cs typeface="Microsoft Sans Serif"/>
              </a:rPr>
              <a:t>.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Основные</a:t>
            </a:r>
            <a:r>
              <a:rPr sz="2000" spc="-10" dirty="0">
                <a:latin typeface="Microsoft Sans Serif"/>
                <a:cs typeface="Microsoft Sans Serif"/>
              </a:rPr>
              <a:t> понятия,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используемые</a:t>
            </a:r>
            <a:r>
              <a:rPr sz="2000" dirty="0">
                <a:latin typeface="Microsoft Sans Serif"/>
                <a:cs typeface="Microsoft Sans Serif"/>
              </a:rPr>
              <a:t> в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настоящем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Федеральном </a:t>
            </a:r>
            <a:r>
              <a:rPr sz="2000" spc="-35" dirty="0">
                <a:latin typeface="Microsoft Sans Serif"/>
                <a:cs typeface="Microsoft Sans Serif"/>
              </a:rPr>
              <a:t>законе</a:t>
            </a:r>
            <a:endParaRPr sz="2000" dirty="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48044" y="2685288"/>
            <a:ext cx="5346700" cy="2891155"/>
            <a:chOff x="6448044" y="2685288"/>
            <a:chExt cx="5346700" cy="2891155"/>
          </a:xfrm>
        </p:grpSpPr>
        <p:sp>
          <p:nvSpPr>
            <p:cNvPr id="5" name="object 5"/>
            <p:cNvSpPr/>
            <p:nvPr/>
          </p:nvSpPr>
          <p:spPr>
            <a:xfrm>
              <a:off x="6462522" y="2699766"/>
              <a:ext cx="5317490" cy="2862580"/>
            </a:xfrm>
            <a:custGeom>
              <a:avLst/>
              <a:gdLst/>
              <a:ahLst/>
              <a:cxnLst/>
              <a:rect l="l" t="t" r="r" b="b"/>
              <a:pathLst>
                <a:path w="5317490" h="2862579">
                  <a:moveTo>
                    <a:pt x="5317235" y="0"/>
                  </a:moveTo>
                  <a:lnTo>
                    <a:pt x="0" y="0"/>
                  </a:lnTo>
                  <a:lnTo>
                    <a:pt x="0" y="2862072"/>
                  </a:lnTo>
                  <a:lnTo>
                    <a:pt x="5317235" y="2862072"/>
                  </a:lnTo>
                  <a:lnTo>
                    <a:pt x="5317235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62522" y="2699766"/>
              <a:ext cx="5317490" cy="2862580"/>
            </a:xfrm>
            <a:custGeom>
              <a:avLst/>
              <a:gdLst/>
              <a:ahLst/>
              <a:cxnLst/>
              <a:rect l="l" t="t" r="r" b="b"/>
              <a:pathLst>
                <a:path w="5317490" h="2862579">
                  <a:moveTo>
                    <a:pt x="0" y="2862072"/>
                  </a:moveTo>
                  <a:lnTo>
                    <a:pt x="5317235" y="2862072"/>
                  </a:lnTo>
                  <a:lnTo>
                    <a:pt x="5317235" y="0"/>
                  </a:lnTo>
                  <a:lnTo>
                    <a:pt x="0" y="0"/>
                  </a:lnTo>
                  <a:lnTo>
                    <a:pt x="0" y="2862072"/>
                  </a:lnTo>
                  <a:close/>
                </a:path>
              </a:pathLst>
            </a:custGeom>
            <a:ln w="28956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54469" y="2718053"/>
            <a:ext cx="51479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just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latin typeface="Calibri"/>
                <a:cs typeface="Calibri"/>
              </a:rPr>
              <a:t> </a:t>
            </a:r>
            <a:r>
              <a:rPr lang="ru-RU" spc="-5" dirty="0" smtClean="0">
                <a:latin typeface="Calibri"/>
                <a:cs typeface="Calibri"/>
              </a:rPr>
              <a:t>                 </a:t>
            </a:r>
            <a:r>
              <a:rPr sz="18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КАЧЕСТВО</a:t>
            </a:r>
            <a:r>
              <a:rPr sz="1800" b="1" spc="-2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комплексная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характеристика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образовательной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деятельности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и 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подготовки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обучающегося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sz="1800" b="1" i="1" spc="-5" dirty="0">
                <a:latin typeface="Calibri"/>
                <a:cs typeface="Calibri"/>
              </a:rPr>
              <a:t>выражающая </a:t>
            </a:r>
            <a:r>
              <a:rPr sz="1800" b="1" i="1" dirty="0">
                <a:latin typeface="Calibri"/>
                <a:cs typeface="Calibri"/>
              </a:rPr>
              <a:t>степень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их </a:t>
            </a:r>
            <a:r>
              <a:rPr sz="1800" b="1" i="1" dirty="0">
                <a:latin typeface="Calibri"/>
                <a:cs typeface="Calibri"/>
              </a:rPr>
              <a:t>соответствия:</a:t>
            </a:r>
            <a:endParaRPr sz="1800" dirty="0">
              <a:latin typeface="Calibri"/>
              <a:cs typeface="Calibri"/>
            </a:endParaRPr>
          </a:p>
          <a:p>
            <a:pPr marL="156845" indent="-157480" algn="just">
              <a:lnSpc>
                <a:spcPct val="100000"/>
              </a:lnSpc>
              <a:buFont typeface="Wingdings"/>
              <a:buChar char=""/>
              <a:tabLst>
                <a:tab pos="157480" algn="l"/>
              </a:tabLst>
            </a:pPr>
            <a:r>
              <a:rPr sz="1800" b="1" i="1" spc="-10" dirty="0">
                <a:latin typeface="Calibri"/>
                <a:cs typeface="Calibri"/>
              </a:rPr>
              <a:t>ФГОС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НОО;</a:t>
            </a:r>
            <a:endParaRPr sz="1800" dirty="0">
              <a:latin typeface="Calibri"/>
              <a:cs typeface="Calibri"/>
            </a:endParaRPr>
          </a:p>
          <a:p>
            <a:pPr marL="104775" indent="-105410" algn="just">
              <a:lnSpc>
                <a:spcPct val="100000"/>
              </a:lnSpc>
              <a:buFont typeface="Wingdings"/>
              <a:buChar char=""/>
              <a:tabLst>
                <a:tab pos="105410" algn="l"/>
              </a:tabLst>
            </a:pPr>
            <a:r>
              <a:rPr sz="1800" b="1" i="1" spc="-5" dirty="0">
                <a:latin typeface="Calibri"/>
                <a:cs typeface="Calibri"/>
              </a:rPr>
              <a:t>потребностям</a:t>
            </a:r>
            <a:r>
              <a:rPr sz="1800" b="1" i="1" spc="63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физического</a:t>
            </a:r>
            <a:r>
              <a:rPr sz="1800" b="1" i="1" spc="63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лица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6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6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интересах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55026" y="4364228"/>
            <a:ext cx="37452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060575" algn="l"/>
              </a:tabLst>
            </a:pPr>
            <a:r>
              <a:rPr sz="1800" spc="-10" dirty="0">
                <a:latin typeface="Calibri"/>
                <a:cs typeface="Calibri"/>
              </a:rPr>
              <a:t>осуществляется	</a:t>
            </a:r>
            <a:r>
              <a:rPr sz="1800" spc="-5" dirty="0">
                <a:latin typeface="Calibri"/>
                <a:cs typeface="Calibri"/>
              </a:rPr>
              <a:t>образовательная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76945" y="4638547"/>
            <a:ext cx="3622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69875" algn="l"/>
                <a:tab pos="790575" algn="l"/>
                <a:tab pos="1510030" algn="l"/>
                <a:tab pos="2430780" algn="l"/>
              </a:tabLst>
            </a:pPr>
            <a:r>
              <a:rPr sz="1800" dirty="0">
                <a:latin typeface="Calibri"/>
                <a:cs typeface="Calibri"/>
              </a:rPr>
              <a:t>в	</a:t>
            </a:r>
            <a:r>
              <a:rPr sz="1800" spc="-15" dirty="0">
                <a:latin typeface="Calibri"/>
                <a:cs typeface="Calibri"/>
              </a:rPr>
              <a:t>том	</a:t>
            </a:r>
            <a:r>
              <a:rPr sz="1800" spc="-5" dirty="0">
                <a:latin typeface="Calibri"/>
                <a:cs typeface="Calibri"/>
              </a:rPr>
              <a:t>числе	степень	</a:t>
            </a:r>
            <a:r>
              <a:rPr sz="1800" spc="-10" dirty="0">
                <a:latin typeface="Calibri"/>
                <a:cs typeface="Calibri"/>
              </a:rPr>
              <a:t>достижения</a:t>
            </a:r>
            <a:endParaRPr sz="1800">
              <a:latin typeface="Calibri"/>
              <a:cs typeface="Calibri"/>
            </a:endParaRPr>
          </a:p>
          <a:p>
            <a:pPr marL="28067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результатов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89819" y="4912563"/>
            <a:ext cx="17100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образовательной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4469" y="4364228"/>
            <a:ext cx="13741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которого</a:t>
            </a:r>
            <a:endParaRPr sz="1800">
              <a:latin typeface="Calibri"/>
              <a:cs typeface="Calibri"/>
            </a:endParaRPr>
          </a:p>
          <a:p>
            <a:pPr marR="508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ея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-3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ь,  </a:t>
            </a:r>
            <a:r>
              <a:rPr sz="1800" spc="-5" dirty="0">
                <a:latin typeface="Calibri"/>
                <a:cs typeface="Calibri"/>
              </a:rPr>
              <a:t>планируемых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программы.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6988" y="272795"/>
            <a:ext cx="2781300" cy="222504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-1523" y="0"/>
            <a:ext cx="1047115" cy="6858000"/>
            <a:chOff x="-1523" y="0"/>
            <a:chExt cx="1047115" cy="6858000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1043940" cy="3429000"/>
            </a:xfrm>
            <a:custGeom>
              <a:avLst/>
              <a:gdLst/>
              <a:ahLst/>
              <a:cxnLst/>
              <a:rect l="l" t="t" r="r" b="b"/>
              <a:pathLst>
                <a:path w="1043940" h="3429000">
                  <a:moveTo>
                    <a:pt x="1043914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043914" y="3429000"/>
                  </a:lnTo>
                  <a:lnTo>
                    <a:pt x="1043914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523" y="1671827"/>
              <a:ext cx="1047115" cy="5186045"/>
            </a:xfrm>
            <a:custGeom>
              <a:avLst/>
              <a:gdLst/>
              <a:ahLst/>
              <a:cxnLst/>
              <a:rect l="l" t="t" r="r" b="b"/>
              <a:pathLst>
                <a:path w="1047115" h="5186045">
                  <a:moveTo>
                    <a:pt x="0" y="0"/>
                  </a:moveTo>
                  <a:lnTo>
                    <a:pt x="0" y="783209"/>
                  </a:lnTo>
                  <a:lnTo>
                    <a:pt x="19160" y="783717"/>
                  </a:lnTo>
                  <a:lnTo>
                    <a:pt x="38180" y="785241"/>
                  </a:lnTo>
                  <a:lnTo>
                    <a:pt x="94195" y="795909"/>
                  </a:lnTo>
                  <a:lnTo>
                    <a:pt x="130581" y="807974"/>
                  </a:lnTo>
                  <a:lnTo>
                    <a:pt x="166128" y="823722"/>
                  </a:lnTo>
                  <a:lnTo>
                    <a:pt x="200748" y="843026"/>
                  </a:lnTo>
                  <a:lnTo>
                    <a:pt x="234353" y="865886"/>
                  </a:lnTo>
                  <a:lnTo>
                    <a:pt x="266890" y="892048"/>
                  </a:lnTo>
                  <a:lnTo>
                    <a:pt x="298259" y="921512"/>
                  </a:lnTo>
                  <a:lnTo>
                    <a:pt x="328409" y="954024"/>
                  </a:lnTo>
                  <a:lnTo>
                    <a:pt x="357225" y="989584"/>
                  </a:lnTo>
                  <a:lnTo>
                    <a:pt x="384683" y="1027811"/>
                  </a:lnTo>
                  <a:lnTo>
                    <a:pt x="410654" y="1068959"/>
                  </a:lnTo>
                  <a:lnTo>
                    <a:pt x="435102" y="1112520"/>
                  </a:lnTo>
                  <a:lnTo>
                    <a:pt x="457923" y="1158621"/>
                  </a:lnTo>
                  <a:lnTo>
                    <a:pt x="479056" y="1207135"/>
                  </a:lnTo>
                  <a:lnTo>
                    <a:pt x="498411" y="1257681"/>
                  </a:lnTo>
                  <a:lnTo>
                    <a:pt x="515937" y="1310386"/>
                  </a:lnTo>
                  <a:lnTo>
                    <a:pt x="531533" y="1365123"/>
                  </a:lnTo>
                  <a:lnTo>
                    <a:pt x="545122" y="1421511"/>
                  </a:lnTo>
                  <a:lnTo>
                    <a:pt x="556653" y="1479677"/>
                  </a:lnTo>
                  <a:lnTo>
                    <a:pt x="566013" y="1539367"/>
                  </a:lnTo>
                  <a:lnTo>
                    <a:pt x="573163" y="1600581"/>
                  </a:lnTo>
                  <a:lnTo>
                    <a:pt x="577989" y="1662938"/>
                  </a:lnTo>
                  <a:lnTo>
                    <a:pt x="580440" y="1726564"/>
                  </a:lnTo>
                  <a:lnTo>
                    <a:pt x="580732" y="1757172"/>
                  </a:lnTo>
                  <a:lnTo>
                    <a:pt x="997" y="1757172"/>
                  </a:lnTo>
                  <a:lnTo>
                    <a:pt x="997" y="5185781"/>
                  </a:lnTo>
                  <a:lnTo>
                    <a:pt x="1045184" y="5185781"/>
                  </a:lnTo>
                  <a:lnTo>
                    <a:pt x="1045184" y="1758823"/>
                  </a:lnTo>
                  <a:lnTo>
                    <a:pt x="1046975" y="1758823"/>
                  </a:lnTo>
                  <a:lnTo>
                    <a:pt x="1046289" y="1694307"/>
                  </a:lnTo>
                  <a:lnTo>
                    <a:pt x="1044232" y="1630426"/>
                  </a:lnTo>
                  <a:lnTo>
                    <a:pt x="1040828" y="1567180"/>
                  </a:lnTo>
                  <a:lnTo>
                    <a:pt x="1036116" y="1504569"/>
                  </a:lnTo>
                  <a:lnTo>
                    <a:pt x="1030109" y="1442593"/>
                  </a:lnTo>
                  <a:lnTo>
                    <a:pt x="1022832" y="1381506"/>
                  </a:lnTo>
                  <a:lnTo>
                    <a:pt x="1014298" y="1321054"/>
                  </a:lnTo>
                  <a:lnTo>
                    <a:pt x="1004557" y="1261491"/>
                  </a:lnTo>
                  <a:lnTo>
                    <a:pt x="993597" y="1202817"/>
                  </a:lnTo>
                  <a:lnTo>
                    <a:pt x="981481" y="1145032"/>
                  </a:lnTo>
                  <a:lnTo>
                    <a:pt x="968197" y="1088263"/>
                  </a:lnTo>
                  <a:lnTo>
                    <a:pt x="953795" y="1032383"/>
                  </a:lnTo>
                  <a:lnTo>
                    <a:pt x="938276" y="977519"/>
                  </a:lnTo>
                  <a:lnTo>
                    <a:pt x="921689" y="923798"/>
                  </a:lnTo>
                  <a:lnTo>
                    <a:pt x="904036" y="871093"/>
                  </a:lnTo>
                  <a:lnTo>
                    <a:pt x="885355" y="819531"/>
                  </a:lnTo>
                  <a:lnTo>
                    <a:pt x="865657" y="769238"/>
                  </a:lnTo>
                  <a:lnTo>
                    <a:pt x="844969" y="720089"/>
                  </a:lnTo>
                  <a:lnTo>
                    <a:pt x="823328" y="672211"/>
                  </a:lnTo>
                  <a:lnTo>
                    <a:pt x="800735" y="625601"/>
                  </a:lnTo>
                  <a:lnTo>
                    <a:pt x="777240" y="580389"/>
                  </a:lnTo>
                  <a:lnTo>
                    <a:pt x="752843" y="536575"/>
                  </a:lnTo>
                  <a:lnTo>
                    <a:pt x="727583" y="494030"/>
                  </a:lnTo>
                  <a:lnTo>
                    <a:pt x="701484" y="453136"/>
                  </a:lnTo>
                  <a:lnTo>
                    <a:pt x="674547" y="413638"/>
                  </a:lnTo>
                  <a:lnTo>
                    <a:pt x="646823" y="375666"/>
                  </a:lnTo>
                  <a:lnTo>
                    <a:pt x="618324" y="339344"/>
                  </a:lnTo>
                  <a:lnTo>
                    <a:pt x="589076" y="304546"/>
                  </a:lnTo>
                  <a:lnTo>
                    <a:pt x="559104" y="271525"/>
                  </a:lnTo>
                  <a:lnTo>
                    <a:pt x="528421" y="240157"/>
                  </a:lnTo>
                  <a:lnTo>
                    <a:pt x="497065" y="210438"/>
                  </a:lnTo>
                  <a:lnTo>
                    <a:pt x="465061" y="182625"/>
                  </a:lnTo>
                  <a:lnTo>
                    <a:pt x="432409" y="156591"/>
                  </a:lnTo>
                  <a:lnTo>
                    <a:pt x="399161" y="132334"/>
                  </a:lnTo>
                  <a:lnTo>
                    <a:pt x="365315" y="109982"/>
                  </a:lnTo>
                  <a:lnTo>
                    <a:pt x="330923" y="89662"/>
                  </a:lnTo>
                  <a:lnTo>
                    <a:pt x="295986" y="71247"/>
                  </a:lnTo>
                  <a:lnTo>
                    <a:pt x="260540" y="54863"/>
                  </a:lnTo>
                  <a:lnTo>
                    <a:pt x="224599" y="40512"/>
                  </a:lnTo>
                  <a:lnTo>
                    <a:pt x="188188" y="28321"/>
                  </a:lnTo>
                  <a:lnTo>
                    <a:pt x="151345" y="18287"/>
                  </a:lnTo>
                  <a:lnTo>
                    <a:pt x="114072" y="10287"/>
                  </a:lnTo>
                  <a:lnTo>
                    <a:pt x="57437" y="2539"/>
                  </a:lnTo>
                  <a:lnTo>
                    <a:pt x="19226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523" y="3427476"/>
              <a:ext cx="1047115" cy="1758950"/>
            </a:xfrm>
            <a:custGeom>
              <a:avLst/>
              <a:gdLst/>
              <a:ahLst/>
              <a:cxnLst/>
              <a:rect l="l" t="t" r="r" b="b"/>
              <a:pathLst>
                <a:path w="1047115" h="1758950">
                  <a:moveTo>
                    <a:pt x="1046988" y="0"/>
                  </a:moveTo>
                  <a:lnTo>
                    <a:pt x="580771" y="0"/>
                  </a:lnTo>
                  <a:lnTo>
                    <a:pt x="580453" y="32258"/>
                  </a:lnTo>
                  <a:lnTo>
                    <a:pt x="579526" y="64135"/>
                  </a:lnTo>
                  <a:lnTo>
                    <a:pt x="575881" y="127126"/>
                  </a:lnTo>
                  <a:lnTo>
                    <a:pt x="569874" y="188975"/>
                  </a:lnTo>
                  <a:lnTo>
                    <a:pt x="561619" y="249428"/>
                  </a:lnTo>
                  <a:lnTo>
                    <a:pt x="551154" y="308356"/>
                  </a:lnTo>
                  <a:lnTo>
                    <a:pt x="538594" y="365632"/>
                  </a:lnTo>
                  <a:lnTo>
                    <a:pt x="523989" y="421259"/>
                  </a:lnTo>
                  <a:lnTo>
                    <a:pt x="507415" y="474980"/>
                  </a:lnTo>
                  <a:lnTo>
                    <a:pt x="488962" y="526542"/>
                  </a:lnTo>
                  <a:lnTo>
                    <a:pt x="468706" y="576199"/>
                  </a:lnTo>
                  <a:lnTo>
                    <a:pt x="446722" y="623443"/>
                  </a:lnTo>
                  <a:lnTo>
                    <a:pt x="423075" y="668274"/>
                  </a:lnTo>
                  <a:lnTo>
                    <a:pt x="397865" y="710692"/>
                  </a:lnTo>
                  <a:lnTo>
                    <a:pt x="371144" y="750443"/>
                  </a:lnTo>
                  <a:lnTo>
                    <a:pt x="342988" y="787273"/>
                  </a:lnTo>
                  <a:lnTo>
                    <a:pt x="313499" y="821309"/>
                  </a:lnTo>
                  <a:lnTo>
                    <a:pt x="282727" y="852297"/>
                  </a:lnTo>
                  <a:lnTo>
                    <a:pt x="250774" y="880110"/>
                  </a:lnTo>
                  <a:lnTo>
                    <a:pt x="217690" y="904748"/>
                  </a:lnTo>
                  <a:lnTo>
                    <a:pt x="183565" y="925830"/>
                  </a:lnTo>
                  <a:lnTo>
                    <a:pt x="148475" y="943356"/>
                  </a:lnTo>
                  <a:lnTo>
                    <a:pt x="112500" y="957199"/>
                  </a:lnTo>
                  <a:lnTo>
                    <a:pt x="75711" y="967359"/>
                  </a:lnTo>
                  <a:lnTo>
                    <a:pt x="19170" y="974979"/>
                  </a:lnTo>
                  <a:lnTo>
                    <a:pt x="0" y="975487"/>
                  </a:lnTo>
                  <a:lnTo>
                    <a:pt x="0" y="1758696"/>
                  </a:lnTo>
                  <a:lnTo>
                    <a:pt x="38383" y="1757553"/>
                  </a:lnTo>
                  <a:lnTo>
                    <a:pt x="76418" y="1754124"/>
                  </a:lnTo>
                  <a:lnTo>
                    <a:pt x="132765" y="1744726"/>
                  </a:lnTo>
                  <a:lnTo>
                    <a:pt x="169824" y="1735709"/>
                  </a:lnTo>
                  <a:lnTo>
                    <a:pt x="206463" y="1724533"/>
                  </a:lnTo>
                  <a:lnTo>
                    <a:pt x="242633" y="1711198"/>
                  </a:lnTo>
                  <a:lnTo>
                    <a:pt x="278333" y="1695831"/>
                  </a:lnTo>
                  <a:lnTo>
                    <a:pt x="313524" y="1678432"/>
                  </a:lnTo>
                  <a:lnTo>
                    <a:pt x="348195" y="1659128"/>
                  </a:lnTo>
                  <a:lnTo>
                    <a:pt x="382320" y="1637792"/>
                  </a:lnTo>
                  <a:lnTo>
                    <a:pt x="415861" y="1614551"/>
                  </a:lnTo>
                  <a:lnTo>
                    <a:pt x="448817" y="1589405"/>
                  </a:lnTo>
                  <a:lnTo>
                    <a:pt x="481152" y="1562354"/>
                  </a:lnTo>
                  <a:lnTo>
                    <a:pt x="512838" y="1533652"/>
                  </a:lnTo>
                  <a:lnTo>
                    <a:pt x="543864" y="1503045"/>
                  </a:lnTo>
                  <a:lnTo>
                    <a:pt x="574192" y="1470914"/>
                  </a:lnTo>
                  <a:lnTo>
                    <a:pt x="603808" y="1437005"/>
                  </a:lnTo>
                  <a:lnTo>
                    <a:pt x="632675" y="1401445"/>
                  </a:lnTo>
                  <a:lnTo>
                    <a:pt x="660793" y="1364234"/>
                  </a:lnTo>
                  <a:lnTo>
                    <a:pt x="688124" y="1325499"/>
                  </a:lnTo>
                  <a:lnTo>
                    <a:pt x="714641" y="1285240"/>
                  </a:lnTo>
                  <a:lnTo>
                    <a:pt x="740333" y="1243584"/>
                  </a:lnTo>
                  <a:lnTo>
                    <a:pt x="765162" y="1200404"/>
                  </a:lnTo>
                  <a:lnTo>
                    <a:pt x="789114" y="1155954"/>
                  </a:lnTo>
                  <a:lnTo>
                    <a:pt x="812152" y="1109980"/>
                  </a:lnTo>
                  <a:lnTo>
                    <a:pt x="834275" y="1062736"/>
                  </a:lnTo>
                  <a:lnTo>
                    <a:pt x="855446" y="1014222"/>
                  </a:lnTo>
                  <a:lnTo>
                    <a:pt x="875639" y="964565"/>
                  </a:lnTo>
                  <a:lnTo>
                    <a:pt x="894829" y="913511"/>
                  </a:lnTo>
                  <a:lnTo>
                    <a:pt x="913003" y="861441"/>
                  </a:lnTo>
                  <a:lnTo>
                    <a:pt x="930122" y="808228"/>
                  </a:lnTo>
                  <a:lnTo>
                    <a:pt x="946175" y="753872"/>
                  </a:lnTo>
                  <a:lnTo>
                    <a:pt x="961136" y="698500"/>
                  </a:lnTo>
                  <a:lnTo>
                    <a:pt x="974991" y="642238"/>
                  </a:lnTo>
                  <a:lnTo>
                    <a:pt x="987691" y="584835"/>
                  </a:lnTo>
                  <a:lnTo>
                    <a:pt x="999236" y="526669"/>
                  </a:lnTo>
                  <a:lnTo>
                    <a:pt x="1009586" y="467487"/>
                  </a:lnTo>
                  <a:lnTo>
                    <a:pt x="1018730" y="407543"/>
                  </a:lnTo>
                  <a:lnTo>
                    <a:pt x="1026629" y="346837"/>
                  </a:lnTo>
                  <a:lnTo>
                    <a:pt x="1033284" y="285242"/>
                  </a:lnTo>
                  <a:lnTo>
                    <a:pt x="1038644" y="223012"/>
                  </a:lnTo>
                  <a:lnTo>
                    <a:pt x="1042708" y="160020"/>
                  </a:lnTo>
                  <a:lnTo>
                    <a:pt x="1045438" y="96520"/>
                  </a:lnTo>
                  <a:lnTo>
                    <a:pt x="1046810" y="32258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447038" y="2675382"/>
            <a:ext cx="4737100" cy="2862580"/>
          </a:xfrm>
          <a:custGeom>
            <a:avLst/>
            <a:gdLst/>
            <a:ahLst/>
            <a:cxnLst/>
            <a:rect l="l" t="t" r="r" b="b"/>
            <a:pathLst>
              <a:path w="4737100" h="2862579">
                <a:moveTo>
                  <a:pt x="0" y="2862072"/>
                </a:moveTo>
                <a:lnTo>
                  <a:pt x="4736592" y="2862072"/>
                </a:lnTo>
                <a:lnTo>
                  <a:pt x="4736592" y="0"/>
                </a:lnTo>
                <a:lnTo>
                  <a:pt x="0" y="0"/>
                </a:lnTo>
                <a:lnTo>
                  <a:pt x="0" y="2862072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38350" y="2693670"/>
            <a:ext cx="4563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702310" algn="l"/>
                <a:tab pos="3201670" algn="l"/>
                <a:tab pos="3790315" algn="l"/>
              </a:tabLst>
            </a:pPr>
            <a:r>
              <a:rPr lang="ru-RU" spc="-5" dirty="0">
                <a:latin typeface="Calibri"/>
                <a:cs typeface="Calibri"/>
              </a:rPr>
              <a:t> </a:t>
            </a:r>
            <a:r>
              <a:rPr lang="ru-RU" spc="-5" dirty="0" smtClean="0">
                <a:latin typeface="Calibri"/>
                <a:cs typeface="Calibri"/>
              </a:rPr>
              <a:t>                     </a:t>
            </a:r>
            <a:r>
              <a:rPr sz="18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ОБРАЗОВАНИЕ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dirty="0">
                <a:latin typeface="Calibri"/>
                <a:cs typeface="Calibri"/>
              </a:rPr>
              <a:t>-	</a:t>
            </a:r>
            <a:r>
              <a:rPr sz="1800" spc="-10" dirty="0">
                <a:latin typeface="Calibri"/>
                <a:cs typeface="Calibri"/>
              </a:rPr>
              <a:t>единый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38350" y="2967990"/>
            <a:ext cx="4565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129155" algn="l"/>
                <a:tab pos="3101340" algn="l"/>
                <a:tab pos="4424680" algn="l"/>
              </a:tabLst>
            </a:pPr>
            <a:r>
              <a:rPr sz="18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це</a:t>
            </a:r>
            <a:r>
              <a:rPr sz="18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л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е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нап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р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а</a:t>
            </a:r>
            <a:r>
              <a:rPr sz="18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в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л</a:t>
            </a:r>
            <a:r>
              <a:rPr sz="18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е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н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н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ый	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</a:t>
            </a:r>
            <a:r>
              <a:rPr sz="18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о</a:t>
            </a:r>
            <a:r>
              <a:rPr sz="18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ц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е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с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с	восп</a:t>
            </a:r>
            <a:r>
              <a:rPr sz="18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и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т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ан</a:t>
            </a:r>
            <a:r>
              <a:rPr sz="18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и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я	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92247" y="3242309"/>
            <a:ext cx="3108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682114" algn="l"/>
              </a:tabLst>
            </a:pPr>
            <a:r>
              <a:rPr sz="1800" spc="-5" dirty="0">
                <a:latin typeface="Calibri"/>
                <a:cs typeface="Calibri"/>
              </a:rPr>
              <a:t>являющийся	</a:t>
            </a:r>
            <a:r>
              <a:rPr sz="1800" b="1" i="1" spc="-5" dirty="0">
                <a:latin typeface="Calibri"/>
                <a:cs typeface="Calibri"/>
              </a:rPr>
              <a:t>общественно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51454" y="3516629"/>
            <a:ext cx="2998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  <a:tabLst>
                <a:tab pos="930910" algn="l"/>
                <a:tab pos="1223645" algn="l"/>
              </a:tabLst>
            </a:pPr>
            <a:r>
              <a:rPr sz="1800" b="1" i="1" dirty="0">
                <a:latin typeface="Calibri"/>
                <a:cs typeface="Calibri"/>
              </a:rPr>
              <a:t>благом	</a:t>
            </a:r>
            <a:r>
              <a:rPr sz="1800" dirty="0">
                <a:latin typeface="Calibri"/>
                <a:cs typeface="Calibri"/>
              </a:rPr>
              <a:t>и	</a:t>
            </a:r>
            <a:r>
              <a:rPr sz="1800" spc="-5" dirty="0">
                <a:latin typeface="Calibri"/>
                <a:cs typeface="Calibri"/>
              </a:rPr>
              <a:t>осуществляемый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1176655" algn="l"/>
                <a:tab pos="2055495" algn="l"/>
              </a:tabLst>
            </a:pPr>
            <a:r>
              <a:rPr sz="1800" dirty="0">
                <a:latin typeface="Calibri"/>
                <a:cs typeface="Calibri"/>
              </a:rPr>
              <a:t>ч</a:t>
            </a:r>
            <a:r>
              <a:rPr sz="1800" spc="-30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лов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а,	</a:t>
            </a:r>
            <a:r>
              <a:rPr sz="1800" spc="-10" dirty="0">
                <a:latin typeface="Calibri"/>
                <a:cs typeface="Calibri"/>
              </a:rPr>
              <a:t>се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и,	</a:t>
            </a:r>
            <a:r>
              <a:rPr sz="1800" spc="-5" dirty="0">
                <a:latin typeface="Calibri"/>
                <a:cs typeface="Calibri"/>
              </a:rPr>
              <a:t>об</a:t>
            </a:r>
            <a:r>
              <a:rPr sz="1800" spc="-25" dirty="0">
                <a:latin typeface="Calibri"/>
                <a:cs typeface="Calibri"/>
              </a:rPr>
              <a:t>щ</a:t>
            </a:r>
            <a:r>
              <a:rPr sz="1800" dirty="0">
                <a:latin typeface="Calibri"/>
                <a:cs typeface="Calibri"/>
              </a:rPr>
              <a:t>ес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ва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64682" y="3516629"/>
            <a:ext cx="137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38350" y="3242309"/>
            <a:ext cx="11614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обучени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значимым 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интересах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75" dirty="0">
                <a:latin typeface="Calibri"/>
                <a:cs typeface="Calibri"/>
              </a:rPr>
              <a:t>у</a:t>
            </a:r>
            <a:r>
              <a:rPr sz="1800" spc="-5" dirty="0">
                <a:latin typeface="Calibri"/>
                <a:cs typeface="Calibri"/>
              </a:rPr>
              <a:t>да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тва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38350" y="4339844"/>
            <a:ext cx="236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духовно-нравственного,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99282" y="4065523"/>
            <a:ext cx="3201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481330" algn="l"/>
                <a:tab pos="1270635" algn="l"/>
              </a:tabLst>
            </a:pPr>
            <a:r>
              <a:rPr sz="1800" dirty="0">
                <a:latin typeface="Calibri"/>
                <a:cs typeface="Calibri"/>
              </a:rPr>
              <a:t>…</a:t>
            </a:r>
            <a:r>
              <a:rPr sz="1800" b="1" dirty="0">
                <a:latin typeface="Calibri"/>
                <a:cs typeface="Calibri"/>
              </a:rPr>
              <a:t>в	</a:t>
            </a:r>
            <a:r>
              <a:rPr sz="1800" b="1" spc="-10" dirty="0">
                <a:latin typeface="Calibri"/>
                <a:cs typeface="Calibri"/>
              </a:rPr>
              <a:t>целях	</a:t>
            </a:r>
            <a:r>
              <a:rPr sz="1800" spc="-10" dirty="0">
                <a:latin typeface="Calibri"/>
                <a:cs typeface="Calibri"/>
              </a:rPr>
              <a:t>интеллектуального,</a:t>
            </a:r>
            <a:endParaRPr sz="18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творческого,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38350" y="4614164"/>
            <a:ext cx="1716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физического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удовлетворения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45128" y="4614164"/>
            <a:ext cx="2658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635" marR="5080" indent="-128270">
              <a:lnSpc>
                <a:spcPct val="100000"/>
              </a:lnSpc>
              <a:spcBef>
                <a:spcPts val="100"/>
              </a:spcBef>
              <a:tabLst>
                <a:tab pos="789305" algn="l"/>
                <a:tab pos="1666875" algn="l"/>
              </a:tabLst>
            </a:pPr>
            <a:r>
              <a:rPr sz="1800" b="1" i="1" dirty="0">
                <a:latin typeface="Calibri"/>
                <a:cs typeface="Calibri"/>
              </a:rPr>
              <a:t>ра</a:t>
            </a:r>
            <a:r>
              <a:rPr sz="1800" b="1" i="1" spc="-10" dirty="0">
                <a:latin typeface="Calibri"/>
                <a:cs typeface="Calibri"/>
              </a:rPr>
              <a:t>з</a:t>
            </a:r>
            <a:r>
              <a:rPr sz="1800" b="1" i="1" dirty="0">
                <a:latin typeface="Calibri"/>
                <a:cs typeface="Calibri"/>
              </a:rPr>
              <a:t>вития	</a:t>
            </a:r>
            <a:r>
              <a:rPr sz="1800" b="1" i="1" spc="-5" dirty="0">
                <a:latin typeface="Calibri"/>
                <a:cs typeface="Calibri"/>
              </a:rPr>
              <a:t>ч</a:t>
            </a:r>
            <a:r>
              <a:rPr sz="1800" b="1" i="1" spc="-25" dirty="0">
                <a:latin typeface="Calibri"/>
                <a:cs typeface="Calibri"/>
              </a:rPr>
              <a:t>е</a:t>
            </a:r>
            <a:r>
              <a:rPr sz="1800" b="1" i="1" dirty="0">
                <a:latin typeface="Calibri"/>
                <a:cs typeface="Calibri"/>
              </a:rPr>
              <a:t>лов</a:t>
            </a:r>
            <a:r>
              <a:rPr sz="1800" b="1" i="1" spc="10" dirty="0">
                <a:latin typeface="Calibri"/>
                <a:cs typeface="Calibri"/>
              </a:rPr>
              <a:t>е</a:t>
            </a:r>
            <a:r>
              <a:rPr sz="1800" b="1" i="1" spc="-30" dirty="0">
                <a:latin typeface="Calibri"/>
                <a:cs typeface="Calibri"/>
              </a:rPr>
              <a:t>к</a:t>
            </a:r>
            <a:r>
              <a:rPr sz="1800" b="1" i="1" dirty="0">
                <a:latin typeface="Calibri"/>
                <a:cs typeface="Calibri"/>
              </a:rPr>
              <a:t>а,  </a:t>
            </a:r>
            <a:r>
              <a:rPr sz="1800" b="1" i="1" spc="-5" dirty="0">
                <a:latin typeface="Calibri"/>
                <a:cs typeface="Calibri"/>
              </a:rPr>
              <a:t>ег</a:t>
            </a:r>
            <a:r>
              <a:rPr sz="1800" b="1" i="1" dirty="0">
                <a:latin typeface="Calibri"/>
                <a:cs typeface="Calibri"/>
              </a:rPr>
              <a:t>о	</a:t>
            </a:r>
            <a:r>
              <a:rPr sz="1800" b="1" i="1" spc="-5" dirty="0">
                <a:latin typeface="Calibri"/>
                <a:cs typeface="Calibri"/>
              </a:rPr>
              <a:t>о</a:t>
            </a:r>
            <a:r>
              <a:rPr sz="1800" b="1" i="1" spc="10" dirty="0">
                <a:latin typeface="Calibri"/>
                <a:cs typeface="Calibri"/>
              </a:rPr>
              <a:t>б</a:t>
            </a:r>
            <a:r>
              <a:rPr sz="1800" b="1" i="1" dirty="0">
                <a:latin typeface="Calibri"/>
                <a:cs typeface="Calibri"/>
              </a:rPr>
              <a:t>ра</a:t>
            </a:r>
            <a:r>
              <a:rPr sz="1800" b="1" i="1" spc="-10" dirty="0">
                <a:latin typeface="Calibri"/>
                <a:cs typeface="Calibri"/>
              </a:rPr>
              <a:t>з</a:t>
            </a:r>
            <a:r>
              <a:rPr sz="1800" b="1" i="1" spc="-5" dirty="0">
                <a:latin typeface="Calibri"/>
                <a:cs typeface="Calibri"/>
              </a:rPr>
              <a:t>ов</a:t>
            </a:r>
            <a:r>
              <a:rPr sz="1800" b="1" i="1" spc="-10" dirty="0">
                <a:latin typeface="Calibri"/>
                <a:cs typeface="Calibri"/>
              </a:rPr>
              <a:t>а</a:t>
            </a:r>
            <a:r>
              <a:rPr sz="1800" b="1" i="1" dirty="0">
                <a:latin typeface="Calibri"/>
                <a:cs typeface="Calibri"/>
              </a:rPr>
              <a:t>т</a:t>
            </a:r>
            <a:r>
              <a:rPr sz="1800" b="1" i="1" spc="-15" dirty="0">
                <a:latin typeface="Calibri"/>
                <a:cs typeface="Calibri"/>
              </a:rPr>
              <a:t>е</a:t>
            </a:r>
            <a:r>
              <a:rPr sz="1800" b="1" i="1" dirty="0">
                <a:latin typeface="Calibri"/>
                <a:cs typeface="Calibri"/>
              </a:rPr>
              <a:t>льных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38350" y="5163058"/>
            <a:ext cx="293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потребностей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и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интересов</a:t>
            </a:r>
            <a:r>
              <a:rPr sz="1800" i="1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90600" y="5750004"/>
            <a:ext cx="11201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Федеральный государственный образовательный стандарт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- совокупность обязательных требований к образованию определенного уровня, утвержденных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образования.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211" y="338327"/>
            <a:ext cx="10515600" cy="1018540"/>
          </a:xfrm>
          <a:prstGeom prst="rect">
            <a:avLst/>
          </a:prstGeom>
          <a:ln w="57911">
            <a:solidFill>
              <a:srgbClr val="C00000"/>
            </a:solidFill>
          </a:ln>
        </p:spPr>
        <p:txBody>
          <a:bodyPr vert="horz" wrap="square" lIns="0" tIns="1816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430"/>
              </a:spcBef>
            </a:pPr>
            <a:r>
              <a:rPr sz="3600" dirty="0"/>
              <a:t>Федеральный</a:t>
            </a:r>
            <a:r>
              <a:rPr sz="3600" spc="-30" dirty="0"/>
              <a:t> </a:t>
            </a:r>
            <a:r>
              <a:rPr sz="3600" spc="-20" dirty="0"/>
              <a:t>закон</a:t>
            </a:r>
            <a:r>
              <a:rPr sz="3600" spc="-10" dirty="0"/>
              <a:t> </a:t>
            </a:r>
            <a:r>
              <a:rPr sz="3600" spc="-45" dirty="0"/>
              <a:t>от</a:t>
            </a:r>
            <a:r>
              <a:rPr sz="3600" spc="-10" dirty="0"/>
              <a:t> </a:t>
            </a:r>
            <a:r>
              <a:rPr sz="3600" spc="-5" dirty="0"/>
              <a:t>29.12.2012</a:t>
            </a:r>
            <a:r>
              <a:rPr sz="3600" spc="-40" dirty="0"/>
              <a:t> </a:t>
            </a:r>
            <a:r>
              <a:rPr sz="3600" dirty="0"/>
              <a:t>N</a:t>
            </a:r>
            <a:r>
              <a:rPr sz="3600" spc="-15" dirty="0"/>
              <a:t> </a:t>
            </a:r>
            <a:r>
              <a:rPr sz="3600" spc="-5" dirty="0">
                <a:solidFill>
                  <a:srgbClr val="C00000"/>
                </a:solidFill>
              </a:rPr>
              <a:t>273</a:t>
            </a:r>
            <a:r>
              <a:rPr sz="3600" spc="-5" dirty="0"/>
              <a:t>-ФЗ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242822" y="1556766"/>
            <a:ext cx="4701540" cy="4933315"/>
          </a:xfrm>
          <a:prstGeom prst="rect">
            <a:avLst/>
          </a:prstGeom>
          <a:solidFill>
            <a:srgbClr val="FFF1CC"/>
          </a:solidFill>
          <a:ln w="38100">
            <a:solidFill>
              <a:srgbClr val="2D75B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508000" marR="501650" algn="ctr">
              <a:lnSpc>
                <a:spcPct val="100000"/>
              </a:lnSpc>
              <a:spcBef>
                <a:spcPts val="305"/>
              </a:spcBef>
            </a:pPr>
            <a:r>
              <a:rPr sz="1800" b="1" spc="-5" dirty="0">
                <a:latin typeface="Arial"/>
                <a:cs typeface="Arial"/>
              </a:rPr>
              <a:t>Федеральный </a:t>
            </a:r>
            <a:r>
              <a:rPr sz="1800" b="1" spc="-15" dirty="0">
                <a:latin typeface="Arial"/>
                <a:cs typeface="Arial"/>
              </a:rPr>
              <a:t>государственный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образовательный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стандарт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начального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общего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образования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sz="1800" b="1" spc="-10" dirty="0">
                <a:latin typeface="Arial"/>
                <a:cs typeface="Arial"/>
              </a:rPr>
              <a:t>(утв.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u="heavy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</a:rPr>
              <a:t>приказом</a:t>
            </a:r>
            <a:r>
              <a:rPr sz="1800" spc="30" dirty="0">
                <a:solidFill>
                  <a:srgbClr val="0462C1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latin typeface="Arial"/>
                <a:cs typeface="Arial"/>
              </a:rPr>
              <a:t>Министерства</a:t>
            </a:r>
            <a:endParaRPr sz="1800">
              <a:latin typeface="Arial"/>
              <a:cs typeface="Arial"/>
            </a:endParaRPr>
          </a:p>
          <a:p>
            <a:pPr marL="212090" marR="208915" algn="ctr">
              <a:lnSpc>
                <a:spcPct val="99600"/>
              </a:lnSpc>
              <a:spcBef>
                <a:spcPts val="10"/>
              </a:spcBef>
            </a:pPr>
            <a:r>
              <a:rPr sz="1800" b="1" spc="-10" dirty="0">
                <a:latin typeface="Arial"/>
                <a:cs typeface="Arial"/>
              </a:rPr>
              <a:t>образования</a:t>
            </a:r>
            <a:r>
              <a:rPr sz="1800" b="1" dirty="0">
                <a:latin typeface="Arial"/>
                <a:cs typeface="Arial"/>
              </a:rPr>
              <a:t> и </a:t>
            </a:r>
            <a:r>
              <a:rPr sz="1800" b="1" spc="-10" dirty="0">
                <a:latin typeface="Arial"/>
                <a:cs typeface="Arial"/>
              </a:rPr>
              <a:t>науки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РФ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от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6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октября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2009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г.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 373</a:t>
            </a:r>
            <a:r>
              <a:rPr sz="1800" b="1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19"/>
              </a:spcBef>
            </a:pP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изменениями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дополнениями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от: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1800" spc="-5" dirty="0">
                <a:latin typeface="Microsoft Sans Serif"/>
                <a:cs typeface="Microsoft Sans Serif"/>
              </a:rPr>
              <a:t>26 </a:t>
            </a:r>
            <a:r>
              <a:rPr sz="1800" spc="-10" dirty="0">
                <a:latin typeface="Microsoft Sans Serif"/>
                <a:cs typeface="Microsoft Sans Serif"/>
              </a:rPr>
              <a:t>ноября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2010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г.,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sz="1800" spc="-5" dirty="0">
                <a:latin typeface="Microsoft Sans Serif"/>
                <a:cs typeface="Microsoft Sans Serif"/>
              </a:rPr>
              <a:t>22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сентября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2011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г.,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1800" spc="-5" dirty="0">
                <a:latin typeface="Microsoft Sans Serif"/>
                <a:cs typeface="Microsoft Sans Serif"/>
              </a:rPr>
              <a:t>18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декабря</a:t>
            </a:r>
            <a:r>
              <a:rPr sz="1800" spc="-5" dirty="0">
                <a:latin typeface="Microsoft Sans Serif"/>
                <a:cs typeface="Microsoft Sans Serif"/>
              </a:rPr>
              <a:t> 2012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г.,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1800" spc="-5" dirty="0">
                <a:latin typeface="Microsoft Sans Serif"/>
                <a:cs typeface="Microsoft Sans Serif"/>
              </a:rPr>
              <a:t>29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декабря</a:t>
            </a:r>
            <a:r>
              <a:rPr sz="1800" spc="-5" dirty="0">
                <a:latin typeface="Microsoft Sans Serif"/>
                <a:cs typeface="Microsoft Sans Serif"/>
              </a:rPr>
              <a:t> 2014 </a:t>
            </a:r>
            <a:r>
              <a:rPr sz="1800" spc="-85" dirty="0">
                <a:latin typeface="Microsoft Sans Serif"/>
                <a:cs typeface="Microsoft Sans Serif"/>
              </a:rPr>
              <a:t>г.,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1800" spc="-5" dirty="0">
                <a:latin typeface="Microsoft Sans Serif"/>
                <a:cs typeface="Microsoft Sans Serif"/>
              </a:rPr>
              <a:t>18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мая,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31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декабря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2015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г.,</a:t>
            </a:r>
            <a:endParaRPr sz="1800">
              <a:latin typeface="Microsoft Sans Serif"/>
              <a:cs typeface="Microsoft Sans Serif"/>
            </a:endParaRPr>
          </a:p>
          <a:p>
            <a:pPr marL="60960" algn="ctr">
              <a:lnSpc>
                <a:spcPct val="100000"/>
              </a:lnSpc>
              <a:spcBef>
                <a:spcPts val="1010"/>
              </a:spcBef>
            </a:pPr>
            <a:r>
              <a:rPr sz="1800" spc="-70" dirty="0">
                <a:latin typeface="Microsoft Sans Serif"/>
                <a:cs typeface="Microsoft Sans Serif"/>
              </a:rPr>
              <a:t>11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декабря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2020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25" dirty="0">
                <a:latin typeface="Microsoft Sans Serif"/>
                <a:cs typeface="Microsoft Sans Serif"/>
              </a:rPr>
              <a:t>г.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86728" y="1478280"/>
            <a:ext cx="5229225" cy="5035550"/>
            <a:chOff x="6586728" y="1478280"/>
            <a:chExt cx="5229225" cy="5035550"/>
          </a:xfrm>
        </p:grpSpPr>
        <p:sp>
          <p:nvSpPr>
            <p:cNvPr id="5" name="object 5"/>
            <p:cNvSpPr/>
            <p:nvPr/>
          </p:nvSpPr>
          <p:spPr>
            <a:xfrm>
              <a:off x="6610350" y="1501902"/>
              <a:ext cx="5181600" cy="4988560"/>
            </a:xfrm>
            <a:custGeom>
              <a:avLst/>
              <a:gdLst/>
              <a:ahLst/>
              <a:cxnLst/>
              <a:rect l="l" t="t" r="r" b="b"/>
              <a:pathLst>
                <a:path w="5181600" h="4988560">
                  <a:moveTo>
                    <a:pt x="5181600" y="0"/>
                  </a:moveTo>
                  <a:lnTo>
                    <a:pt x="0" y="0"/>
                  </a:lnTo>
                  <a:lnTo>
                    <a:pt x="0" y="4988052"/>
                  </a:lnTo>
                  <a:lnTo>
                    <a:pt x="5181600" y="4988052"/>
                  </a:lnTo>
                  <a:lnTo>
                    <a:pt x="518160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86728" y="1478280"/>
              <a:ext cx="5229225" cy="5035550"/>
            </a:xfrm>
            <a:custGeom>
              <a:avLst/>
              <a:gdLst/>
              <a:ahLst/>
              <a:cxnLst/>
              <a:rect l="l" t="t" r="r" b="b"/>
              <a:pathLst>
                <a:path w="5229225" h="5035550">
                  <a:moveTo>
                    <a:pt x="28321" y="4633722"/>
                  </a:moveTo>
                  <a:lnTo>
                    <a:pt x="0" y="4633722"/>
                  </a:lnTo>
                  <a:lnTo>
                    <a:pt x="0" y="5011674"/>
                  </a:lnTo>
                  <a:lnTo>
                    <a:pt x="28321" y="5011674"/>
                  </a:lnTo>
                  <a:lnTo>
                    <a:pt x="28321" y="4633722"/>
                  </a:lnTo>
                  <a:close/>
                </a:path>
                <a:path w="5229225" h="5035550">
                  <a:moveTo>
                    <a:pt x="47244" y="4633722"/>
                  </a:moveTo>
                  <a:lnTo>
                    <a:pt x="37846" y="4633722"/>
                  </a:lnTo>
                  <a:lnTo>
                    <a:pt x="37846" y="5011674"/>
                  </a:lnTo>
                  <a:lnTo>
                    <a:pt x="47244" y="5011674"/>
                  </a:lnTo>
                  <a:lnTo>
                    <a:pt x="47244" y="4633722"/>
                  </a:lnTo>
                  <a:close/>
                </a:path>
                <a:path w="5229225" h="5035550">
                  <a:moveTo>
                    <a:pt x="28321" y="4444746"/>
                  </a:moveTo>
                  <a:lnTo>
                    <a:pt x="0" y="4444746"/>
                  </a:lnTo>
                  <a:lnTo>
                    <a:pt x="0" y="4491990"/>
                  </a:lnTo>
                  <a:lnTo>
                    <a:pt x="28321" y="4491990"/>
                  </a:lnTo>
                  <a:lnTo>
                    <a:pt x="28321" y="4444746"/>
                  </a:lnTo>
                  <a:close/>
                </a:path>
                <a:path w="5229225" h="5035550">
                  <a:moveTo>
                    <a:pt x="47244" y="4444746"/>
                  </a:moveTo>
                  <a:lnTo>
                    <a:pt x="37846" y="4444746"/>
                  </a:lnTo>
                  <a:lnTo>
                    <a:pt x="37846" y="4491990"/>
                  </a:lnTo>
                  <a:lnTo>
                    <a:pt x="47244" y="4491990"/>
                  </a:lnTo>
                  <a:lnTo>
                    <a:pt x="47244" y="4444746"/>
                  </a:lnTo>
                  <a:close/>
                </a:path>
                <a:path w="5229225" h="5035550">
                  <a:moveTo>
                    <a:pt x="28321" y="3925062"/>
                  </a:moveTo>
                  <a:lnTo>
                    <a:pt x="0" y="3925062"/>
                  </a:lnTo>
                  <a:lnTo>
                    <a:pt x="0" y="4303014"/>
                  </a:lnTo>
                  <a:lnTo>
                    <a:pt x="28321" y="4303014"/>
                  </a:lnTo>
                  <a:lnTo>
                    <a:pt x="28321" y="3925062"/>
                  </a:lnTo>
                  <a:close/>
                </a:path>
                <a:path w="5229225" h="5035550">
                  <a:moveTo>
                    <a:pt x="47244" y="3925062"/>
                  </a:moveTo>
                  <a:lnTo>
                    <a:pt x="37846" y="3925062"/>
                  </a:lnTo>
                  <a:lnTo>
                    <a:pt x="37846" y="4303014"/>
                  </a:lnTo>
                  <a:lnTo>
                    <a:pt x="47244" y="4303014"/>
                  </a:lnTo>
                  <a:lnTo>
                    <a:pt x="47244" y="3925062"/>
                  </a:lnTo>
                  <a:close/>
                </a:path>
                <a:path w="5229225" h="5035550">
                  <a:moveTo>
                    <a:pt x="28321" y="3736086"/>
                  </a:moveTo>
                  <a:lnTo>
                    <a:pt x="0" y="3736086"/>
                  </a:lnTo>
                  <a:lnTo>
                    <a:pt x="0" y="3783330"/>
                  </a:lnTo>
                  <a:lnTo>
                    <a:pt x="28321" y="3783330"/>
                  </a:lnTo>
                  <a:lnTo>
                    <a:pt x="28321" y="3736086"/>
                  </a:lnTo>
                  <a:close/>
                </a:path>
                <a:path w="5229225" h="5035550">
                  <a:moveTo>
                    <a:pt x="47244" y="3736086"/>
                  </a:moveTo>
                  <a:lnTo>
                    <a:pt x="37846" y="3736086"/>
                  </a:lnTo>
                  <a:lnTo>
                    <a:pt x="37846" y="3783330"/>
                  </a:lnTo>
                  <a:lnTo>
                    <a:pt x="47244" y="3783330"/>
                  </a:lnTo>
                  <a:lnTo>
                    <a:pt x="47244" y="3736086"/>
                  </a:lnTo>
                  <a:close/>
                </a:path>
                <a:path w="5229225" h="5035550">
                  <a:moveTo>
                    <a:pt x="28321" y="3216402"/>
                  </a:moveTo>
                  <a:lnTo>
                    <a:pt x="0" y="3216402"/>
                  </a:lnTo>
                  <a:lnTo>
                    <a:pt x="0" y="3594354"/>
                  </a:lnTo>
                  <a:lnTo>
                    <a:pt x="28321" y="3594354"/>
                  </a:lnTo>
                  <a:lnTo>
                    <a:pt x="28321" y="3216402"/>
                  </a:lnTo>
                  <a:close/>
                </a:path>
                <a:path w="5229225" h="5035550">
                  <a:moveTo>
                    <a:pt x="47244" y="3216402"/>
                  </a:moveTo>
                  <a:lnTo>
                    <a:pt x="37846" y="3216402"/>
                  </a:lnTo>
                  <a:lnTo>
                    <a:pt x="37846" y="3594354"/>
                  </a:lnTo>
                  <a:lnTo>
                    <a:pt x="47244" y="3594354"/>
                  </a:lnTo>
                  <a:lnTo>
                    <a:pt x="47244" y="3216402"/>
                  </a:lnTo>
                  <a:close/>
                </a:path>
                <a:path w="5229225" h="5035550">
                  <a:moveTo>
                    <a:pt x="28321" y="3027426"/>
                  </a:moveTo>
                  <a:lnTo>
                    <a:pt x="0" y="3027426"/>
                  </a:lnTo>
                  <a:lnTo>
                    <a:pt x="0" y="3074670"/>
                  </a:lnTo>
                  <a:lnTo>
                    <a:pt x="28321" y="3074670"/>
                  </a:lnTo>
                  <a:lnTo>
                    <a:pt x="28321" y="3027426"/>
                  </a:lnTo>
                  <a:close/>
                </a:path>
                <a:path w="5229225" h="5035550">
                  <a:moveTo>
                    <a:pt x="47244" y="3027426"/>
                  </a:moveTo>
                  <a:lnTo>
                    <a:pt x="37846" y="3027426"/>
                  </a:lnTo>
                  <a:lnTo>
                    <a:pt x="37846" y="3074670"/>
                  </a:lnTo>
                  <a:lnTo>
                    <a:pt x="47244" y="3074670"/>
                  </a:lnTo>
                  <a:lnTo>
                    <a:pt x="47244" y="3027426"/>
                  </a:lnTo>
                  <a:close/>
                </a:path>
                <a:path w="5229225" h="5035550">
                  <a:moveTo>
                    <a:pt x="28321" y="2507742"/>
                  </a:moveTo>
                  <a:lnTo>
                    <a:pt x="0" y="2507742"/>
                  </a:lnTo>
                  <a:lnTo>
                    <a:pt x="0" y="2885694"/>
                  </a:lnTo>
                  <a:lnTo>
                    <a:pt x="28321" y="2885694"/>
                  </a:lnTo>
                  <a:lnTo>
                    <a:pt x="28321" y="2507742"/>
                  </a:lnTo>
                  <a:close/>
                </a:path>
                <a:path w="5229225" h="5035550">
                  <a:moveTo>
                    <a:pt x="47244" y="2507742"/>
                  </a:moveTo>
                  <a:lnTo>
                    <a:pt x="37846" y="2507742"/>
                  </a:lnTo>
                  <a:lnTo>
                    <a:pt x="37846" y="2885694"/>
                  </a:lnTo>
                  <a:lnTo>
                    <a:pt x="47244" y="2885694"/>
                  </a:lnTo>
                  <a:lnTo>
                    <a:pt x="47244" y="2507742"/>
                  </a:lnTo>
                  <a:close/>
                </a:path>
                <a:path w="5229225" h="5035550">
                  <a:moveTo>
                    <a:pt x="28321" y="2318766"/>
                  </a:moveTo>
                  <a:lnTo>
                    <a:pt x="0" y="2318766"/>
                  </a:lnTo>
                  <a:lnTo>
                    <a:pt x="0" y="2366010"/>
                  </a:lnTo>
                  <a:lnTo>
                    <a:pt x="28321" y="2366010"/>
                  </a:lnTo>
                  <a:lnTo>
                    <a:pt x="28321" y="2318766"/>
                  </a:lnTo>
                  <a:close/>
                </a:path>
                <a:path w="5229225" h="5035550">
                  <a:moveTo>
                    <a:pt x="47244" y="2318766"/>
                  </a:moveTo>
                  <a:lnTo>
                    <a:pt x="37846" y="2318766"/>
                  </a:lnTo>
                  <a:lnTo>
                    <a:pt x="37846" y="2366010"/>
                  </a:lnTo>
                  <a:lnTo>
                    <a:pt x="47244" y="2366010"/>
                  </a:lnTo>
                  <a:lnTo>
                    <a:pt x="47244" y="2318766"/>
                  </a:lnTo>
                  <a:close/>
                </a:path>
                <a:path w="5229225" h="5035550">
                  <a:moveTo>
                    <a:pt x="28321" y="1799082"/>
                  </a:moveTo>
                  <a:lnTo>
                    <a:pt x="0" y="1799082"/>
                  </a:lnTo>
                  <a:lnTo>
                    <a:pt x="0" y="2177034"/>
                  </a:lnTo>
                  <a:lnTo>
                    <a:pt x="28321" y="2177034"/>
                  </a:lnTo>
                  <a:lnTo>
                    <a:pt x="28321" y="1799082"/>
                  </a:lnTo>
                  <a:close/>
                </a:path>
                <a:path w="5229225" h="5035550">
                  <a:moveTo>
                    <a:pt x="47244" y="1799082"/>
                  </a:moveTo>
                  <a:lnTo>
                    <a:pt x="37846" y="1799082"/>
                  </a:lnTo>
                  <a:lnTo>
                    <a:pt x="37846" y="2177034"/>
                  </a:lnTo>
                  <a:lnTo>
                    <a:pt x="47244" y="2177034"/>
                  </a:lnTo>
                  <a:lnTo>
                    <a:pt x="47244" y="1799082"/>
                  </a:lnTo>
                  <a:close/>
                </a:path>
                <a:path w="5229225" h="5035550">
                  <a:moveTo>
                    <a:pt x="28321" y="1610106"/>
                  </a:moveTo>
                  <a:lnTo>
                    <a:pt x="0" y="1610106"/>
                  </a:lnTo>
                  <a:lnTo>
                    <a:pt x="0" y="1657350"/>
                  </a:lnTo>
                  <a:lnTo>
                    <a:pt x="28321" y="1657350"/>
                  </a:lnTo>
                  <a:lnTo>
                    <a:pt x="28321" y="1610106"/>
                  </a:lnTo>
                  <a:close/>
                </a:path>
                <a:path w="5229225" h="5035550">
                  <a:moveTo>
                    <a:pt x="47244" y="1610106"/>
                  </a:moveTo>
                  <a:lnTo>
                    <a:pt x="37846" y="1610106"/>
                  </a:lnTo>
                  <a:lnTo>
                    <a:pt x="37846" y="1657350"/>
                  </a:lnTo>
                  <a:lnTo>
                    <a:pt x="47244" y="1657350"/>
                  </a:lnTo>
                  <a:lnTo>
                    <a:pt x="47244" y="1610106"/>
                  </a:lnTo>
                  <a:close/>
                </a:path>
                <a:path w="5229225" h="5035550">
                  <a:moveTo>
                    <a:pt x="28321" y="1090422"/>
                  </a:moveTo>
                  <a:lnTo>
                    <a:pt x="0" y="1090422"/>
                  </a:lnTo>
                  <a:lnTo>
                    <a:pt x="0" y="1468374"/>
                  </a:lnTo>
                  <a:lnTo>
                    <a:pt x="28321" y="1468374"/>
                  </a:lnTo>
                  <a:lnTo>
                    <a:pt x="28321" y="1090422"/>
                  </a:lnTo>
                  <a:close/>
                </a:path>
                <a:path w="5229225" h="5035550">
                  <a:moveTo>
                    <a:pt x="47244" y="1090422"/>
                  </a:moveTo>
                  <a:lnTo>
                    <a:pt x="37846" y="1090422"/>
                  </a:lnTo>
                  <a:lnTo>
                    <a:pt x="37846" y="1468374"/>
                  </a:lnTo>
                  <a:lnTo>
                    <a:pt x="47244" y="1468374"/>
                  </a:lnTo>
                  <a:lnTo>
                    <a:pt x="47244" y="1090422"/>
                  </a:lnTo>
                  <a:close/>
                </a:path>
                <a:path w="5229225" h="5035550">
                  <a:moveTo>
                    <a:pt x="28321" y="901446"/>
                  </a:moveTo>
                  <a:lnTo>
                    <a:pt x="0" y="901446"/>
                  </a:lnTo>
                  <a:lnTo>
                    <a:pt x="0" y="948690"/>
                  </a:lnTo>
                  <a:lnTo>
                    <a:pt x="28321" y="948690"/>
                  </a:lnTo>
                  <a:lnTo>
                    <a:pt x="28321" y="901446"/>
                  </a:lnTo>
                  <a:close/>
                </a:path>
                <a:path w="5229225" h="5035550">
                  <a:moveTo>
                    <a:pt x="47244" y="901446"/>
                  </a:moveTo>
                  <a:lnTo>
                    <a:pt x="37846" y="901446"/>
                  </a:lnTo>
                  <a:lnTo>
                    <a:pt x="37846" y="948690"/>
                  </a:lnTo>
                  <a:lnTo>
                    <a:pt x="47244" y="948690"/>
                  </a:lnTo>
                  <a:lnTo>
                    <a:pt x="47244" y="901446"/>
                  </a:lnTo>
                  <a:close/>
                </a:path>
                <a:path w="5229225" h="5035550">
                  <a:moveTo>
                    <a:pt x="28321" y="381762"/>
                  </a:moveTo>
                  <a:lnTo>
                    <a:pt x="0" y="381762"/>
                  </a:lnTo>
                  <a:lnTo>
                    <a:pt x="0" y="759714"/>
                  </a:lnTo>
                  <a:lnTo>
                    <a:pt x="28321" y="759714"/>
                  </a:lnTo>
                  <a:lnTo>
                    <a:pt x="28321" y="381762"/>
                  </a:lnTo>
                  <a:close/>
                </a:path>
                <a:path w="5229225" h="5035550">
                  <a:moveTo>
                    <a:pt x="47244" y="381762"/>
                  </a:moveTo>
                  <a:lnTo>
                    <a:pt x="37846" y="381762"/>
                  </a:lnTo>
                  <a:lnTo>
                    <a:pt x="37846" y="759714"/>
                  </a:lnTo>
                  <a:lnTo>
                    <a:pt x="47244" y="759714"/>
                  </a:lnTo>
                  <a:lnTo>
                    <a:pt x="47244" y="381762"/>
                  </a:lnTo>
                  <a:close/>
                </a:path>
                <a:path w="5229225" h="5035550">
                  <a:moveTo>
                    <a:pt x="28321" y="192786"/>
                  </a:moveTo>
                  <a:lnTo>
                    <a:pt x="0" y="192786"/>
                  </a:lnTo>
                  <a:lnTo>
                    <a:pt x="0" y="240030"/>
                  </a:lnTo>
                  <a:lnTo>
                    <a:pt x="28321" y="240030"/>
                  </a:lnTo>
                  <a:lnTo>
                    <a:pt x="28321" y="192786"/>
                  </a:lnTo>
                  <a:close/>
                </a:path>
                <a:path w="5229225" h="5035550">
                  <a:moveTo>
                    <a:pt x="47244" y="192786"/>
                  </a:moveTo>
                  <a:lnTo>
                    <a:pt x="37846" y="192786"/>
                  </a:lnTo>
                  <a:lnTo>
                    <a:pt x="37846" y="240030"/>
                  </a:lnTo>
                  <a:lnTo>
                    <a:pt x="47244" y="240030"/>
                  </a:lnTo>
                  <a:lnTo>
                    <a:pt x="47244" y="192786"/>
                  </a:lnTo>
                  <a:close/>
                </a:path>
                <a:path w="5229225" h="5035550">
                  <a:moveTo>
                    <a:pt x="374142" y="0"/>
                  </a:moveTo>
                  <a:lnTo>
                    <a:pt x="23622" y="0"/>
                  </a:lnTo>
                  <a:lnTo>
                    <a:pt x="14412" y="1851"/>
                  </a:lnTo>
                  <a:lnTo>
                    <a:pt x="6905" y="6905"/>
                  </a:lnTo>
                  <a:lnTo>
                    <a:pt x="1851" y="14412"/>
                  </a:lnTo>
                  <a:lnTo>
                    <a:pt x="0" y="23622"/>
                  </a:lnTo>
                  <a:lnTo>
                    <a:pt x="0" y="51054"/>
                  </a:lnTo>
                  <a:lnTo>
                    <a:pt x="28321" y="51054"/>
                  </a:lnTo>
                  <a:lnTo>
                    <a:pt x="28321" y="28321"/>
                  </a:lnTo>
                  <a:lnTo>
                    <a:pt x="374142" y="28321"/>
                  </a:lnTo>
                  <a:lnTo>
                    <a:pt x="374142" y="0"/>
                  </a:lnTo>
                  <a:close/>
                </a:path>
                <a:path w="5229225" h="5035550">
                  <a:moveTo>
                    <a:pt x="374142" y="37846"/>
                  </a:moveTo>
                  <a:lnTo>
                    <a:pt x="37846" y="37846"/>
                  </a:lnTo>
                  <a:lnTo>
                    <a:pt x="37846" y="51054"/>
                  </a:lnTo>
                  <a:lnTo>
                    <a:pt x="47244" y="51054"/>
                  </a:lnTo>
                  <a:lnTo>
                    <a:pt x="47244" y="47244"/>
                  </a:lnTo>
                  <a:lnTo>
                    <a:pt x="374142" y="47244"/>
                  </a:lnTo>
                  <a:lnTo>
                    <a:pt x="374142" y="37846"/>
                  </a:lnTo>
                  <a:close/>
                </a:path>
                <a:path w="5229225" h="5035550">
                  <a:moveTo>
                    <a:pt x="563118" y="0"/>
                  </a:moveTo>
                  <a:lnTo>
                    <a:pt x="515874" y="0"/>
                  </a:lnTo>
                  <a:lnTo>
                    <a:pt x="515874" y="28321"/>
                  </a:lnTo>
                  <a:lnTo>
                    <a:pt x="563118" y="28321"/>
                  </a:lnTo>
                  <a:lnTo>
                    <a:pt x="563118" y="0"/>
                  </a:lnTo>
                  <a:close/>
                </a:path>
                <a:path w="5229225" h="5035550">
                  <a:moveTo>
                    <a:pt x="563118" y="37846"/>
                  </a:moveTo>
                  <a:lnTo>
                    <a:pt x="515874" y="37846"/>
                  </a:lnTo>
                  <a:lnTo>
                    <a:pt x="515874" y="47244"/>
                  </a:lnTo>
                  <a:lnTo>
                    <a:pt x="563118" y="47244"/>
                  </a:lnTo>
                  <a:lnTo>
                    <a:pt x="563118" y="37846"/>
                  </a:lnTo>
                  <a:close/>
                </a:path>
                <a:path w="5229225" h="5035550">
                  <a:moveTo>
                    <a:pt x="1082802" y="0"/>
                  </a:moveTo>
                  <a:lnTo>
                    <a:pt x="704850" y="0"/>
                  </a:lnTo>
                  <a:lnTo>
                    <a:pt x="704850" y="28321"/>
                  </a:lnTo>
                  <a:lnTo>
                    <a:pt x="1082802" y="28321"/>
                  </a:lnTo>
                  <a:lnTo>
                    <a:pt x="1082802" y="0"/>
                  </a:lnTo>
                  <a:close/>
                </a:path>
                <a:path w="5229225" h="5035550">
                  <a:moveTo>
                    <a:pt x="1082802" y="37846"/>
                  </a:moveTo>
                  <a:lnTo>
                    <a:pt x="704850" y="37846"/>
                  </a:lnTo>
                  <a:lnTo>
                    <a:pt x="704850" y="47244"/>
                  </a:lnTo>
                  <a:lnTo>
                    <a:pt x="1082802" y="47244"/>
                  </a:lnTo>
                  <a:lnTo>
                    <a:pt x="1082802" y="37846"/>
                  </a:lnTo>
                  <a:close/>
                </a:path>
                <a:path w="5229225" h="5035550">
                  <a:moveTo>
                    <a:pt x="1271777" y="0"/>
                  </a:moveTo>
                  <a:lnTo>
                    <a:pt x="1224533" y="0"/>
                  </a:lnTo>
                  <a:lnTo>
                    <a:pt x="1224533" y="28321"/>
                  </a:lnTo>
                  <a:lnTo>
                    <a:pt x="1271777" y="28321"/>
                  </a:lnTo>
                  <a:lnTo>
                    <a:pt x="1271777" y="0"/>
                  </a:lnTo>
                  <a:close/>
                </a:path>
                <a:path w="5229225" h="5035550">
                  <a:moveTo>
                    <a:pt x="1271777" y="37846"/>
                  </a:moveTo>
                  <a:lnTo>
                    <a:pt x="1224533" y="37846"/>
                  </a:lnTo>
                  <a:lnTo>
                    <a:pt x="1224533" y="47244"/>
                  </a:lnTo>
                  <a:lnTo>
                    <a:pt x="1271777" y="47244"/>
                  </a:lnTo>
                  <a:lnTo>
                    <a:pt x="1271777" y="37846"/>
                  </a:lnTo>
                  <a:close/>
                </a:path>
                <a:path w="5229225" h="5035550">
                  <a:moveTo>
                    <a:pt x="1791462" y="0"/>
                  </a:moveTo>
                  <a:lnTo>
                    <a:pt x="1413510" y="0"/>
                  </a:lnTo>
                  <a:lnTo>
                    <a:pt x="1413510" y="28321"/>
                  </a:lnTo>
                  <a:lnTo>
                    <a:pt x="1791462" y="28321"/>
                  </a:lnTo>
                  <a:lnTo>
                    <a:pt x="1791462" y="0"/>
                  </a:lnTo>
                  <a:close/>
                </a:path>
                <a:path w="5229225" h="5035550">
                  <a:moveTo>
                    <a:pt x="1791462" y="37846"/>
                  </a:moveTo>
                  <a:lnTo>
                    <a:pt x="1413510" y="37846"/>
                  </a:lnTo>
                  <a:lnTo>
                    <a:pt x="1413510" y="47244"/>
                  </a:lnTo>
                  <a:lnTo>
                    <a:pt x="1791462" y="47244"/>
                  </a:lnTo>
                  <a:lnTo>
                    <a:pt x="1791462" y="37846"/>
                  </a:lnTo>
                  <a:close/>
                </a:path>
                <a:path w="5229225" h="5035550">
                  <a:moveTo>
                    <a:pt x="1980438" y="0"/>
                  </a:moveTo>
                  <a:lnTo>
                    <a:pt x="1933194" y="0"/>
                  </a:lnTo>
                  <a:lnTo>
                    <a:pt x="1933194" y="28321"/>
                  </a:lnTo>
                  <a:lnTo>
                    <a:pt x="1980438" y="28321"/>
                  </a:lnTo>
                  <a:lnTo>
                    <a:pt x="1980438" y="0"/>
                  </a:lnTo>
                  <a:close/>
                </a:path>
                <a:path w="5229225" h="5035550">
                  <a:moveTo>
                    <a:pt x="1980438" y="37846"/>
                  </a:moveTo>
                  <a:lnTo>
                    <a:pt x="1933194" y="37846"/>
                  </a:lnTo>
                  <a:lnTo>
                    <a:pt x="1933194" y="47244"/>
                  </a:lnTo>
                  <a:lnTo>
                    <a:pt x="1980438" y="47244"/>
                  </a:lnTo>
                  <a:lnTo>
                    <a:pt x="1980438" y="37846"/>
                  </a:lnTo>
                  <a:close/>
                </a:path>
                <a:path w="5229225" h="5035550">
                  <a:moveTo>
                    <a:pt x="2500122" y="0"/>
                  </a:moveTo>
                  <a:lnTo>
                    <a:pt x="2122170" y="0"/>
                  </a:lnTo>
                  <a:lnTo>
                    <a:pt x="2122170" y="28321"/>
                  </a:lnTo>
                  <a:lnTo>
                    <a:pt x="2500122" y="28321"/>
                  </a:lnTo>
                  <a:lnTo>
                    <a:pt x="2500122" y="0"/>
                  </a:lnTo>
                  <a:close/>
                </a:path>
                <a:path w="5229225" h="5035550">
                  <a:moveTo>
                    <a:pt x="2500122" y="37846"/>
                  </a:moveTo>
                  <a:lnTo>
                    <a:pt x="2122170" y="37846"/>
                  </a:lnTo>
                  <a:lnTo>
                    <a:pt x="2122170" y="47244"/>
                  </a:lnTo>
                  <a:lnTo>
                    <a:pt x="2500122" y="47244"/>
                  </a:lnTo>
                  <a:lnTo>
                    <a:pt x="2500122" y="37846"/>
                  </a:lnTo>
                  <a:close/>
                </a:path>
                <a:path w="5229225" h="5035550">
                  <a:moveTo>
                    <a:pt x="2689098" y="0"/>
                  </a:moveTo>
                  <a:lnTo>
                    <a:pt x="2641854" y="0"/>
                  </a:lnTo>
                  <a:lnTo>
                    <a:pt x="2641854" y="28321"/>
                  </a:lnTo>
                  <a:lnTo>
                    <a:pt x="2689098" y="28321"/>
                  </a:lnTo>
                  <a:lnTo>
                    <a:pt x="2689098" y="0"/>
                  </a:lnTo>
                  <a:close/>
                </a:path>
                <a:path w="5229225" h="5035550">
                  <a:moveTo>
                    <a:pt x="2689098" y="37846"/>
                  </a:moveTo>
                  <a:lnTo>
                    <a:pt x="2641854" y="37846"/>
                  </a:lnTo>
                  <a:lnTo>
                    <a:pt x="2641854" y="47244"/>
                  </a:lnTo>
                  <a:lnTo>
                    <a:pt x="2689098" y="47244"/>
                  </a:lnTo>
                  <a:lnTo>
                    <a:pt x="2689098" y="37846"/>
                  </a:lnTo>
                  <a:close/>
                </a:path>
                <a:path w="5229225" h="5035550">
                  <a:moveTo>
                    <a:pt x="3208781" y="0"/>
                  </a:moveTo>
                  <a:lnTo>
                    <a:pt x="2830829" y="0"/>
                  </a:lnTo>
                  <a:lnTo>
                    <a:pt x="2830829" y="28321"/>
                  </a:lnTo>
                  <a:lnTo>
                    <a:pt x="3208781" y="28321"/>
                  </a:lnTo>
                  <a:lnTo>
                    <a:pt x="3208781" y="0"/>
                  </a:lnTo>
                  <a:close/>
                </a:path>
                <a:path w="5229225" h="5035550">
                  <a:moveTo>
                    <a:pt x="3208781" y="37846"/>
                  </a:moveTo>
                  <a:lnTo>
                    <a:pt x="2830829" y="37846"/>
                  </a:lnTo>
                  <a:lnTo>
                    <a:pt x="2830829" y="47244"/>
                  </a:lnTo>
                  <a:lnTo>
                    <a:pt x="3208781" y="47244"/>
                  </a:lnTo>
                  <a:lnTo>
                    <a:pt x="3208781" y="37846"/>
                  </a:lnTo>
                  <a:close/>
                </a:path>
                <a:path w="5229225" h="5035550">
                  <a:moveTo>
                    <a:pt x="3397757" y="0"/>
                  </a:moveTo>
                  <a:lnTo>
                    <a:pt x="3350514" y="0"/>
                  </a:lnTo>
                  <a:lnTo>
                    <a:pt x="3350514" y="28321"/>
                  </a:lnTo>
                  <a:lnTo>
                    <a:pt x="3397757" y="28321"/>
                  </a:lnTo>
                  <a:lnTo>
                    <a:pt x="3397757" y="0"/>
                  </a:lnTo>
                  <a:close/>
                </a:path>
                <a:path w="5229225" h="5035550">
                  <a:moveTo>
                    <a:pt x="3397757" y="37846"/>
                  </a:moveTo>
                  <a:lnTo>
                    <a:pt x="3350514" y="37846"/>
                  </a:lnTo>
                  <a:lnTo>
                    <a:pt x="3350514" y="47244"/>
                  </a:lnTo>
                  <a:lnTo>
                    <a:pt x="3397757" y="47244"/>
                  </a:lnTo>
                  <a:lnTo>
                    <a:pt x="3397757" y="37846"/>
                  </a:lnTo>
                  <a:close/>
                </a:path>
                <a:path w="5229225" h="5035550">
                  <a:moveTo>
                    <a:pt x="3917442" y="0"/>
                  </a:moveTo>
                  <a:lnTo>
                    <a:pt x="3539490" y="0"/>
                  </a:lnTo>
                  <a:lnTo>
                    <a:pt x="3539490" y="28321"/>
                  </a:lnTo>
                  <a:lnTo>
                    <a:pt x="3917442" y="28321"/>
                  </a:lnTo>
                  <a:lnTo>
                    <a:pt x="3917442" y="0"/>
                  </a:lnTo>
                  <a:close/>
                </a:path>
                <a:path w="5229225" h="5035550">
                  <a:moveTo>
                    <a:pt x="3917442" y="37846"/>
                  </a:moveTo>
                  <a:lnTo>
                    <a:pt x="3539490" y="37846"/>
                  </a:lnTo>
                  <a:lnTo>
                    <a:pt x="3539490" y="47244"/>
                  </a:lnTo>
                  <a:lnTo>
                    <a:pt x="3917442" y="47244"/>
                  </a:lnTo>
                  <a:lnTo>
                    <a:pt x="3917442" y="37846"/>
                  </a:lnTo>
                  <a:close/>
                </a:path>
                <a:path w="5229225" h="5035550">
                  <a:moveTo>
                    <a:pt x="4106418" y="0"/>
                  </a:moveTo>
                  <a:lnTo>
                    <a:pt x="4059174" y="0"/>
                  </a:lnTo>
                  <a:lnTo>
                    <a:pt x="4059174" y="28321"/>
                  </a:lnTo>
                  <a:lnTo>
                    <a:pt x="4106418" y="28321"/>
                  </a:lnTo>
                  <a:lnTo>
                    <a:pt x="4106418" y="0"/>
                  </a:lnTo>
                  <a:close/>
                </a:path>
                <a:path w="5229225" h="5035550">
                  <a:moveTo>
                    <a:pt x="4106418" y="37846"/>
                  </a:moveTo>
                  <a:lnTo>
                    <a:pt x="4059174" y="37846"/>
                  </a:lnTo>
                  <a:lnTo>
                    <a:pt x="4059174" y="47244"/>
                  </a:lnTo>
                  <a:lnTo>
                    <a:pt x="4106418" y="47244"/>
                  </a:lnTo>
                  <a:lnTo>
                    <a:pt x="4106418" y="37846"/>
                  </a:lnTo>
                  <a:close/>
                </a:path>
                <a:path w="5229225" h="5035550">
                  <a:moveTo>
                    <a:pt x="4626102" y="0"/>
                  </a:moveTo>
                  <a:lnTo>
                    <a:pt x="4248150" y="0"/>
                  </a:lnTo>
                  <a:lnTo>
                    <a:pt x="4248150" y="28321"/>
                  </a:lnTo>
                  <a:lnTo>
                    <a:pt x="4626102" y="28321"/>
                  </a:lnTo>
                  <a:lnTo>
                    <a:pt x="4626102" y="0"/>
                  </a:lnTo>
                  <a:close/>
                </a:path>
                <a:path w="5229225" h="5035550">
                  <a:moveTo>
                    <a:pt x="4626102" y="37846"/>
                  </a:moveTo>
                  <a:lnTo>
                    <a:pt x="4248150" y="37846"/>
                  </a:lnTo>
                  <a:lnTo>
                    <a:pt x="4248150" y="47244"/>
                  </a:lnTo>
                  <a:lnTo>
                    <a:pt x="4626102" y="47244"/>
                  </a:lnTo>
                  <a:lnTo>
                    <a:pt x="4626102" y="37846"/>
                  </a:lnTo>
                  <a:close/>
                </a:path>
                <a:path w="5229225" h="5035550">
                  <a:moveTo>
                    <a:pt x="4815078" y="0"/>
                  </a:moveTo>
                  <a:lnTo>
                    <a:pt x="4767833" y="0"/>
                  </a:lnTo>
                  <a:lnTo>
                    <a:pt x="4767833" y="28321"/>
                  </a:lnTo>
                  <a:lnTo>
                    <a:pt x="4815078" y="28321"/>
                  </a:lnTo>
                  <a:lnTo>
                    <a:pt x="4815078" y="0"/>
                  </a:lnTo>
                  <a:close/>
                </a:path>
                <a:path w="5229225" h="5035550">
                  <a:moveTo>
                    <a:pt x="4815078" y="37846"/>
                  </a:moveTo>
                  <a:lnTo>
                    <a:pt x="4767833" y="37846"/>
                  </a:lnTo>
                  <a:lnTo>
                    <a:pt x="4767833" y="47244"/>
                  </a:lnTo>
                  <a:lnTo>
                    <a:pt x="4815078" y="47244"/>
                  </a:lnTo>
                  <a:lnTo>
                    <a:pt x="4815078" y="37846"/>
                  </a:lnTo>
                  <a:close/>
                </a:path>
                <a:path w="5229225" h="5035550">
                  <a:moveTo>
                    <a:pt x="5190998" y="37846"/>
                  </a:moveTo>
                  <a:lnTo>
                    <a:pt x="4956810" y="37846"/>
                  </a:lnTo>
                  <a:lnTo>
                    <a:pt x="4956810" y="47244"/>
                  </a:lnTo>
                  <a:lnTo>
                    <a:pt x="5181600" y="47244"/>
                  </a:lnTo>
                  <a:lnTo>
                    <a:pt x="5181600" y="153162"/>
                  </a:lnTo>
                  <a:lnTo>
                    <a:pt x="5190998" y="153162"/>
                  </a:lnTo>
                  <a:lnTo>
                    <a:pt x="5190998" y="37846"/>
                  </a:lnTo>
                  <a:close/>
                </a:path>
                <a:path w="5229225" h="5035550">
                  <a:moveTo>
                    <a:pt x="5205222" y="0"/>
                  </a:moveTo>
                  <a:lnTo>
                    <a:pt x="4956810" y="0"/>
                  </a:lnTo>
                  <a:lnTo>
                    <a:pt x="4956810" y="28321"/>
                  </a:lnTo>
                  <a:lnTo>
                    <a:pt x="5200523" y="28321"/>
                  </a:lnTo>
                  <a:lnTo>
                    <a:pt x="5200523" y="153162"/>
                  </a:lnTo>
                  <a:lnTo>
                    <a:pt x="5228844" y="153162"/>
                  </a:lnTo>
                  <a:lnTo>
                    <a:pt x="5228844" y="23622"/>
                  </a:lnTo>
                  <a:lnTo>
                    <a:pt x="5226992" y="14412"/>
                  </a:lnTo>
                  <a:lnTo>
                    <a:pt x="5221938" y="6905"/>
                  </a:lnTo>
                  <a:lnTo>
                    <a:pt x="5214431" y="1851"/>
                  </a:lnTo>
                  <a:lnTo>
                    <a:pt x="5205222" y="0"/>
                  </a:lnTo>
                  <a:close/>
                </a:path>
                <a:path w="5229225" h="5035550">
                  <a:moveTo>
                    <a:pt x="5228844" y="294894"/>
                  </a:moveTo>
                  <a:lnTo>
                    <a:pt x="5200523" y="294894"/>
                  </a:lnTo>
                  <a:lnTo>
                    <a:pt x="5200523" y="342138"/>
                  </a:lnTo>
                  <a:lnTo>
                    <a:pt x="5228844" y="342138"/>
                  </a:lnTo>
                  <a:lnTo>
                    <a:pt x="5228844" y="294894"/>
                  </a:lnTo>
                  <a:close/>
                </a:path>
                <a:path w="5229225" h="5035550">
                  <a:moveTo>
                    <a:pt x="5190998" y="294894"/>
                  </a:moveTo>
                  <a:lnTo>
                    <a:pt x="5181600" y="294894"/>
                  </a:lnTo>
                  <a:lnTo>
                    <a:pt x="5181600" y="342138"/>
                  </a:lnTo>
                  <a:lnTo>
                    <a:pt x="5190998" y="342138"/>
                  </a:lnTo>
                  <a:lnTo>
                    <a:pt x="5190998" y="294894"/>
                  </a:lnTo>
                  <a:close/>
                </a:path>
                <a:path w="5229225" h="5035550">
                  <a:moveTo>
                    <a:pt x="5228844" y="483870"/>
                  </a:moveTo>
                  <a:lnTo>
                    <a:pt x="5200523" y="483870"/>
                  </a:lnTo>
                  <a:lnTo>
                    <a:pt x="5200523" y="861822"/>
                  </a:lnTo>
                  <a:lnTo>
                    <a:pt x="5228844" y="861822"/>
                  </a:lnTo>
                  <a:lnTo>
                    <a:pt x="5228844" y="483870"/>
                  </a:lnTo>
                  <a:close/>
                </a:path>
                <a:path w="5229225" h="5035550">
                  <a:moveTo>
                    <a:pt x="5190998" y="483870"/>
                  </a:moveTo>
                  <a:lnTo>
                    <a:pt x="5181600" y="483870"/>
                  </a:lnTo>
                  <a:lnTo>
                    <a:pt x="5181600" y="861822"/>
                  </a:lnTo>
                  <a:lnTo>
                    <a:pt x="5190998" y="861822"/>
                  </a:lnTo>
                  <a:lnTo>
                    <a:pt x="5190998" y="483870"/>
                  </a:lnTo>
                  <a:close/>
                </a:path>
                <a:path w="5229225" h="5035550">
                  <a:moveTo>
                    <a:pt x="5228844" y="1003554"/>
                  </a:moveTo>
                  <a:lnTo>
                    <a:pt x="5200523" y="1003554"/>
                  </a:lnTo>
                  <a:lnTo>
                    <a:pt x="5200523" y="1050798"/>
                  </a:lnTo>
                  <a:lnTo>
                    <a:pt x="5228844" y="1050798"/>
                  </a:lnTo>
                  <a:lnTo>
                    <a:pt x="5228844" y="1003554"/>
                  </a:lnTo>
                  <a:close/>
                </a:path>
                <a:path w="5229225" h="5035550">
                  <a:moveTo>
                    <a:pt x="5190998" y="1003554"/>
                  </a:moveTo>
                  <a:lnTo>
                    <a:pt x="5181600" y="1003554"/>
                  </a:lnTo>
                  <a:lnTo>
                    <a:pt x="5181600" y="1050798"/>
                  </a:lnTo>
                  <a:lnTo>
                    <a:pt x="5190998" y="1050798"/>
                  </a:lnTo>
                  <a:lnTo>
                    <a:pt x="5190998" y="1003554"/>
                  </a:lnTo>
                  <a:close/>
                </a:path>
                <a:path w="5229225" h="5035550">
                  <a:moveTo>
                    <a:pt x="5228844" y="1192530"/>
                  </a:moveTo>
                  <a:lnTo>
                    <a:pt x="5200523" y="1192530"/>
                  </a:lnTo>
                  <a:lnTo>
                    <a:pt x="5200523" y="1570482"/>
                  </a:lnTo>
                  <a:lnTo>
                    <a:pt x="5228844" y="1570482"/>
                  </a:lnTo>
                  <a:lnTo>
                    <a:pt x="5228844" y="1192530"/>
                  </a:lnTo>
                  <a:close/>
                </a:path>
                <a:path w="5229225" h="5035550">
                  <a:moveTo>
                    <a:pt x="5190998" y="1192530"/>
                  </a:moveTo>
                  <a:lnTo>
                    <a:pt x="5181600" y="1192530"/>
                  </a:lnTo>
                  <a:lnTo>
                    <a:pt x="5181600" y="1570482"/>
                  </a:lnTo>
                  <a:lnTo>
                    <a:pt x="5190998" y="1570482"/>
                  </a:lnTo>
                  <a:lnTo>
                    <a:pt x="5190998" y="1192530"/>
                  </a:lnTo>
                  <a:close/>
                </a:path>
                <a:path w="5229225" h="5035550">
                  <a:moveTo>
                    <a:pt x="5228844" y="1712214"/>
                  </a:moveTo>
                  <a:lnTo>
                    <a:pt x="5200523" y="1712214"/>
                  </a:lnTo>
                  <a:lnTo>
                    <a:pt x="5200523" y="1759458"/>
                  </a:lnTo>
                  <a:lnTo>
                    <a:pt x="5228844" y="1759458"/>
                  </a:lnTo>
                  <a:lnTo>
                    <a:pt x="5228844" y="1712214"/>
                  </a:lnTo>
                  <a:close/>
                </a:path>
                <a:path w="5229225" h="5035550">
                  <a:moveTo>
                    <a:pt x="5190998" y="1712214"/>
                  </a:moveTo>
                  <a:lnTo>
                    <a:pt x="5181600" y="1712214"/>
                  </a:lnTo>
                  <a:lnTo>
                    <a:pt x="5181600" y="1759458"/>
                  </a:lnTo>
                  <a:lnTo>
                    <a:pt x="5190998" y="1759458"/>
                  </a:lnTo>
                  <a:lnTo>
                    <a:pt x="5190998" y="1712214"/>
                  </a:lnTo>
                  <a:close/>
                </a:path>
                <a:path w="5229225" h="5035550">
                  <a:moveTo>
                    <a:pt x="5228844" y="1901190"/>
                  </a:moveTo>
                  <a:lnTo>
                    <a:pt x="5200523" y="1901190"/>
                  </a:lnTo>
                  <a:lnTo>
                    <a:pt x="5200523" y="2279142"/>
                  </a:lnTo>
                  <a:lnTo>
                    <a:pt x="5228844" y="2279142"/>
                  </a:lnTo>
                  <a:lnTo>
                    <a:pt x="5228844" y="1901190"/>
                  </a:lnTo>
                  <a:close/>
                </a:path>
                <a:path w="5229225" h="5035550">
                  <a:moveTo>
                    <a:pt x="5190998" y="1901190"/>
                  </a:moveTo>
                  <a:lnTo>
                    <a:pt x="5181600" y="1901190"/>
                  </a:lnTo>
                  <a:lnTo>
                    <a:pt x="5181600" y="2279142"/>
                  </a:lnTo>
                  <a:lnTo>
                    <a:pt x="5190998" y="2279142"/>
                  </a:lnTo>
                  <a:lnTo>
                    <a:pt x="5190998" y="1901190"/>
                  </a:lnTo>
                  <a:close/>
                </a:path>
                <a:path w="5229225" h="5035550">
                  <a:moveTo>
                    <a:pt x="5228844" y="2420874"/>
                  </a:moveTo>
                  <a:lnTo>
                    <a:pt x="5200523" y="2420874"/>
                  </a:lnTo>
                  <a:lnTo>
                    <a:pt x="5200523" y="2468118"/>
                  </a:lnTo>
                  <a:lnTo>
                    <a:pt x="5228844" y="2468118"/>
                  </a:lnTo>
                  <a:lnTo>
                    <a:pt x="5228844" y="2420874"/>
                  </a:lnTo>
                  <a:close/>
                </a:path>
                <a:path w="5229225" h="5035550">
                  <a:moveTo>
                    <a:pt x="5190998" y="2420874"/>
                  </a:moveTo>
                  <a:lnTo>
                    <a:pt x="5181600" y="2420874"/>
                  </a:lnTo>
                  <a:lnTo>
                    <a:pt x="5181600" y="2468118"/>
                  </a:lnTo>
                  <a:lnTo>
                    <a:pt x="5190998" y="2468118"/>
                  </a:lnTo>
                  <a:lnTo>
                    <a:pt x="5190998" y="2420874"/>
                  </a:lnTo>
                  <a:close/>
                </a:path>
                <a:path w="5229225" h="5035550">
                  <a:moveTo>
                    <a:pt x="5228844" y="2609850"/>
                  </a:moveTo>
                  <a:lnTo>
                    <a:pt x="5200523" y="2609850"/>
                  </a:lnTo>
                  <a:lnTo>
                    <a:pt x="5200523" y="2987802"/>
                  </a:lnTo>
                  <a:lnTo>
                    <a:pt x="5228844" y="2987802"/>
                  </a:lnTo>
                  <a:lnTo>
                    <a:pt x="5228844" y="2609850"/>
                  </a:lnTo>
                  <a:close/>
                </a:path>
                <a:path w="5229225" h="5035550">
                  <a:moveTo>
                    <a:pt x="5190998" y="2609850"/>
                  </a:moveTo>
                  <a:lnTo>
                    <a:pt x="5181600" y="2609850"/>
                  </a:lnTo>
                  <a:lnTo>
                    <a:pt x="5181600" y="2987802"/>
                  </a:lnTo>
                  <a:lnTo>
                    <a:pt x="5190998" y="2987802"/>
                  </a:lnTo>
                  <a:lnTo>
                    <a:pt x="5190998" y="2609850"/>
                  </a:lnTo>
                  <a:close/>
                </a:path>
                <a:path w="5229225" h="5035550">
                  <a:moveTo>
                    <a:pt x="5228844" y="3129534"/>
                  </a:moveTo>
                  <a:lnTo>
                    <a:pt x="5200523" y="3129534"/>
                  </a:lnTo>
                  <a:lnTo>
                    <a:pt x="5200523" y="3176778"/>
                  </a:lnTo>
                  <a:lnTo>
                    <a:pt x="5228844" y="3176778"/>
                  </a:lnTo>
                  <a:lnTo>
                    <a:pt x="5228844" y="3129534"/>
                  </a:lnTo>
                  <a:close/>
                </a:path>
                <a:path w="5229225" h="5035550">
                  <a:moveTo>
                    <a:pt x="5190998" y="3129534"/>
                  </a:moveTo>
                  <a:lnTo>
                    <a:pt x="5181600" y="3129534"/>
                  </a:lnTo>
                  <a:lnTo>
                    <a:pt x="5181600" y="3176778"/>
                  </a:lnTo>
                  <a:lnTo>
                    <a:pt x="5190998" y="3176778"/>
                  </a:lnTo>
                  <a:lnTo>
                    <a:pt x="5190998" y="3129534"/>
                  </a:lnTo>
                  <a:close/>
                </a:path>
                <a:path w="5229225" h="5035550">
                  <a:moveTo>
                    <a:pt x="5228844" y="3318510"/>
                  </a:moveTo>
                  <a:lnTo>
                    <a:pt x="5200523" y="3318510"/>
                  </a:lnTo>
                  <a:lnTo>
                    <a:pt x="5200523" y="3696462"/>
                  </a:lnTo>
                  <a:lnTo>
                    <a:pt x="5228844" y="3696462"/>
                  </a:lnTo>
                  <a:lnTo>
                    <a:pt x="5228844" y="3318510"/>
                  </a:lnTo>
                  <a:close/>
                </a:path>
                <a:path w="5229225" h="5035550">
                  <a:moveTo>
                    <a:pt x="5190998" y="3318510"/>
                  </a:moveTo>
                  <a:lnTo>
                    <a:pt x="5181600" y="3318510"/>
                  </a:lnTo>
                  <a:lnTo>
                    <a:pt x="5181600" y="3696462"/>
                  </a:lnTo>
                  <a:lnTo>
                    <a:pt x="5190998" y="3696462"/>
                  </a:lnTo>
                  <a:lnTo>
                    <a:pt x="5190998" y="3318510"/>
                  </a:lnTo>
                  <a:close/>
                </a:path>
                <a:path w="5229225" h="5035550">
                  <a:moveTo>
                    <a:pt x="5228844" y="3838194"/>
                  </a:moveTo>
                  <a:lnTo>
                    <a:pt x="5200523" y="3838194"/>
                  </a:lnTo>
                  <a:lnTo>
                    <a:pt x="5200523" y="3885438"/>
                  </a:lnTo>
                  <a:lnTo>
                    <a:pt x="5228844" y="3885438"/>
                  </a:lnTo>
                  <a:lnTo>
                    <a:pt x="5228844" y="3838194"/>
                  </a:lnTo>
                  <a:close/>
                </a:path>
                <a:path w="5229225" h="5035550">
                  <a:moveTo>
                    <a:pt x="5190998" y="3838194"/>
                  </a:moveTo>
                  <a:lnTo>
                    <a:pt x="5181600" y="3838194"/>
                  </a:lnTo>
                  <a:lnTo>
                    <a:pt x="5181600" y="3885438"/>
                  </a:lnTo>
                  <a:lnTo>
                    <a:pt x="5190998" y="3885438"/>
                  </a:lnTo>
                  <a:lnTo>
                    <a:pt x="5190998" y="3838194"/>
                  </a:lnTo>
                  <a:close/>
                </a:path>
                <a:path w="5229225" h="5035550">
                  <a:moveTo>
                    <a:pt x="5228844" y="4027170"/>
                  </a:moveTo>
                  <a:lnTo>
                    <a:pt x="5200523" y="4027170"/>
                  </a:lnTo>
                  <a:lnTo>
                    <a:pt x="5200523" y="4405122"/>
                  </a:lnTo>
                  <a:lnTo>
                    <a:pt x="5228844" y="4405122"/>
                  </a:lnTo>
                  <a:lnTo>
                    <a:pt x="5228844" y="4027170"/>
                  </a:lnTo>
                  <a:close/>
                </a:path>
                <a:path w="5229225" h="5035550">
                  <a:moveTo>
                    <a:pt x="5190998" y="4027170"/>
                  </a:moveTo>
                  <a:lnTo>
                    <a:pt x="5181600" y="4027170"/>
                  </a:lnTo>
                  <a:lnTo>
                    <a:pt x="5181600" y="4405122"/>
                  </a:lnTo>
                  <a:lnTo>
                    <a:pt x="5190998" y="4405122"/>
                  </a:lnTo>
                  <a:lnTo>
                    <a:pt x="5190998" y="4027170"/>
                  </a:lnTo>
                  <a:close/>
                </a:path>
                <a:path w="5229225" h="5035550">
                  <a:moveTo>
                    <a:pt x="5228844" y="4546854"/>
                  </a:moveTo>
                  <a:lnTo>
                    <a:pt x="5200523" y="4546854"/>
                  </a:lnTo>
                  <a:lnTo>
                    <a:pt x="5200523" y="4594098"/>
                  </a:lnTo>
                  <a:lnTo>
                    <a:pt x="5228844" y="4594098"/>
                  </a:lnTo>
                  <a:lnTo>
                    <a:pt x="5228844" y="4546854"/>
                  </a:lnTo>
                  <a:close/>
                </a:path>
                <a:path w="5229225" h="5035550">
                  <a:moveTo>
                    <a:pt x="5190998" y="4546854"/>
                  </a:moveTo>
                  <a:lnTo>
                    <a:pt x="5181600" y="4546854"/>
                  </a:lnTo>
                  <a:lnTo>
                    <a:pt x="5181600" y="4594098"/>
                  </a:lnTo>
                  <a:lnTo>
                    <a:pt x="5190998" y="4594098"/>
                  </a:lnTo>
                  <a:lnTo>
                    <a:pt x="5190998" y="4546854"/>
                  </a:lnTo>
                  <a:close/>
                </a:path>
                <a:path w="5229225" h="5035550">
                  <a:moveTo>
                    <a:pt x="5228844" y="4735830"/>
                  </a:moveTo>
                  <a:lnTo>
                    <a:pt x="5200523" y="4735830"/>
                  </a:lnTo>
                  <a:lnTo>
                    <a:pt x="5200523" y="5006949"/>
                  </a:lnTo>
                  <a:lnTo>
                    <a:pt x="5103114" y="5006949"/>
                  </a:lnTo>
                  <a:lnTo>
                    <a:pt x="5103114" y="5035296"/>
                  </a:lnTo>
                  <a:lnTo>
                    <a:pt x="5205222" y="5035296"/>
                  </a:lnTo>
                  <a:lnTo>
                    <a:pt x="5214431" y="5033439"/>
                  </a:lnTo>
                  <a:lnTo>
                    <a:pt x="5221938" y="5028376"/>
                  </a:lnTo>
                  <a:lnTo>
                    <a:pt x="5226992" y="5020867"/>
                  </a:lnTo>
                  <a:lnTo>
                    <a:pt x="5228844" y="5011674"/>
                  </a:lnTo>
                  <a:lnTo>
                    <a:pt x="5228844" y="4735830"/>
                  </a:lnTo>
                  <a:close/>
                </a:path>
                <a:path w="5229225" h="5035550">
                  <a:moveTo>
                    <a:pt x="5190998" y="4735830"/>
                  </a:moveTo>
                  <a:lnTo>
                    <a:pt x="5181600" y="4735830"/>
                  </a:lnTo>
                  <a:lnTo>
                    <a:pt x="5181600" y="4988052"/>
                  </a:lnTo>
                  <a:lnTo>
                    <a:pt x="5103114" y="4988052"/>
                  </a:lnTo>
                  <a:lnTo>
                    <a:pt x="5103114" y="4997500"/>
                  </a:lnTo>
                  <a:lnTo>
                    <a:pt x="5190998" y="4997500"/>
                  </a:lnTo>
                  <a:lnTo>
                    <a:pt x="5190998" y="4735830"/>
                  </a:lnTo>
                  <a:close/>
                </a:path>
                <a:path w="5229225" h="5035550">
                  <a:moveTo>
                    <a:pt x="4961382" y="5006949"/>
                  </a:moveTo>
                  <a:lnTo>
                    <a:pt x="4914138" y="5006949"/>
                  </a:lnTo>
                  <a:lnTo>
                    <a:pt x="4914138" y="5035296"/>
                  </a:lnTo>
                  <a:lnTo>
                    <a:pt x="4961382" y="5035296"/>
                  </a:lnTo>
                  <a:lnTo>
                    <a:pt x="4961382" y="5006949"/>
                  </a:lnTo>
                  <a:close/>
                </a:path>
                <a:path w="5229225" h="5035550">
                  <a:moveTo>
                    <a:pt x="4961382" y="4988052"/>
                  </a:moveTo>
                  <a:lnTo>
                    <a:pt x="4914138" y="4988052"/>
                  </a:lnTo>
                  <a:lnTo>
                    <a:pt x="4914138" y="4997500"/>
                  </a:lnTo>
                  <a:lnTo>
                    <a:pt x="4961382" y="4997500"/>
                  </a:lnTo>
                  <a:lnTo>
                    <a:pt x="4961382" y="4988052"/>
                  </a:lnTo>
                  <a:close/>
                </a:path>
                <a:path w="5229225" h="5035550">
                  <a:moveTo>
                    <a:pt x="4772406" y="5006949"/>
                  </a:moveTo>
                  <a:lnTo>
                    <a:pt x="4394454" y="5006949"/>
                  </a:lnTo>
                  <a:lnTo>
                    <a:pt x="4394454" y="5035296"/>
                  </a:lnTo>
                  <a:lnTo>
                    <a:pt x="4772406" y="5035296"/>
                  </a:lnTo>
                  <a:lnTo>
                    <a:pt x="4772406" y="5006949"/>
                  </a:lnTo>
                  <a:close/>
                </a:path>
                <a:path w="5229225" h="5035550">
                  <a:moveTo>
                    <a:pt x="4772406" y="4988052"/>
                  </a:moveTo>
                  <a:lnTo>
                    <a:pt x="4394454" y="4988052"/>
                  </a:lnTo>
                  <a:lnTo>
                    <a:pt x="4394454" y="4997500"/>
                  </a:lnTo>
                  <a:lnTo>
                    <a:pt x="4772406" y="4997500"/>
                  </a:lnTo>
                  <a:lnTo>
                    <a:pt x="4772406" y="4988052"/>
                  </a:lnTo>
                  <a:close/>
                </a:path>
                <a:path w="5229225" h="5035550">
                  <a:moveTo>
                    <a:pt x="4252722" y="5006949"/>
                  </a:moveTo>
                  <a:lnTo>
                    <a:pt x="4205478" y="5006949"/>
                  </a:lnTo>
                  <a:lnTo>
                    <a:pt x="4205478" y="5035296"/>
                  </a:lnTo>
                  <a:lnTo>
                    <a:pt x="4252722" y="5035296"/>
                  </a:lnTo>
                  <a:lnTo>
                    <a:pt x="4252722" y="5006949"/>
                  </a:lnTo>
                  <a:close/>
                </a:path>
                <a:path w="5229225" h="5035550">
                  <a:moveTo>
                    <a:pt x="4252722" y="4988052"/>
                  </a:moveTo>
                  <a:lnTo>
                    <a:pt x="4205478" y="4988052"/>
                  </a:lnTo>
                  <a:lnTo>
                    <a:pt x="4205478" y="4997500"/>
                  </a:lnTo>
                  <a:lnTo>
                    <a:pt x="4252722" y="4997500"/>
                  </a:lnTo>
                  <a:lnTo>
                    <a:pt x="4252722" y="4988052"/>
                  </a:lnTo>
                  <a:close/>
                </a:path>
                <a:path w="5229225" h="5035550">
                  <a:moveTo>
                    <a:pt x="4063746" y="5006949"/>
                  </a:moveTo>
                  <a:lnTo>
                    <a:pt x="3685794" y="5006949"/>
                  </a:lnTo>
                  <a:lnTo>
                    <a:pt x="3685794" y="5035296"/>
                  </a:lnTo>
                  <a:lnTo>
                    <a:pt x="4063746" y="5035296"/>
                  </a:lnTo>
                  <a:lnTo>
                    <a:pt x="4063746" y="5006949"/>
                  </a:lnTo>
                  <a:close/>
                </a:path>
                <a:path w="5229225" h="5035550">
                  <a:moveTo>
                    <a:pt x="4063746" y="4988052"/>
                  </a:moveTo>
                  <a:lnTo>
                    <a:pt x="3685794" y="4988052"/>
                  </a:lnTo>
                  <a:lnTo>
                    <a:pt x="3685794" y="4997500"/>
                  </a:lnTo>
                  <a:lnTo>
                    <a:pt x="4063746" y="4997500"/>
                  </a:lnTo>
                  <a:lnTo>
                    <a:pt x="4063746" y="4988052"/>
                  </a:lnTo>
                  <a:close/>
                </a:path>
                <a:path w="5229225" h="5035550">
                  <a:moveTo>
                    <a:pt x="3544062" y="5006949"/>
                  </a:moveTo>
                  <a:lnTo>
                    <a:pt x="3496818" y="5006949"/>
                  </a:lnTo>
                  <a:lnTo>
                    <a:pt x="3496818" y="5035296"/>
                  </a:lnTo>
                  <a:lnTo>
                    <a:pt x="3544062" y="5035296"/>
                  </a:lnTo>
                  <a:lnTo>
                    <a:pt x="3544062" y="5006949"/>
                  </a:lnTo>
                  <a:close/>
                </a:path>
                <a:path w="5229225" h="5035550">
                  <a:moveTo>
                    <a:pt x="3544062" y="4988052"/>
                  </a:moveTo>
                  <a:lnTo>
                    <a:pt x="3496818" y="4988052"/>
                  </a:lnTo>
                  <a:lnTo>
                    <a:pt x="3496818" y="4997500"/>
                  </a:lnTo>
                  <a:lnTo>
                    <a:pt x="3544062" y="4997500"/>
                  </a:lnTo>
                  <a:lnTo>
                    <a:pt x="3544062" y="4988052"/>
                  </a:lnTo>
                  <a:close/>
                </a:path>
                <a:path w="5229225" h="5035550">
                  <a:moveTo>
                    <a:pt x="3355086" y="5006949"/>
                  </a:moveTo>
                  <a:lnTo>
                    <a:pt x="2977133" y="5006949"/>
                  </a:lnTo>
                  <a:lnTo>
                    <a:pt x="2977133" y="5035296"/>
                  </a:lnTo>
                  <a:lnTo>
                    <a:pt x="3355086" y="5035296"/>
                  </a:lnTo>
                  <a:lnTo>
                    <a:pt x="3355086" y="5006949"/>
                  </a:lnTo>
                  <a:close/>
                </a:path>
                <a:path w="5229225" h="5035550">
                  <a:moveTo>
                    <a:pt x="3355086" y="4988052"/>
                  </a:moveTo>
                  <a:lnTo>
                    <a:pt x="2977133" y="4988052"/>
                  </a:lnTo>
                  <a:lnTo>
                    <a:pt x="2977133" y="4997500"/>
                  </a:lnTo>
                  <a:lnTo>
                    <a:pt x="3355086" y="4997500"/>
                  </a:lnTo>
                  <a:lnTo>
                    <a:pt x="3355086" y="4988052"/>
                  </a:lnTo>
                  <a:close/>
                </a:path>
                <a:path w="5229225" h="5035550">
                  <a:moveTo>
                    <a:pt x="2835402" y="5006949"/>
                  </a:moveTo>
                  <a:lnTo>
                    <a:pt x="2788157" y="5006949"/>
                  </a:lnTo>
                  <a:lnTo>
                    <a:pt x="2788157" y="5035296"/>
                  </a:lnTo>
                  <a:lnTo>
                    <a:pt x="2835402" y="5035296"/>
                  </a:lnTo>
                  <a:lnTo>
                    <a:pt x="2835402" y="5006949"/>
                  </a:lnTo>
                  <a:close/>
                </a:path>
                <a:path w="5229225" h="5035550">
                  <a:moveTo>
                    <a:pt x="2835402" y="4988052"/>
                  </a:moveTo>
                  <a:lnTo>
                    <a:pt x="2788157" y="4988052"/>
                  </a:lnTo>
                  <a:lnTo>
                    <a:pt x="2788157" y="4997500"/>
                  </a:lnTo>
                  <a:lnTo>
                    <a:pt x="2835402" y="4997500"/>
                  </a:lnTo>
                  <a:lnTo>
                    <a:pt x="2835402" y="4988052"/>
                  </a:lnTo>
                  <a:close/>
                </a:path>
                <a:path w="5229225" h="5035550">
                  <a:moveTo>
                    <a:pt x="2646426" y="5006949"/>
                  </a:moveTo>
                  <a:lnTo>
                    <a:pt x="2268474" y="5006949"/>
                  </a:lnTo>
                  <a:lnTo>
                    <a:pt x="2268474" y="5035296"/>
                  </a:lnTo>
                  <a:lnTo>
                    <a:pt x="2646426" y="5035296"/>
                  </a:lnTo>
                  <a:lnTo>
                    <a:pt x="2646426" y="5006949"/>
                  </a:lnTo>
                  <a:close/>
                </a:path>
                <a:path w="5229225" h="5035550">
                  <a:moveTo>
                    <a:pt x="2646426" y="4988052"/>
                  </a:moveTo>
                  <a:lnTo>
                    <a:pt x="2268474" y="4988052"/>
                  </a:lnTo>
                  <a:lnTo>
                    <a:pt x="2268474" y="4997500"/>
                  </a:lnTo>
                  <a:lnTo>
                    <a:pt x="2646426" y="4997500"/>
                  </a:lnTo>
                  <a:lnTo>
                    <a:pt x="2646426" y="4988052"/>
                  </a:lnTo>
                  <a:close/>
                </a:path>
                <a:path w="5229225" h="5035550">
                  <a:moveTo>
                    <a:pt x="2126742" y="5006949"/>
                  </a:moveTo>
                  <a:lnTo>
                    <a:pt x="2079498" y="5006949"/>
                  </a:lnTo>
                  <a:lnTo>
                    <a:pt x="2079498" y="5035296"/>
                  </a:lnTo>
                  <a:lnTo>
                    <a:pt x="2126742" y="5035296"/>
                  </a:lnTo>
                  <a:lnTo>
                    <a:pt x="2126742" y="5006949"/>
                  </a:lnTo>
                  <a:close/>
                </a:path>
                <a:path w="5229225" h="5035550">
                  <a:moveTo>
                    <a:pt x="2126742" y="4988052"/>
                  </a:moveTo>
                  <a:lnTo>
                    <a:pt x="2079498" y="4988052"/>
                  </a:lnTo>
                  <a:lnTo>
                    <a:pt x="2079498" y="4997500"/>
                  </a:lnTo>
                  <a:lnTo>
                    <a:pt x="2126742" y="4997500"/>
                  </a:lnTo>
                  <a:lnTo>
                    <a:pt x="2126742" y="4988052"/>
                  </a:lnTo>
                  <a:close/>
                </a:path>
                <a:path w="5229225" h="5035550">
                  <a:moveTo>
                    <a:pt x="1937766" y="5006949"/>
                  </a:moveTo>
                  <a:lnTo>
                    <a:pt x="1559814" y="5006949"/>
                  </a:lnTo>
                  <a:lnTo>
                    <a:pt x="1559814" y="5035296"/>
                  </a:lnTo>
                  <a:lnTo>
                    <a:pt x="1937766" y="5035296"/>
                  </a:lnTo>
                  <a:lnTo>
                    <a:pt x="1937766" y="5006949"/>
                  </a:lnTo>
                  <a:close/>
                </a:path>
                <a:path w="5229225" h="5035550">
                  <a:moveTo>
                    <a:pt x="1937766" y="4988052"/>
                  </a:moveTo>
                  <a:lnTo>
                    <a:pt x="1559814" y="4988052"/>
                  </a:lnTo>
                  <a:lnTo>
                    <a:pt x="1559814" y="4997500"/>
                  </a:lnTo>
                  <a:lnTo>
                    <a:pt x="1937766" y="4997500"/>
                  </a:lnTo>
                  <a:lnTo>
                    <a:pt x="1937766" y="4988052"/>
                  </a:lnTo>
                  <a:close/>
                </a:path>
                <a:path w="5229225" h="5035550">
                  <a:moveTo>
                    <a:pt x="1418081" y="5006949"/>
                  </a:moveTo>
                  <a:lnTo>
                    <a:pt x="1370838" y="5006949"/>
                  </a:lnTo>
                  <a:lnTo>
                    <a:pt x="1370838" y="5035296"/>
                  </a:lnTo>
                  <a:lnTo>
                    <a:pt x="1418081" y="5035296"/>
                  </a:lnTo>
                  <a:lnTo>
                    <a:pt x="1418081" y="5006949"/>
                  </a:lnTo>
                  <a:close/>
                </a:path>
                <a:path w="5229225" h="5035550">
                  <a:moveTo>
                    <a:pt x="1418081" y="4988052"/>
                  </a:moveTo>
                  <a:lnTo>
                    <a:pt x="1370838" y="4988052"/>
                  </a:lnTo>
                  <a:lnTo>
                    <a:pt x="1370838" y="4997500"/>
                  </a:lnTo>
                  <a:lnTo>
                    <a:pt x="1418081" y="4997500"/>
                  </a:lnTo>
                  <a:lnTo>
                    <a:pt x="1418081" y="4988052"/>
                  </a:lnTo>
                  <a:close/>
                </a:path>
                <a:path w="5229225" h="5035550">
                  <a:moveTo>
                    <a:pt x="1229105" y="5006949"/>
                  </a:moveTo>
                  <a:lnTo>
                    <a:pt x="851153" y="5006949"/>
                  </a:lnTo>
                  <a:lnTo>
                    <a:pt x="851153" y="5035296"/>
                  </a:lnTo>
                  <a:lnTo>
                    <a:pt x="1229105" y="5035296"/>
                  </a:lnTo>
                  <a:lnTo>
                    <a:pt x="1229105" y="5006949"/>
                  </a:lnTo>
                  <a:close/>
                </a:path>
                <a:path w="5229225" h="5035550">
                  <a:moveTo>
                    <a:pt x="1229105" y="4988052"/>
                  </a:moveTo>
                  <a:lnTo>
                    <a:pt x="851153" y="4988052"/>
                  </a:lnTo>
                  <a:lnTo>
                    <a:pt x="851153" y="4997500"/>
                  </a:lnTo>
                  <a:lnTo>
                    <a:pt x="1229105" y="4997500"/>
                  </a:lnTo>
                  <a:lnTo>
                    <a:pt x="1229105" y="4988052"/>
                  </a:lnTo>
                  <a:close/>
                </a:path>
                <a:path w="5229225" h="5035550">
                  <a:moveTo>
                    <a:pt x="709422" y="5006949"/>
                  </a:moveTo>
                  <a:lnTo>
                    <a:pt x="662177" y="5006949"/>
                  </a:lnTo>
                  <a:lnTo>
                    <a:pt x="662177" y="5035296"/>
                  </a:lnTo>
                  <a:lnTo>
                    <a:pt x="709422" y="5035296"/>
                  </a:lnTo>
                  <a:lnTo>
                    <a:pt x="709422" y="5006949"/>
                  </a:lnTo>
                  <a:close/>
                </a:path>
                <a:path w="5229225" h="5035550">
                  <a:moveTo>
                    <a:pt x="709422" y="4988052"/>
                  </a:moveTo>
                  <a:lnTo>
                    <a:pt x="662177" y="4988052"/>
                  </a:lnTo>
                  <a:lnTo>
                    <a:pt x="662177" y="4997500"/>
                  </a:lnTo>
                  <a:lnTo>
                    <a:pt x="709422" y="4997500"/>
                  </a:lnTo>
                  <a:lnTo>
                    <a:pt x="709422" y="4988052"/>
                  </a:lnTo>
                  <a:close/>
                </a:path>
                <a:path w="5229225" h="5035550">
                  <a:moveTo>
                    <a:pt x="520446" y="5006949"/>
                  </a:moveTo>
                  <a:lnTo>
                    <a:pt x="142494" y="5006949"/>
                  </a:lnTo>
                  <a:lnTo>
                    <a:pt x="142494" y="5035296"/>
                  </a:lnTo>
                  <a:lnTo>
                    <a:pt x="520446" y="5035296"/>
                  </a:lnTo>
                  <a:lnTo>
                    <a:pt x="520446" y="5006949"/>
                  </a:lnTo>
                  <a:close/>
                </a:path>
                <a:path w="5229225" h="5035550">
                  <a:moveTo>
                    <a:pt x="520446" y="4988052"/>
                  </a:moveTo>
                  <a:lnTo>
                    <a:pt x="142494" y="4988052"/>
                  </a:lnTo>
                  <a:lnTo>
                    <a:pt x="142494" y="4997500"/>
                  </a:lnTo>
                  <a:lnTo>
                    <a:pt x="520446" y="4997500"/>
                  </a:lnTo>
                  <a:lnTo>
                    <a:pt x="520446" y="498805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xfrm>
            <a:off x="6689217" y="1725294"/>
            <a:ext cx="5022215" cy="41176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1835"/>
              </a:lnSpc>
              <a:spcBef>
                <a:spcPts val="105"/>
              </a:spcBef>
            </a:pPr>
            <a:r>
              <a:rPr dirty="0"/>
              <a:t>Федеральный</a:t>
            </a:r>
            <a:r>
              <a:rPr spc="-45" dirty="0"/>
              <a:t> </a:t>
            </a:r>
            <a:r>
              <a:rPr spc="-10" dirty="0"/>
              <a:t>государственный</a:t>
            </a:r>
          </a:p>
          <a:p>
            <a:pPr algn="ctr">
              <a:lnSpc>
                <a:spcPts val="1630"/>
              </a:lnSpc>
            </a:pPr>
            <a:r>
              <a:rPr spc="-5" dirty="0"/>
              <a:t>образовательный</a:t>
            </a:r>
            <a:r>
              <a:rPr spc="-15" dirty="0"/>
              <a:t> </a:t>
            </a:r>
            <a:r>
              <a:rPr spc="-10" dirty="0"/>
              <a:t>стандарт</a:t>
            </a:r>
            <a:r>
              <a:rPr spc="10" dirty="0"/>
              <a:t> </a:t>
            </a:r>
            <a:r>
              <a:rPr spc="-10" dirty="0"/>
              <a:t>начального</a:t>
            </a:r>
          </a:p>
          <a:p>
            <a:pPr algn="ctr">
              <a:lnSpc>
                <a:spcPts val="1835"/>
              </a:lnSpc>
            </a:pPr>
            <a:r>
              <a:rPr spc="-10" dirty="0"/>
              <a:t>общего</a:t>
            </a:r>
            <a:r>
              <a:rPr spc="-15" dirty="0"/>
              <a:t> </a:t>
            </a:r>
            <a:r>
              <a:rPr spc="-5" dirty="0"/>
              <a:t>образования</a:t>
            </a:r>
          </a:p>
          <a:p>
            <a:pPr marL="12700" marR="5080" algn="ctr">
              <a:lnSpc>
                <a:spcPts val="1630"/>
              </a:lnSpc>
              <a:spcBef>
                <a:spcPts val="985"/>
              </a:spcBef>
            </a:pPr>
            <a:r>
              <a:rPr spc="-5" dirty="0"/>
              <a:t>утв.</a:t>
            </a:r>
            <a:r>
              <a:rPr spc="30" dirty="0"/>
              <a:t> </a:t>
            </a:r>
            <a:r>
              <a:rPr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приказом</a:t>
            </a:r>
            <a:r>
              <a:rPr spc="-5" dirty="0">
                <a:solidFill>
                  <a:srgbClr val="0462C1"/>
                </a:solidFill>
                <a:hlinkClick r:id="rId2"/>
              </a:rPr>
              <a:t> </a:t>
            </a:r>
            <a:r>
              <a:rPr spc="-10" dirty="0"/>
              <a:t>Министерства</a:t>
            </a:r>
            <a:r>
              <a:rPr spc="50" dirty="0"/>
              <a:t> </a:t>
            </a:r>
            <a:r>
              <a:rPr spc="-10" dirty="0"/>
              <a:t>просвещения</a:t>
            </a:r>
            <a:r>
              <a:rPr spc="15" dirty="0"/>
              <a:t> </a:t>
            </a:r>
            <a:r>
              <a:rPr spc="-10" dirty="0"/>
              <a:t>РФ </a:t>
            </a:r>
            <a:r>
              <a:rPr spc="-455" dirty="0"/>
              <a:t> </a:t>
            </a:r>
            <a:r>
              <a:rPr spc="-25" dirty="0"/>
              <a:t>от</a:t>
            </a:r>
            <a:r>
              <a:rPr spc="-5" dirty="0"/>
              <a:t> 31</a:t>
            </a:r>
            <a:r>
              <a:rPr spc="5" dirty="0"/>
              <a:t> </a:t>
            </a:r>
            <a:r>
              <a:rPr spc="-10" dirty="0"/>
              <a:t>мая</a:t>
            </a:r>
            <a:r>
              <a:rPr spc="5" dirty="0"/>
              <a:t> </a:t>
            </a:r>
            <a:r>
              <a:rPr spc="-5" dirty="0"/>
              <a:t>2021</a:t>
            </a:r>
            <a:r>
              <a:rPr spc="15" dirty="0"/>
              <a:t> </a:t>
            </a:r>
            <a:r>
              <a:rPr spc="-85" dirty="0"/>
              <a:t>г.</a:t>
            </a:r>
            <a:r>
              <a:rPr spc="-5" dirty="0"/>
              <a:t> </a:t>
            </a:r>
            <a:r>
              <a:rPr dirty="0">
                <a:solidFill>
                  <a:srgbClr val="C00000"/>
                </a:solidFill>
              </a:rPr>
              <a:t>N 286</a:t>
            </a: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1600" spc="-5" dirty="0" smtClean="0">
                <a:solidFill>
                  <a:srgbClr val="C00000"/>
                </a:solidFill>
              </a:rPr>
              <a:t>ФГОС</a:t>
            </a:r>
            <a:r>
              <a:rPr sz="1600" spc="-10" dirty="0" smtClean="0">
                <a:solidFill>
                  <a:srgbClr val="C00000"/>
                </a:solidFill>
              </a:rPr>
              <a:t> </a:t>
            </a:r>
            <a:r>
              <a:rPr sz="1600" spc="-5" dirty="0">
                <a:solidFill>
                  <a:srgbClr val="C00000"/>
                </a:solidFill>
              </a:rPr>
              <a:t>НОО</a:t>
            </a:r>
            <a:r>
              <a:rPr sz="1600" spc="10" dirty="0">
                <a:solidFill>
                  <a:srgbClr val="C00000"/>
                </a:solidFill>
              </a:rPr>
              <a:t> </a:t>
            </a:r>
            <a:r>
              <a:rPr sz="1600" spc="-15" dirty="0" smtClean="0">
                <a:solidFill>
                  <a:srgbClr val="C00000"/>
                </a:solidFill>
              </a:rPr>
              <a:t>ВВ</a:t>
            </a:r>
            <a:r>
              <a:rPr lang="ru-RU" sz="1600" spc="-15" dirty="0" smtClean="0">
                <a:solidFill>
                  <a:srgbClr val="C00000"/>
                </a:solidFill>
              </a:rPr>
              <a:t>ЕДЕН</a:t>
            </a:r>
            <a:r>
              <a:rPr sz="1600" spc="5" dirty="0" smtClean="0">
                <a:solidFill>
                  <a:srgbClr val="C00000"/>
                </a:solidFill>
              </a:rPr>
              <a:t> </a:t>
            </a:r>
            <a:r>
              <a:rPr sz="1600" spc="-5" dirty="0">
                <a:solidFill>
                  <a:srgbClr val="C00000"/>
                </a:solidFill>
              </a:rPr>
              <a:t>С</a:t>
            </a:r>
            <a:r>
              <a:rPr sz="1600" spc="5" dirty="0">
                <a:solidFill>
                  <a:srgbClr val="C00000"/>
                </a:solidFill>
              </a:rPr>
              <a:t> </a:t>
            </a:r>
            <a:r>
              <a:rPr sz="1600" spc="-5" dirty="0">
                <a:solidFill>
                  <a:srgbClr val="C00000"/>
                </a:solidFill>
              </a:rPr>
              <a:t>1</a:t>
            </a:r>
            <a:r>
              <a:rPr sz="1600" spc="-10" dirty="0">
                <a:solidFill>
                  <a:srgbClr val="C00000"/>
                </a:solidFill>
              </a:rPr>
              <a:t> СЕНТЯБРЯ</a:t>
            </a:r>
            <a:r>
              <a:rPr sz="1600" spc="5" dirty="0">
                <a:solidFill>
                  <a:srgbClr val="C00000"/>
                </a:solidFill>
              </a:rPr>
              <a:t> </a:t>
            </a:r>
            <a:r>
              <a:rPr sz="1600" spc="-10" dirty="0">
                <a:solidFill>
                  <a:srgbClr val="C00000"/>
                </a:solidFill>
              </a:rPr>
              <a:t>2022</a:t>
            </a:r>
            <a:r>
              <a:rPr sz="1600" spc="10" dirty="0">
                <a:solidFill>
                  <a:srgbClr val="C00000"/>
                </a:solidFill>
              </a:rPr>
              <a:t> </a:t>
            </a:r>
            <a:r>
              <a:rPr sz="1600" spc="-10" dirty="0">
                <a:solidFill>
                  <a:srgbClr val="C00000"/>
                </a:solidFill>
              </a:rPr>
              <a:t>года</a:t>
            </a:r>
            <a:endParaRPr sz="1600" dirty="0"/>
          </a:p>
          <a:p>
            <a:pPr marL="1270" algn="ctr">
              <a:lnSpc>
                <a:spcPct val="100000"/>
              </a:lnSpc>
              <a:spcBef>
                <a:spcPts val="645"/>
              </a:spcBef>
            </a:pPr>
            <a:r>
              <a:rPr sz="1600" dirty="0">
                <a:solidFill>
                  <a:srgbClr val="C00000"/>
                </a:solidFill>
              </a:rPr>
              <a:t>С</a:t>
            </a:r>
            <a:r>
              <a:rPr sz="1600" spc="-30" dirty="0">
                <a:solidFill>
                  <a:srgbClr val="C00000"/>
                </a:solidFill>
              </a:rPr>
              <a:t> </a:t>
            </a:r>
            <a:r>
              <a:rPr lang="ru-RU" sz="1600" spc="-15" dirty="0" smtClean="0">
                <a:solidFill>
                  <a:srgbClr val="C00000"/>
                </a:solidFill>
              </a:rPr>
              <a:t>1</a:t>
            </a:r>
            <a:r>
              <a:rPr sz="1600" spc="-20" dirty="0" smtClean="0">
                <a:solidFill>
                  <a:srgbClr val="C00000"/>
                </a:solidFill>
              </a:rPr>
              <a:t> </a:t>
            </a:r>
            <a:r>
              <a:rPr sz="1600" spc="-20" dirty="0">
                <a:solidFill>
                  <a:srgbClr val="C00000"/>
                </a:solidFill>
              </a:rPr>
              <a:t>КЛАССА!</a:t>
            </a:r>
            <a:endParaRPr sz="1600" dirty="0"/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1500" spc="-15" dirty="0">
                <a:solidFill>
                  <a:srgbClr val="C00000"/>
                </a:solidFill>
              </a:rPr>
              <a:t>ФГОС</a:t>
            </a:r>
            <a:r>
              <a:rPr sz="1500" spc="-10" dirty="0">
                <a:solidFill>
                  <a:srgbClr val="C00000"/>
                </a:solidFill>
              </a:rPr>
              <a:t> </a:t>
            </a:r>
            <a:r>
              <a:rPr sz="1500" spc="-5" dirty="0">
                <a:solidFill>
                  <a:srgbClr val="C00000"/>
                </a:solidFill>
              </a:rPr>
              <a:t>ООО</a:t>
            </a:r>
            <a:r>
              <a:rPr sz="1500" spc="-20" dirty="0">
                <a:solidFill>
                  <a:srgbClr val="C00000"/>
                </a:solidFill>
              </a:rPr>
              <a:t> </a:t>
            </a:r>
            <a:r>
              <a:rPr sz="1500" dirty="0">
                <a:solidFill>
                  <a:srgbClr val="C00000"/>
                </a:solidFill>
              </a:rPr>
              <a:t>–</a:t>
            </a:r>
            <a:r>
              <a:rPr sz="1500" spc="-15" dirty="0">
                <a:solidFill>
                  <a:srgbClr val="C00000"/>
                </a:solidFill>
              </a:rPr>
              <a:t> </a:t>
            </a:r>
            <a:r>
              <a:rPr sz="1500" dirty="0">
                <a:solidFill>
                  <a:srgbClr val="C00000"/>
                </a:solidFill>
              </a:rPr>
              <a:t>с</a:t>
            </a:r>
            <a:r>
              <a:rPr sz="1500" spc="390" dirty="0">
                <a:solidFill>
                  <a:srgbClr val="C00000"/>
                </a:solidFill>
              </a:rPr>
              <a:t> </a:t>
            </a:r>
            <a:r>
              <a:rPr sz="1500" dirty="0">
                <a:solidFill>
                  <a:srgbClr val="C00000"/>
                </a:solidFill>
              </a:rPr>
              <a:t>5</a:t>
            </a:r>
            <a:r>
              <a:rPr sz="1500" spc="-15" dirty="0">
                <a:solidFill>
                  <a:srgbClr val="C00000"/>
                </a:solidFill>
              </a:rPr>
              <a:t> </a:t>
            </a:r>
            <a:r>
              <a:rPr sz="1500" spc="-25" dirty="0">
                <a:solidFill>
                  <a:srgbClr val="C00000"/>
                </a:solidFill>
              </a:rPr>
              <a:t>КЛАССА</a:t>
            </a:r>
            <a:endParaRPr sz="1500" dirty="0"/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1200" b="0" i="1" spc="-5" dirty="0">
                <a:latin typeface="Calibri"/>
                <a:cs typeface="Calibri"/>
              </a:rPr>
              <a:t>Освоил </a:t>
            </a:r>
            <a:r>
              <a:rPr sz="1200" b="0" i="1" spc="-10" dirty="0">
                <a:latin typeface="Calibri"/>
                <a:cs typeface="Calibri"/>
              </a:rPr>
              <a:t>ООП</a:t>
            </a:r>
            <a:r>
              <a:rPr sz="1200" b="0" i="1" spc="20" dirty="0">
                <a:latin typeface="Calibri"/>
                <a:cs typeface="Calibri"/>
              </a:rPr>
              <a:t> </a:t>
            </a:r>
            <a:r>
              <a:rPr sz="1200" b="0" i="1" spc="-5" dirty="0">
                <a:latin typeface="Calibri"/>
                <a:cs typeface="Calibri"/>
              </a:rPr>
              <a:t>НОО</a:t>
            </a:r>
            <a:r>
              <a:rPr sz="1200" b="0" i="1" spc="15" dirty="0">
                <a:latin typeface="Calibri"/>
                <a:cs typeface="Calibri"/>
              </a:rPr>
              <a:t> </a:t>
            </a:r>
            <a:r>
              <a:rPr sz="1200" b="0" i="1" dirty="0">
                <a:latin typeface="Calibri"/>
                <a:cs typeface="Calibri"/>
              </a:rPr>
              <a:t>/переведен</a:t>
            </a:r>
            <a:r>
              <a:rPr sz="1200" b="0" i="1" spc="-15" dirty="0">
                <a:latin typeface="Calibri"/>
                <a:cs typeface="Calibri"/>
              </a:rPr>
              <a:t> </a:t>
            </a:r>
            <a:r>
              <a:rPr sz="1200" b="0" i="1" dirty="0">
                <a:latin typeface="Calibri"/>
                <a:cs typeface="Calibri"/>
              </a:rPr>
              <a:t>на</a:t>
            </a:r>
            <a:r>
              <a:rPr sz="1200" b="0" i="1" spc="-5" dirty="0">
                <a:latin typeface="Calibri"/>
                <a:cs typeface="Calibri"/>
              </a:rPr>
              <a:t> освоение</a:t>
            </a:r>
            <a:r>
              <a:rPr sz="1200" b="0" i="1" dirty="0">
                <a:latin typeface="Calibri"/>
                <a:cs typeface="Calibri"/>
              </a:rPr>
              <a:t> </a:t>
            </a:r>
            <a:r>
              <a:rPr sz="1200" b="0" i="1" spc="-10" dirty="0">
                <a:latin typeface="Calibri"/>
                <a:cs typeface="Calibri"/>
              </a:rPr>
              <a:t>ООП</a:t>
            </a:r>
            <a:r>
              <a:rPr sz="1200" b="0" i="1" spc="10" dirty="0">
                <a:latin typeface="Calibri"/>
                <a:cs typeface="Calibri"/>
              </a:rPr>
              <a:t> </a:t>
            </a:r>
            <a:r>
              <a:rPr sz="1200" b="0" i="1" spc="-10" dirty="0">
                <a:latin typeface="Calibri"/>
                <a:cs typeface="Calibri"/>
              </a:rPr>
              <a:t>ООО</a:t>
            </a:r>
            <a:endParaRPr sz="1200" dirty="0">
              <a:latin typeface="Calibri"/>
              <a:cs typeface="Calibri"/>
            </a:endParaRPr>
          </a:p>
          <a:p>
            <a:pPr marL="489584" marR="48260" indent="-433070">
              <a:lnSpc>
                <a:spcPct val="80000"/>
              </a:lnSpc>
              <a:spcBef>
                <a:spcPts val="994"/>
              </a:spcBef>
              <a:tabLst>
                <a:tab pos="1960880" algn="l"/>
                <a:tab pos="3514090" algn="l"/>
              </a:tabLst>
            </a:pPr>
            <a:r>
              <a:rPr sz="1500" b="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</a:t>
            </a:r>
            <a:r>
              <a:rPr sz="1500" b="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sz="1500" b="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</a:t>
            </a:r>
            <a:r>
              <a:rPr sz="1800" b="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sz="1800" b="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</a:t>
            </a:r>
            <a:r>
              <a:rPr sz="1800" b="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sz="1800" b="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ня</a:t>
            </a:r>
            <a:r>
              <a:rPr sz="1800" b="0" i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sz="1800" b="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</a:t>
            </a:r>
            <a:r>
              <a:rPr sz="1800" b="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ся	для</a:t>
            </a:r>
            <a:r>
              <a:rPr sz="1800" b="0" i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sz="1800" b="0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</a:t>
            </a:r>
            <a:r>
              <a:rPr sz="1800" b="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учен</a:t>
            </a:r>
            <a:r>
              <a:rPr sz="1800" b="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sz="1800" b="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я	</a:t>
            </a:r>
            <a:r>
              <a:rPr sz="1800" b="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sz="1800" b="0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</a:t>
            </a:r>
            <a:r>
              <a:rPr sz="1800" b="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учающ</a:t>
            </a:r>
            <a:r>
              <a:rPr sz="1800" b="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sz="1800" b="0" i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х</a:t>
            </a:r>
            <a:r>
              <a:rPr sz="1800" b="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ся </a:t>
            </a:r>
            <a:r>
              <a:rPr sz="1800" b="0" i="1" dirty="0">
                <a:latin typeface="Arial"/>
                <a:cs typeface="Arial"/>
              </a:rPr>
              <a:t> </a:t>
            </a:r>
            <a:r>
              <a:rPr sz="1800" b="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 </a:t>
            </a:r>
            <a:r>
              <a:rPr sz="1800" b="0" i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ОВЗ </a:t>
            </a:r>
            <a:r>
              <a:rPr sz="1800" b="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 </a:t>
            </a:r>
            <a:r>
              <a:rPr sz="1800" b="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обучающихся </a:t>
            </a:r>
            <a:r>
              <a:rPr sz="1800" b="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 </a:t>
            </a:r>
            <a:r>
              <a:rPr sz="1800" b="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умственной </a:t>
            </a:r>
            <a:r>
              <a:rPr sz="1800" b="0" i="1" spc="-5" dirty="0">
                <a:latin typeface="Arial"/>
                <a:cs typeface="Arial"/>
              </a:rPr>
              <a:t> </a:t>
            </a:r>
            <a:r>
              <a:rPr sz="1800" b="0" i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отсталостью</a:t>
            </a:r>
            <a:r>
              <a:rPr sz="1800" b="0" i="1" u="heavy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(интеллектуальными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ts val="1705"/>
              </a:lnSpc>
            </a:pPr>
            <a:r>
              <a:rPr sz="1800" b="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нарушениями</a:t>
            </a:r>
            <a:r>
              <a:rPr sz="1800" b="0" i="1" spc="-1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600" i="1" spc="-10" dirty="0">
                <a:solidFill>
                  <a:srgbClr val="C00000"/>
                </a:solidFill>
                <a:latin typeface="Arial"/>
                <a:cs typeface="Arial"/>
              </a:rPr>
              <a:t>Срок</a:t>
            </a:r>
            <a:r>
              <a:rPr sz="1600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C00000"/>
                </a:solidFill>
                <a:latin typeface="Arial"/>
                <a:cs typeface="Arial"/>
              </a:rPr>
              <a:t>обучения</a:t>
            </a:r>
            <a:r>
              <a:rPr sz="1600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600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C00000"/>
                </a:solidFill>
                <a:latin typeface="Arial"/>
                <a:cs typeface="Arial"/>
              </a:rPr>
              <a:t>уровне</a:t>
            </a:r>
            <a:r>
              <a:rPr sz="1600" i="1" spc="4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C00000"/>
                </a:solidFill>
                <a:latin typeface="Arial"/>
                <a:cs typeface="Arial"/>
              </a:rPr>
              <a:t>НОО</a:t>
            </a:r>
            <a:r>
              <a:rPr sz="1600" i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C00000"/>
                </a:solidFill>
                <a:latin typeface="Arial"/>
                <a:cs typeface="Arial"/>
              </a:rPr>
              <a:t>составляет</a:t>
            </a:r>
            <a:endParaRPr sz="16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615"/>
              </a:spcBef>
            </a:pPr>
            <a:r>
              <a:rPr sz="1600" i="1" spc="-5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6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C00000"/>
                </a:solidFill>
                <a:latin typeface="Arial"/>
                <a:cs typeface="Arial"/>
              </a:rPr>
              <a:t>более</a:t>
            </a:r>
            <a:r>
              <a:rPr sz="16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sz="1600" i="1" spc="-15" dirty="0">
                <a:solidFill>
                  <a:srgbClr val="C00000"/>
                </a:solidFill>
                <a:latin typeface="Arial"/>
                <a:cs typeface="Arial"/>
              </a:rPr>
              <a:t> лет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523" y="0"/>
            <a:ext cx="1047115" cy="6858000"/>
            <a:chOff x="-1523" y="0"/>
            <a:chExt cx="1047115" cy="6858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043940" cy="3429000"/>
            </a:xfrm>
            <a:custGeom>
              <a:avLst/>
              <a:gdLst/>
              <a:ahLst/>
              <a:cxnLst/>
              <a:rect l="l" t="t" r="r" b="b"/>
              <a:pathLst>
                <a:path w="1043940" h="3429000">
                  <a:moveTo>
                    <a:pt x="1043914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043914" y="3429000"/>
                  </a:lnTo>
                  <a:lnTo>
                    <a:pt x="1043914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523" y="1671827"/>
              <a:ext cx="1047115" cy="5186045"/>
            </a:xfrm>
            <a:custGeom>
              <a:avLst/>
              <a:gdLst/>
              <a:ahLst/>
              <a:cxnLst/>
              <a:rect l="l" t="t" r="r" b="b"/>
              <a:pathLst>
                <a:path w="1047115" h="5186045">
                  <a:moveTo>
                    <a:pt x="0" y="0"/>
                  </a:moveTo>
                  <a:lnTo>
                    <a:pt x="0" y="783209"/>
                  </a:lnTo>
                  <a:lnTo>
                    <a:pt x="19160" y="783717"/>
                  </a:lnTo>
                  <a:lnTo>
                    <a:pt x="38180" y="785241"/>
                  </a:lnTo>
                  <a:lnTo>
                    <a:pt x="94195" y="795909"/>
                  </a:lnTo>
                  <a:lnTo>
                    <a:pt x="130581" y="807974"/>
                  </a:lnTo>
                  <a:lnTo>
                    <a:pt x="166128" y="823722"/>
                  </a:lnTo>
                  <a:lnTo>
                    <a:pt x="200748" y="843026"/>
                  </a:lnTo>
                  <a:lnTo>
                    <a:pt x="234353" y="865886"/>
                  </a:lnTo>
                  <a:lnTo>
                    <a:pt x="266890" y="892048"/>
                  </a:lnTo>
                  <a:lnTo>
                    <a:pt x="298259" y="921512"/>
                  </a:lnTo>
                  <a:lnTo>
                    <a:pt x="328409" y="954024"/>
                  </a:lnTo>
                  <a:lnTo>
                    <a:pt x="357225" y="989584"/>
                  </a:lnTo>
                  <a:lnTo>
                    <a:pt x="384683" y="1027811"/>
                  </a:lnTo>
                  <a:lnTo>
                    <a:pt x="410654" y="1068959"/>
                  </a:lnTo>
                  <a:lnTo>
                    <a:pt x="435102" y="1112520"/>
                  </a:lnTo>
                  <a:lnTo>
                    <a:pt x="457923" y="1158621"/>
                  </a:lnTo>
                  <a:lnTo>
                    <a:pt x="479056" y="1207135"/>
                  </a:lnTo>
                  <a:lnTo>
                    <a:pt x="498411" y="1257681"/>
                  </a:lnTo>
                  <a:lnTo>
                    <a:pt x="515937" y="1310386"/>
                  </a:lnTo>
                  <a:lnTo>
                    <a:pt x="531533" y="1365123"/>
                  </a:lnTo>
                  <a:lnTo>
                    <a:pt x="545122" y="1421511"/>
                  </a:lnTo>
                  <a:lnTo>
                    <a:pt x="556653" y="1479677"/>
                  </a:lnTo>
                  <a:lnTo>
                    <a:pt x="566013" y="1539367"/>
                  </a:lnTo>
                  <a:lnTo>
                    <a:pt x="573163" y="1600581"/>
                  </a:lnTo>
                  <a:lnTo>
                    <a:pt x="577989" y="1662938"/>
                  </a:lnTo>
                  <a:lnTo>
                    <a:pt x="580440" y="1726564"/>
                  </a:lnTo>
                  <a:lnTo>
                    <a:pt x="580732" y="1757172"/>
                  </a:lnTo>
                  <a:lnTo>
                    <a:pt x="997" y="1757172"/>
                  </a:lnTo>
                  <a:lnTo>
                    <a:pt x="997" y="5185781"/>
                  </a:lnTo>
                  <a:lnTo>
                    <a:pt x="1045184" y="5185781"/>
                  </a:lnTo>
                  <a:lnTo>
                    <a:pt x="1045184" y="1758823"/>
                  </a:lnTo>
                  <a:lnTo>
                    <a:pt x="1046975" y="1758823"/>
                  </a:lnTo>
                  <a:lnTo>
                    <a:pt x="1046289" y="1694307"/>
                  </a:lnTo>
                  <a:lnTo>
                    <a:pt x="1044232" y="1630426"/>
                  </a:lnTo>
                  <a:lnTo>
                    <a:pt x="1040828" y="1567180"/>
                  </a:lnTo>
                  <a:lnTo>
                    <a:pt x="1036116" y="1504569"/>
                  </a:lnTo>
                  <a:lnTo>
                    <a:pt x="1030109" y="1442593"/>
                  </a:lnTo>
                  <a:lnTo>
                    <a:pt x="1022832" y="1381506"/>
                  </a:lnTo>
                  <a:lnTo>
                    <a:pt x="1014298" y="1321054"/>
                  </a:lnTo>
                  <a:lnTo>
                    <a:pt x="1004557" y="1261491"/>
                  </a:lnTo>
                  <a:lnTo>
                    <a:pt x="993597" y="1202817"/>
                  </a:lnTo>
                  <a:lnTo>
                    <a:pt x="981481" y="1145032"/>
                  </a:lnTo>
                  <a:lnTo>
                    <a:pt x="968197" y="1088263"/>
                  </a:lnTo>
                  <a:lnTo>
                    <a:pt x="953795" y="1032383"/>
                  </a:lnTo>
                  <a:lnTo>
                    <a:pt x="938276" y="977519"/>
                  </a:lnTo>
                  <a:lnTo>
                    <a:pt x="921689" y="923798"/>
                  </a:lnTo>
                  <a:lnTo>
                    <a:pt x="904036" y="871093"/>
                  </a:lnTo>
                  <a:lnTo>
                    <a:pt x="885355" y="819531"/>
                  </a:lnTo>
                  <a:lnTo>
                    <a:pt x="865657" y="769238"/>
                  </a:lnTo>
                  <a:lnTo>
                    <a:pt x="844969" y="720089"/>
                  </a:lnTo>
                  <a:lnTo>
                    <a:pt x="823328" y="672211"/>
                  </a:lnTo>
                  <a:lnTo>
                    <a:pt x="800735" y="625601"/>
                  </a:lnTo>
                  <a:lnTo>
                    <a:pt x="777240" y="580389"/>
                  </a:lnTo>
                  <a:lnTo>
                    <a:pt x="752843" y="536575"/>
                  </a:lnTo>
                  <a:lnTo>
                    <a:pt x="727583" y="494030"/>
                  </a:lnTo>
                  <a:lnTo>
                    <a:pt x="701484" y="453136"/>
                  </a:lnTo>
                  <a:lnTo>
                    <a:pt x="674547" y="413638"/>
                  </a:lnTo>
                  <a:lnTo>
                    <a:pt x="646823" y="375666"/>
                  </a:lnTo>
                  <a:lnTo>
                    <a:pt x="618324" y="339344"/>
                  </a:lnTo>
                  <a:lnTo>
                    <a:pt x="589076" y="304546"/>
                  </a:lnTo>
                  <a:lnTo>
                    <a:pt x="559104" y="271525"/>
                  </a:lnTo>
                  <a:lnTo>
                    <a:pt x="528421" y="240157"/>
                  </a:lnTo>
                  <a:lnTo>
                    <a:pt x="497065" y="210438"/>
                  </a:lnTo>
                  <a:lnTo>
                    <a:pt x="465061" y="182625"/>
                  </a:lnTo>
                  <a:lnTo>
                    <a:pt x="432409" y="156591"/>
                  </a:lnTo>
                  <a:lnTo>
                    <a:pt x="399161" y="132334"/>
                  </a:lnTo>
                  <a:lnTo>
                    <a:pt x="365315" y="109982"/>
                  </a:lnTo>
                  <a:lnTo>
                    <a:pt x="330923" y="89662"/>
                  </a:lnTo>
                  <a:lnTo>
                    <a:pt x="295986" y="71247"/>
                  </a:lnTo>
                  <a:lnTo>
                    <a:pt x="260540" y="54863"/>
                  </a:lnTo>
                  <a:lnTo>
                    <a:pt x="224599" y="40512"/>
                  </a:lnTo>
                  <a:lnTo>
                    <a:pt x="188188" y="28321"/>
                  </a:lnTo>
                  <a:lnTo>
                    <a:pt x="151345" y="18287"/>
                  </a:lnTo>
                  <a:lnTo>
                    <a:pt x="114072" y="10287"/>
                  </a:lnTo>
                  <a:lnTo>
                    <a:pt x="57437" y="2539"/>
                  </a:lnTo>
                  <a:lnTo>
                    <a:pt x="19226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523" y="3427476"/>
              <a:ext cx="1047115" cy="1758950"/>
            </a:xfrm>
            <a:custGeom>
              <a:avLst/>
              <a:gdLst/>
              <a:ahLst/>
              <a:cxnLst/>
              <a:rect l="l" t="t" r="r" b="b"/>
              <a:pathLst>
                <a:path w="1047115" h="1758950">
                  <a:moveTo>
                    <a:pt x="1046988" y="0"/>
                  </a:moveTo>
                  <a:lnTo>
                    <a:pt x="580771" y="0"/>
                  </a:lnTo>
                  <a:lnTo>
                    <a:pt x="580453" y="32258"/>
                  </a:lnTo>
                  <a:lnTo>
                    <a:pt x="579526" y="64135"/>
                  </a:lnTo>
                  <a:lnTo>
                    <a:pt x="575881" y="127126"/>
                  </a:lnTo>
                  <a:lnTo>
                    <a:pt x="569874" y="188975"/>
                  </a:lnTo>
                  <a:lnTo>
                    <a:pt x="561619" y="249428"/>
                  </a:lnTo>
                  <a:lnTo>
                    <a:pt x="551154" y="308356"/>
                  </a:lnTo>
                  <a:lnTo>
                    <a:pt x="538594" y="365632"/>
                  </a:lnTo>
                  <a:lnTo>
                    <a:pt x="523989" y="421259"/>
                  </a:lnTo>
                  <a:lnTo>
                    <a:pt x="507415" y="474980"/>
                  </a:lnTo>
                  <a:lnTo>
                    <a:pt x="488962" y="526542"/>
                  </a:lnTo>
                  <a:lnTo>
                    <a:pt x="468706" y="576199"/>
                  </a:lnTo>
                  <a:lnTo>
                    <a:pt x="446722" y="623443"/>
                  </a:lnTo>
                  <a:lnTo>
                    <a:pt x="423075" y="668274"/>
                  </a:lnTo>
                  <a:lnTo>
                    <a:pt x="397865" y="710692"/>
                  </a:lnTo>
                  <a:lnTo>
                    <a:pt x="371144" y="750443"/>
                  </a:lnTo>
                  <a:lnTo>
                    <a:pt x="342988" y="787273"/>
                  </a:lnTo>
                  <a:lnTo>
                    <a:pt x="313499" y="821309"/>
                  </a:lnTo>
                  <a:lnTo>
                    <a:pt x="282727" y="852297"/>
                  </a:lnTo>
                  <a:lnTo>
                    <a:pt x="250774" y="880110"/>
                  </a:lnTo>
                  <a:lnTo>
                    <a:pt x="217690" y="904748"/>
                  </a:lnTo>
                  <a:lnTo>
                    <a:pt x="183565" y="925830"/>
                  </a:lnTo>
                  <a:lnTo>
                    <a:pt x="148475" y="943356"/>
                  </a:lnTo>
                  <a:lnTo>
                    <a:pt x="112500" y="957199"/>
                  </a:lnTo>
                  <a:lnTo>
                    <a:pt x="75711" y="967359"/>
                  </a:lnTo>
                  <a:lnTo>
                    <a:pt x="19170" y="974979"/>
                  </a:lnTo>
                  <a:lnTo>
                    <a:pt x="0" y="975487"/>
                  </a:lnTo>
                  <a:lnTo>
                    <a:pt x="0" y="1758696"/>
                  </a:lnTo>
                  <a:lnTo>
                    <a:pt x="38383" y="1757553"/>
                  </a:lnTo>
                  <a:lnTo>
                    <a:pt x="76418" y="1754124"/>
                  </a:lnTo>
                  <a:lnTo>
                    <a:pt x="132765" y="1744726"/>
                  </a:lnTo>
                  <a:lnTo>
                    <a:pt x="169824" y="1735709"/>
                  </a:lnTo>
                  <a:lnTo>
                    <a:pt x="206463" y="1724533"/>
                  </a:lnTo>
                  <a:lnTo>
                    <a:pt x="242633" y="1711198"/>
                  </a:lnTo>
                  <a:lnTo>
                    <a:pt x="278333" y="1695831"/>
                  </a:lnTo>
                  <a:lnTo>
                    <a:pt x="313524" y="1678432"/>
                  </a:lnTo>
                  <a:lnTo>
                    <a:pt x="348195" y="1659128"/>
                  </a:lnTo>
                  <a:lnTo>
                    <a:pt x="382320" y="1637792"/>
                  </a:lnTo>
                  <a:lnTo>
                    <a:pt x="415861" y="1614551"/>
                  </a:lnTo>
                  <a:lnTo>
                    <a:pt x="448817" y="1589405"/>
                  </a:lnTo>
                  <a:lnTo>
                    <a:pt x="481152" y="1562354"/>
                  </a:lnTo>
                  <a:lnTo>
                    <a:pt x="512838" y="1533652"/>
                  </a:lnTo>
                  <a:lnTo>
                    <a:pt x="543864" y="1503045"/>
                  </a:lnTo>
                  <a:lnTo>
                    <a:pt x="574192" y="1470914"/>
                  </a:lnTo>
                  <a:lnTo>
                    <a:pt x="603808" y="1437005"/>
                  </a:lnTo>
                  <a:lnTo>
                    <a:pt x="632675" y="1401445"/>
                  </a:lnTo>
                  <a:lnTo>
                    <a:pt x="660793" y="1364234"/>
                  </a:lnTo>
                  <a:lnTo>
                    <a:pt x="688124" y="1325499"/>
                  </a:lnTo>
                  <a:lnTo>
                    <a:pt x="714641" y="1285240"/>
                  </a:lnTo>
                  <a:lnTo>
                    <a:pt x="740333" y="1243584"/>
                  </a:lnTo>
                  <a:lnTo>
                    <a:pt x="765162" y="1200404"/>
                  </a:lnTo>
                  <a:lnTo>
                    <a:pt x="789114" y="1155954"/>
                  </a:lnTo>
                  <a:lnTo>
                    <a:pt x="812152" y="1109980"/>
                  </a:lnTo>
                  <a:lnTo>
                    <a:pt x="834275" y="1062736"/>
                  </a:lnTo>
                  <a:lnTo>
                    <a:pt x="855446" y="1014222"/>
                  </a:lnTo>
                  <a:lnTo>
                    <a:pt x="875639" y="964565"/>
                  </a:lnTo>
                  <a:lnTo>
                    <a:pt x="894829" y="913511"/>
                  </a:lnTo>
                  <a:lnTo>
                    <a:pt x="913003" y="861441"/>
                  </a:lnTo>
                  <a:lnTo>
                    <a:pt x="930122" y="808228"/>
                  </a:lnTo>
                  <a:lnTo>
                    <a:pt x="946175" y="753872"/>
                  </a:lnTo>
                  <a:lnTo>
                    <a:pt x="961136" y="698500"/>
                  </a:lnTo>
                  <a:lnTo>
                    <a:pt x="974991" y="642238"/>
                  </a:lnTo>
                  <a:lnTo>
                    <a:pt x="987691" y="584835"/>
                  </a:lnTo>
                  <a:lnTo>
                    <a:pt x="999236" y="526669"/>
                  </a:lnTo>
                  <a:lnTo>
                    <a:pt x="1009586" y="467487"/>
                  </a:lnTo>
                  <a:lnTo>
                    <a:pt x="1018730" y="407543"/>
                  </a:lnTo>
                  <a:lnTo>
                    <a:pt x="1026629" y="346837"/>
                  </a:lnTo>
                  <a:lnTo>
                    <a:pt x="1033284" y="285242"/>
                  </a:lnTo>
                  <a:lnTo>
                    <a:pt x="1038644" y="223012"/>
                  </a:lnTo>
                  <a:lnTo>
                    <a:pt x="1042708" y="160020"/>
                  </a:lnTo>
                  <a:lnTo>
                    <a:pt x="1045438" y="96520"/>
                  </a:lnTo>
                  <a:lnTo>
                    <a:pt x="1046810" y="32258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0"/>
            <a:ext cx="1047115" cy="6858000"/>
            <a:chOff x="0" y="0"/>
            <a:chExt cx="1047115" cy="6858000"/>
          </a:xfrm>
        </p:grpSpPr>
        <p:sp>
          <p:nvSpPr>
            <p:cNvPr id="5" name="object 5"/>
            <p:cNvSpPr/>
            <p:nvPr/>
          </p:nvSpPr>
          <p:spPr>
            <a:xfrm>
              <a:off x="1523" y="0"/>
              <a:ext cx="1043940" cy="3429000"/>
            </a:xfrm>
            <a:custGeom>
              <a:avLst/>
              <a:gdLst/>
              <a:ahLst/>
              <a:cxnLst/>
              <a:rect l="l" t="t" r="r" b="b"/>
              <a:pathLst>
                <a:path w="1043940" h="3429000">
                  <a:moveTo>
                    <a:pt x="1043914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043914" y="3429000"/>
                  </a:lnTo>
                  <a:lnTo>
                    <a:pt x="1043914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671827"/>
              <a:ext cx="1047115" cy="5186045"/>
            </a:xfrm>
            <a:custGeom>
              <a:avLst/>
              <a:gdLst/>
              <a:ahLst/>
              <a:cxnLst/>
              <a:rect l="l" t="t" r="r" b="b"/>
              <a:pathLst>
                <a:path w="1047115" h="5186045">
                  <a:moveTo>
                    <a:pt x="0" y="0"/>
                  </a:moveTo>
                  <a:lnTo>
                    <a:pt x="0" y="783209"/>
                  </a:lnTo>
                  <a:lnTo>
                    <a:pt x="19160" y="783717"/>
                  </a:lnTo>
                  <a:lnTo>
                    <a:pt x="38180" y="785241"/>
                  </a:lnTo>
                  <a:lnTo>
                    <a:pt x="94195" y="795909"/>
                  </a:lnTo>
                  <a:lnTo>
                    <a:pt x="130581" y="807974"/>
                  </a:lnTo>
                  <a:lnTo>
                    <a:pt x="166128" y="823722"/>
                  </a:lnTo>
                  <a:lnTo>
                    <a:pt x="200748" y="843026"/>
                  </a:lnTo>
                  <a:lnTo>
                    <a:pt x="234353" y="865886"/>
                  </a:lnTo>
                  <a:lnTo>
                    <a:pt x="266890" y="892048"/>
                  </a:lnTo>
                  <a:lnTo>
                    <a:pt x="298259" y="921512"/>
                  </a:lnTo>
                  <a:lnTo>
                    <a:pt x="328409" y="954024"/>
                  </a:lnTo>
                  <a:lnTo>
                    <a:pt x="357225" y="989584"/>
                  </a:lnTo>
                  <a:lnTo>
                    <a:pt x="384683" y="1027811"/>
                  </a:lnTo>
                  <a:lnTo>
                    <a:pt x="410654" y="1068959"/>
                  </a:lnTo>
                  <a:lnTo>
                    <a:pt x="435102" y="1112520"/>
                  </a:lnTo>
                  <a:lnTo>
                    <a:pt x="457923" y="1158621"/>
                  </a:lnTo>
                  <a:lnTo>
                    <a:pt x="479056" y="1207135"/>
                  </a:lnTo>
                  <a:lnTo>
                    <a:pt x="498411" y="1257681"/>
                  </a:lnTo>
                  <a:lnTo>
                    <a:pt x="515937" y="1310386"/>
                  </a:lnTo>
                  <a:lnTo>
                    <a:pt x="531533" y="1365123"/>
                  </a:lnTo>
                  <a:lnTo>
                    <a:pt x="545122" y="1421511"/>
                  </a:lnTo>
                  <a:lnTo>
                    <a:pt x="556653" y="1479677"/>
                  </a:lnTo>
                  <a:lnTo>
                    <a:pt x="566013" y="1539367"/>
                  </a:lnTo>
                  <a:lnTo>
                    <a:pt x="573163" y="1600581"/>
                  </a:lnTo>
                  <a:lnTo>
                    <a:pt x="577989" y="1662938"/>
                  </a:lnTo>
                  <a:lnTo>
                    <a:pt x="580440" y="1726564"/>
                  </a:lnTo>
                  <a:lnTo>
                    <a:pt x="580732" y="1757172"/>
                  </a:lnTo>
                  <a:lnTo>
                    <a:pt x="997" y="1757172"/>
                  </a:lnTo>
                  <a:lnTo>
                    <a:pt x="997" y="5185781"/>
                  </a:lnTo>
                  <a:lnTo>
                    <a:pt x="1045184" y="5185781"/>
                  </a:lnTo>
                  <a:lnTo>
                    <a:pt x="1045184" y="1758823"/>
                  </a:lnTo>
                  <a:lnTo>
                    <a:pt x="1046975" y="1758823"/>
                  </a:lnTo>
                  <a:lnTo>
                    <a:pt x="1046289" y="1694307"/>
                  </a:lnTo>
                  <a:lnTo>
                    <a:pt x="1044232" y="1630426"/>
                  </a:lnTo>
                  <a:lnTo>
                    <a:pt x="1040828" y="1567180"/>
                  </a:lnTo>
                  <a:lnTo>
                    <a:pt x="1036116" y="1504569"/>
                  </a:lnTo>
                  <a:lnTo>
                    <a:pt x="1030109" y="1442593"/>
                  </a:lnTo>
                  <a:lnTo>
                    <a:pt x="1022832" y="1381506"/>
                  </a:lnTo>
                  <a:lnTo>
                    <a:pt x="1014298" y="1321054"/>
                  </a:lnTo>
                  <a:lnTo>
                    <a:pt x="1004557" y="1261491"/>
                  </a:lnTo>
                  <a:lnTo>
                    <a:pt x="993597" y="1202817"/>
                  </a:lnTo>
                  <a:lnTo>
                    <a:pt x="981481" y="1145032"/>
                  </a:lnTo>
                  <a:lnTo>
                    <a:pt x="968197" y="1088263"/>
                  </a:lnTo>
                  <a:lnTo>
                    <a:pt x="953795" y="1032383"/>
                  </a:lnTo>
                  <a:lnTo>
                    <a:pt x="938276" y="977519"/>
                  </a:lnTo>
                  <a:lnTo>
                    <a:pt x="921689" y="923798"/>
                  </a:lnTo>
                  <a:lnTo>
                    <a:pt x="904036" y="871093"/>
                  </a:lnTo>
                  <a:lnTo>
                    <a:pt x="885355" y="819531"/>
                  </a:lnTo>
                  <a:lnTo>
                    <a:pt x="865657" y="769238"/>
                  </a:lnTo>
                  <a:lnTo>
                    <a:pt x="844969" y="720089"/>
                  </a:lnTo>
                  <a:lnTo>
                    <a:pt x="823328" y="672211"/>
                  </a:lnTo>
                  <a:lnTo>
                    <a:pt x="800735" y="625601"/>
                  </a:lnTo>
                  <a:lnTo>
                    <a:pt x="777240" y="580389"/>
                  </a:lnTo>
                  <a:lnTo>
                    <a:pt x="752843" y="536575"/>
                  </a:lnTo>
                  <a:lnTo>
                    <a:pt x="727583" y="494030"/>
                  </a:lnTo>
                  <a:lnTo>
                    <a:pt x="701484" y="453136"/>
                  </a:lnTo>
                  <a:lnTo>
                    <a:pt x="674547" y="413638"/>
                  </a:lnTo>
                  <a:lnTo>
                    <a:pt x="646823" y="375666"/>
                  </a:lnTo>
                  <a:lnTo>
                    <a:pt x="618324" y="339344"/>
                  </a:lnTo>
                  <a:lnTo>
                    <a:pt x="589076" y="304546"/>
                  </a:lnTo>
                  <a:lnTo>
                    <a:pt x="559104" y="271525"/>
                  </a:lnTo>
                  <a:lnTo>
                    <a:pt x="528421" y="240157"/>
                  </a:lnTo>
                  <a:lnTo>
                    <a:pt x="497065" y="210438"/>
                  </a:lnTo>
                  <a:lnTo>
                    <a:pt x="465061" y="182625"/>
                  </a:lnTo>
                  <a:lnTo>
                    <a:pt x="432409" y="156591"/>
                  </a:lnTo>
                  <a:lnTo>
                    <a:pt x="399161" y="132334"/>
                  </a:lnTo>
                  <a:lnTo>
                    <a:pt x="365315" y="109982"/>
                  </a:lnTo>
                  <a:lnTo>
                    <a:pt x="330923" y="89662"/>
                  </a:lnTo>
                  <a:lnTo>
                    <a:pt x="295986" y="71247"/>
                  </a:lnTo>
                  <a:lnTo>
                    <a:pt x="260540" y="54863"/>
                  </a:lnTo>
                  <a:lnTo>
                    <a:pt x="224599" y="40512"/>
                  </a:lnTo>
                  <a:lnTo>
                    <a:pt x="188188" y="28321"/>
                  </a:lnTo>
                  <a:lnTo>
                    <a:pt x="151345" y="18287"/>
                  </a:lnTo>
                  <a:lnTo>
                    <a:pt x="114072" y="10287"/>
                  </a:lnTo>
                  <a:lnTo>
                    <a:pt x="57437" y="2539"/>
                  </a:lnTo>
                  <a:lnTo>
                    <a:pt x="19226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427476"/>
              <a:ext cx="1047115" cy="1758950"/>
            </a:xfrm>
            <a:custGeom>
              <a:avLst/>
              <a:gdLst/>
              <a:ahLst/>
              <a:cxnLst/>
              <a:rect l="l" t="t" r="r" b="b"/>
              <a:pathLst>
                <a:path w="1047115" h="1758950">
                  <a:moveTo>
                    <a:pt x="1046988" y="0"/>
                  </a:moveTo>
                  <a:lnTo>
                    <a:pt x="580771" y="0"/>
                  </a:lnTo>
                  <a:lnTo>
                    <a:pt x="580453" y="32258"/>
                  </a:lnTo>
                  <a:lnTo>
                    <a:pt x="579526" y="64135"/>
                  </a:lnTo>
                  <a:lnTo>
                    <a:pt x="575881" y="127126"/>
                  </a:lnTo>
                  <a:lnTo>
                    <a:pt x="569874" y="188975"/>
                  </a:lnTo>
                  <a:lnTo>
                    <a:pt x="561619" y="249428"/>
                  </a:lnTo>
                  <a:lnTo>
                    <a:pt x="551154" y="308356"/>
                  </a:lnTo>
                  <a:lnTo>
                    <a:pt x="538594" y="365632"/>
                  </a:lnTo>
                  <a:lnTo>
                    <a:pt x="523989" y="421259"/>
                  </a:lnTo>
                  <a:lnTo>
                    <a:pt x="507415" y="474980"/>
                  </a:lnTo>
                  <a:lnTo>
                    <a:pt x="488962" y="526542"/>
                  </a:lnTo>
                  <a:lnTo>
                    <a:pt x="468706" y="576199"/>
                  </a:lnTo>
                  <a:lnTo>
                    <a:pt x="446722" y="623443"/>
                  </a:lnTo>
                  <a:lnTo>
                    <a:pt x="423075" y="668274"/>
                  </a:lnTo>
                  <a:lnTo>
                    <a:pt x="397865" y="710692"/>
                  </a:lnTo>
                  <a:lnTo>
                    <a:pt x="371144" y="750443"/>
                  </a:lnTo>
                  <a:lnTo>
                    <a:pt x="342988" y="787273"/>
                  </a:lnTo>
                  <a:lnTo>
                    <a:pt x="313499" y="821309"/>
                  </a:lnTo>
                  <a:lnTo>
                    <a:pt x="282727" y="852297"/>
                  </a:lnTo>
                  <a:lnTo>
                    <a:pt x="250774" y="880110"/>
                  </a:lnTo>
                  <a:lnTo>
                    <a:pt x="217690" y="904748"/>
                  </a:lnTo>
                  <a:lnTo>
                    <a:pt x="183565" y="925830"/>
                  </a:lnTo>
                  <a:lnTo>
                    <a:pt x="148475" y="943356"/>
                  </a:lnTo>
                  <a:lnTo>
                    <a:pt x="112500" y="957199"/>
                  </a:lnTo>
                  <a:lnTo>
                    <a:pt x="75711" y="967359"/>
                  </a:lnTo>
                  <a:lnTo>
                    <a:pt x="19170" y="974979"/>
                  </a:lnTo>
                  <a:lnTo>
                    <a:pt x="0" y="975487"/>
                  </a:lnTo>
                  <a:lnTo>
                    <a:pt x="0" y="1758696"/>
                  </a:lnTo>
                  <a:lnTo>
                    <a:pt x="38383" y="1757553"/>
                  </a:lnTo>
                  <a:lnTo>
                    <a:pt x="76417" y="1754124"/>
                  </a:lnTo>
                  <a:lnTo>
                    <a:pt x="132765" y="1744726"/>
                  </a:lnTo>
                  <a:lnTo>
                    <a:pt x="169824" y="1735709"/>
                  </a:lnTo>
                  <a:lnTo>
                    <a:pt x="206463" y="1724533"/>
                  </a:lnTo>
                  <a:lnTo>
                    <a:pt x="242633" y="1711198"/>
                  </a:lnTo>
                  <a:lnTo>
                    <a:pt x="278333" y="1695831"/>
                  </a:lnTo>
                  <a:lnTo>
                    <a:pt x="313524" y="1678432"/>
                  </a:lnTo>
                  <a:lnTo>
                    <a:pt x="348195" y="1659128"/>
                  </a:lnTo>
                  <a:lnTo>
                    <a:pt x="382320" y="1637792"/>
                  </a:lnTo>
                  <a:lnTo>
                    <a:pt x="415861" y="1614551"/>
                  </a:lnTo>
                  <a:lnTo>
                    <a:pt x="448818" y="1589405"/>
                  </a:lnTo>
                  <a:lnTo>
                    <a:pt x="481152" y="1562354"/>
                  </a:lnTo>
                  <a:lnTo>
                    <a:pt x="512838" y="1533652"/>
                  </a:lnTo>
                  <a:lnTo>
                    <a:pt x="543864" y="1503045"/>
                  </a:lnTo>
                  <a:lnTo>
                    <a:pt x="574192" y="1470914"/>
                  </a:lnTo>
                  <a:lnTo>
                    <a:pt x="603808" y="1437005"/>
                  </a:lnTo>
                  <a:lnTo>
                    <a:pt x="632675" y="1401445"/>
                  </a:lnTo>
                  <a:lnTo>
                    <a:pt x="660793" y="1364234"/>
                  </a:lnTo>
                  <a:lnTo>
                    <a:pt x="688124" y="1325499"/>
                  </a:lnTo>
                  <a:lnTo>
                    <a:pt x="714641" y="1285240"/>
                  </a:lnTo>
                  <a:lnTo>
                    <a:pt x="740333" y="1243584"/>
                  </a:lnTo>
                  <a:lnTo>
                    <a:pt x="765162" y="1200404"/>
                  </a:lnTo>
                  <a:lnTo>
                    <a:pt x="789114" y="1155954"/>
                  </a:lnTo>
                  <a:lnTo>
                    <a:pt x="812152" y="1109980"/>
                  </a:lnTo>
                  <a:lnTo>
                    <a:pt x="834275" y="1062736"/>
                  </a:lnTo>
                  <a:lnTo>
                    <a:pt x="855446" y="1014222"/>
                  </a:lnTo>
                  <a:lnTo>
                    <a:pt x="875639" y="964565"/>
                  </a:lnTo>
                  <a:lnTo>
                    <a:pt x="894829" y="913511"/>
                  </a:lnTo>
                  <a:lnTo>
                    <a:pt x="913003" y="861441"/>
                  </a:lnTo>
                  <a:lnTo>
                    <a:pt x="930122" y="808228"/>
                  </a:lnTo>
                  <a:lnTo>
                    <a:pt x="946175" y="753872"/>
                  </a:lnTo>
                  <a:lnTo>
                    <a:pt x="961136" y="698500"/>
                  </a:lnTo>
                  <a:lnTo>
                    <a:pt x="974991" y="642238"/>
                  </a:lnTo>
                  <a:lnTo>
                    <a:pt x="987691" y="584835"/>
                  </a:lnTo>
                  <a:lnTo>
                    <a:pt x="999236" y="526669"/>
                  </a:lnTo>
                  <a:lnTo>
                    <a:pt x="1009586" y="467487"/>
                  </a:lnTo>
                  <a:lnTo>
                    <a:pt x="1018730" y="407543"/>
                  </a:lnTo>
                  <a:lnTo>
                    <a:pt x="1026629" y="346837"/>
                  </a:lnTo>
                  <a:lnTo>
                    <a:pt x="1033284" y="285242"/>
                  </a:lnTo>
                  <a:lnTo>
                    <a:pt x="1038644" y="223012"/>
                  </a:lnTo>
                  <a:lnTo>
                    <a:pt x="1042708" y="160020"/>
                  </a:lnTo>
                  <a:lnTo>
                    <a:pt x="1045438" y="96520"/>
                  </a:lnTo>
                  <a:lnTo>
                    <a:pt x="1046810" y="32258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4"/>
          <p:cNvSpPr txBox="1"/>
          <p:nvPr/>
        </p:nvSpPr>
        <p:spPr>
          <a:xfrm>
            <a:off x="1295400" y="381000"/>
            <a:ext cx="10494645" cy="76367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2192655">
              <a:lnSpc>
                <a:spcPct val="100000"/>
              </a:lnSpc>
              <a:spcBef>
                <a:spcPts val="195"/>
              </a:spcBef>
            </a:pPr>
            <a:r>
              <a:rPr sz="2400" b="1" spc="-20" dirty="0" smtClean="0">
                <a:solidFill>
                  <a:srgbClr val="1F4E79"/>
                </a:solidFill>
                <a:latin typeface="Calibri"/>
                <a:cs typeface="Calibri"/>
              </a:rPr>
              <a:t>ВАРИАТИВНОСТЬ</a:t>
            </a:r>
            <a:r>
              <a:rPr sz="2400" b="1" spc="10" dirty="0" smtClean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СОДЕРЖАНИЯ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1F4E79"/>
                </a:solidFill>
                <a:latin typeface="Calibri"/>
                <a:cs typeface="Calibri"/>
              </a:rPr>
              <a:t>ПРОГРАММ</a:t>
            </a:r>
            <a:endParaRPr sz="2400" dirty="0">
              <a:latin typeface="Calibri"/>
              <a:cs typeface="Calibri"/>
            </a:endParaRPr>
          </a:p>
          <a:p>
            <a:pPr marL="911860">
              <a:lnSpc>
                <a:spcPct val="100000"/>
              </a:lnSpc>
            </a:pPr>
            <a:r>
              <a:rPr sz="2400" b="1" spc="-25" dirty="0">
                <a:solidFill>
                  <a:srgbClr val="1F4E79"/>
                </a:solidFill>
                <a:latin typeface="Calibri"/>
                <a:cs typeface="Calibri"/>
              </a:rPr>
              <a:t>НАЧАЛЬНОГО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ОБЩЕГО</a:t>
            </a:r>
            <a:r>
              <a:rPr sz="2400" b="1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ОБРАЗОВАНИЯ</a:t>
            </a:r>
            <a:r>
              <a:rPr sz="2400" b="1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ОБЕСПЕЧИВАЕТСЯ</a:t>
            </a:r>
            <a:r>
              <a:rPr sz="2400" b="1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ЗА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СЧЕТ: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1295400" y="1371600"/>
            <a:ext cx="10414000" cy="5017135"/>
          </a:xfrm>
          <a:custGeom>
            <a:avLst/>
            <a:gdLst/>
            <a:ahLst/>
            <a:cxnLst/>
            <a:rect l="l" t="t" r="r" b="b"/>
            <a:pathLst>
              <a:path w="10414000" h="5017135">
                <a:moveTo>
                  <a:pt x="0" y="5017008"/>
                </a:moveTo>
                <a:lnTo>
                  <a:pt x="10413492" y="5017008"/>
                </a:lnTo>
                <a:lnTo>
                  <a:pt x="10413492" y="0"/>
                </a:lnTo>
                <a:lnTo>
                  <a:pt x="0" y="0"/>
                </a:lnTo>
                <a:lnTo>
                  <a:pt x="0" y="5017008"/>
                </a:lnTo>
                <a:close/>
              </a:path>
            </a:pathLst>
          </a:custGeom>
          <a:ln w="3810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/>
          <p:cNvSpPr txBox="1"/>
          <p:nvPr/>
        </p:nvSpPr>
        <p:spPr>
          <a:xfrm>
            <a:off x="1371600" y="1447800"/>
            <a:ext cx="10259695" cy="490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indent="-262255">
              <a:lnSpc>
                <a:spcPct val="100000"/>
              </a:lnSpc>
              <a:spcBef>
                <a:spcPts val="100"/>
              </a:spcBef>
              <a:buSzPct val="75000"/>
              <a:buFont typeface="Wingdings"/>
              <a:buChar char=""/>
              <a:tabLst>
                <a:tab pos="274320" algn="l"/>
                <a:tab pos="274955" algn="l"/>
              </a:tabLst>
            </a:pPr>
            <a:r>
              <a:rPr sz="2400" b="1" spc="-5" dirty="0">
                <a:latin typeface="Calibri"/>
                <a:cs typeface="Calibri"/>
              </a:rPr>
              <a:t>учебного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предмета;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Calibri"/>
                <a:cs typeface="Calibri"/>
              </a:rPr>
              <a:t>учебного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курса;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Calibri"/>
                <a:cs typeface="Calibri"/>
              </a:rPr>
              <a:t>учебного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модуля;</a:t>
            </a:r>
            <a:endParaRPr sz="2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buSzPct val="83333"/>
              <a:buFont typeface="Wingdings"/>
              <a:buChar char=""/>
              <a:tabLst>
                <a:tab pos="300355" algn="l"/>
                <a:tab pos="300990" algn="l"/>
              </a:tabLst>
            </a:pPr>
            <a:r>
              <a:rPr sz="2400" b="1" spc="-5" dirty="0">
                <a:latin typeface="Calibri"/>
                <a:cs typeface="Calibri"/>
              </a:rPr>
              <a:t>программ,</a:t>
            </a:r>
            <a:r>
              <a:rPr sz="2400" b="1" spc="3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предусматривающих</a:t>
            </a:r>
            <a:r>
              <a:rPr sz="2400" b="1" spc="30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углубленный</a:t>
            </a:r>
            <a:r>
              <a:rPr sz="2400" b="1" spc="2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уровень</a:t>
            </a:r>
            <a:r>
              <a:rPr sz="2400" b="1" spc="2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усвоения</a:t>
            </a:r>
            <a:r>
              <a:rPr sz="2400" b="1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учетом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  <a:tabLst>
                <a:tab pos="1786889" algn="l"/>
                <a:tab pos="4278630" algn="l"/>
                <a:tab pos="5534660" algn="l"/>
                <a:tab pos="6752590" algn="l"/>
                <a:tab pos="8733790" algn="l"/>
              </a:tabLst>
            </a:pPr>
            <a:r>
              <a:rPr sz="2000" dirty="0">
                <a:latin typeface="Calibri"/>
                <a:cs typeface="Calibri"/>
              </a:rPr>
              <a:t>п</a:t>
            </a:r>
            <a:r>
              <a:rPr sz="2000" spc="-2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т</a:t>
            </a:r>
            <a:r>
              <a:rPr sz="2000" spc="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еб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10" dirty="0">
                <a:latin typeface="Calibri"/>
                <a:cs typeface="Calibri"/>
              </a:rPr>
              <a:t>ст</a:t>
            </a:r>
            <a:r>
              <a:rPr sz="2000" dirty="0">
                <a:latin typeface="Calibri"/>
                <a:cs typeface="Calibri"/>
              </a:rPr>
              <a:t>ей	со</a:t>
            </a:r>
            <a:r>
              <a:rPr sz="2000" spc="-5" dirty="0">
                <a:latin typeface="Calibri"/>
                <a:cs typeface="Calibri"/>
              </a:rPr>
              <a:t>ц-</a:t>
            </a:r>
            <a:r>
              <a:rPr sz="2000" dirty="0">
                <a:latin typeface="Calibri"/>
                <a:cs typeface="Calibri"/>
              </a:rPr>
              <a:t>э</a:t>
            </a:r>
            <a:r>
              <a:rPr sz="2000" spc="-45" dirty="0">
                <a:latin typeface="Calibri"/>
                <a:cs typeface="Calibri"/>
              </a:rPr>
              <a:t>к</a:t>
            </a:r>
            <a:r>
              <a:rPr sz="2000" spc="-5" dirty="0">
                <a:latin typeface="Calibri"/>
                <a:cs typeface="Calibri"/>
              </a:rPr>
              <a:t>оно</a:t>
            </a:r>
            <a:r>
              <a:rPr sz="2000" spc="-20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ч</a:t>
            </a:r>
            <a:r>
              <a:rPr sz="2000" dirty="0">
                <a:latin typeface="Calibri"/>
                <a:cs typeface="Calibri"/>
              </a:rPr>
              <a:t>ес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г</a:t>
            </a:r>
            <a:r>
              <a:rPr sz="2000" dirty="0">
                <a:latin typeface="Calibri"/>
                <a:cs typeface="Calibri"/>
              </a:rPr>
              <a:t>о	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10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звития	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г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она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15" dirty="0">
                <a:latin typeface="Calibri"/>
                <a:cs typeface="Calibri"/>
              </a:rPr>
              <a:t>э</a:t>
            </a:r>
            <a:r>
              <a:rPr sz="2000" spc="-5" dirty="0">
                <a:latin typeface="Calibri"/>
                <a:cs typeface="Calibri"/>
              </a:rPr>
              <a:t>тно</a:t>
            </a:r>
            <a:r>
              <a:rPr sz="2000" spc="-20" dirty="0">
                <a:latin typeface="Calibri"/>
                <a:cs typeface="Calibri"/>
              </a:rPr>
              <a:t>к</a:t>
            </a:r>
            <a:r>
              <a:rPr sz="2000" spc="-80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95" dirty="0">
                <a:latin typeface="Calibri"/>
                <a:cs typeface="Calibri"/>
              </a:rPr>
              <a:t>ь</a:t>
            </a:r>
            <a:r>
              <a:rPr sz="2000" spc="-5" dirty="0">
                <a:latin typeface="Calibri"/>
                <a:cs typeface="Calibri"/>
              </a:rPr>
              <a:t>т</a:t>
            </a:r>
            <a:r>
              <a:rPr sz="2000" spc="5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рны</a:t>
            </a:r>
            <a:r>
              <a:rPr sz="2000" dirty="0">
                <a:latin typeface="Calibri"/>
                <a:cs typeface="Calibri"/>
              </a:rPr>
              <a:t>х	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10" dirty="0">
                <a:latin typeface="Calibri"/>
                <a:cs typeface="Calibri"/>
              </a:rPr>
              <a:t>с</a:t>
            </a:r>
            <a:r>
              <a:rPr sz="2000" spc="-5" dirty="0">
                <a:latin typeface="Calibri"/>
                <a:cs typeface="Calibri"/>
              </a:rPr>
              <a:t>обе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нос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ей  </a:t>
            </a:r>
            <a:r>
              <a:rPr sz="2000" spc="-5" dirty="0">
                <a:latin typeface="Calibri"/>
                <a:cs typeface="Calibri"/>
              </a:rPr>
              <a:t>населения);</a:t>
            </a: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ts val="2850"/>
              </a:lnSpc>
              <a:buSzPct val="83333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Calibri"/>
                <a:cs typeface="Calibri"/>
              </a:rPr>
              <a:t>дифференциации</a:t>
            </a:r>
            <a:r>
              <a:rPr sz="2400" b="1" spc="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обучения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 </a:t>
            </a:r>
            <a:r>
              <a:rPr sz="2000" spc="-5" dirty="0">
                <a:latin typeface="Calibri"/>
                <a:cs typeface="Calibri"/>
              </a:rPr>
              <a:t>предусматривается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возможность</a:t>
            </a:r>
            <a:r>
              <a:rPr sz="2000" spc="-15" dirty="0">
                <a:latin typeface="Calibri"/>
                <a:cs typeface="Calibri"/>
              </a:rPr>
              <a:t> деления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группы)</a:t>
            </a:r>
            <a:endParaRPr sz="2000" dirty="0">
              <a:latin typeface="Calibri"/>
              <a:cs typeface="Calibri"/>
            </a:endParaRPr>
          </a:p>
          <a:p>
            <a:pPr marL="297180" marR="169545" indent="-285115">
              <a:lnSpc>
                <a:spcPts val="2510"/>
              </a:lnSpc>
              <a:spcBef>
                <a:spcPts val="395"/>
              </a:spcBef>
              <a:buSzPct val="83333"/>
              <a:buFont typeface="Wingdings"/>
              <a:buChar char=""/>
              <a:tabLst>
                <a:tab pos="299085" algn="l"/>
                <a:tab pos="299720" algn="l"/>
                <a:tab pos="2299970" algn="l"/>
              </a:tabLst>
            </a:pPr>
            <a:r>
              <a:rPr sz="2400" b="1" spc="-5" dirty="0">
                <a:latin typeface="Calibri"/>
                <a:cs typeface="Calibri"/>
              </a:rPr>
              <a:t>индивидуальных учебных планов </a:t>
            </a:r>
            <a:r>
              <a:rPr sz="2000" spc="-5" dirty="0">
                <a:latin typeface="Calibri"/>
                <a:cs typeface="Calibri"/>
              </a:rPr>
              <a:t>(для </a:t>
            </a:r>
            <a:r>
              <a:rPr sz="2000" spc="15" dirty="0">
                <a:latin typeface="Calibri"/>
                <a:cs typeface="Calibri"/>
              </a:rPr>
              <a:t>лиц, </a:t>
            </a:r>
            <a:r>
              <a:rPr sz="2000" spc="-5" dirty="0">
                <a:latin typeface="Calibri"/>
                <a:cs typeface="Calibri"/>
              </a:rPr>
              <a:t>обучающихся </a:t>
            </a:r>
            <a:r>
              <a:rPr sz="2000" dirty="0">
                <a:latin typeface="Calibri"/>
                <a:cs typeface="Calibri"/>
              </a:rPr>
              <a:t>по ИУП, срок </a:t>
            </a:r>
            <a:r>
              <a:rPr sz="2000" spc="-10" dirty="0">
                <a:latin typeface="Calibri"/>
                <a:cs typeface="Calibri"/>
              </a:rPr>
              <a:t>получения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НОО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может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быть	</a:t>
            </a:r>
            <a:r>
              <a:rPr sz="2000" spc="-5" dirty="0">
                <a:latin typeface="Calibri"/>
                <a:cs typeface="Calibri"/>
              </a:rPr>
              <a:t>сокращен;</a:t>
            </a:r>
            <a:endParaRPr sz="2000" dirty="0">
              <a:latin typeface="Calibri"/>
              <a:cs typeface="Calibri"/>
            </a:endParaRPr>
          </a:p>
          <a:p>
            <a:pPr marL="266700">
              <a:lnSpc>
                <a:spcPts val="2355"/>
              </a:lnSpc>
              <a:tabLst>
                <a:tab pos="727075" algn="l"/>
                <a:tab pos="1092835" algn="l"/>
                <a:tab pos="1600200" algn="l"/>
                <a:tab pos="3966210" algn="l"/>
                <a:tab pos="5237480" algn="l"/>
                <a:tab pos="6000750" algn="l"/>
                <a:tab pos="6240145" algn="l"/>
                <a:tab pos="7400290" algn="l"/>
                <a:tab pos="8190865" algn="l"/>
              </a:tabLst>
            </a:pP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Ст	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2.	23</a:t>
            </a:r>
            <a:r>
              <a:rPr sz="2000" dirty="0">
                <a:latin typeface="Microsoft Sans Serif"/>
                <a:cs typeface="Microsoft Sans Serif"/>
              </a:rPr>
              <a:t>.	</a:t>
            </a:r>
            <a:r>
              <a:rPr sz="2000" b="1" i="1" dirty="0">
                <a:latin typeface="Arial"/>
                <a:cs typeface="Arial"/>
              </a:rPr>
              <a:t>индивидуальный	</a:t>
            </a:r>
            <a:r>
              <a:rPr sz="2000" b="1" i="1" spc="-5" dirty="0">
                <a:latin typeface="Arial"/>
                <a:cs typeface="Arial"/>
              </a:rPr>
              <a:t>учебный	</a:t>
            </a:r>
            <a:r>
              <a:rPr sz="2000" b="1" i="1" dirty="0">
                <a:latin typeface="Arial"/>
                <a:cs typeface="Arial"/>
              </a:rPr>
              <a:t>план	</a:t>
            </a:r>
            <a:r>
              <a:rPr sz="2000" dirty="0">
                <a:latin typeface="Microsoft Sans Serif"/>
                <a:cs typeface="Microsoft Sans Serif"/>
              </a:rPr>
              <a:t>-	</a:t>
            </a:r>
            <a:r>
              <a:rPr sz="2000" spc="-10" dirty="0">
                <a:latin typeface="Microsoft Sans Serif"/>
                <a:cs typeface="Microsoft Sans Serif"/>
              </a:rPr>
              <a:t>учебный	</a:t>
            </a:r>
            <a:r>
              <a:rPr sz="2000" spc="-5" dirty="0">
                <a:latin typeface="Microsoft Sans Serif"/>
                <a:cs typeface="Microsoft Sans Serif"/>
              </a:rPr>
              <a:t>план,	</a:t>
            </a:r>
            <a:r>
              <a:rPr sz="2000" spc="-15" dirty="0">
                <a:latin typeface="Microsoft Sans Serif"/>
                <a:cs typeface="Microsoft Sans Serif"/>
              </a:rPr>
              <a:t>обеспечивающий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-10" dirty="0">
                <a:latin typeface="Microsoft Sans Serif"/>
                <a:cs typeface="Microsoft Sans Serif"/>
              </a:rPr>
              <a:t>освоение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образовательной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программы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на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основе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индивидуализации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ее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содержания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35" dirty="0">
                <a:latin typeface="Microsoft Sans Serif"/>
                <a:cs typeface="Microsoft Sans Serif"/>
              </a:rPr>
              <a:t>учетом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особенностей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образовательных</a:t>
            </a:r>
            <a:r>
              <a:rPr sz="2000" spc="-15" dirty="0">
                <a:latin typeface="Microsoft Sans Serif"/>
                <a:cs typeface="Microsoft Sans Serif"/>
              </a:rPr>
              <a:t> потребностей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конкретного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обучающегося.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8255">
              <a:lnSpc>
                <a:spcPct val="100000"/>
              </a:lnSpc>
              <a:spcBef>
                <a:spcPts val="860"/>
              </a:spcBef>
              <a:buSzPct val="83333"/>
              <a:buFont typeface="Wingdings"/>
              <a:buChar char=""/>
              <a:tabLst>
                <a:tab pos="300355" algn="l"/>
                <a:tab pos="300990" algn="l"/>
                <a:tab pos="2074545" algn="l"/>
                <a:tab pos="2759075" algn="l"/>
                <a:tab pos="4749800" algn="l"/>
                <a:tab pos="6614795" algn="l"/>
                <a:tab pos="7736840" algn="l"/>
                <a:tab pos="9742805" algn="l"/>
              </a:tabLst>
            </a:pPr>
            <a:r>
              <a:rPr sz="2400" b="1" spc="-5" dirty="0">
                <a:latin typeface="Calibri"/>
                <a:cs typeface="Calibri"/>
              </a:rPr>
              <a:t>пр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ви</a:t>
            </a:r>
            <a:r>
              <a:rPr sz="2400" b="1" spc="-10" dirty="0">
                <a:latin typeface="Calibri"/>
                <a:cs typeface="Calibri"/>
              </a:rPr>
              <a:t>л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spc="10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ий	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spc="-10" dirty="0">
                <a:latin typeface="Calibri"/>
                <a:cs typeface="Calibri"/>
              </a:rPr>
              <a:t>л</a:t>
            </a:r>
            <a:r>
              <a:rPr sz="2400" b="1" dirty="0">
                <a:latin typeface="Calibri"/>
                <a:cs typeface="Calibri"/>
              </a:rPr>
              <a:t>я	о</a:t>
            </a:r>
            <a:r>
              <a:rPr sz="2400" b="1" spc="10" dirty="0">
                <a:latin typeface="Calibri"/>
                <a:cs typeface="Calibri"/>
              </a:rPr>
              <a:t>р</a:t>
            </a:r>
            <a:r>
              <a:rPr sz="2400" b="1" spc="-15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ани</a:t>
            </a:r>
            <a:r>
              <a:rPr sz="2400" b="1" spc="-10" dirty="0">
                <a:latin typeface="Calibri"/>
                <a:cs typeface="Calibri"/>
              </a:rPr>
              <a:t>з</a:t>
            </a:r>
            <a:r>
              <a:rPr sz="2400" b="1" spc="10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ций,	</a:t>
            </a:r>
            <a:r>
              <a:rPr sz="2400" b="1" spc="-5" dirty="0">
                <a:latin typeface="Calibri"/>
                <a:cs typeface="Calibri"/>
              </a:rPr>
              <a:t>я</a:t>
            </a:r>
            <a:r>
              <a:rPr sz="2400" b="1" spc="-10" dirty="0">
                <a:latin typeface="Calibri"/>
                <a:cs typeface="Calibri"/>
              </a:rPr>
              <a:t>в</a:t>
            </a:r>
            <a:r>
              <a:rPr sz="2400" b="1" dirty="0">
                <a:latin typeface="Calibri"/>
                <a:cs typeface="Calibri"/>
              </a:rPr>
              <a:t>ляю</a:t>
            </a:r>
            <a:r>
              <a:rPr sz="2400" b="1" spc="5" dirty="0">
                <a:latin typeface="Calibri"/>
                <a:cs typeface="Calibri"/>
              </a:rPr>
              <a:t>щи</a:t>
            </a:r>
            <a:r>
              <a:rPr sz="2400" b="1" spc="-50" dirty="0">
                <a:latin typeface="Calibri"/>
                <a:cs typeface="Calibri"/>
              </a:rPr>
              <a:t>х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я	ча</a:t>
            </a:r>
            <a:r>
              <a:rPr sz="2400" b="1" spc="10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тью	</a:t>
            </a:r>
            <a:r>
              <a:rPr sz="2400" b="1" spc="-5" dirty="0">
                <a:latin typeface="Calibri"/>
                <a:cs typeface="Calibri"/>
              </a:rPr>
              <a:t>ф</a:t>
            </a:r>
            <a:r>
              <a:rPr sz="2400" b="1" spc="-20" dirty="0">
                <a:latin typeface="Calibri"/>
                <a:cs typeface="Calibri"/>
              </a:rPr>
              <a:t>е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spc="-5" dirty="0">
                <a:latin typeface="Calibri"/>
                <a:cs typeface="Calibri"/>
              </a:rPr>
              <a:t>ерал</a:t>
            </a:r>
            <a:r>
              <a:rPr sz="2400" b="1" spc="5" dirty="0">
                <a:latin typeface="Calibri"/>
                <a:cs typeface="Calibri"/>
              </a:rPr>
              <a:t>ь</a:t>
            </a:r>
            <a:r>
              <a:rPr sz="2400" b="1" spc="-5" dirty="0">
                <a:latin typeface="Calibri"/>
                <a:cs typeface="Calibri"/>
              </a:rPr>
              <a:t>но</a:t>
            </a:r>
            <a:r>
              <a:rPr sz="2400" b="1" dirty="0">
                <a:latin typeface="Calibri"/>
                <a:cs typeface="Calibri"/>
              </a:rPr>
              <a:t>й	или  региональной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инновационной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инфраструктуры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65759"/>
            <a:ext cx="10515600" cy="699770"/>
          </a:xfrm>
          <a:custGeom>
            <a:avLst/>
            <a:gdLst/>
            <a:ahLst/>
            <a:cxnLst/>
            <a:rect l="l" t="t" r="r" b="b"/>
            <a:pathLst>
              <a:path w="10515600" h="699769">
                <a:moveTo>
                  <a:pt x="0" y="699515"/>
                </a:moveTo>
                <a:lnTo>
                  <a:pt x="10515600" y="699515"/>
                </a:lnTo>
                <a:lnTo>
                  <a:pt x="10515600" y="0"/>
                </a:lnTo>
                <a:lnTo>
                  <a:pt x="0" y="0"/>
                </a:lnTo>
                <a:lnTo>
                  <a:pt x="0" y="699515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3914" y="394715"/>
            <a:ext cx="10281285" cy="457817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26669" rIns="0" bIns="0" rtlCol="0">
            <a:spAutoFit/>
          </a:bodyPr>
          <a:lstStyle/>
          <a:p>
            <a:pPr marL="1139190">
              <a:lnSpc>
                <a:spcPct val="100000"/>
              </a:lnSpc>
              <a:spcBef>
                <a:spcPts val="209"/>
              </a:spcBef>
            </a:pPr>
            <a:r>
              <a:rPr sz="2800" b="0" spc="-25" dirty="0" err="1" smtClean="0">
                <a:solidFill>
                  <a:srgbClr val="C00000"/>
                </a:solidFill>
                <a:latin typeface="Calibri Light"/>
                <a:cs typeface="Calibri Light"/>
              </a:rPr>
              <a:t>Требования</a:t>
            </a:r>
            <a:r>
              <a:rPr sz="2800" b="0" spc="-85" dirty="0" smtClean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C00000"/>
                </a:solidFill>
                <a:latin typeface="Calibri Light"/>
                <a:cs typeface="Calibri Light"/>
              </a:rPr>
              <a:t>к</a:t>
            </a:r>
            <a:r>
              <a:rPr sz="2800" b="0" spc="-5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800" b="0" spc="-25" dirty="0">
                <a:solidFill>
                  <a:srgbClr val="C00000"/>
                </a:solidFill>
                <a:latin typeface="Calibri Light"/>
                <a:cs typeface="Calibri Light"/>
              </a:rPr>
              <a:t>результатам</a:t>
            </a:r>
            <a:r>
              <a:rPr sz="2800" b="0" spc="-10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800" b="0" spc="-25" dirty="0">
                <a:solidFill>
                  <a:srgbClr val="C00000"/>
                </a:solidFill>
                <a:latin typeface="Calibri Light"/>
                <a:cs typeface="Calibri Light"/>
              </a:rPr>
              <a:t>освоения</a:t>
            </a:r>
            <a:r>
              <a:rPr sz="2800" b="0" spc="-7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800" b="0" spc="-25" dirty="0">
                <a:solidFill>
                  <a:srgbClr val="C00000"/>
                </a:solidFill>
                <a:latin typeface="Calibri Light"/>
                <a:cs typeface="Calibri Light"/>
              </a:rPr>
              <a:t>ООП</a:t>
            </a:r>
            <a:r>
              <a:rPr sz="2800" b="0" spc="-9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800" b="0" spc="-20" dirty="0">
                <a:solidFill>
                  <a:srgbClr val="C00000"/>
                </a:solidFill>
                <a:latin typeface="Calibri Light"/>
                <a:cs typeface="Calibri Light"/>
              </a:rPr>
              <a:t>НОО</a:t>
            </a:r>
            <a:endParaRPr sz="2800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7" y="1487423"/>
            <a:ext cx="10549128" cy="44500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61338" y="1146428"/>
            <a:ext cx="1884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ЛИЧНОСТНЫЕ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0080" y="1173607"/>
            <a:ext cx="18821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ПР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ТНЫЕ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0377" y="1118996"/>
            <a:ext cx="2610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МЕТАПРЕДМЕТНЫЕ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33958" y="5838190"/>
            <a:ext cx="10574020" cy="758190"/>
            <a:chOff x="933958" y="5838190"/>
            <a:chExt cx="10574020" cy="758190"/>
          </a:xfrm>
        </p:grpSpPr>
        <p:sp>
          <p:nvSpPr>
            <p:cNvPr id="9" name="object 9"/>
            <p:cNvSpPr/>
            <p:nvPr/>
          </p:nvSpPr>
          <p:spPr>
            <a:xfrm>
              <a:off x="963168" y="5867400"/>
              <a:ext cx="10515600" cy="699770"/>
            </a:xfrm>
            <a:custGeom>
              <a:avLst/>
              <a:gdLst/>
              <a:ahLst/>
              <a:cxnLst/>
              <a:rect l="l" t="t" r="r" b="b"/>
              <a:pathLst>
                <a:path w="10515600" h="699770">
                  <a:moveTo>
                    <a:pt x="10515600" y="0"/>
                  </a:moveTo>
                  <a:lnTo>
                    <a:pt x="0" y="0"/>
                  </a:lnTo>
                  <a:lnTo>
                    <a:pt x="0" y="699516"/>
                  </a:lnTo>
                  <a:lnTo>
                    <a:pt x="10515600" y="699516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168" y="5867400"/>
              <a:ext cx="10515600" cy="699770"/>
            </a:xfrm>
            <a:custGeom>
              <a:avLst/>
              <a:gdLst/>
              <a:ahLst/>
              <a:cxnLst/>
              <a:rect l="l" t="t" r="r" b="b"/>
              <a:pathLst>
                <a:path w="10515600" h="699770">
                  <a:moveTo>
                    <a:pt x="0" y="699516"/>
                  </a:moveTo>
                  <a:lnTo>
                    <a:pt x="10515600" y="699516"/>
                  </a:lnTo>
                  <a:lnTo>
                    <a:pt x="10515600" y="0"/>
                  </a:lnTo>
                  <a:lnTo>
                    <a:pt x="0" y="0"/>
                  </a:lnTo>
                  <a:lnTo>
                    <a:pt x="0" y="699516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63167" y="5912002"/>
            <a:ext cx="104870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algn="ctr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solidFill>
                  <a:srgbClr val="C00000"/>
                </a:solidFill>
                <a:latin typeface="Calibri Light"/>
                <a:cs typeface="Calibri Light"/>
              </a:rPr>
              <a:t>СИСТЕМНО</a:t>
            </a:r>
            <a:r>
              <a:rPr sz="3200" spc="-8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 Light"/>
                <a:cs typeface="Calibri Light"/>
              </a:rPr>
              <a:t>-</a:t>
            </a:r>
            <a:r>
              <a:rPr sz="3200" spc="-4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200" spc="-30" dirty="0">
                <a:solidFill>
                  <a:srgbClr val="C00000"/>
                </a:solidFill>
                <a:latin typeface="Calibri Light"/>
                <a:cs typeface="Calibri Light"/>
              </a:rPr>
              <a:t>ДЕЯТЕЛЬНОСТНЫЙ</a:t>
            </a:r>
            <a:r>
              <a:rPr sz="3200" spc="-9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200" spc="-30" dirty="0">
                <a:solidFill>
                  <a:srgbClr val="C00000"/>
                </a:solidFill>
                <a:latin typeface="Calibri Light"/>
                <a:cs typeface="Calibri Light"/>
              </a:rPr>
              <a:t>ПОДХОД</a:t>
            </a:r>
            <a:endParaRPr sz="3200">
              <a:latin typeface="Calibri Light"/>
              <a:cs typeface="Calibri 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1523" y="0"/>
            <a:ext cx="1047115" cy="6858000"/>
            <a:chOff x="-1523" y="0"/>
            <a:chExt cx="1047115" cy="685800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1043940" cy="3429000"/>
            </a:xfrm>
            <a:custGeom>
              <a:avLst/>
              <a:gdLst/>
              <a:ahLst/>
              <a:cxnLst/>
              <a:rect l="l" t="t" r="r" b="b"/>
              <a:pathLst>
                <a:path w="1043940" h="3429000">
                  <a:moveTo>
                    <a:pt x="1043914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043914" y="3429000"/>
                  </a:lnTo>
                  <a:lnTo>
                    <a:pt x="1043914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523" y="1671827"/>
              <a:ext cx="1047115" cy="5186045"/>
            </a:xfrm>
            <a:custGeom>
              <a:avLst/>
              <a:gdLst/>
              <a:ahLst/>
              <a:cxnLst/>
              <a:rect l="l" t="t" r="r" b="b"/>
              <a:pathLst>
                <a:path w="1047115" h="5186045">
                  <a:moveTo>
                    <a:pt x="0" y="0"/>
                  </a:moveTo>
                  <a:lnTo>
                    <a:pt x="0" y="783209"/>
                  </a:lnTo>
                  <a:lnTo>
                    <a:pt x="19160" y="783717"/>
                  </a:lnTo>
                  <a:lnTo>
                    <a:pt x="38180" y="785241"/>
                  </a:lnTo>
                  <a:lnTo>
                    <a:pt x="94195" y="795909"/>
                  </a:lnTo>
                  <a:lnTo>
                    <a:pt x="130581" y="807974"/>
                  </a:lnTo>
                  <a:lnTo>
                    <a:pt x="166128" y="823722"/>
                  </a:lnTo>
                  <a:lnTo>
                    <a:pt x="200748" y="843026"/>
                  </a:lnTo>
                  <a:lnTo>
                    <a:pt x="234353" y="865886"/>
                  </a:lnTo>
                  <a:lnTo>
                    <a:pt x="266890" y="892048"/>
                  </a:lnTo>
                  <a:lnTo>
                    <a:pt x="298259" y="921512"/>
                  </a:lnTo>
                  <a:lnTo>
                    <a:pt x="328409" y="954024"/>
                  </a:lnTo>
                  <a:lnTo>
                    <a:pt x="357225" y="989584"/>
                  </a:lnTo>
                  <a:lnTo>
                    <a:pt x="384683" y="1027811"/>
                  </a:lnTo>
                  <a:lnTo>
                    <a:pt x="410654" y="1068959"/>
                  </a:lnTo>
                  <a:lnTo>
                    <a:pt x="435102" y="1112520"/>
                  </a:lnTo>
                  <a:lnTo>
                    <a:pt x="457923" y="1158621"/>
                  </a:lnTo>
                  <a:lnTo>
                    <a:pt x="479056" y="1207135"/>
                  </a:lnTo>
                  <a:lnTo>
                    <a:pt x="498411" y="1257681"/>
                  </a:lnTo>
                  <a:lnTo>
                    <a:pt x="515937" y="1310386"/>
                  </a:lnTo>
                  <a:lnTo>
                    <a:pt x="531533" y="1365123"/>
                  </a:lnTo>
                  <a:lnTo>
                    <a:pt x="545122" y="1421511"/>
                  </a:lnTo>
                  <a:lnTo>
                    <a:pt x="556653" y="1479677"/>
                  </a:lnTo>
                  <a:lnTo>
                    <a:pt x="566013" y="1539367"/>
                  </a:lnTo>
                  <a:lnTo>
                    <a:pt x="573163" y="1600581"/>
                  </a:lnTo>
                  <a:lnTo>
                    <a:pt x="577989" y="1662938"/>
                  </a:lnTo>
                  <a:lnTo>
                    <a:pt x="580440" y="1726564"/>
                  </a:lnTo>
                  <a:lnTo>
                    <a:pt x="580732" y="1757172"/>
                  </a:lnTo>
                  <a:lnTo>
                    <a:pt x="997" y="1757172"/>
                  </a:lnTo>
                  <a:lnTo>
                    <a:pt x="997" y="5185781"/>
                  </a:lnTo>
                  <a:lnTo>
                    <a:pt x="1045184" y="5185781"/>
                  </a:lnTo>
                  <a:lnTo>
                    <a:pt x="1045184" y="1758823"/>
                  </a:lnTo>
                  <a:lnTo>
                    <a:pt x="1046975" y="1758823"/>
                  </a:lnTo>
                  <a:lnTo>
                    <a:pt x="1046289" y="1694307"/>
                  </a:lnTo>
                  <a:lnTo>
                    <a:pt x="1044232" y="1630426"/>
                  </a:lnTo>
                  <a:lnTo>
                    <a:pt x="1040828" y="1567180"/>
                  </a:lnTo>
                  <a:lnTo>
                    <a:pt x="1036116" y="1504569"/>
                  </a:lnTo>
                  <a:lnTo>
                    <a:pt x="1030109" y="1442593"/>
                  </a:lnTo>
                  <a:lnTo>
                    <a:pt x="1022832" y="1381506"/>
                  </a:lnTo>
                  <a:lnTo>
                    <a:pt x="1014298" y="1321054"/>
                  </a:lnTo>
                  <a:lnTo>
                    <a:pt x="1004557" y="1261491"/>
                  </a:lnTo>
                  <a:lnTo>
                    <a:pt x="993597" y="1202817"/>
                  </a:lnTo>
                  <a:lnTo>
                    <a:pt x="981481" y="1145032"/>
                  </a:lnTo>
                  <a:lnTo>
                    <a:pt x="968197" y="1088263"/>
                  </a:lnTo>
                  <a:lnTo>
                    <a:pt x="953795" y="1032383"/>
                  </a:lnTo>
                  <a:lnTo>
                    <a:pt x="938276" y="977519"/>
                  </a:lnTo>
                  <a:lnTo>
                    <a:pt x="921689" y="923798"/>
                  </a:lnTo>
                  <a:lnTo>
                    <a:pt x="904036" y="871093"/>
                  </a:lnTo>
                  <a:lnTo>
                    <a:pt x="885355" y="819531"/>
                  </a:lnTo>
                  <a:lnTo>
                    <a:pt x="865657" y="769238"/>
                  </a:lnTo>
                  <a:lnTo>
                    <a:pt x="844969" y="720089"/>
                  </a:lnTo>
                  <a:lnTo>
                    <a:pt x="823328" y="672211"/>
                  </a:lnTo>
                  <a:lnTo>
                    <a:pt x="800735" y="625601"/>
                  </a:lnTo>
                  <a:lnTo>
                    <a:pt x="777240" y="580389"/>
                  </a:lnTo>
                  <a:lnTo>
                    <a:pt x="752843" y="536575"/>
                  </a:lnTo>
                  <a:lnTo>
                    <a:pt x="727583" y="494030"/>
                  </a:lnTo>
                  <a:lnTo>
                    <a:pt x="701484" y="453136"/>
                  </a:lnTo>
                  <a:lnTo>
                    <a:pt x="674547" y="413638"/>
                  </a:lnTo>
                  <a:lnTo>
                    <a:pt x="646823" y="375666"/>
                  </a:lnTo>
                  <a:lnTo>
                    <a:pt x="618324" y="339344"/>
                  </a:lnTo>
                  <a:lnTo>
                    <a:pt x="589076" y="304546"/>
                  </a:lnTo>
                  <a:lnTo>
                    <a:pt x="559104" y="271525"/>
                  </a:lnTo>
                  <a:lnTo>
                    <a:pt x="528421" y="240157"/>
                  </a:lnTo>
                  <a:lnTo>
                    <a:pt x="497065" y="210438"/>
                  </a:lnTo>
                  <a:lnTo>
                    <a:pt x="465061" y="182625"/>
                  </a:lnTo>
                  <a:lnTo>
                    <a:pt x="432409" y="156591"/>
                  </a:lnTo>
                  <a:lnTo>
                    <a:pt x="399161" y="132334"/>
                  </a:lnTo>
                  <a:lnTo>
                    <a:pt x="365315" y="109982"/>
                  </a:lnTo>
                  <a:lnTo>
                    <a:pt x="330923" y="89662"/>
                  </a:lnTo>
                  <a:lnTo>
                    <a:pt x="295986" y="71247"/>
                  </a:lnTo>
                  <a:lnTo>
                    <a:pt x="260540" y="54863"/>
                  </a:lnTo>
                  <a:lnTo>
                    <a:pt x="224599" y="40512"/>
                  </a:lnTo>
                  <a:lnTo>
                    <a:pt x="188188" y="28321"/>
                  </a:lnTo>
                  <a:lnTo>
                    <a:pt x="151345" y="18287"/>
                  </a:lnTo>
                  <a:lnTo>
                    <a:pt x="114072" y="10287"/>
                  </a:lnTo>
                  <a:lnTo>
                    <a:pt x="57437" y="2539"/>
                  </a:lnTo>
                  <a:lnTo>
                    <a:pt x="19226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523" y="3427476"/>
              <a:ext cx="1047115" cy="1758950"/>
            </a:xfrm>
            <a:custGeom>
              <a:avLst/>
              <a:gdLst/>
              <a:ahLst/>
              <a:cxnLst/>
              <a:rect l="l" t="t" r="r" b="b"/>
              <a:pathLst>
                <a:path w="1047115" h="1758950">
                  <a:moveTo>
                    <a:pt x="1046988" y="0"/>
                  </a:moveTo>
                  <a:lnTo>
                    <a:pt x="580771" y="0"/>
                  </a:lnTo>
                  <a:lnTo>
                    <a:pt x="580453" y="32258"/>
                  </a:lnTo>
                  <a:lnTo>
                    <a:pt x="579526" y="64135"/>
                  </a:lnTo>
                  <a:lnTo>
                    <a:pt x="575881" y="127126"/>
                  </a:lnTo>
                  <a:lnTo>
                    <a:pt x="569874" y="188975"/>
                  </a:lnTo>
                  <a:lnTo>
                    <a:pt x="561619" y="249428"/>
                  </a:lnTo>
                  <a:lnTo>
                    <a:pt x="551154" y="308356"/>
                  </a:lnTo>
                  <a:lnTo>
                    <a:pt x="538594" y="365632"/>
                  </a:lnTo>
                  <a:lnTo>
                    <a:pt x="523989" y="421259"/>
                  </a:lnTo>
                  <a:lnTo>
                    <a:pt x="507415" y="474980"/>
                  </a:lnTo>
                  <a:lnTo>
                    <a:pt x="488962" y="526542"/>
                  </a:lnTo>
                  <a:lnTo>
                    <a:pt x="468706" y="576199"/>
                  </a:lnTo>
                  <a:lnTo>
                    <a:pt x="446722" y="623443"/>
                  </a:lnTo>
                  <a:lnTo>
                    <a:pt x="423075" y="668274"/>
                  </a:lnTo>
                  <a:lnTo>
                    <a:pt x="397865" y="710692"/>
                  </a:lnTo>
                  <a:lnTo>
                    <a:pt x="371144" y="750443"/>
                  </a:lnTo>
                  <a:lnTo>
                    <a:pt x="342988" y="787273"/>
                  </a:lnTo>
                  <a:lnTo>
                    <a:pt x="313499" y="821309"/>
                  </a:lnTo>
                  <a:lnTo>
                    <a:pt x="282727" y="852297"/>
                  </a:lnTo>
                  <a:lnTo>
                    <a:pt x="250774" y="880110"/>
                  </a:lnTo>
                  <a:lnTo>
                    <a:pt x="217690" y="904748"/>
                  </a:lnTo>
                  <a:lnTo>
                    <a:pt x="183565" y="925830"/>
                  </a:lnTo>
                  <a:lnTo>
                    <a:pt x="148475" y="943356"/>
                  </a:lnTo>
                  <a:lnTo>
                    <a:pt x="112500" y="957199"/>
                  </a:lnTo>
                  <a:lnTo>
                    <a:pt x="75711" y="967359"/>
                  </a:lnTo>
                  <a:lnTo>
                    <a:pt x="19170" y="974979"/>
                  </a:lnTo>
                  <a:lnTo>
                    <a:pt x="0" y="975487"/>
                  </a:lnTo>
                  <a:lnTo>
                    <a:pt x="0" y="1758696"/>
                  </a:lnTo>
                  <a:lnTo>
                    <a:pt x="38383" y="1757553"/>
                  </a:lnTo>
                  <a:lnTo>
                    <a:pt x="76418" y="1754124"/>
                  </a:lnTo>
                  <a:lnTo>
                    <a:pt x="132765" y="1744726"/>
                  </a:lnTo>
                  <a:lnTo>
                    <a:pt x="169824" y="1735709"/>
                  </a:lnTo>
                  <a:lnTo>
                    <a:pt x="206463" y="1724533"/>
                  </a:lnTo>
                  <a:lnTo>
                    <a:pt x="242633" y="1711198"/>
                  </a:lnTo>
                  <a:lnTo>
                    <a:pt x="278333" y="1695831"/>
                  </a:lnTo>
                  <a:lnTo>
                    <a:pt x="313524" y="1678432"/>
                  </a:lnTo>
                  <a:lnTo>
                    <a:pt x="348195" y="1659128"/>
                  </a:lnTo>
                  <a:lnTo>
                    <a:pt x="382320" y="1637792"/>
                  </a:lnTo>
                  <a:lnTo>
                    <a:pt x="415861" y="1614551"/>
                  </a:lnTo>
                  <a:lnTo>
                    <a:pt x="448817" y="1589405"/>
                  </a:lnTo>
                  <a:lnTo>
                    <a:pt x="481152" y="1562354"/>
                  </a:lnTo>
                  <a:lnTo>
                    <a:pt x="512838" y="1533652"/>
                  </a:lnTo>
                  <a:lnTo>
                    <a:pt x="543864" y="1503045"/>
                  </a:lnTo>
                  <a:lnTo>
                    <a:pt x="574192" y="1470914"/>
                  </a:lnTo>
                  <a:lnTo>
                    <a:pt x="603808" y="1437005"/>
                  </a:lnTo>
                  <a:lnTo>
                    <a:pt x="632675" y="1401445"/>
                  </a:lnTo>
                  <a:lnTo>
                    <a:pt x="660793" y="1364234"/>
                  </a:lnTo>
                  <a:lnTo>
                    <a:pt x="688124" y="1325499"/>
                  </a:lnTo>
                  <a:lnTo>
                    <a:pt x="714641" y="1285240"/>
                  </a:lnTo>
                  <a:lnTo>
                    <a:pt x="740333" y="1243584"/>
                  </a:lnTo>
                  <a:lnTo>
                    <a:pt x="765162" y="1200404"/>
                  </a:lnTo>
                  <a:lnTo>
                    <a:pt x="789114" y="1155954"/>
                  </a:lnTo>
                  <a:lnTo>
                    <a:pt x="812152" y="1109980"/>
                  </a:lnTo>
                  <a:lnTo>
                    <a:pt x="834275" y="1062736"/>
                  </a:lnTo>
                  <a:lnTo>
                    <a:pt x="855446" y="1014222"/>
                  </a:lnTo>
                  <a:lnTo>
                    <a:pt x="875639" y="964565"/>
                  </a:lnTo>
                  <a:lnTo>
                    <a:pt x="894829" y="913511"/>
                  </a:lnTo>
                  <a:lnTo>
                    <a:pt x="913003" y="861441"/>
                  </a:lnTo>
                  <a:lnTo>
                    <a:pt x="930122" y="808228"/>
                  </a:lnTo>
                  <a:lnTo>
                    <a:pt x="946175" y="753872"/>
                  </a:lnTo>
                  <a:lnTo>
                    <a:pt x="961136" y="698500"/>
                  </a:lnTo>
                  <a:lnTo>
                    <a:pt x="974991" y="642238"/>
                  </a:lnTo>
                  <a:lnTo>
                    <a:pt x="987691" y="584835"/>
                  </a:lnTo>
                  <a:lnTo>
                    <a:pt x="999236" y="526669"/>
                  </a:lnTo>
                  <a:lnTo>
                    <a:pt x="1009586" y="467487"/>
                  </a:lnTo>
                  <a:lnTo>
                    <a:pt x="1018730" y="407543"/>
                  </a:lnTo>
                  <a:lnTo>
                    <a:pt x="1026629" y="346837"/>
                  </a:lnTo>
                  <a:lnTo>
                    <a:pt x="1033284" y="285242"/>
                  </a:lnTo>
                  <a:lnTo>
                    <a:pt x="1038644" y="223012"/>
                  </a:lnTo>
                  <a:lnTo>
                    <a:pt x="1042708" y="160020"/>
                  </a:lnTo>
                  <a:lnTo>
                    <a:pt x="1045438" y="96520"/>
                  </a:lnTo>
                  <a:lnTo>
                    <a:pt x="1046810" y="32258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0381" y="379772"/>
            <a:ext cx="6400800" cy="641201"/>
          </a:xfrm>
          <a:prstGeom prst="rect">
            <a:avLst/>
          </a:prstGeom>
          <a:solidFill>
            <a:srgbClr val="ECECEC"/>
          </a:solidFill>
          <a:ln w="57911">
            <a:solidFill>
              <a:srgbClr val="C00000"/>
            </a:solidFill>
          </a:ln>
        </p:spPr>
        <p:txBody>
          <a:bodyPr vert="horz" wrap="square" lIns="0" tIns="193040" rIns="0" bIns="0" rtlCol="0">
            <a:spAutoFit/>
          </a:bodyPr>
          <a:lstStyle/>
          <a:p>
            <a:pPr marL="938530">
              <a:lnSpc>
                <a:spcPct val="100000"/>
              </a:lnSpc>
              <a:spcBef>
                <a:spcPts val="1520"/>
              </a:spcBef>
            </a:pPr>
            <a:r>
              <a:rPr sz="2900" b="0" spc="-30" dirty="0" smtClean="0">
                <a:solidFill>
                  <a:srgbClr val="C00000"/>
                </a:solidFill>
                <a:latin typeface="Calibri Light"/>
                <a:cs typeface="Calibri Light"/>
              </a:rPr>
              <a:t>ПРЕДМЕТНЫЕ</a:t>
            </a:r>
            <a:r>
              <a:rPr lang="ru-RU" sz="2900" b="0" spc="-30" dirty="0" smtClean="0">
                <a:solidFill>
                  <a:srgbClr val="C00000"/>
                </a:solidFill>
                <a:latin typeface="Calibri Light"/>
                <a:cs typeface="Calibri Light"/>
              </a:rPr>
              <a:t> РЕЗУЛЬТАТЫ</a:t>
            </a:r>
            <a:endParaRPr sz="29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1023" y="1547909"/>
            <a:ext cx="4081779" cy="5629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548640" marR="120650" algn="ctr">
              <a:lnSpc>
                <a:spcPct val="100000"/>
              </a:lnSpc>
              <a:spcBef>
                <a:spcPts val="310"/>
              </a:spcBef>
            </a:pP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Пример</a:t>
            </a:r>
            <a:r>
              <a:rPr sz="1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C00000"/>
                </a:solidFill>
                <a:latin typeface="Arial"/>
                <a:cs typeface="Arial"/>
              </a:rPr>
              <a:t>интеграции</a:t>
            </a:r>
            <a:r>
              <a:rPr sz="17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предмета</a:t>
            </a:r>
            <a:r>
              <a:rPr sz="1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700" b="1" spc="-45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C00000"/>
                </a:solidFill>
                <a:latin typeface="Arial"/>
                <a:cs typeface="Arial"/>
              </a:rPr>
              <a:t>УУД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047115" cy="6858000"/>
            <a:chOff x="0" y="0"/>
            <a:chExt cx="1047115" cy="6858000"/>
          </a:xfrm>
        </p:grpSpPr>
        <p:sp>
          <p:nvSpPr>
            <p:cNvPr id="5" name="object 5"/>
            <p:cNvSpPr/>
            <p:nvPr/>
          </p:nvSpPr>
          <p:spPr>
            <a:xfrm>
              <a:off x="1523" y="0"/>
              <a:ext cx="1043940" cy="3429000"/>
            </a:xfrm>
            <a:custGeom>
              <a:avLst/>
              <a:gdLst/>
              <a:ahLst/>
              <a:cxnLst/>
              <a:rect l="l" t="t" r="r" b="b"/>
              <a:pathLst>
                <a:path w="1043940" h="3429000">
                  <a:moveTo>
                    <a:pt x="1043914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043914" y="3429000"/>
                  </a:lnTo>
                  <a:lnTo>
                    <a:pt x="1043914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671827"/>
              <a:ext cx="1047115" cy="5186045"/>
            </a:xfrm>
            <a:custGeom>
              <a:avLst/>
              <a:gdLst/>
              <a:ahLst/>
              <a:cxnLst/>
              <a:rect l="l" t="t" r="r" b="b"/>
              <a:pathLst>
                <a:path w="1047115" h="5186045">
                  <a:moveTo>
                    <a:pt x="0" y="0"/>
                  </a:moveTo>
                  <a:lnTo>
                    <a:pt x="0" y="783209"/>
                  </a:lnTo>
                  <a:lnTo>
                    <a:pt x="19160" y="783717"/>
                  </a:lnTo>
                  <a:lnTo>
                    <a:pt x="38180" y="785241"/>
                  </a:lnTo>
                  <a:lnTo>
                    <a:pt x="94195" y="795909"/>
                  </a:lnTo>
                  <a:lnTo>
                    <a:pt x="130581" y="807974"/>
                  </a:lnTo>
                  <a:lnTo>
                    <a:pt x="166128" y="823722"/>
                  </a:lnTo>
                  <a:lnTo>
                    <a:pt x="200748" y="843026"/>
                  </a:lnTo>
                  <a:lnTo>
                    <a:pt x="234353" y="865886"/>
                  </a:lnTo>
                  <a:lnTo>
                    <a:pt x="266890" y="892048"/>
                  </a:lnTo>
                  <a:lnTo>
                    <a:pt x="298259" y="921512"/>
                  </a:lnTo>
                  <a:lnTo>
                    <a:pt x="328409" y="954024"/>
                  </a:lnTo>
                  <a:lnTo>
                    <a:pt x="357225" y="989584"/>
                  </a:lnTo>
                  <a:lnTo>
                    <a:pt x="384683" y="1027811"/>
                  </a:lnTo>
                  <a:lnTo>
                    <a:pt x="410654" y="1068959"/>
                  </a:lnTo>
                  <a:lnTo>
                    <a:pt x="435102" y="1112520"/>
                  </a:lnTo>
                  <a:lnTo>
                    <a:pt x="457923" y="1158621"/>
                  </a:lnTo>
                  <a:lnTo>
                    <a:pt x="479056" y="1207135"/>
                  </a:lnTo>
                  <a:lnTo>
                    <a:pt x="498411" y="1257681"/>
                  </a:lnTo>
                  <a:lnTo>
                    <a:pt x="515937" y="1310386"/>
                  </a:lnTo>
                  <a:lnTo>
                    <a:pt x="531533" y="1365123"/>
                  </a:lnTo>
                  <a:lnTo>
                    <a:pt x="545122" y="1421511"/>
                  </a:lnTo>
                  <a:lnTo>
                    <a:pt x="556653" y="1479677"/>
                  </a:lnTo>
                  <a:lnTo>
                    <a:pt x="566013" y="1539367"/>
                  </a:lnTo>
                  <a:lnTo>
                    <a:pt x="573163" y="1600581"/>
                  </a:lnTo>
                  <a:lnTo>
                    <a:pt x="577989" y="1662938"/>
                  </a:lnTo>
                  <a:lnTo>
                    <a:pt x="580440" y="1726564"/>
                  </a:lnTo>
                  <a:lnTo>
                    <a:pt x="580732" y="1757172"/>
                  </a:lnTo>
                  <a:lnTo>
                    <a:pt x="997" y="1757172"/>
                  </a:lnTo>
                  <a:lnTo>
                    <a:pt x="997" y="5185781"/>
                  </a:lnTo>
                  <a:lnTo>
                    <a:pt x="1045184" y="5185781"/>
                  </a:lnTo>
                  <a:lnTo>
                    <a:pt x="1045184" y="1758823"/>
                  </a:lnTo>
                  <a:lnTo>
                    <a:pt x="1046975" y="1758823"/>
                  </a:lnTo>
                  <a:lnTo>
                    <a:pt x="1046289" y="1694307"/>
                  </a:lnTo>
                  <a:lnTo>
                    <a:pt x="1044232" y="1630426"/>
                  </a:lnTo>
                  <a:lnTo>
                    <a:pt x="1040828" y="1567180"/>
                  </a:lnTo>
                  <a:lnTo>
                    <a:pt x="1036116" y="1504569"/>
                  </a:lnTo>
                  <a:lnTo>
                    <a:pt x="1030109" y="1442593"/>
                  </a:lnTo>
                  <a:lnTo>
                    <a:pt x="1022832" y="1381506"/>
                  </a:lnTo>
                  <a:lnTo>
                    <a:pt x="1014298" y="1321054"/>
                  </a:lnTo>
                  <a:lnTo>
                    <a:pt x="1004557" y="1261491"/>
                  </a:lnTo>
                  <a:lnTo>
                    <a:pt x="993597" y="1202817"/>
                  </a:lnTo>
                  <a:lnTo>
                    <a:pt x="981481" y="1145032"/>
                  </a:lnTo>
                  <a:lnTo>
                    <a:pt x="968197" y="1088263"/>
                  </a:lnTo>
                  <a:lnTo>
                    <a:pt x="953795" y="1032383"/>
                  </a:lnTo>
                  <a:lnTo>
                    <a:pt x="938276" y="977519"/>
                  </a:lnTo>
                  <a:lnTo>
                    <a:pt x="921689" y="923798"/>
                  </a:lnTo>
                  <a:lnTo>
                    <a:pt x="904036" y="871093"/>
                  </a:lnTo>
                  <a:lnTo>
                    <a:pt x="885355" y="819531"/>
                  </a:lnTo>
                  <a:lnTo>
                    <a:pt x="865657" y="769238"/>
                  </a:lnTo>
                  <a:lnTo>
                    <a:pt x="844969" y="720089"/>
                  </a:lnTo>
                  <a:lnTo>
                    <a:pt x="823328" y="672211"/>
                  </a:lnTo>
                  <a:lnTo>
                    <a:pt x="800735" y="625601"/>
                  </a:lnTo>
                  <a:lnTo>
                    <a:pt x="777240" y="580389"/>
                  </a:lnTo>
                  <a:lnTo>
                    <a:pt x="752843" y="536575"/>
                  </a:lnTo>
                  <a:lnTo>
                    <a:pt x="727583" y="494030"/>
                  </a:lnTo>
                  <a:lnTo>
                    <a:pt x="701484" y="453136"/>
                  </a:lnTo>
                  <a:lnTo>
                    <a:pt x="674547" y="413638"/>
                  </a:lnTo>
                  <a:lnTo>
                    <a:pt x="646823" y="375666"/>
                  </a:lnTo>
                  <a:lnTo>
                    <a:pt x="618324" y="339344"/>
                  </a:lnTo>
                  <a:lnTo>
                    <a:pt x="589076" y="304546"/>
                  </a:lnTo>
                  <a:lnTo>
                    <a:pt x="559104" y="271525"/>
                  </a:lnTo>
                  <a:lnTo>
                    <a:pt x="528421" y="240157"/>
                  </a:lnTo>
                  <a:lnTo>
                    <a:pt x="497065" y="210438"/>
                  </a:lnTo>
                  <a:lnTo>
                    <a:pt x="465061" y="182625"/>
                  </a:lnTo>
                  <a:lnTo>
                    <a:pt x="432409" y="156591"/>
                  </a:lnTo>
                  <a:lnTo>
                    <a:pt x="399161" y="132334"/>
                  </a:lnTo>
                  <a:lnTo>
                    <a:pt x="365315" y="109982"/>
                  </a:lnTo>
                  <a:lnTo>
                    <a:pt x="330923" y="89662"/>
                  </a:lnTo>
                  <a:lnTo>
                    <a:pt x="295986" y="71247"/>
                  </a:lnTo>
                  <a:lnTo>
                    <a:pt x="260540" y="54863"/>
                  </a:lnTo>
                  <a:lnTo>
                    <a:pt x="224599" y="40512"/>
                  </a:lnTo>
                  <a:lnTo>
                    <a:pt x="188188" y="28321"/>
                  </a:lnTo>
                  <a:lnTo>
                    <a:pt x="151345" y="18287"/>
                  </a:lnTo>
                  <a:lnTo>
                    <a:pt x="114072" y="10287"/>
                  </a:lnTo>
                  <a:lnTo>
                    <a:pt x="57437" y="2539"/>
                  </a:lnTo>
                  <a:lnTo>
                    <a:pt x="19226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427476"/>
              <a:ext cx="1047115" cy="1758950"/>
            </a:xfrm>
            <a:custGeom>
              <a:avLst/>
              <a:gdLst/>
              <a:ahLst/>
              <a:cxnLst/>
              <a:rect l="l" t="t" r="r" b="b"/>
              <a:pathLst>
                <a:path w="1047115" h="1758950">
                  <a:moveTo>
                    <a:pt x="1046988" y="0"/>
                  </a:moveTo>
                  <a:lnTo>
                    <a:pt x="580771" y="0"/>
                  </a:lnTo>
                  <a:lnTo>
                    <a:pt x="580453" y="32258"/>
                  </a:lnTo>
                  <a:lnTo>
                    <a:pt x="579526" y="64135"/>
                  </a:lnTo>
                  <a:lnTo>
                    <a:pt x="575881" y="127126"/>
                  </a:lnTo>
                  <a:lnTo>
                    <a:pt x="569874" y="188975"/>
                  </a:lnTo>
                  <a:lnTo>
                    <a:pt x="561619" y="249428"/>
                  </a:lnTo>
                  <a:lnTo>
                    <a:pt x="551154" y="308356"/>
                  </a:lnTo>
                  <a:lnTo>
                    <a:pt x="538594" y="365632"/>
                  </a:lnTo>
                  <a:lnTo>
                    <a:pt x="523989" y="421259"/>
                  </a:lnTo>
                  <a:lnTo>
                    <a:pt x="507415" y="474980"/>
                  </a:lnTo>
                  <a:lnTo>
                    <a:pt x="488962" y="526542"/>
                  </a:lnTo>
                  <a:lnTo>
                    <a:pt x="468706" y="576199"/>
                  </a:lnTo>
                  <a:lnTo>
                    <a:pt x="446722" y="623443"/>
                  </a:lnTo>
                  <a:lnTo>
                    <a:pt x="423075" y="668274"/>
                  </a:lnTo>
                  <a:lnTo>
                    <a:pt x="397865" y="710692"/>
                  </a:lnTo>
                  <a:lnTo>
                    <a:pt x="371144" y="750443"/>
                  </a:lnTo>
                  <a:lnTo>
                    <a:pt x="342988" y="787273"/>
                  </a:lnTo>
                  <a:lnTo>
                    <a:pt x="313499" y="821309"/>
                  </a:lnTo>
                  <a:lnTo>
                    <a:pt x="282727" y="852297"/>
                  </a:lnTo>
                  <a:lnTo>
                    <a:pt x="250774" y="880110"/>
                  </a:lnTo>
                  <a:lnTo>
                    <a:pt x="217690" y="904748"/>
                  </a:lnTo>
                  <a:lnTo>
                    <a:pt x="183565" y="925830"/>
                  </a:lnTo>
                  <a:lnTo>
                    <a:pt x="148475" y="943356"/>
                  </a:lnTo>
                  <a:lnTo>
                    <a:pt x="112500" y="957199"/>
                  </a:lnTo>
                  <a:lnTo>
                    <a:pt x="75711" y="967359"/>
                  </a:lnTo>
                  <a:lnTo>
                    <a:pt x="19170" y="974979"/>
                  </a:lnTo>
                  <a:lnTo>
                    <a:pt x="0" y="975487"/>
                  </a:lnTo>
                  <a:lnTo>
                    <a:pt x="0" y="1758696"/>
                  </a:lnTo>
                  <a:lnTo>
                    <a:pt x="38383" y="1757553"/>
                  </a:lnTo>
                  <a:lnTo>
                    <a:pt x="76417" y="1754124"/>
                  </a:lnTo>
                  <a:lnTo>
                    <a:pt x="132765" y="1744726"/>
                  </a:lnTo>
                  <a:lnTo>
                    <a:pt x="169824" y="1735709"/>
                  </a:lnTo>
                  <a:lnTo>
                    <a:pt x="206463" y="1724533"/>
                  </a:lnTo>
                  <a:lnTo>
                    <a:pt x="242633" y="1711198"/>
                  </a:lnTo>
                  <a:lnTo>
                    <a:pt x="278333" y="1695831"/>
                  </a:lnTo>
                  <a:lnTo>
                    <a:pt x="313524" y="1678432"/>
                  </a:lnTo>
                  <a:lnTo>
                    <a:pt x="348195" y="1659128"/>
                  </a:lnTo>
                  <a:lnTo>
                    <a:pt x="382320" y="1637792"/>
                  </a:lnTo>
                  <a:lnTo>
                    <a:pt x="415861" y="1614551"/>
                  </a:lnTo>
                  <a:lnTo>
                    <a:pt x="448818" y="1589405"/>
                  </a:lnTo>
                  <a:lnTo>
                    <a:pt x="481152" y="1562354"/>
                  </a:lnTo>
                  <a:lnTo>
                    <a:pt x="512838" y="1533652"/>
                  </a:lnTo>
                  <a:lnTo>
                    <a:pt x="543864" y="1503045"/>
                  </a:lnTo>
                  <a:lnTo>
                    <a:pt x="574192" y="1470914"/>
                  </a:lnTo>
                  <a:lnTo>
                    <a:pt x="603808" y="1437005"/>
                  </a:lnTo>
                  <a:lnTo>
                    <a:pt x="632675" y="1401445"/>
                  </a:lnTo>
                  <a:lnTo>
                    <a:pt x="660793" y="1364234"/>
                  </a:lnTo>
                  <a:lnTo>
                    <a:pt x="688124" y="1325499"/>
                  </a:lnTo>
                  <a:lnTo>
                    <a:pt x="714641" y="1285240"/>
                  </a:lnTo>
                  <a:lnTo>
                    <a:pt x="740333" y="1243584"/>
                  </a:lnTo>
                  <a:lnTo>
                    <a:pt x="765162" y="1200404"/>
                  </a:lnTo>
                  <a:lnTo>
                    <a:pt x="789114" y="1155954"/>
                  </a:lnTo>
                  <a:lnTo>
                    <a:pt x="812152" y="1109980"/>
                  </a:lnTo>
                  <a:lnTo>
                    <a:pt x="834275" y="1062736"/>
                  </a:lnTo>
                  <a:lnTo>
                    <a:pt x="855446" y="1014222"/>
                  </a:lnTo>
                  <a:lnTo>
                    <a:pt x="875639" y="964565"/>
                  </a:lnTo>
                  <a:lnTo>
                    <a:pt x="894829" y="913511"/>
                  </a:lnTo>
                  <a:lnTo>
                    <a:pt x="913003" y="861441"/>
                  </a:lnTo>
                  <a:lnTo>
                    <a:pt x="930122" y="808228"/>
                  </a:lnTo>
                  <a:lnTo>
                    <a:pt x="946175" y="753872"/>
                  </a:lnTo>
                  <a:lnTo>
                    <a:pt x="961136" y="698500"/>
                  </a:lnTo>
                  <a:lnTo>
                    <a:pt x="974991" y="642238"/>
                  </a:lnTo>
                  <a:lnTo>
                    <a:pt x="987691" y="584835"/>
                  </a:lnTo>
                  <a:lnTo>
                    <a:pt x="999236" y="526669"/>
                  </a:lnTo>
                  <a:lnTo>
                    <a:pt x="1009586" y="467487"/>
                  </a:lnTo>
                  <a:lnTo>
                    <a:pt x="1018730" y="407543"/>
                  </a:lnTo>
                  <a:lnTo>
                    <a:pt x="1026629" y="346837"/>
                  </a:lnTo>
                  <a:lnTo>
                    <a:pt x="1033284" y="285242"/>
                  </a:lnTo>
                  <a:lnTo>
                    <a:pt x="1038644" y="223012"/>
                  </a:lnTo>
                  <a:lnTo>
                    <a:pt x="1042708" y="160020"/>
                  </a:lnTo>
                  <a:lnTo>
                    <a:pt x="1045438" y="96520"/>
                  </a:lnTo>
                  <a:lnTo>
                    <a:pt x="1046810" y="32258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36739" y="1547909"/>
            <a:ext cx="6238240" cy="283210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50" dirty="0">
              <a:latin typeface="Times New Roman"/>
              <a:cs typeface="Times New Roman"/>
            </a:endParaRPr>
          </a:p>
          <a:p>
            <a:pPr marL="433705" indent="-34417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1600" b="1" spc="-15" dirty="0">
                <a:latin typeface="Arial"/>
                <a:cs typeface="Arial"/>
              </a:rPr>
              <a:t>Распределены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по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годам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обучения</a:t>
            </a:r>
            <a:r>
              <a:rPr sz="1600" spc="-10" dirty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  <a:p>
            <a:pPr marL="433705" marR="134620" indent="-343535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1600" b="1" spc="-10" dirty="0">
                <a:latin typeface="Arial"/>
                <a:cs typeface="Arial"/>
              </a:rPr>
              <a:t>Определяют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минимум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СО</a:t>
            </a:r>
            <a:r>
              <a:rPr sz="1600" spc="-20" dirty="0">
                <a:latin typeface="Microsoft Sans Serif"/>
                <a:cs typeface="Microsoft Sans Serif"/>
              </a:rPr>
              <a:t>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изучение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которого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гарантирует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государство.</a:t>
            </a:r>
            <a:endParaRPr sz="1600" dirty="0">
              <a:latin typeface="Microsoft Sans Serif"/>
              <a:cs typeface="Microsoft Sans Serif"/>
            </a:endParaRPr>
          </a:p>
          <a:p>
            <a:pPr marL="433705" marR="262890" indent="-343535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1600" b="1" spc="-20" dirty="0">
                <a:latin typeface="Arial"/>
                <a:cs typeface="Arial"/>
              </a:rPr>
              <a:t>Формулируются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деятельностной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форме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усилением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акцента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применение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знаний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конкретных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умений.</a:t>
            </a:r>
            <a:endParaRPr sz="1600" dirty="0">
              <a:latin typeface="Microsoft Sans Serif"/>
              <a:cs typeface="Microsoft Sans Serif"/>
            </a:endParaRPr>
          </a:p>
          <a:p>
            <a:pPr marL="433705" indent="-34417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1600" spc="-30" dirty="0">
                <a:latin typeface="Microsoft Sans Serif"/>
                <a:cs typeface="Microsoft Sans Serif"/>
              </a:rPr>
              <a:t>Формулируются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основе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документов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стратегического</a:t>
            </a:r>
            <a:endParaRPr sz="1600" dirty="0">
              <a:latin typeface="Microsoft Sans Serif"/>
              <a:cs typeface="Microsoft Sans Serif"/>
            </a:endParaRPr>
          </a:p>
          <a:p>
            <a:pPr marL="43370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планирования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с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учетом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60" dirty="0">
                <a:latin typeface="Arial"/>
                <a:cs typeface="Arial"/>
              </a:rPr>
              <a:t>ВПР,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НИКО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и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45" dirty="0">
                <a:latin typeface="Arial"/>
                <a:cs typeface="Arial"/>
              </a:rPr>
              <a:t>т.д</a:t>
            </a:r>
            <a:r>
              <a:rPr sz="1600" spc="-45" dirty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  <a:p>
            <a:pPr marL="433705" marR="669290" indent="-343535">
              <a:lnSpc>
                <a:spcPct val="100000"/>
              </a:lnSpc>
              <a:buAutoNum type="arabicPeriod" startAt="5"/>
              <a:tabLst>
                <a:tab pos="433705" algn="l"/>
                <a:tab pos="43434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Усиливают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акценты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изучение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явлений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процессов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современной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России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мира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целом,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современного </a:t>
            </a:r>
            <a:r>
              <a:rPr sz="1600" spc="-10" dirty="0">
                <a:latin typeface="Microsoft Sans Serif"/>
                <a:cs typeface="Microsoft Sans Serif"/>
              </a:rPr>
              <a:t> состояния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науки.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6880" y="2333002"/>
            <a:ext cx="4135120" cy="2062480"/>
          </a:xfrm>
          <a:prstGeom prst="rect">
            <a:avLst/>
          </a:prstGeom>
          <a:ln w="28955">
            <a:solidFill>
              <a:srgbClr val="CC33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315595" indent="-224154">
              <a:lnSpc>
                <a:spcPct val="100000"/>
              </a:lnSpc>
              <a:spcBef>
                <a:spcPts val="400"/>
              </a:spcBef>
              <a:buSzPct val="75000"/>
              <a:buFont typeface="Microsoft Sans Serif"/>
              <a:buChar char="–"/>
              <a:tabLst>
                <a:tab pos="314960" algn="l"/>
                <a:tab pos="315595" algn="l"/>
                <a:tab pos="1572260" algn="l"/>
                <a:tab pos="2395855" algn="l"/>
              </a:tabLst>
            </a:pPr>
            <a:r>
              <a:rPr sz="1600" b="1" spc="-10" dirty="0">
                <a:solidFill>
                  <a:srgbClr val="333333"/>
                </a:solidFill>
                <a:latin typeface="Arial"/>
                <a:cs typeface="Arial"/>
              </a:rPr>
              <a:t>объяснять	общие	закономерности</a:t>
            </a:r>
            <a:endParaRPr sz="16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600" spc="-30" dirty="0">
                <a:solidFill>
                  <a:srgbClr val="333333"/>
                </a:solidFill>
                <a:latin typeface="Microsoft Sans Serif"/>
                <a:cs typeface="Microsoft Sans Serif"/>
              </a:rPr>
              <a:t>круговорота</a:t>
            </a:r>
            <a:r>
              <a:rPr sz="16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воды</a:t>
            </a:r>
            <a:r>
              <a:rPr sz="16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в</a:t>
            </a:r>
            <a:r>
              <a:rPr sz="16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природе;</a:t>
            </a:r>
            <a:endParaRPr sz="1600" dirty="0">
              <a:latin typeface="Microsoft Sans Serif"/>
              <a:cs typeface="Microsoft Sans Serif"/>
            </a:endParaRPr>
          </a:p>
          <a:p>
            <a:pPr marL="388620" indent="-297815">
              <a:lnSpc>
                <a:spcPct val="100000"/>
              </a:lnSpc>
              <a:buFont typeface="Microsoft Sans Serif"/>
              <a:buChar char="–"/>
              <a:tabLst>
                <a:tab pos="388620" algn="l"/>
                <a:tab pos="389255" algn="l"/>
                <a:tab pos="1770380" algn="l"/>
                <a:tab pos="2082164" algn="l"/>
              </a:tabLst>
            </a:pPr>
            <a:r>
              <a:rPr sz="1600" b="1" spc="-5" dirty="0">
                <a:solidFill>
                  <a:srgbClr val="333333"/>
                </a:solidFill>
                <a:latin typeface="Arial"/>
                <a:cs typeface="Arial"/>
              </a:rPr>
              <a:t>определять	и	классифицировать</a:t>
            </a:r>
            <a:endParaRPr sz="16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6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элементы</a:t>
            </a:r>
            <a:r>
              <a:rPr sz="1600" spc="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живой/</a:t>
            </a:r>
            <a:r>
              <a:rPr sz="1600" spc="5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неживой</a:t>
            </a:r>
            <a:r>
              <a:rPr sz="1600" spc="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природы;</a:t>
            </a:r>
            <a:endParaRPr sz="1600" dirty="0">
              <a:latin typeface="Microsoft Sans Serif"/>
              <a:cs typeface="Microsoft Sans Serif"/>
            </a:endParaRPr>
          </a:p>
          <a:p>
            <a:pPr marL="91440" marR="84455">
              <a:lnSpc>
                <a:spcPct val="100000"/>
              </a:lnSpc>
              <a:buFont typeface="Microsoft Sans Serif"/>
              <a:buChar char="–"/>
              <a:tabLst>
                <a:tab pos="403860" algn="l"/>
                <a:tab pos="404495" algn="l"/>
                <a:tab pos="1722120" algn="l"/>
                <a:tab pos="3131820" algn="l"/>
              </a:tabLst>
            </a:pPr>
            <a:r>
              <a:rPr sz="1600" b="1" spc="-5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600" b="1" spc="-15" dirty="0">
                <a:solidFill>
                  <a:srgbClr val="333333"/>
                </a:solidFill>
                <a:latin typeface="Arial"/>
                <a:cs typeface="Arial"/>
              </a:rPr>
              <a:t>п</a:t>
            </a:r>
            <a:r>
              <a:rPr sz="1600" b="1" spc="-5" dirty="0">
                <a:solidFill>
                  <a:srgbClr val="333333"/>
                </a:solidFill>
                <a:latin typeface="Arial"/>
                <a:cs typeface="Arial"/>
              </a:rPr>
              <a:t>ис</a:t>
            </a:r>
            <a:r>
              <a:rPr sz="1600" b="1" dirty="0">
                <a:solidFill>
                  <a:srgbClr val="333333"/>
                </a:solidFill>
                <a:latin typeface="Arial"/>
                <a:cs typeface="Arial"/>
              </a:rPr>
              <a:t>ы</a:t>
            </a:r>
            <a:r>
              <a:rPr sz="1600" b="1" spc="-30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600" b="1" spc="-5" dirty="0">
                <a:solidFill>
                  <a:srgbClr val="333333"/>
                </a:solidFill>
                <a:latin typeface="Arial"/>
                <a:cs typeface="Arial"/>
              </a:rPr>
              <a:t>ть</a:t>
            </a:r>
            <a:r>
              <a:rPr sz="1600" b="1" dirty="0">
                <a:solidFill>
                  <a:srgbClr val="333333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333333"/>
                </a:solidFill>
                <a:latin typeface="Arial"/>
                <a:cs typeface="Arial"/>
              </a:rPr>
              <a:t>ф</a:t>
            </a:r>
            <a:r>
              <a:rPr sz="1600" b="1" dirty="0">
                <a:solidFill>
                  <a:srgbClr val="333333"/>
                </a:solidFill>
                <a:latin typeface="Arial"/>
                <a:cs typeface="Arial"/>
              </a:rPr>
              <a:t>и</a:t>
            </a:r>
            <a:r>
              <a:rPr sz="1600" b="1" spc="-10" dirty="0">
                <a:solidFill>
                  <a:srgbClr val="333333"/>
                </a:solidFill>
                <a:latin typeface="Arial"/>
                <a:cs typeface="Arial"/>
              </a:rPr>
              <a:t>зи</a:t>
            </a:r>
            <a:r>
              <a:rPr sz="1600" b="1" dirty="0">
                <a:solidFill>
                  <a:srgbClr val="333333"/>
                </a:solidFill>
                <a:latin typeface="Arial"/>
                <a:cs typeface="Arial"/>
              </a:rPr>
              <a:t>ч</a:t>
            </a:r>
            <a:r>
              <a:rPr sz="1600" b="1" spc="-3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600" b="1" spc="-10" dirty="0">
                <a:solidFill>
                  <a:srgbClr val="333333"/>
                </a:solidFill>
                <a:latin typeface="Arial"/>
                <a:cs typeface="Arial"/>
              </a:rPr>
              <a:t>с</a:t>
            </a:r>
            <a:r>
              <a:rPr sz="1600" b="1" spc="-5" dirty="0">
                <a:solidFill>
                  <a:srgbClr val="333333"/>
                </a:solidFill>
                <a:latin typeface="Arial"/>
                <a:cs typeface="Arial"/>
              </a:rPr>
              <a:t>кие</a:t>
            </a:r>
            <a:r>
              <a:rPr sz="1600" b="1" dirty="0">
                <a:solidFill>
                  <a:srgbClr val="333333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333333"/>
                </a:solidFill>
                <a:latin typeface="Arial"/>
                <a:cs typeface="Arial"/>
              </a:rPr>
              <a:t>с</a:t>
            </a:r>
            <a:r>
              <a:rPr sz="1600" b="1" spc="-30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600" b="1" spc="-5" dirty="0">
                <a:solidFill>
                  <a:srgbClr val="333333"/>
                </a:solidFill>
                <a:latin typeface="Arial"/>
                <a:cs typeface="Arial"/>
              </a:rPr>
              <a:t>ой</a:t>
            </a:r>
            <a:r>
              <a:rPr sz="1600" b="1" spc="5" dirty="0">
                <a:solidFill>
                  <a:srgbClr val="333333"/>
                </a:solidFill>
                <a:latin typeface="Arial"/>
                <a:cs typeface="Arial"/>
              </a:rPr>
              <a:t>с</a:t>
            </a:r>
            <a:r>
              <a:rPr sz="16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т</a:t>
            </a:r>
            <a:r>
              <a:rPr sz="16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в</a:t>
            </a:r>
            <a:r>
              <a:rPr sz="16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а  </a:t>
            </a:r>
            <a:r>
              <a:rPr sz="16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воды</a:t>
            </a:r>
            <a:r>
              <a:rPr sz="16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в</a:t>
            </a:r>
            <a:r>
              <a:rPr sz="16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трех</a:t>
            </a:r>
            <a:r>
              <a:rPr sz="1600" spc="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агрегатных</a:t>
            </a:r>
            <a:r>
              <a:rPr sz="1600" spc="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состояниях</a:t>
            </a:r>
            <a:r>
              <a:rPr sz="1600" spc="5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и</a:t>
            </a:r>
            <a:r>
              <a:rPr sz="160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т.д.;</a:t>
            </a:r>
            <a:endParaRPr sz="1600" dirty="0">
              <a:latin typeface="Microsoft Sans Serif"/>
              <a:cs typeface="Microsoft Sans Serif"/>
            </a:endParaRPr>
          </a:p>
          <a:p>
            <a:pPr marL="655320" indent="-564515">
              <a:lnSpc>
                <a:spcPct val="100000"/>
              </a:lnSpc>
              <a:buFont typeface="Microsoft Sans Serif"/>
              <a:buChar char="–"/>
              <a:tabLst>
                <a:tab pos="655320" algn="l"/>
                <a:tab pos="655955" algn="l"/>
                <a:tab pos="2738755" algn="l"/>
              </a:tabLst>
            </a:pPr>
            <a:r>
              <a:rPr sz="1600" b="1" spc="-10" dirty="0">
                <a:solidFill>
                  <a:srgbClr val="333333"/>
                </a:solidFill>
                <a:latin typeface="Arial"/>
                <a:cs typeface="Arial"/>
              </a:rPr>
              <a:t>прогнозировать	последствия</a:t>
            </a:r>
            <a:endParaRPr sz="16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6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неконтролируемого</a:t>
            </a:r>
            <a:r>
              <a:rPr sz="1600" spc="8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пала</a:t>
            </a:r>
            <a:r>
              <a:rPr sz="16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травы</a:t>
            </a:r>
            <a:r>
              <a:rPr sz="1600" spc="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и</a:t>
            </a:r>
            <a:r>
              <a:rPr sz="160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333333"/>
                </a:solidFill>
                <a:latin typeface="Microsoft Sans Serif"/>
                <a:cs typeface="Microsoft Sans Serif"/>
              </a:rPr>
              <a:t>т.д.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41266" y="4685679"/>
            <a:ext cx="10537095" cy="1976740"/>
          </a:xfrm>
          <a:custGeom>
            <a:avLst/>
            <a:gdLst/>
            <a:ahLst/>
            <a:cxnLst/>
            <a:rect l="l" t="t" r="r" b="b"/>
            <a:pathLst>
              <a:path w="4925695" h="2307590">
                <a:moveTo>
                  <a:pt x="0" y="2307336"/>
                </a:moveTo>
                <a:lnTo>
                  <a:pt x="4925568" y="2307336"/>
                </a:lnTo>
                <a:lnTo>
                  <a:pt x="4925568" y="0"/>
                </a:lnTo>
                <a:lnTo>
                  <a:pt x="0" y="0"/>
                </a:lnTo>
                <a:lnTo>
                  <a:pt x="0" y="2307336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71599" y="4953000"/>
            <a:ext cx="1021893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Организаций,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которых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языком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образования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является</a:t>
            </a:r>
            <a:r>
              <a:rPr sz="1800" spc="-5" dirty="0">
                <a:latin typeface="Calibri"/>
                <a:cs typeface="Calibri"/>
              </a:rPr>
              <a:t> русский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язык,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изучение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родного </a:t>
            </a:r>
            <a:r>
              <a:rPr sz="1800" b="1" spc="-10" dirty="0">
                <a:latin typeface="Calibri"/>
                <a:cs typeface="Calibri"/>
              </a:rPr>
              <a:t>языка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10" dirty="0">
                <a:latin typeface="Calibri"/>
                <a:cs typeface="Calibri"/>
              </a:rPr>
              <a:t>родной </a:t>
            </a:r>
            <a:r>
              <a:rPr sz="1800" b="1" spc="-5" dirty="0">
                <a:latin typeface="Calibri"/>
                <a:cs typeface="Calibri"/>
              </a:rPr>
              <a:t>литературы </a:t>
            </a:r>
            <a:r>
              <a:rPr sz="1800" spc="-5" dirty="0">
                <a:latin typeface="Calibri"/>
                <a:cs typeface="Calibri"/>
              </a:rPr>
              <a:t>из </a:t>
            </a:r>
            <a:r>
              <a:rPr sz="1800" dirty="0">
                <a:latin typeface="Calibri"/>
                <a:cs typeface="Calibri"/>
              </a:rPr>
              <a:t>числа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языков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народов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Российской</a:t>
            </a:r>
            <a:r>
              <a:rPr sz="1800" spc="-5" dirty="0">
                <a:latin typeface="Calibri"/>
                <a:cs typeface="Calibri"/>
              </a:rPr>
              <a:t> Федерации,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государственных языков</a:t>
            </a:r>
            <a:r>
              <a:rPr sz="1800" spc="-5" dirty="0">
                <a:latin typeface="Calibri"/>
                <a:cs typeface="Calibri"/>
              </a:rPr>
              <a:t> республик </a:t>
            </a:r>
            <a:r>
              <a:rPr sz="1800" spc="-10" dirty="0">
                <a:latin typeface="Calibri"/>
                <a:cs typeface="Calibri"/>
              </a:rPr>
              <a:t>Российской </a:t>
            </a:r>
            <a:r>
              <a:rPr sz="1800" spc="-5" dirty="0">
                <a:latin typeface="Calibri"/>
                <a:cs typeface="Calibri"/>
              </a:rPr>
              <a:t> Федерации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осуществляется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при</a:t>
            </a:r>
            <a:r>
              <a:rPr sz="1800" b="1" i="1" dirty="0">
                <a:latin typeface="Calibri"/>
                <a:cs typeface="Calibri"/>
              </a:rPr>
              <a:t> наличии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возможностей Организации</a:t>
            </a:r>
            <a:r>
              <a:rPr sz="1800" b="1" i="1" dirty="0">
                <a:latin typeface="Calibri"/>
                <a:cs typeface="Calibri"/>
              </a:rPr>
              <a:t> и </a:t>
            </a:r>
            <a:r>
              <a:rPr sz="1800" b="1" i="1" spc="-5" dirty="0">
                <a:latin typeface="Calibri"/>
                <a:cs typeface="Calibri"/>
              </a:rPr>
              <a:t>по заявлению 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родителей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( </a:t>
            </a:r>
            <a:r>
              <a:rPr sz="1800" b="1" i="1" spc="-10" dirty="0">
                <a:latin typeface="Calibri"/>
                <a:cs typeface="Calibri"/>
              </a:rPr>
              <a:t>законных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представителей)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304800"/>
            <a:ext cx="9874250" cy="6204585"/>
            <a:chOff x="1927860" y="179831"/>
            <a:chExt cx="9874250" cy="62045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960" y="217931"/>
              <a:ext cx="9797796" cy="61280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46910" y="198881"/>
              <a:ext cx="9836150" cy="6166485"/>
            </a:xfrm>
            <a:custGeom>
              <a:avLst/>
              <a:gdLst/>
              <a:ahLst/>
              <a:cxnLst/>
              <a:rect l="l" t="t" r="r" b="b"/>
              <a:pathLst>
                <a:path w="9836150" h="6166485">
                  <a:moveTo>
                    <a:pt x="0" y="6166104"/>
                  </a:moveTo>
                  <a:lnTo>
                    <a:pt x="9835896" y="6166104"/>
                  </a:lnTo>
                  <a:lnTo>
                    <a:pt x="9835896" y="0"/>
                  </a:lnTo>
                  <a:lnTo>
                    <a:pt x="0" y="0"/>
                  </a:lnTo>
                  <a:lnTo>
                    <a:pt x="0" y="616610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1047115" cy="6858000"/>
            <a:chOff x="0" y="0"/>
            <a:chExt cx="1047115" cy="6858000"/>
          </a:xfrm>
        </p:grpSpPr>
        <p:sp>
          <p:nvSpPr>
            <p:cNvPr id="6" name="object 6"/>
            <p:cNvSpPr/>
            <p:nvPr/>
          </p:nvSpPr>
          <p:spPr>
            <a:xfrm>
              <a:off x="1523" y="0"/>
              <a:ext cx="1043940" cy="3429000"/>
            </a:xfrm>
            <a:custGeom>
              <a:avLst/>
              <a:gdLst/>
              <a:ahLst/>
              <a:cxnLst/>
              <a:rect l="l" t="t" r="r" b="b"/>
              <a:pathLst>
                <a:path w="1043940" h="3429000">
                  <a:moveTo>
                    <a:pt x="1043914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043914" y="3429000"/>
                  </a:lnTo>
                  <a:lnTo>
                    <a:pt x="1043914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671827"/>
              <a:ext cx="1047115" cy="5186045"/>
            </a:xfrm>
            <a:custGeom>
              <a:avLst/>
              <a:gdLst/>
              <a:ahLst/>
              <a:cxnLst/>
              <a:rect l="l" t="t" r="r" b="b"/>
              <a:pathLst>
                <a:path w="1047115" h="5186045">
                  <a:moveTo>
                    <a:pt x="0" y="0"/>
                  </a:moveTo>
                  <a:lnTo>
                    <a:pt x="0" y="783209"/>
                  </a:lnTo>
                  <a:lnTo>
                    <a:pt x="19160" y="783717"/>
                  </a:lnTo>
                  <a:lnTo>
                    <a:pt x="38180" y="785241"/>
                  </a:lnTo>
                  <a:lnTo>
                    <a:pt x="94195" y="795909"/>
                  </a:lnTo>
                  <a:lnTo>
                    <a:pt x="130581" y="807974"/>
                  </a:lnTo>
                  <a:lnTo>
                    <a:pt x="166128" y="823722"/>
                  </a:lnTo>
                  <a:lnTo>
                    <a:pt x="200748" y="843026"/>
                  </a:lnTo>
                  <a:lnTo>
                    <a:pt x="234353" y="865886"/>
                  </a:lnTo>
                  <a:lnTo>
                    <a:pt x="266890" y="892048"/>
                  </a:lnTo>
                  <a:lnTo>
                    <a:pt x="298259" y="921512"/>
                  </a:lnTo>
                  <a:lnTo>
                    <a:pt x="328409" y="954024"/>
                  </a:lnTo>
                  <a:lnTo>
                    <a:pt x="357225" y="989584"/>
                  </a:lnTo>
                  <a:lnTo>
                    <a:pt x="384683" y="1027811"/>
                  </a:lnTo>
                  <a:lnTo>
                    <a:pt x="410654" y="1068959"/>
                  </a:lnTo>
                  <a:lnTo>
                    <a:pt x="435102" y="1112520"/>
                  </a:lnTo>
                  <a:lnTo>
                    <a:pt x="457923" y="1158621"/>
                  </a:lnTo>
                  <a:lnTo>
                    <a:pt x="479056" y="1207135"/>
                  </a:lnTo>
                  <a:lnTo>
                    <a:pt x="498411" y="1257681"/>
                  </a:lnTo>
                  <a:lnTo>
                    <a:pt x="515937" y="1310386"/>
                  </a:lnTo>
                  <a:lnTo>
                    <a:pt x="531533" y="1365123"/>
                  </a:lnTo>
                  <a:lnTo>
                    <a:pt x="545122" y="1421511"/>
                  </a:lnTo>
                  <a:lnTo>
                    <a:pt x="556653" y="1479677"/>
                  </a:lnTo>
                  <a:lnTo>
                    <a:pt x="566013" y="1539367"/>
                  </a:lnTo>
                  <a:lnTo>
                    <a:pt x="573163" y="1600581"/>
                  </a:lnTo>
                  <a:lnTo>
                    <a:pt x="577989" y="1662938"/>
                  </a:lnTo>
                  <a:lnTo>
                    <a:pt x="580440" y="1726564"/>
                  </a:lnTo>
                  <a:lnTo>
                    <a:pt x="580732" y="1757172"/>
                  </a:lnTo>
                  <a:lnTo>
                    <a:pt x="997" y="1757172"/>
                  </a:lnTo>
                  <a:lnTo>
                    <a:pt x="997" y="5185781"/>
                  </a:lnTo>
                  <a:lnTo>
                    <a:pt x="1045184" y="5185781"/>
                  </a:lnTo>
                  <a:lnTo>
                    <a:pt x="1045184" y="1758823"/>
                  </a:lnTo>
                  <a:lnTo>
                    <a:pt x="1046975" y="1758823"/>
                  </a:lnTo>
                  <a:lnTo>
                    <a:pt x="1046289" y="1694307"/>
                  </a:lnTo>
                  <a:lnTo>
                    <a:pt x="1044232" y="1630426"/>
                  </a:lnTo>
                  <a:lnTo>
                    <a:pt x="1040828" y="1567180"/>
                  </a:lnTo>
                  <a:lnTo>
                    <a:pt x="1036116" y="1504569"/>
                  </a:lnTo>
                  <a:lnTo>
                    <a:pt x="1030109" y="1442593"/>
                  </a:lnTo>
                  <a:lnTo>
                    <a:pt x="1022832" y="1381506"/>
                  </a:lnTo>
                  <a:lnTo>
                    <a:pt x="1014298" y="1321054"/>
                  </a:lnTo>
                  <a:lnTo>
                    <a:pt x="1004557" y="1261491"/>
                  </a:lnTo>
                  <a:lnTo>
                    <a:pt x="993597" y="1202817"/>
                  </a:lnTo>
                  <a:lnTo>
                    <a:pt x="981481" y="1145032"/>
                  </a:lnTo>
                  <a:lnTo>
                    <a:pt x="968197" y="1088263"/>
                  </a:lnTo>
                  <a:lnTo>
                    <a:pt x="953795" y="1032383"/>
                  </a:lnTo>
                  <a:lnTo>
                    <a:pt x="938276" y="977519"/>
                  </a:lnTo>
                  <a:lnTo>
                    <a:pt x="921689" y="923798"/>
                  </a:lnTo>
                  <a:lnTo>
                    <a:pt x="904036" y="871093"/>
                  </a:lnTo>
                  <a:lnTo>
                    <a:pt x="885355" y="819531"/>
                  </a:lnTo>
                  <a:lnTo>
                    <a:pt x="865657" y="769238"/>
                  </a:lnTo>
                  <a:lnTo>
                    <a:pt x="844969" y="720089"/>
                  </a:lnTo>
                  <a:lnTo>
                    <a:pt x="823328" y="672211"/>
                  </a:lnTo>
                  <a:lnTo>
                    <a:pt x="800735" y="625601"/>
                  </a:lnTo>
                  <a:lnTo>
                    <a:pt x="777240" y="580389"/>
                  </a:lnTo>
                  <a:lnTo>
                    <a:pt x="752843" y="536575"/>
                  </a:lnTo>
                  <a:lnTo>
                    <a:pt x="727583" y="494030"/>
                  </a:lnTo>
                  <a:lnTo>
                    <a:pt x="701484" y="453136"/>
                  </a:lnTo>
                  <a:lnTo>
                    <a:pt x="674547" y="413638"/>
                  </a:lnTo>
                  <a:lnTo>
                    <a:pt x="646823" y="375666"/>
                  </a:lnTo>
                  <a:lnTo>
                    <a:pt x="618324" y="339344"/>
                  </a:lnTo>
                  <a:lnTo>
                    <a:pt x="589076" y="304546"/>
                  </a:lnTo>
                  <a:lnTo>
                    <a:pt x="559104" y="271525"/>
                  </a:lnTo>
                  <a:lnTo>
                    <a:pt x="528421" y="240157"/>
                  </a:lnTo>
                  <a:lnTo>
                    <a:pt x="497065" y="210438"/>
                  </a:lnTo>
                  <a:lnTo>
                    <a:pt x="465061" y="182625"/>
                  </a:lnTo>
                  <a:lnTo>
                    <a:pt x="432409" y="156591"/>
                  </a:lnTo>
                  <a:lnTo>
                    <a:pt x="399161" y="132334"/>
                  </a:lnTo>
                  <a:lnTo>
                    <a:pt x="365315" y="109982"/>
                  </a:lnTo>
                  <a:lnTo>
                    <a:pt x="330923" y="89662"/>
                  </a:lnTo>
                  <a:lnTo>
                    <a:pt x="295986" y="71247"/>
                  </a:lnTo>
                  <a:lnTo>
                    <a:pt x="260540" y="54863"/>
                  </a:lnTo>
                  <a:lnTo>
                    <a:pt x="224599" y="40512"/>
                  </a:lnTo>
                  <a:lnTo>
                    <a:pt x="188188" y="28321"/>
                  </a:lnTo>
                  <a:lnTo>
                    <a:pt x="151345" y="18287"/>
                  </a:lnTo>
                  <a:lnTo>
                    <a:pt x="114072" y="10287"/>
                  </a:lnTo>
                  <a:lnTo>
                    <a:pt x="57437" y="2539"/>
                  </a:lnTo>
                  <a:lnTo>
                    <a:pt x="19226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427476"/>
              <a:ext cx="1047115" cy="1758950"/>
            </a:xfrm>
            <a:custGeom>
              <a:avLst/>
              <a:gdLst/>
              <a:ahLst/>
              <a:cxnLst/>
              <a:rect l="l" t="t" r="r" b="b"/>
              <a:pathLst>
                <a:path w="1047115" h="1758950">
                  <a:moveTo>
                    <a:pt x="1046988" y="0"/>
                  </a:moveTo>
                  <a:lnTo>
                    <a:pt x="580771" y="0"/>
                  </a:lnTo>
                  <a:lnTo>
                    <a:pt x="580453" y="32258"/>
                  </a:lnTo>
                  <a:lnTo>
                    <a:pt x="579526" y="64135"/>
                  </a:lnTo>
                  <a:lnTo>
                    <a:pt x="575881" y="127126"/>
                  </a:lnTo>
                  <a:lnTo>
                    <a:pt x="569874" y="188975"/>
                  </a:lnTo>
                  <a:lnTo>
                    <a:pt x="561619" y="249428"/>
                  </a:lnTo>
                  <a:lnTo>
                    <a:pt x="551154" y="308356"/>
                  </a:lnTo>
                  <a:lnTo>
                    <a:pt x="538594" y="365632"/>
                  </a:lnTo>
                  <a:lnTo>
                    <a:pt x="523989" y="421259"/>
                  </a:lnTo>
                  <a:lnTo>
                    <a:pt x="507415" y="474980"/>
                  </a:lnTo>
                  <a:lnTo>
                    <a:pt x="488962" y="526542"/>
                  </a:lnTo>
                  <a:lnTo>
                    <a:pt x="468706" y="576199"/>
                  </a:lnTo>
                  <a:lnTo>
                    <a:pt x="446722" y="623443"/>
                  </a:lnTo>
                  <a:lnTo>
                    <a:pt x="423075" y="668274"/>
                  </a:lnTo>
                  <a:lnTo>
                    <a:pt x="397865" y="710692"/>
                  </a:lnTo>
                  <a:lnTo>
                    <a:pt x="371144" y="750443"/>
                  </a:lnTo>
                  <a:lnTo>
                    <a:pt x="342988" y="787273"/>
                  </a:lnTo>
                  <a:lnTo>
                    <a:pt x="313499" y="821309"/>
                  </a:lnTo>
                  <a:lnTo>
                    <a:pt x="282727" y="852297"/>
                  </a:lnTo>
                  <a:lnTo>
                    <a:pt x="250774" y="880110"/>
                  </a:lnTo>
                  <a:lnTo>
                    <a:pt x="217690" y="904748"/>
                  </a:lnTo>
                  <a:lnTo>
                    <a:pt x="183565" y="925830"/>
                  </a:lnTo>
                  <a:lnTo>
                    <a:pt x="148475" y="943356"/>
                  </a:lnTo>
                  <a:lnTo>
                    <a:pt x="112500" y="957199"/>
                  </a:lnTo>
                  <a:lnTo>
                    <a:pt x="75711" y="967359"/>
                  </a:lnTo>
                  <a:lnTo>
                    <a:pt x="19170" y="974979"/>
                  </a:lnTo>
                  <a:lnTo>
                    <a:pt x="0" y="975487"/>
                  </a:lnTo>
                  <a:lnTo>
                    <a:pt x="0" y="1758696"/>
                  </a:lnTo>
                  <a:lnTo>
                    <a:pt x="38383" y="1757553"/>
                  </a:lnTo>
                  <a:lnTo>
                    <a:pt x="76417" y="1754124"/>
                  </a:lnTo>
                  <a:lnTo>
                    <a:pt x="132765" y="1744726"/>
                  </a:lnTo>
                  <a:lnTo>
                    <a:pt x="169824" y="1735709"/>
                  </a:lnTo>
                  <a:lnTo>
                    <a:pt x="206463" y="1724533"/>
                  </a:lnTo>
                  <a:lnTo>
                    <a:pt x="242633" y="1711198"/>
                  </a:lnTo>
                  <a:lnTo>
                    <a:pt x="278333" y="1695831"/>
                  </a:lnTo>
                  <a:lnTo>
                    <a:pt x="313524" y="1678432"/>
                  </a:lnTo>
                  <a:lnTo>
                    <a:pt x="348195" y="1659128"/>
                  </a:lnTo>
                  <a:lnTo>
                    <a:pt x="382320" y="1637792"/>
                  </a:lnTo>
                  <a:lnTo>
                    <a:pt x="415861" y="1614551"/>
                  </a:lnTo>
                  <a:lnTo>
                    <a:pt x="448818" y="1589405"/>
                  </a:lnTo>
                  <a:lnTo>
                    <a:pt x="481152" y="1562354"/>
                  </a:lnTo>
                  <a:lnTo>
                    <a:pt x="512838" y="1533652"/>
                  </a:lnTo>
                  <a:lnTo>
                    <a:pt x="543864" y="1503045"/>
                  </a:lnTo>
                  <a:lnTo>
                    <a:pt x="574192" y="1470914"/>
                  </a:lnTo>
                  <a:lnTo>
                    <a:pt x="603808" y="1437005"/>
                  </a:lnTo>
                  <a:lnTo>
                    <a:pt x="632675" y="1401445"/>
                  </a:lnTo>
                  <a:lnTo>
                    <a:pt x="660793" y="1364234"/>
                  </a:lnTo>
                  <a:lnTo>
                    <a:pt x="688124" y="1325499"/>
                  </a:lnTo>
                  <a:lnTo>
                    <a:pt x="714641" y="1285240"/>
                  </a:lnTo>
                  <a:lnTo>
                    <a:pt x="740333" y="1243584"/>
                  </a:lnTo>
                  <a:lnTo>
                    <a:pt x="765162" y="1200404"/>
                  </a:lnTo>
                  <a:lnTo>
                    <a:pt x="789114" y="1155954"/>
                  </a:lnTo>
                  <a:lnTo>
                    <a:pt x="812152" y="1109980"/>
                  </a:lnTo>
                  <a:lnTo>
                    <a:pt x="834275" y="1062736"/>
                  </a:lnTo>
                  <a:lnTo>
                    <a:pt x="855446" y="1014222"/>
                  </a:lnTo>
                  <a:lnTo>
                    <a:pt x="875639" y="964565"/>
                  </a:lnTo>
                  <a:lnTo>
                    <a:pt x="894829" y="913511"/>
                  </a:lnTo>
                  <a:lnTo>
                    <a:pt x="913003" y="861441"/>
                  </a:lnTo>
                  <a:lnTo>
                    <a:pt x="930122" y="808228"/>
                  </a:lnTo>
                  <a:lnTo>
                    <a:pt x="946175" y="753872"/>
                  </a:lnTo>
                  <a:lnTo>
                    <a:pt x="961136" y="698500"/>
                  </a:lnTo>
                  <a:lnTo>
                    <a:pt x="974991" y="642238"/>
                  </a:lnTo>
                  <a:lnTo>
                    <a:pt x="987691" y="584835"/>
                  </a:lnTo>
                  <a:lnTo>
                    <a:pt x="999236" y="526669"/>
                  </a:lnTo>
                  <a:lnTo>
                    <a:pt x="1009586" y="467487"/>
                  </a:lnTo>
                  <a:lnTo>
                    <a:pt x="1018730" y="407543"/>
                  </a:lnTo>
                  <a:lnTo>
                    <a:pt x="1026629" y="346837"/>
                  </a:lnTo>
                  <a:lnTo>
                    <a:pt x="1033284" y="285242"/>
                  </a:lnTo>
                  <a:lnTo>
                    <a:pt x="1038644" y="223012"/>
                  </a:lnTo>
                  <a:lnTo>
                    <a:pt x="1042708" y="160020"/>
                  </a:lnTo>
                  <a:lnTo>
                    <a:pt x="1045438" y="96520"/>
                  </a:lnTo>
                  <a:lnTo>
                    <a:pt x="1046810" y="32258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73256" y="557758"/>
            <a:ext cx="619125" cy="5475605"/>
          </a:xfrm>
          <a:custGeom>
            <a:avLst/>
            <a:gdLst/>
            <a:ahLst/>
            <a:cxnLst/>
            <a:rect l="l" t="t" r="r" b="b"/>
            <a:pathLst>
              <a:path w="619125" h="5475605">
                <a:moveTo>
                  <a:pt x="0" y="5475351"/>
                </a:moveTo>
                <a:lnTo>
                  <a:pt x="618744" y="5475351"/>
                </a:lnTo>
                <a:lnTo>
                  <a:pt x="618744" y="0"/>
                </a:lnTo>
                <a:lnTo>
                  <a:pt x="0" y="0"/>
                </a:lnTo>
                <a:lnTo>
                  <a:pt x="0" y="5475351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811" y="3047"/>
            <a:ext cx="12172697" cy="6856730"/>
            <a:chOff x="19811" y="3047"/>
            <a:chExt cx="12172697" cy="6856730"/>
          </a:xfrm>
        </p:grpSpPr>
        <p:sp>
          <p:nvSpPr>
            <p:cNvPr id="4" name="object 4"/>
            <p:cNvSpPr/>
            <p:nvPr/>
          </p:nvSpPr>
          <p:spPr>
            <a:xfrm>
              <a:off x="742188" y="6240778"/>
              <a:ext cx="11450320" cy="617220"/>
            </a:xfrm>
            <a:custGeom>
              <a:avLst/>
              <a:gdLst/>
              <a:ahLst/>
              <a:cxnLst/>
              <a:rect l="l" t="t" r="r" b="b"/>
              <a:pathLst>
                <a:path w="11450320" h="617220">
                  <a:moveTo>
                    <a:pt x="11449812" y="617219"/>
                  </a:moveTo>
                  <a:lnTo>
                    <a:pt x="11449812" y="0"/>
                  </a:lnTo>
                  <a:lnTo>
                    <a:pt x="0" y="0"/>
                  </a:lnTo>
                  <a:lnTo>
                    <a:pt x="0" y="617219"/>
                  </a:lnTo>
                  <a:lnTo>
                    <a:pt x="11449812" y="617219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11" y="557769"/>
              <a:ext cx="722630" cy="6300470"/>
            </a:xfrm>
            <a:custGeom>
              <a:avLst/>
              <a:gdLst/>
              <a:ahLst/>
              <a:cxnLst/>
              <a:rect l="l" t="t" r="r" b="b"/>
              <a:pathLst>
                <a:path w="722630" h="6300470">
                  <a:moveTo>
                    <a:pt x="722376" y="0"/>
                  </a:moveTo>
                  <a:lnTo>
                    <a:pt x="0" y="0"/>
                  </a:lnTo>
                  <a:lnTo>
                    <a:pt x="0" y="6300228"/>
                  </a:lnTo>
                  <a:lnTo>
                    <a:pt x="722376" y="6300228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811" y="3047"/>
              <a:ext cx="12172315" cy="554990"/>
            </a:xfrm>
            <a:custGeom>
              <a:avLst/>
              <a:gdLst/>
              <a:ahLst/>
              <a:cxnLst/>
              <a:rect l="l" t="t" r="r" b="b"/>
              <a:pathLst>
                <a:path w="12172315" h="554990">
                  <a:moveTo>
                    <a:pt x="0" y="554736"/>
                  </a:moveTo>
                  <a:lnTo>
                    <a:pt x="12172188" y="554736"/>
                  </a:lnTo>
                  <a:lnTo>
                    <a:pt x="12172188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2" y="3047"/>
              <a:ext cx="12172315" cy="6856730"/>
            </a:xfrm>
            <a:custGeom>
              <a:avLst/>
              <a:gdLst/>
              <a:ahLst/>
              <a:cxnLst/>
              <a:rect l="l" t="t" r="r" b="b"/>
              <a:pathLst>
                <a:path w="12172315" h="6856730">
                  <a:moveTo>
                    <a:pt x="546074" y="6856184"/>
                  </a:moveTo>
                  <a:lnTo>
                    <a:pt x="542391" y="6792506"/>
                  </a:lnTo>
                  <a:lnTo>
                    <a:pt x="531647" y="6730974"/>
                  </a:lnTo>
                  <a:lnTo>
                    <a:pt x="514235" y="6672008"/>
                  </a:lnTo>
                  <a:lnTo>
                    <a:pt x="490562" y="6616027"/>
                  </a:lnTo>
                  <a:lnTo>
                    <a:pt x="461048" y="6563423"/>
                  </a:lnTo>
                  <a:lnTo>
                    <a:pt x="426097" y="6514630"/>
                  </a:lnTo>
                  <a:lnTo>
                    <a:pt x="386130" y="6470028"/>
                  </a:lnTo>
                  <a:lnTo>
                    <a:pt x="341528" y="6430048"/>
                  </a:lnTo>
                  <a:lnTo>
                    <a:pt x="292735" y="6395098"/>
                  </a:lnTo>
                  <a:lnTo>
                    <a:pt x="240144" y="6365583"/>
                  </a:lnTo>
                  <a:lnTo>
                    <a:pt x="184162" y="6341923"/>
                  </a:lnTo>
                  <a:lnTo>
                    <a:pt x="125196" y="6324498"/>
                  </a:lnTo>
                  <a:lnTo>
                    <a:pt x="63665" y="6313754"/>
                  </a:lnTo>
                  <a:lnTo>
                    <a:pt x="0" y="6310071"/>
                  </a:lnTo>
                  <a:lnTo>
                    <a:pt x="0" y="6856184"/>
                  </a:lnTo>
                  <a:lnTo>
                    <a:pt x="546074" y="6856184"/>
                  </a:lnTo>
                  <a:close/>
                </a:path>
                <a:path w="12172315" h="6856730">
                  <a:moveTo>
                    <a:pt x="11934698" y="6454495"/>
                  </a:moveTo>
                  <a:lnTo>
                    <a:pt x="11919966" y="6390970"/>
                  </a:lnTo>
                  <a:lnTo>
                    <a:pt x="11880596" y="6341796"/>
                  </a:lnTo>
                  <a:lnTo>
                    <a:pt x="11823319" y="6313894"/>
                  </a:lnTo>
                  <a:lnTo>
                    <a:pt x="11790299" y="6310071"/>
                  </a:lnTo>
                  <a:lnTo>
                    <a:pt x="11757152" y="6313894"/>
                  </a:lnTo>
                  <a:lnTo>
                    <a:pt x="11699875" y="6341796"/>
                  </a:lnTo>
                  <a:lnTo>
                    <a:pt x="11660505" y="6390970"/>
                  </a:lnTo>
                  <a:lnTo>
                    <a:pt x="11645900" y="6454495"/>
                  </a:lnTo>
                  <a:lnTo>
                    <a:pt x="11649710" y="6487617"/>
                  </a:lnTo>
                  <a:lnTo>
                    <a:pt x="11677523" y="6544831"/>
                  </a:lnTo>
                  <a:lnTo>
                    <a:pt x="11726799" y="6584239"/>
                  </a:lnTo>
                  <a:lnTo>
                    <a:pt x="11790299" y="6598920"/>
                  </a:lnTo>
                  <a:lnTo>
                    <a:pt x="11823319" y="6595097"/>
                  </a:lnTo>
                  <a:lnTo>
                    <a:pt x="11880596" y="6567195"/>
                  </a:lnTo>
                  <a:lnTo>
                    <a:pt x="11919966" y="6518021"/>
                  </a:lnTo>
                  <a:lnTo>
                    <a:pt x="11934698" y="6454495"/>
                  </a:lnTo>
                  <a:close/>
                </a:path>
                <a:path w="12172315" h="6856730">
                  <a:moveTo>
                    <a:pt x="12172188" y="0"/>
                  </a:moveTo>
                  <a:lnTo>
                    <a:pt x="11645900" y="0"/>
                  </a:lnTo>
                  <a:lnTo>
                    <a:pt x="11646789" y="32131"/>
                  </a:lnTo>
                  <a:lnTo>
                    <a:pt x="11654028" y="94742"/>
                  </a:lnTo>
                  <a:lnTo>
                    <a:pt x="11668125" y="155067"/>
                  </a:lnTo>
                  <a:lnTo>
                    <a:pt x="11688699" y="212598"/>
                  </a:lnTo>
                  <a:lnTo>
                    <a:pt x="11715369" y="266954"/>
                  </a:lnTo>
                  <a:lnTo>
                    <a:pt x="11747627" y="317627"/>
                  </a:lnTo>
                  <a:lnTo>
                    <a:pt x="11785219" y="364363"/>
                  </a:lnTo>
                  <a:lnTo>
                    <a:pt x="11827510" y="406781"/>
                  </a:lnTo>
                  <a:lnTo>
                    <a:pt x="11874246" y="444246"/>
                  </a:lnTo>
                  <a:lnTo>
                    <a:pt x="11925046" y="476504"/>
                  </a:lnTo>
                  <a:lnTo>
                    <a:pt x="11979402" y="503174"/>
                  </a:lnTo>
                  <a:lnTo>
                    <a:pt x="12036933" y="523748"/>
                  </a:lnTo>
                  <a:lnTo>
                    <a:pt x="12097131" y="537972"/>
                  </a:lnTo>
                  <a:lnTo>
                    <a:pt x="12159869" y="545211"/>
                  </a:lnTo>
                  <a:lnTo>
                    <a:pt x="12172188" y="545553"/>
                  </a:lnTo>
                  <a:lnTo>
                    <a:pt x="12172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14400" y="762000"/>
            <a:ext cx="10363200" cy="5090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Метапредметные результаты группируются по видам универсальных учебных действий: </a:t>
            </a:r>
          </a:p>
          <a:p>
            <a:pPr lvl="1"/>
            <a:endParaRPr lang="ru-RU" dirty="0" smtClean="0"/>
          </a:p>
          <a:p>
            <a:pPr marL="0" lvl="1" indent="539750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универсальными учебными познавательными действиями – базовые логические, базовые исследовательские, работа с информацией;</a:t>
            </a:r>
          </a:p>
          <a:p>
            <a:pPr lvl="0" indent="539750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овладение универсальными учебными коммуникативными действиями – общение, совместная деятельность;</a:t>
            </a:r>
          </a:p>
          <a:p>
            <a:pPr lvl="0" indent="539750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овладение универсальными учебными регулятивными действиями – самоорганизация, самоконтроль.</a:t>
            </a:r>
          </a:p>
          <a:p>
            <a:pPr indent="539750"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 algn="r"/>
            <a:endParaRPr lang="ru-RU" sz="2000" spc="-1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22944" y="1255521"/>
            <a:ext cx="3098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РАБОТА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 С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ИНФОРМАЦИЕЙ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09244" y="0"/>
          <a:ext cx="10816588" cy="5667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"/>
                <a:gridCol w="3528695"/>
                <a:gridCol w="3384549"/>
                <a:gridCol w="3697604"/>
              </a:tblGrid>
              <a:tr h="1124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C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E84F4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3975" algn="l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3200" spc="-3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МЕТАПРЕДМЕТНЫЕ:</a:t>
                      </a:r>
                      <a:r>
                        <a:rPr sz="3200" spc="-4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3200" spc="-2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уточнены</a:t>
                      </a:r>
                      <a:r>
                        <a:rPr sz="3200" spc="-8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320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3200" spc="-2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3200" spc="-3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измененных</a:t>
                      </a:r>
                      <a:r>
                        <a:rPr sz="3200" spc="-6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3200" spc="-3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формулировках</a:t>
                      </a:r>
                      <a:endParaRPr sz="3200" dirty="0">
                        <a:latin typeface="Calibri Light"/>
                        <a:cs typeface="Calibri Light"/>
                      </a:endParaRPr>
                    </a:p>
                  </a:txBody>
                  <a:tcPr marL="0" marR="0" marT="82550" marB="0">
                    <a:lnR w="76200">
                      <a:solidFill>
                        <a:srgbClr val="C00000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42880">
                <a:tc gridSpan="2"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b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БАЗОВЫЕ</a:t>
                      </a:r>
                      <a:r>
                        <a:rPr sz="1800" b="1" spc="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ЛОГИЧЕСКИЕ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76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ДЕЙСТВИЯ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04165" marR="191770" algn="l">
                        <a:lnSpc>
                          <a:spcPct val="100000"/>
                        </a:lnSpc>
                        <a:spcBef>
                          <a:spcPts val="525"/>
                        </a:spcBef>
                        <a:tabLst>
                          <a:tab pos="1851025" algn="l"/>
                          <a:tab pos="2736215" algn="l"/>
                        </a:tabLst>
                      </a:pPr>
                      <a:r>
                        <a:rPr lang="ru-RU" sz="1500" spc="-5" dirty="0" smtClean="0">
                          <a:latin typeface="Microsoft Sans Serif"/>
                          <a:cs typeface="Microsoft Sans Serif"/>
                        </a:rPr>
                        <a:t>- с</a:t>
                      </a:r>
                      <a:r>
                        <a:rPr sz="1500" spc="-5" dirty="0" err="1" smtClean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5" dirty="0" err="1" smtClean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5" dirty="0" err="1" smtClean="0">
                          <a:latin typeface="Microsoft Sans Serif"/>
                          <a:cs typeface="Microsoft Sans Serif"/>
                        </a:rPr>
                        <a:t>вни</a:t>
                      </a:r>
                      <a:r>
                        <a:rPr sz="1500" spc="-20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35" dirty="0" err="1" smtClean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5" dirty="0" err="1" smtClean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45" dirty="0" err="1" smtClean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ъе</a:t>
                      </a:r>
                      <a:r>
                        <a:rPr sz="1500" spc="10" dirty="0" err="1" smtClean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ты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устанавливать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 основания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5" dirty="0"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5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сра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вн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ни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	</a:t>
                      </a:r>
                      <a:r>
                        <a:rPr sz="1500" spc="1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5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ссифиц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ть 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предложенные 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объекты;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  <a:p>
                      <a:pPr marL="304165" marR="193040" algn="l">
                        <a:lnSpc>
                          <a:spcPct val="100000"/>
                        </a:lnSpc>
                        <a:buFontTx/>
                        <a:buChar char="-"/>
                        <a:tabLst>
                          <a:tab pos="2631440" algn="l"/>
                        </a:tabLst>
                      </a:pPr>
                      <a:r>
                        <a:rPr lang="ru-RU" sz="1500" spc="-10" dirty="0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10" dirty="0" err="1" smtClean="0">
                          <a:latin typeface="Microsoft Sans Serif"/>
                          <a:cs typeface="Microsoft Sans Serif"/>
                        </a:rPr>
                        <a:t>пределять</a:t>
                      </a:r>
                      <a:r>
                        <a:rPr sz="1500" spc="-1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существенный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признак; </a:t>
                      </a:r>
                      <a:r>
                        <a:rPr sz="1500" spc="-385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lang="ru-RU" sz="1500" spc="-385" dirty="0" smtClean="0">
                        <a:latin typeface="Microsoft Sans Serif"/>
                        <a:cs typeface="Microsoft Sans Serif"/>
                      </a:endParaRPr>
                    </a:p>
                    <a:p>
                      <a:pPr marL="304165" marR="193040" algn="l">
                        <a:lnSpc>
                          <a:spcPct val="100000"/>
                        </a:lnSpc>
                        <a:buFontTx/>
                        <a:buChar char="-"/>
                        <a:tabLst>
                          <a:tab pos="2631440" algn="l"/>
                        </a:tabLst>
                      </a:pPr>
                      <a:r>
                        <a:rPr lang="ru-RU" sz="1500" spc="-15" dirty="0" err="1" smtClean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spc="-15" dirty="0" err="1" smtClean="0">
                          <a:latin typeface="Microsoft Sans Serif"/>
                          <a:cs typeface="Microsoft Sans Serif"/>
                        </a:rPr>
                        <a:t>аходить</a:t>
                      </a:r>
                      <a:r>
                        <a:rPr sz="1500" spc="-1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закономерности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противоречия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рассматриваемых 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фактах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 на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основе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алгоритмов; 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 выявлять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недостаток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информации 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5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решения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учебной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задачи; 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 err="1" smtClean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500" spc="-15" dirty="0" err="1" smtClean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5" dirty="0" err="1" smtClean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45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5" dirty="0" err="1" smtClean="0">
                          <a:latin typeface="Microsoft Sans Serif"/>
                          <a:cs typeface="Microsoft Sans Serif"/>
                        </a:rPr>
                        <a:t>ли</a:t>
                      </a:r>
                      <a:r>
                        <a:rPr sz="1500" spc="-15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35" dirty="0" err="1" smtClean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ть</a:t>
                      </a:r>
                      <a:r>
                        <a:rPr lang="ru-RU" sz="1500" baseline="0" dirty="0" smtClean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5" dirty="0" err="1" smtClean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ич</a:t>
                      </a:r>
                      <a:r>
                        <a:rPr sz="1500" spc="-10" dirty="0" err="1" smtClean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5" dirty="0" err="1" smtClean="0">
                          <a:latin typeface="Microsoft Sans Serif"/>
                          <a:cs typeface="Microsoft Sans Serif"/>
                        </a:rPr>
                        <a:t>нн</a:t>
                      </a:r>
                      <a:r>
                        <a:rPr sz="1500" spc="5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dirty="0" smtClean="0">
                          <a:latin typeface="Microsoft Sans Serif"/>
                          <a:cs typeface="Microsoft Sans Serif"/>
                        </a:rPr>
                        <a:t>-  </a:t>
                      </a:r>
                      <a:r>
                        <a:rPr sz="1500" spc="-10" dirty="0" err="1">
                          <a:latin typeface="Microsoft Sans Serif"/>
                          <a:cs typeface="Microsoft Sans Serif"/>
                        </a:rPr>
                        <a:t>следственные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 err="1" smtClean="0">
                          <a:latin typeface="Microsoft Sans Serif"/>
                          <a:cs typeface="Microsoft Sans Serif"/>
                        </a:rPr>
                        <a:t>связи</a:t>
                      </a:r>
                      <a:r>
                        <a:rPr lang="ru-RU" sz="1500" spc="-15" dirty="0" smtClean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lang="ru-RU" sz="1500" spc="-1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 err="1" smtClean="0">
                          <a:latin typeface="Microsoft Sans Serif"/>
                          <a:cs typeface="Microsoft Sans Serif"/>
                        </a:rPr>
                        <a:t>делать</a:t>
                      </a:r>
                      <a:r>
                        <a:rPr lang="ru-RU" sz="1500" spc="-15" dirty="0" smtClean="0">
                          <a:latin typeface="Microsoft Sans Serif"/>
                          <a:cs typeface="Microsoft Sans Serif"/>
                        </a:rPr>
                        <a:t> выводы</a:t>
                      </a:r>
                      <a:r>
                        <a:rPr sz="1500" spc="-1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R w="38100">
                      <a:solidFill>
                        <a:srgbClr val="CC3300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БАЗОВЫЕ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ИССЛЕДОВАТЕЛЬСКИЕ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ДЕЙСТВИЯ: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0805" marR="84455" algn="l">
                        <a:lnSpc>
                          <a:spcPct val="100000"/>
                        </a:lnSpc>
                        <a:spcBef>
                          <a:spcPts val="10"/>
                        </a:spcBef>
                        <a:buFontTx/>
                        <a:buChar char="-"/>
                      </a:pPr>
                      <a:r>
                        <a:rPr lang="ru-RU" sz="1600" spc="-15" dirty="0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15" dirty="0" err="1" smtClean="0">
                          <a:latin typeface="Microsoft Sans Serif"/>
                          <a:cs typeface="Microsoft Sans Serif"/>
                        </a:rPr>
                        <a:t>пределять</a:t>
                      </a:r>
                      <a:r>
                        <a:rPr lang="ru-RU" sz="1600" spc="-1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 err="1" smtClean="0">
                          <a:latin typeface="Microsoft Sans Serif"/>
                          <a:cs typeface="Microsoft Sans Serif"/>
                        </a:rPr>
                        <a:t>разрыв</a:t>
                      </a:r>
                      <a:r>
                        <a:rPr lang="ru-RU" sz="1600" spc="-2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 err="1" smtClean="0">
                          <a:latin typeface="Microsoft Sans Serif"/>
                          <a:cs typeface="Microsoft Sans Serif"/>
                        </a:rPr>
                        <a:t>между</a:t>
                      </a:r>
                      <a:r>
                        <a:rPr sz="1600" spc="-2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 err="1" smtClean="0">
                          <a:latin typeface="Microsoft Sans Serif"/>
                          <a:cs typeface="Microsoft Sans Serif"/>
                        </a:rPr>
                        <a:t>реальным</a:t>
                      </a:r>
                      <a:r>
                        <a:rPr sz="16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желаемым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состоянием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объекта;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 err="1" smtClean="0">
                          <a:latin typeface="Microsoft Sans Serif"/>
                          <a:cs typeface="Microsoft Sans Serif"/>
                        </a:rPr>
                        <a:t>строить</a:t>
                      </a:r>
                      <a:r>
                        <a:rPr sz="16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409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прогнозы;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  <a:p>
                      <a:pPr marL="90805" marR="84455" algn="l">
                        <a:lnSpc>
                          <a:spcPct val="100000"/>
                        </a:lnSpc>
                        <a:tabLst>
                          <a:tab pos="1609090" algn="l"/>
                          <a:tab pos="2019300" algn="l"/>
                          <a:tab pos="2336165" algn="l"/>
                          <a:tab pos="2788920" algn="l"/>
                          <a:tab pos="3068955" algn="l"/>
                          <a:tab pos="3178810" algn="l"/>
                        </a:tabLst>
                      </a:pPr>
                      <a:r>
                        <a:rPr lang="ru-RU" sz="1600" spc="-5" dirty="0" smtClean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600" spc="-5" dirty="0" err="1" smtClean="0">
                          <a:latin typeface="Microsoft Sans Serif"/>
                          <a:cs typeface="Microsoft Sans Serif"/>
                        </a:rPr>
                        <a:t>фор</a:t>
                      </a:r>
                      <a:r>
                        <a:rPr sz="1600" spc="15" dirty="0" err="1" smtClean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600" spc="-45" dirty="0" err="1" smtClean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15" dirty="0" err="1" smtClean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600" dirty="0" err="1" smtClean="0">
                          <a:latin typeface="Microsoft Sans Serif"/>
                          <a:cs typeface="Microsoft Sans Serif"/>
                        </a:rPr>
                        <a:t>иро</a:t>
                      </a:r>
                      <a:r>
                        <a:rPr sz="1600" spc="-15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40" dirty="0" err="1" smtClean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10" dirty="0" err="1" smtClean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 err="1" smtClean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lang="ru-RU" sz="160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 err="1" smtClean="0"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600" spc="-50" dirty="0" err="1" smtClean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 err="1" smtClean="0">
                          <a:latin typeface="Microsoft Sans Serif"/>
                          <a:cs typeface="Microsoft Sans Serif"/>
                        </a:rPr>
                        <a:t>ль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планировать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ход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событий;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 err="1" smtClean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 err="1" smtClean="0"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600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10" dirty="0" err="1" smtClean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600" dirty="0" err="1" smtClean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15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40" dirty="0" err="1" smtClean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10" dirty="0" err="1" smtClean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 err="1" smtClean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lang="ru-RU" sz="16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60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 err="1" smtClean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600" spc="-5" dirty="0" err="1" smtClean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 err="1" smtClean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5" dirty="0" err="1" smtClean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600" spc="-40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15" dirty="0" err="1" smtClean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600" spc="5" dirty="0" err="1" smtClean="0">
                          <a:latin typeface="Microsoft Sans Serif"/>
                          <a:cs typeface="Microsoft Sans Serif"/>
                        </a:rPr>
                        <a:t>ьк</a:t>
                      </a:r>
                      <a:r>
                        <a:rPr sz="1600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dirty="0" smtClean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600" spc="-10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5" dirty="0" err="1" smtClean="0">
                          <a:latin typeface="Microsoft Sans Serif"/>
                          <a:cs typeface="Microsoft Sans Serif"/>
                        </a:rPr>
                        <a:t>ариа</a:t>
                      </a:r>
                      <a:r>
                        <a:rPr sz="1600" spc="-10" dirty="0" err="1" smtClean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600" spc="-15" dirty="0" err="1" smtClean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spc="-5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5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dirty="0" smtClean="0">
                          <a:latin typeface="Microsoft Sans Serif"/>
                          <a:cs typeface="Microsoft Sans Serif"/>
                        </a:rPr>
                        <a:t>;</a:t>
                      </a:r>
                      <a:r>
                        <a:rPr lang="ru-RU" sz="160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 err="1" smtClean="0"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600" spc="5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10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35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5" dirty="0" err="1" smtClean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600" dirty="0" err="1" smtClean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10" dirty="0" err="1" smtClean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 err="1" smtClean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600" spc="-5" dirty="0" err="1" smtClean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600" spc="-5" dirty="0" smtClean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предложенному</a:t>
                      </a:r>
                      <a:r>
                        <a:rPr sz="16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плану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опыт;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фор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600" spc="-4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иро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4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ь	</a:t>
                      </a:r>
                      <a:r>
                        <a:rPr lang="ru-RU" sz="1600" baseline="0" dirty="0" smtClean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600" spc="-5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5" dirty="0" err="1" smtClean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600" spc="-10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40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dirty="0" err="1" smtClean="0">
                          <a:latin typeface="Microsoft Sans Serif"/>
                          <a:cs typeface="Microsoft Sans Serif"/>
                        </a:rPr>
                        <a:t>ды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600" dirty="0" smtClean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lang="ru-RU" sz="160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 err="1" smtClean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600" spc="-40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dirty="0" err="1" smtClean="0">
                          <a:latin typeface="Microsoft Sans Serif"/>
                          <a:cs typeface="Microsoft Sans Serif"/>
                        </a:rPr>
                        <a:t>дкреплять</a:t>
                      </a:r>
                      <a:r>
                        <a:rPr lang="ru-RU" sz="160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" dirty="0" err="1" smtClean="0">
                          <a:latin typeface="Microsoft Sans Serif"/>
                          <a:cs typeface="Microsoft Sans Serif"/>
                        </a:rPr>
                        <a:t>их</a:t>
                      </a:r>
                      <a:r>
                        <a:rPr lang="ru-RU" sz="1600" spc="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 err="1" smtClean="0">
                          <a:latin typeface="Microsoft Sans Serif"/>
                          <a:cs typeface="Microsoft Sans Serif"/>
                        </a:rPr>
                        <a:t>доказательствами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;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>
                    <a:lnL w="38100">
                      <a:solidFill>
                        <a:srgbClr val="CC3300"/>
                      </a:solidFill>
                      <a:prstDash val="solid"/>
                    </a:lnL>
                    <a:lnR w="38100">
                      <a:solidFill>
                        <a:srgbClr val="CC3300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C3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C3300"/>
                      </a:solidFill>
                      <a:prstDash val="solid"/>
                    </a:lnL>
                    <a:lnT w="76200">
                      <a:solidFill>
                        <a:srgbClr val="C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-11317" y="0"/>
            <a:ext cx="1047115" cy="6858000"/>
            <a:chOff x="-1523" y="0"/>
            <a:chExt cx="104711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043940" cy="3429000"/>
            </a:xfrm>
            <a:custGeom>
              <a:avLst/>
              <a:gdLst/>
              <a:ahLst/>
              <a:cxnLst/>
              <a:rect l="l" t="t" r="r" b="b"/>
              <a:pathLst>
                <a:path w="1043940" h="3429000">
                  <a:moveTo>
                    <a:pt x="1043914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043914" y="3429000"/>
                  </a:lnTo>
                  <a:lnTo>
                    <a:pt x="1043914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523" y="1671827"/>
              <a:ext cx="1047115" cy="5186045"/>
            </a:xfrm>
            <a:custGeom>
              <a:avLst/>
              <a:gdLst/>
              <a:ahLst/>
              <a:cxnLst/>
              <a:rect l="l" t="t" r="r" b="b"/>
              <a:pathLst>
                <a:path w="1047115" h="5186045">
                  <a:moveTo>
                    <a:pt x="0" y="0"/>
                  </a:moveTo>
                  <a:lnTo>
                    <a:pt x="0" y="783209"/>
                  </a:lnTo>
                  <a:lnTo>
                    <a:pt x="19160" y="783717"/>
                  </a:lnTo>
                  <a:lnTo>
                    <a:pt x="38180" y="785241"/>
                  </a:lnTo>
                  <a:lnTo>
                    <a:pt x="94195" y="795909"/>
                  </a:lnTo>
                  <a:lnTo>
                    <a:pt x="130581" y="807974"/>
                  </a:lnTo>
                  <a:lnTo>
                    <a:pt x="166128" y="823722"/>
                  </a:lnTo>
                  <a:lnTo>
                    <a:pt x="200748" y="843026"/>
                  </a:lnTo>
                  <a:lnTo>
                    <a:pt x="234353" y="865886"/>
                  </a:lnTo>
                  <a:lnTo>
                    <a:pt x="266890" y="892048"/>
                  </a:lnTo>
                  <a:lnTo>
                    <a:pt x="298259" y="921512"/>
                  </a:lnTo>
                  <a:lnTo>
                    <a:pt x="328409" y="954024"/>
                  </a:lnTo>
                  <a:lnTo>
                    <a:pt x="357225" y="989584"/>
                  </a:lnTo>
                  <a:lnTo>
                    <a:pt x="384683" y="1027811"/>
                  </a:lnTo>
                  <a:lnTo>
                    <a:pt x="410654" y="1068959"/>
                  </a:lnTo>
                  <a:lnTo>
                    <a:pt x="435102" y="1112520"/>
                  </a:lnTo>
                  <a:lnTo>
                    <a:pt x="457923" y="1158621"/>
                  </a:lnTo>
                  <a:lnTo>
                    <a:pt x="479056" y="1207135"/>
                  </a:lnTo>
                  <a:lnTo>
                    <a:pt x="498411" y="1257681"/>
                  </a:lnTo>
                  <a:lnTo>
                    <a:pt x="515937" y="1310386"/>
                  </a:lnTo>
                  <a:lnTo>
                    <a:pt x="531533" y="1365123"/>
                  </a:lnTo>
                  <a:lnTo>
                    <a:pt x="545122" y="1421511"/>
                  </a:lnTo>
                  <a:lnTo>
                    <a:pt x="556653" y="1479677"/>
                  </a:lnTo>
                  <a:lnTo>
                    <a:pt x="566013" y="1539367"/>
                  </a:lnTo>
                  <a:lnTo>
                    <a:pt x="573163" y="1600581"/>
                  </a:lnTo>
                  <a:lnTo>
                    <a:pt x="577989" y="1662938"/>
                  </a:lnTo>
                  <a:lnTo>
                    <a:pt x="580440" y="1726564"/>
                  </a:lnTo>
                  <a:lnTo>
                    <a:pt x="580732" y="1757172"/>
                  </a:lnTo>
                  <a:lnTo>
                    <a:pt x="997" y="1757172"/>
                  </a:lnTo>
                  <a:lnTo>
                    <a:pt x="997" y="5185781"/>
                  </a:lnTo>
                  <a:lnTo>
                    <a:pt x="1045184" y="5185781"/>
                  </a:lnTo>
                  <a:lnTo>
                    <a:pt x="1045184" y="1758823"/>
                  </a:lnTo>
                  <a:lnTo>
                    <a:pt x="1046975" y="1758823"/>
                  </a:lnTo>
                  <a:lnTo>
                    <a:pt x="1046289" y="1694307"/>
                  </a:lnTo>
                  <a:lnTo>
                    <a:pt x="1044232" y="1630426"/>
                  </a:lnTo>
                  <a:lnTo>
                    <a:pt x="1040828" y="1567180"/>
                  </a:lnTo>
                  <a:lnTo>
                    <a:pt x="1036116" y="1504569"/>
                  </a:lnTo>
                  <a:lnTo>
                    <a:pt x="1030109" y="1442593"/>
                  </a:lnTo>
                  <a:lnTo>
                    <a:pt x="1022832" y="1381506"/>
                  </a:lnTo>
                  <a:lnTo>
                    <a:pt x="1014298" y="1321054"/>
                  </a:lnTo>
                  <a:lnTo>
                    <a:pt x="1004557" y="1261491"/>
                  </a:lnTo>
                  <a:lnTo>
                    <a:pt x="993597" y="1202817"/>
                  </a:lnTo>
                  <a:lnTo>
                    <a:pt x="981481" y="1145032"/>
                  </a:lnTo>
                  <a:lnTo>
                    <a:pt x="968197" y="1088263"/>
                  </a:lnTo>
                  <a:lnTo>
                    <a:pt x="953795" y="1032383"/>
                  </a:lnTo>
                  <a:lnTo>
                    <a:pt x="938276" y="977519"/>
                  </a:lnTo>
                  <a:lnTo>
                    <a:pt x="921689" y="923798"/>
                  </a:lnTo>
                  <a:lnTo>
                    <a:pt x="904036" y="871093"/>
                  </a:lnTo>
                  <a:lnTo>
                    <a:pt x="885355" y="819531"/>
                  </a:lnTo>
                  <a:lnTo>
                    <a:pt x="865657" y="769238"/>
                  </a:lnTo>
                  <a:lnTo>
                    <a:pt x="844969" y="720089"/>
                  </a:lnTo>
                  <a:lnTo>
                    <a:pt x="823328" y="672211"/>
                  </a:lnTo>
                  <a:lnTo>
                    <a:pt x="800735" y="625601"/>
                  </a:lnTo>
                  <a:lnTo>
                    <a:pt x="777240" y="580389"/>
                  </a:lnTo>
                  <a:lnTo>
                    <a:pt x="752843" y="536575"/>
                  </a:lnTo>
                  <a:lnTo>
                    <a:pt x="727583" y="494030"/>
                  </a:lnTo>
                  <a:lnTo>
                    <a:pt x="701484" y="453136"/>
                  </a:lnTo>
                  <a:lnTo>
                    <a:pt x="674547" y="413638"/>
                  </a:lnTo>
                  <a:lnTo>
                    <a:pt x="646823" y="375666"/>
                  </a:lnTo>
                  <a:lnTo>
                    <a:pt x="618324" y="339344"/>
                  </a:lnTo>
                  <a:lnTo>
                    <a:pt x="589076" y="304546"/>
                  </a:lnTo>
                  <a:lnTo>
                    <a:pt x="559104" y="271525"/>
                  </a:lnTo>
                  <a:lnTo>
                    <a:pt x="528421" y="240157"/>
                  </a:lnTo>
                  <a:lnTo>
                    <a:pt x="497065" y="210438"/>
                  </a:lnTo>
                  <a:lnTo>
                    <a:pt x="465061" y="182625"/>
                  </a:lnTo>
                  <a:lnTo>
                    <a:pt x="432409" y="156591"/>
                  </a:lnTo>
                  <a:lnTo>
                    <a:pt x="399161" y="132334"/>
                  </a:lnTo>
                  <a:lnTo>
                    <a:pt x="365315" y="109982"/>
                  </a:lnTo>
                  <a:lnTo>
                    <a:pt x="330923" y="89662"/>
                  </a:lnTo>
                  <a:lnTo>
                    <a:pt x="295986" y="71247"/>
                  </a:lnTo>
                  <a:lnTo>
                    <a:pt x="260540" y="54863"/>
                  </a:lnTo>
                  <a:lnTo>
                    <a:pt x="224599" y="40512"/>
                  </a:lnTo>
                  <a:lnTo>
                    <a:pt x="188188" y="28321"/>
                  </a:lnTo>
                  <a:lnTo>
                    <a:pt x="151345" y="18287"/>
                  </a:lnTo>
                  <a:lnTo>
                    <a:pt x="114072" y="10287"/>
                  </a:lnTo>
                  <a:lnTo>
                    <a:pt x="57437" y="2539"/>
                  </a:lnTo>
                  <a:lnTo>
                    <a:pt x="19226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523" y="3427476"/>
              <a:ext cx="1047115" cy="1758950"/>
            </a:xfrm>
            <a:custGeom>
              <a:avLst/>
              <a:gdLst/>
              <a:ahLst/>
              <a:cxnLst/>
              <a:rect l="l" t="t" r="r" b="b"/>
              <a:pathLst>
                <a:path w="1047115" h="1758950">
                  <a:moveTo>
                    <a:pt x="1046988" y="0"/>
                  </a:moveTo>
                  <a:lnTo>
                    <a:pt x="580771" y="0"/>
                  </a:lnTo>
                  <a:lnTo>
                    <a:pt x="580453" y="32258"/>
                  </a:lnTo>
                  <a:lnTo>
                    <a:pt x="579526" y="64135"/>
                  </a:lnTo>
                  <a:lnTo>
                    <a:pt x="575881" y="127126"/>
                  </a:lnTo>
                  <a:lnTo>
                    <a:pt x="569874" y="188975"/>
                  </a:lnTo>
                  <a:lnTo>
                    <a:pt x="561619" y="249428"/>
                  </a:lnTo>
                  <a:lnTo>
                    <a:pt x="551154" y="308356"/>
                  </a:lnTo>
                  <a:lnTo>
                    <a:pt x="538594" y="365632"/>
                  </a:lnTo>
                  <a:lnTo>
                    <a:pt x="523989" y="421259"/>
                  </a:lnTo>
                  <a:lnTo>
                    <a:pt x="507415" y="474980"/>
                  </a:lnTo>
                  <a:lnTo>
                    <a:pt x="488962" y="526542"/>
                  </a:lnTo>
                  <a:lnTo>
                    <a:pt x="468706" y="576199"/>
                  </a:lnTo>
                  <a:lnTo>
                    <a:pt x="446722" y="623443"/>
                  </a:lnTo>
                  <a:lnTo>
                    <a:pt x="423075" y="668274"/>
                  </a:lnTo>
                  <a:lnTo>
                    <a:pt x="397865" y="710692"/>
                  </a:lnTo>
                  <a:lnTo>
                    <a:pt x="371144" y="750443"/>
                  </a:lnTo>
                  <a:lnTo>
                    <a:pt x="342988" y="787273"/>
                  </a:lnTo>
                  <a:lnTo>
                    <a:pt x="313499" y="821309"/>
                  </a:lnTo>
                  <a:lnTo>
                    <a:pt x="282727" y="852297"/>
                  </a:lnTo>
                  <a:lnTo>
                    <a:pt x="250774" y="880110"/>
                  </a:lnTo>
                  <a:lnTo>
                    <a:pt x="217690" y="904748"/>
                  </a:lnTo>
                  <a:lnTo>
                    <a:pt x="183565" y="925830"/>
                  </a:lnTo>
                  <a:lnTo>
                    <a:pt x="148475" y="943356"/>
                  </a:lnTo>
                  <a:lnTo>
                    <a:pt x="112500" y="957199"/>
                  </a:lnTo>
                  <a:lnTo>
                    <a:pt x="75711" y="967359"/>
                  </a:lnTo>
                  <a:lnTo>
                    <a:pt x="19170" y="974979"/>
                  </a:lnTo>
                  <a:lnTo>
                    <a:pt x="0" y="975487"/>
                  </a:lnTo>
                  <a:lnTo>
                    <a:pt x="0" y="1758696"/>
                  </a:lnTo>
                  <a:lnTo>
                    <a:pt x="38383" y="1757553"/>
                  </a:lnTo>
                  <a:lnTo>
                    <a:pt x="76418" y="1754124"/>
                  </a:lnTo>
                  <a:lnTo>
                    <a:pt x="132765" y="1744726"/>
                  </a:lnTo>
                  <a:lnTo>
                    <a:pt x="169824" y="1735709"/>
                  </a:lnTo>
                  <a:lnTo>
                    <a:pt x="206463" y="1724533"/>
                  </a:lnTo>
                  <a:lnTo>
                    <a:pt x="242633" y="1711198"/>
                  </a:lnTo>
                  <a:lnTo>
                    <a:pt x="278333" y="1695831"/>
                  </a:lnTo>
                  <a:lnTo>
                    <a:pt x="313524" y="1678432"/>
                  </a:lnTo>
                  <a:lnTo>
                    <a:pt x="348195" y="1659128"/>
                  </a:lnTo>
                  <a:lnTo>
                    <a:pt x="382320" y="1637792"/>
                  </a:lnTo>
                  <a:lnTo>
                    <a:pt x="415861" y="1614551"/>
                  </a:lnTo>
                  <a:lnTo>
                    <a:pt x="448817" y="1589405"/>
                  </a:lnTo>
                  <a:lnTo>
                    <a:pt x="481152" y="1562354"/>
                  </a:lnTo>
                  <a:lnTo>
                    <a:pt x="512838" y="1533652"/>
                  </a:lnTo>
                  <a:lnTo>
                    <a:pt x="543864" y="1503045"/>
                  </a:lnTo>
                  <a:lnTo>
                    <a:pt x="574192" y="1470914"/>
                  </a:lnTo>
                  <a:lnTo>
                    <a:pt x="603808" y="1437005"/>
                  </a:lnTo>
                  <a:lnTo>
                    <a:pt x="632675" y="1401445"/>
                  </a:lnTo>
                  <a:lnTo>
                    <a:pt x="660793" y="1364234"/>
                  </a:lnTo>
                  <a:lnTo>
                    <a:pt x="688124" y="1325499"/>
                  </a:lnTo>
                  <a:lnTo>
                    <a:pt x="714641" y="1285240"/>
                  </a:lnTo>
                  <a:lnTo>
                    <a:pt x="740333" y="1243584"/>
                  </a:lnTo>
                  <a:lnTo>
                    <a:pt x="765162" y="1200404"/>
                  </a:lnTo>
                  <a:lnTo>
                    <a:pt x="789114" y="1155954"/>
                  </a:lnTo>
                  <a:lnTo>
                    <a:pt x="812152" y="1109980"/>
                  </a:lnTo>
                  <a:lnTo>
                    <a:pt x="834275" y="1062736"/>
                  </a:lnTo>
                  <a:lnTo>
                    <a:pt x="855446" y="1014222"/>
                  </a:lnTo>
                  <a:lnTo>
                    <a:pt x="875639" y="964565"/>
                  </a:lnTo>
                  <a:lnTo>
                    <a:pt x="894829" y="913511"/>
                  </a:lnTo>
                  <a:lnTo>
                    <a:pt x="913003" y="861441"/>
                  </a:lnTo>
                  <a:lnTo>
                    <a:pt x="930122" y="808228"/>
                  </a:lnTo>
                  <a:lnTo>
                    <a:pt x="946175" y="753872"/>
                  </a:lnTo>
                  <a:lnTo>
                    <a:pt x="961136" y="698500"/>
                  </a:lnTo>
                  <a:lnTo>
                    <a:pt x="974991" y="642238"/>
                  </a:lnTo>
                  <a:lnTo>
                    <a:pt x="987691" y="584835"/>
                  </a:lnTo>
                  <a:lnTo>
                    <a:pt x="999236" y="526669"/>
                  </a:lnTo>
                  <a:lnTo>
                    <a:pt x="1009586" y="467487"/>
                  </a:lnTo>
                  <a:lnTo>
                    <a:pt x="1018730" y="407543"/>
                  </a:lnTo>
                  <a:lnTo>
                    <a:pt x="1026629" y="346837"/>
                  </a:lnTo>
                  <a:lnTo>
                    <a:pt x="1033284" y="285242"/>
                  </a:lnTo>
                  <a:lnTo>
                    <a:pt x="1038644" y="223012"/>
                  </a:lnTo>
                  <a:lnTo>
                    <a:pt x="1042708" y="160020"/>
                  </a:lnTo>
                  <a:lnTo>
                    <a:pt x="1045438" y="96520"/>
                  </a:lnTo>
                  <a:lnTo>
                    <a:pt x="1046810" y="32258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052322" y="1760982"/>
            <a:ext cx="3411220" cy="3093720"/>
          </a:xfrm>
          <a:custGeom>
            <a:avLst/>
            <a:gdLst/>
            <a:ahLst/>
            <a:cxnLst/>
            <a:rect l="l" t="t" r="r" b="b"/>
            <a:pathLst>
              <a:path w="3411220" h="3093720">
                <a:moveTo>
                  <a:pt x="0" y="3093720"/>
                </a:moveTo>
                <a:lnTo>
                  <a:pt x="3410712" y="3093720"/>
                </a:lnTo>
                <a:lnTo>
                  <a:pt x="3410712" y="0"/>
                </a:lnTo>
                <a:lnTo>
                  <a:pt x="0" y="0"/>
                </a:lnTo>
                <a:lnTo>
                  <a:pt x="0" y="3093720"/>
                </a:lnTo>
                <a:close/>
              </a:path>
            </a:pathLst>
          </a:custGeom>
          <a:ln w="3810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872515"/>
              </p:ext>
            </p:extLst>
          </p:nvPr>
        </p:nvGraphicFramePr>
        <p:xfrm>
          <a:off x="1143000" y="1676401"/>
          <a:ext cx="10503534" cy="46183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5035"/>
                <a:gridCol w="4757420"/>
                <a:gridCol w="3561079"/>
              </a:tblGrid>
              <a:tr h="3071553">
                <a:tc gridSpan="2"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lang="ru-RU" sz="1500" dirty="0" smtClean="0">
                        <a:latin typeface="Times New Roman"/>
                        <a:cs typeface="Times New Roman"/>
                      </a:endParaRPr>
                    </a:p>
                    <a:p>
                      <a:pPr marR="103505"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C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8445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500" spc="-5" dirty="0" smtClean="0">
                          <a:latin typeface="Microsoft Sans Serif"/>
                          <a:cs typeface="Microsoft Sans Serif"/>
                        </a:rPr>
                        <a:t>- в</a:t>
                      </a:r>
                      <a:r>
                        <a:rPr sz="1500" spc="-5" dirty="0" err="1" smtClean="0">
                          <a:latin typeface="Microsoft Sans Serif"/>
                          <a:cs typeface="Microsoft Sans Serif"/>
                        </a:rPr>
                        <a:t>ыбирать</a:t>
                      </a:r>
                      <a:r>
                        <a:rPr sz="15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источник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получения 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 информации;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  <a:p>
                      <a:pPr marL="90805" marR="82550" algn="l">
                        <a:lnSpc>
                          <a:spcPct val="100000"/>
                        </a:lnSpc>
                      </a:pPr>
                      <a:r>
                        <a:rPr lang="ru-RU" sz="1500" spc="-10" dirty="0" smtClean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lang="ru-RU" sz="1500" spc="-10" baseline="0" dirty="0" smtClean="0">
                          <a:latin typeface="Microsoft Sans Serif"/>
                          <a:cs typeface="Microsoft Sans Serif"/>
                        </a:rPr>
                        <a:t> с</a:t>
                      </a:r>
                      <a:r>
                        <a:rPr sz="1500" spc="-10" dirty="0" err="1" smtClean="0">
                          <a:latin typeface="Microsoft Sans Serif"/>
                          <a:cs typeface="Microsoft Sans Serif"/>
                        </a:rPr>
                        <a:t>огласно</a:t>
                      </a:r>
                      <a:r>
                        <a:rPr sz="15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заданному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 алгоритму 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находить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предложенном </a:t>
                      </a:r>
                      <a:r>
                        <a:rPr sz="1500" spc="-20" dirty="0" err="1">
                          <a:latin typeface="Microsoft Sans Serif"/>
                          <a:cs typeface="Microsoft Sans Serif"/>
                        </a:rPr>
                        <a:t>источнике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 err="1" smtClean="0">
                          <a:latin typeface="Microsoft Sans Serif"/>
                          <a:cs typeface="Microsoft Sans Serif"/>
                        </a:rPr>
                        <a:t>информацию</a:t>
                      </a:r>
                      <a:r>
                        <a:rPr lang="ru-RU" sz="1500" spc="-5" dirty="0" smtClean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представленную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5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явном</a:t>
                      </a:r>
                      <a:r>
                        <a:rPr sz="15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виде;</a:t>
                      </a:r>
                    </a:p>
                    <a:p>
                      <a:pPr marL="90805" marR="81915" algn="l">
                        <a:lnSpc>
                          <a:spcPct val="100000"/>
                        </a:lnSpc>
                        <a:buFontTx/>
                        <a:buChar char="-"/>
                        <a:tabLst>
                          <a:tab pos="1881505" algn="l"/>
                          <a:tab pos="1901189" algn="l"/>
                          <a:tab pos="3364865" algn="l"/>
                        </a:tabLst>
                      </a:pPr>
                      <a:r>
                        <a:rPr lang="ru-RU" sz="1500" dirty="0" smtClean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рас</a:t>
                      </a:r>
                      <a:r>
                        <a:rPr sz="1500" spc="-10" dirty="0" err="1" smtClean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500" spc="-5" dirty="0" err="1" smtClean="0">
                          <a:latin typeface="Microsoft Sans Serif"/>
                          <a:cs typeface="Microsoft Sans Serif"/>
                        </a:rPr>
                        <a:t>зна</a:t>
                      </a:r>
                      <a:r>
                        <a:rPr sz="1500" spc="-15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35" dirty="0" err="1" smtClean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ть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		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ю	и  </a:t>
                      </a:r>
                      <a:r>
                        <a:rPr sz="1500" spc="-10" dirty="0" err="1">
                          <a:latin typeface="Microsoft Sans Serif"/>
                          <a:cs typeface="Microsoft Sans Serif"/>
                        </a:rPr>
                        <a:t>недостоверную</a:t>
                      </a:r>
                      <a:r>
                        <a:rPr sz="15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 err="1" smtClean="0">
                          <a:latin typeface="Microsoft Sans Serif"/>
                          <a:cs typeface="Microsoft Sans Serif"/>
                        </a:rPr>
                        <a:t>информацию</a:t>
                      </a:r>
                      <a:r>
                        <a:rPr sz="1500" spc="-5" dirty="0" smtClean="0">
                          <a:latin typeface="Microsoft Sans Serif"/>
                          <a:cs typeface="Microsoft Sans Serif"/>
                        </a:rPr>
                        <a:t>;</a:t>
                      </a:r>
                      <a:endParaRPr lang="ru-RU" sz="1500" spc="-5" dirty="0" smtClean="0">
                        <a:latin typeface="Microsoft Sans Serif"/>
                        <a:cs typeface="Microsoft Sans Serif"/>
                      </a:endParaRPr>
                    </a:p>
                    <a:p>
                      <a:pPr marL="90805" marR="81915" algn="l">
                        <a:lnSpc>
                          <a:spcPct val="100000"/>
                        </a:lnSpc>
                        <a:buFontTx/>
                        <a:buChar char="-"/>
                        <a:tabLst>
                          <a:tab pos="1881505" algn="l"/>
                          <a:tab pos="1901189" algn="l"/>
                          <a:tab pos="3364865" algn="l"/>
                        </a:tabLst>
                      </a:pPr>
                      <a:r>
                        <a:rPr lang="ru-RU" sz="1500" spc="-5" dirty="0" smtClean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500" spc="15" dirty="0" err="1" smtClean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70" dirty="0" err="1" smtClean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500" spc="-5" dirty="0" err="1" smtClean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500" spc="-35" dirty="0" err="1" smtClean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500" spc="-5" dirty="0" err="1" smtClean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30" dirty="0" err="1" smtClean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ть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	информ</a:t>
                      </a:r>
                      <a:r>
                        <a:rPr sz="15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цио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нн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ю  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безопасность;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  <a:p>
                      <a:pPr marL="90805" marR="82550" algn="l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680210" algn="l"/>
                          <a:tab pos="2122170" algn="l"/>
                          <a:tab pos="2886075" algn="l"/>
                        </a:tabLst>
                      </a:pPr>
                      <a:r>
                        <a:rPr lang="ru-RU" sz="1500" spc="-10" dirty="0" smtClean="0">
                          <a:latin typeface="Microsoft Sans Serif"/>
                          <a:cs typeface="Microsoft Sans Serif"/>
                        </a:rPr>
                        <a:t>-  </a:t>
                      </a:r>
                      <a:r>
                        <a:rPr sz="1500" spc="-10" dirty="0" err="1" smtClean="0">
                          <a:latin typeface="Microsoft Sans Serif"/>
                          <a:cs typeface="Microsoft Sans Serif"/>
                        </a:rPr>
                        <a:t>анализировать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0" dirty="0" err="1">
                          <a:latin typeface="Microsoft Sans Serif"/>
                          <a:cs typeface="Microsoft Sans Serif"/>
                        </a:rPr>
                        <a:t>создавать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 err="1" smtClean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500" spc="10" dirty="0" err="1" smtClean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500" spc="-15" dirty="0" err="1" smtClean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0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20" dirty="0" err="1" smtClean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500" dirty="0" smtClean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lang="ru-RU" sz="150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 err="1" smtClean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70" dirty="0" err="1" smtClean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spc="-5" dirty="0" err="1" smtClean="0">
                          <a:latin typeface="Microsoft Sans Serif"/>
                          <a:cs typeface="Microsoft Sans Serif"/>
                        </a:rPr>
                        <a:t>ди</a:t>
                      </a:r>
                      <a:r>
                        <a:rPr sz="1500" spc="5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	</a:t>
                      </a:r>
                      <a:r>
                        <a:rPr lang="ru-RU" sz="15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ид</a:t>
                      </a:r>
                      <a:r>
                        <a:rPr sz="1500" spc="5" dirty="0" err="1" smtClean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500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графическую</a:t>
                      </a:r>
                      <a:r>
                        <a:rPr sz="15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информацию;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  <a:p>
                      <a:pPr marL="90805" marR="84455" algn="l">
                        <a:lnSpc>
                          <a:spcPct val="100000"/>
                        </a:lnSpc>
                      </a:pPr>
                      <a:r>
                        <a:rPr lang="ru-RU" sz="1500" spc="-10" dirty="0" smtClean="0"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1500" spc="-10" dirty="0" err="1" smtClean="0">
                          <a:latin typeface="Microsoft Sans Serif"/>
                          <a:cs typeface="Microsoft Sans Serif"/>
                        </a:rPr>
                        <a:t>самостоятельно</a:t>
                      </a:r>
                      <a:r>
                        <a:rPr sz="15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создавать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 схемы,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таблицы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т.д.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5420">
                <a:tc rowSpan="2">
                  <a:txBody>
                    <a:bodyPr/>
                    <a:lstStyle/>
                    <a:p>
                      <a:pPr marL="404495" marR="270510" indent="-1206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8940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ts val="99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1414</Words>
  <Application>Microsoft Office PowerPoint</Application>
  <PresentationFormat>Широкоэкранный</PresentationFormat>
  <Paragraphs>309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 Unicode MS</vt:lpstr>
      <vt:lpstr>Arial</vt:lpstr>
      <vt:lpstr>Calibri</vt:lpstr>
      <vt:lpstr>Calibri Light</vt:lpstr>
      <vt:lpstr>Microsoft Sans Serif</vt:lpstr>
      <vt:lpstr>Times New Roman</vt:lpstr>
      <vt:lpstr>Wingdings</vt:lpstr>
      <vt:lpstr>Office Theme</vt:lpstr>
      <vt:lpstr>CorelDRAW</vt:lpstr>
      <vt:lpstr>Презентация PowerPoint</vt:lpstr>
      <vt:lpstr>Федеральный закон от 29.12.2012 N 273-ФЗ</vt:lpstr>
      <vt:lpstr>Федеральный закон от 29.12.2012 N 273-ФЗ</vt:lpstr>
      <vt:lpstr>Презентация PowerPoint</vt:lpstr>
      <vt:lpstr>Требования к результатам освоения ООП НОО</vt:lpstr>
      <vt:lpstr>ПРЕДМЕТНЫЕ РЕЗУЛЬТАТЫ</vt:lpstr>
      <vt:lpstr>Презентация PowerPoint</vt:lpstr>
      <vt:lpstr>Презентация PowerPoint</vt:lpstr>
      <vt:lpstr>Презентация PowerPoint</vt:lpstr>
      <vt:lpstr>СОДЕРЖАТЕЛЬНЫЙ РАЗДЕЛ ООП НОО</vt:lpstr>
      <vt:lpstr>ТРЕБОВАНИЯ К СТРУКТУРЕ ПРОГРАММЫ НОО</vt:lpstr>
      <vt:lpstr>Презентация PowerPoint</vt:lpstr>
      <vt:lpstr>Презентация PowerPoint</vt:lpstr>
      <vt:lpstr>Обязательная часть УП</vt:lpstr>
      <vt:lpstr>Презентация PowerPoint</vt:lpstr>
      <vt:lpstr>Презентация PowerPoint</vt:lpstr>
      <vt:lpstr>Требования к условиям реализации ООП НОО</vt:lpstr>
      <vt:lpstr>N 273-ФЗ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Laborant DINOLAB</dc:creator>
  <cp:lastModifiedBy>Пользователь</cp:lastModifiedBy>
  <cp:revision>55</cp:revision>
  <dcterms:created xsi:type="dcterms:W3CDTF">2022-03-16T10:00:14Z</dcterms:created>
  <dcterms:modified xsi:type="dcterms:W3CDTF">2023-04-26T06:47:14Z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2022-03-16T00:00:00Z</vt:filetime>
  </property>
</Properties>
</file>