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AE294-2D7A-4493-B1B8-8A2DAD64F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B05A85-8D3A-42B9-94BF-B3D720191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99663B-BE8D-4D5B-91CC-A13ABA0C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2B84D-EB8B-42DC-A051-33591E45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E0DD7E-C4E1-4210-BCDF-A7ED8FA1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3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255EB-16C0-4814-A10B-C4203107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8623F0-0AE6-4FF2-8E2E-7E3313107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27A69-A745-4352-ABD7-84E8C6CC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642E2-225B-4B36-BFD6-B5FABB3B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73337-DC5E-47EC-968C-445E78D4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1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A50CC2-DBBB-404A-842C-614FD3066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1DD06B-4F16-43E9-AD78-223FEF591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93A88-9E3D-48C1-BBBF-C1D85514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ED26B-9946-41D8-9EA1-44D4E733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6FD43-2823-4062-B74C-4777A858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1FEAE-DA14-48E9-A42F-C502CC9A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242035-0741-45B2-9C33-3F72353B9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5BBD5-B007-4FFF-B28D-B1787047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599523-A49E-4616-B6FF-71612F3E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18BF5E-CEF2-486B-A51F-D51F0637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2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CEAF3-55FA-4388-A4B0-66945C6D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BD507-AFC3-42B0-8AF8-74F6783A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727AB6-D93F-40F1-BC4D-BF2086DD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84A47E-5F43-4851-AA4F-FC63B462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F3016-0489-4B8E-BCCC-1C38BA79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8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5DBFA-60A9-4E47-A1FE-8434BE3A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41A16-F306-4B10-B8F0-860021622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85070A-2D44-477E-937C-AB0E386FF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D49191-454F-4D8A-8187-A36F9929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FD033-0522-4AB3-AA57-DE579A94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CC41D-FCD6-4B50-BE84-E54A65E6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5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68D0D-C422-4DDC-BAF4-FAE95B26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3E879-B499-4E09-A76A-F0E9AF942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B4A2F4-0AD1-45A6-AAA9-73E83FC7A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95944A-7DC6-4495-A132-EC53C9479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CD8660-DD61-4E1C-ADB7-5D9738C1D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E54D71-1FED-4064-BE77-4CC50383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EAB0E6-2C5B-4A72-950B-F640C2AF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9F9FD3-D4C3-4A73-981A-8C18D17D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1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2246D-F840-4100-9EA4-629AD0B2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C9F8FE-E9E9-421C-AD33-F92D1939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CBBA34-0C39-45D7-8A20-8231B553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536CBD-6EEF-4110-B2F3-22771DB6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4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5628FD-BD0B-4207-9C55-4659455A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67E22-FF88-4783-B3E7-8B45511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0450B-9697-421D-98A6-14D999AD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9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F19C4-F404-42EC-B57A-75242D9E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0FCDC-CC21-4552-85F9-DE51ECB27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749D86-4858-41A2-B050-D5E5B25E3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CDE16-2C19-4280-82AB-0BB7DAA9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8B3AB4-DD31-41D2-B3B4-7FEF08C3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82D9F-6C4D-43B3-B6A2-B7403CFD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7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BD47A-84EB-490B-AD3D-CCFE9824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CCD1DE-CF15-407B-BE14-8399F2F7F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6FBD30-BE58-49B4-8E92-84E1B8D17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6CD049-6D0D-44D6-8139-D92825B0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8238F4-5E60-4646-BD2B-9B4B59AD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AEB5E8-0039-4AC0-9569-474108DD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6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5AB73-5ED0-46AA-AE0D-11EB1213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252705-6EBA-403B-BE06-68CB928C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1D559-A1AD-41DF-98EA-8FDA7C270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A634-B34A-4D3E-9D15-10CE6750D8D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F087D-C331-4033-A449-8B4564D27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6B1A1D-72C0-476F-BBA2-7ADF83417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0678-366E-43EB-91EF-85AA0B520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6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EDD2C9-4DFB-4444-B004-3ED62D983570}"/>
              </a:ext>
            </a:extLst>
          </p:cNvPr>
          <p:cNvSpPr/>
          <p:nvPr/>
        </p:nvSpPr>
        <p:spPr>
          <a:xfrm>
            <a:off x="193964" y="2170545"/>
            <a:ext cx="6918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функциональной грамотности </a:t>
            </a: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младшего школьника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контексте реализации обновленного Стандарта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www.kgu.i-krim.ru/upload/resize_cache/iblock/02e/296_296_1/institut-krippo-krim-entr.png">
            <a:extLst>
              <a:ext uri="{FF2B5EF4-FFF2-40B4-BE49-F238E27FC236}">
                <a16:creationId xmlns:a16="http://schemas.microsoft.com/office/drawing/2014/main" id="{CBE43EE5-091C-4EBE-8BAF-873C6A0D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65113"/>
            <a:ext cx="1225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D380B8-4623-4D0E-87C8-1D14A42BB38A}"/>
              </a:ext>
            </a:extLst>
          </p:cNvPr>
          <p:cNvSpPr/>
          <p:nvPr/>
        </p:nvSpPr>
        <p:spPr>
          <a:xfrm>
            <a:off x="1524000" y="265113"/>
            <a:ext cx="10104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 </a:t>
            </a:r>
            <a:b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«КРЫМСКИЙ РЕСПУБЛИКАНСКИЙ ИНСТИТУТ ПОСТДИПЛОМНОГО ПЕДАГОГИЧЕСКОГО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973768-80D5-4AAC-89D5-BBC5252E9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1234480"/>
            <a:ext cx="4756726" cy="55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2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49D746-36ED-40FB-82E4-A3812484146B}"/>
              </a:ext>
            </a:extLst>
          </p:cNvPr>
          <p:cNvSpPr/>
          <p:nvPr/>
        </p:nvSpPr>
        <p:spPr>
          <a:xfrm>
            <a:off x="147783" y="332509"/>
            <a:ext cx="518159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навык функциональной грамотности: 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язык», «Литературное чтение»</a:t>
            </a:r>
          </a:p>
          <a:p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804297-81D2-4A37-9DA5-F9515B31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66" y="1681018"/>
            <a:ext cx="6714834" cy="39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0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551F73-D1A6-4DFA-9BC1-DA4A12E004A7}"/>
              </a:ext>
            </a:extLst>
          </p:cNvPr>
          <p:cNvSpPr/>
          <p:nvPr/>
        </p:nvSpPr>
        <p:spPr>
          <a:xfrm>
            <a:off x="117186" y="134104"/>
            <a:ext cx="69393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«Математическая грамотность»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навык функциональной грамотности: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 </a:t>
            </a:r>
          </a:p>
          <a:p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CC4637-9211-4EE7-810E-6B1867E1E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694546"/>
            <a:ext cx="5237018" cy="30293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9892F8-0191-434B-B994-0A816DE6EA3F}"/>
              </a:ext>
            </a:extLst>
          </p:cNvPr>
          <p:cNvSpPr/>
          <p:nvPr/>
        </p:nvSpPr>
        <p:spPr>
          <a:xfrm>
            <a:off x="5837381" y="3963879"/>
            <a:ext cx="61052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«Компьютерная и информационная грамотность»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навык использования цифровых инструментов в формировании функциональной грамотности школьников.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FB47AA-FC9D-4997-A2BF-0EA15B431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82" y="149100"/>
            <a:ext cx="5018232" cy="3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5334F4-38BF-47F8-95E9-E0EFA256E724}"/>
              </a:ext>
            </a:extLst>
          </p:cNvPr>
          <p:cNvSpPr/>
          <p:nvPr/>
        </p:nvSpPr>
        <p:spPr>
          <a:xfrm>
            <a:off x="101600" y="101600"/>
            <a:ext cx="603134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Естественнонаучная грамотность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идеями.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Естественно научно грамотный человек стремится: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объяснять явления;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 основные особенности  естественнонаучного исследования;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данные и использовать научные доказательства для получения выводов.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начальной школе учебный предмет 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«Окружающий мир» </a:t>
            </a: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курсе математики начальной школы происходит знакомство с денежными знаками, ценой и стоимостью товаров. </a:t>
            </a:r>
            <a:endParaRPr lang="ru-RU" sz="2000" dirty="0"/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71E095-F3B0-4F36-AB1F-600380342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66618"/>
            <a:ext cx="5994400" cy="47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6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A87EB0-5B73-4507-80F7-4C2A091D4112}"/>
              </a:ext>
            </a:extLst>
          </p:cNvPr>
          <p:cNvSpPr/>
          <p:nvPr/>
        </p:nvSpPr>
        <p:spPr>
          <a:xfrm>
            <a:off x="452582" y="350982"/>
            <a:ext cx="470592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продуктивно участвовать в процессе выработки, оценки и совершенствования идей, направленных на получение: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и/или эффективных решений;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знания;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эффектного выражения воображения.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FCA528-30E9-49D5-A5A1-B97F2335E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1235220"/>
            <a:ext cx="6821055" cy="47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3" y="-1"/>
            <a:ext cx="12385963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6EB21E-9577-4463-AA1E-B5BB9A1FFCEE}"/>
              </a:ext>
            </a:extLst>
          </p:cNvPr>
          <p:cNvSpPr/>
          <p:nvPr/>
        </p:nvSpPr>
        <p:spPr>
          <a:xfrm>
            <a:off x="249382" y="0"/>
            <a:ext cx="11591636" cy="36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pPr algn="r">
              <a:lnSpc>
                <a:spcPct val="150000"/>
              </a:lnSpc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DE4A32-B0D9-4A80-BBBD-B98110D08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3691948"/>
            <a:ext cx="5320145" cy="30955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658F32-A086-4469-A734-0DCC82271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3084554"/>
            <a:ext cx="5098473" cy="30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2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F58709-75F8-4F53-9BD9-DF5DA8881919}"/>
              </a:ext>
            </a:extLst>
          </p:cNvPr>
          <p:cNvSpPr/>
          <p:nvPr/>
        </p:nvSpPr>
        <p:spPr>
          <a:xfrm>
            <a:off x="193964" y="147782"/>
            <a:ext cx="52462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младшего школьника –это: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готовность успешно взаимодействовать с изменяющимся окружающим миром;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возможность решать различные  учебные и жизненные задачи;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способность строить социальные отношения;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совокупность рефлексивных умений, обеспечивающих оценку своей грамотности, стремление к дальнейшему образованию.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D29C43-AEEE-48FA-A113-7A9E906ED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84" y="103904"/>
            <a:ext cx="5357093" cy="33380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70C53F-1152-4B79-8FCC-4F2BA58BD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18" y="3545890"/>
            <a:ext cx="5661891" cy="32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4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45B8E-9F87-4F26-992C-74DD4EC0C99D}"/>
              </a:ext>
            </a:extLst>
          </p:cNvPr>
          <p:cNvSpPr/>
          <p:nvPr/>
        </p:nvSpPr>
        <p:spPr>
          <a:xfrm>
            <a:off x="203200" y="101600"/>
            <a:ext cx="5504873" cy="671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проблемно-диалогическая технология освоения новых знаний;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технология формирования типа правильной читательской деятельности;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технология проектной деятельности;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обучение на основе «учебных ситуаций»;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уровневая дифференциация обучения;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информационные и коммуникационные технологии;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технология оценивания учебных достижений учащихся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2567FE-7597-4535-8C8C-75F577A64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91" y="1782620"/>
            <a:ext cx="6593609" cy="48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8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843218-D306-4102-A099-0A88F9C7AB5D}"/>
              </a:ext>
            </a:extLst>
          </p:cNvPr>
          <p:cNvSpPr/>
          <p:nvPr/>
        </p:nvSpPr>
        <p:spPr>
          <a:xfrm>
            <a:off x="461817" y="138545"/>
            <a:ext cx="113884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функциональной грамотности (модель PISA)</a:t>
            </a: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CE9BEA47-5D5B-4E13-AD7D-D3C21402E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5" b="4897"/>
          <a:stretch/>
        </p:blipFill>
        <p:spPr bwMode="auto">
          <a:xfrm>
            <a:off x="0" y="677200"/>
            <a:ext cx="12192000" cy="61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B31635-7B6B-4F27-BFB1-94128768660C}"/>
              </a:ext>
            </a:extLst>
          </p:cNvPr>
          <p:cNvSpPr/>
          <p:nvPr/>
        </p:nvSpPr>
        <p:spPr>
          <a:xfrm>
            <a:off x="988290" y="92364"/>
            <a:ext cx="101877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функциональной грамотности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DF4944-3B1E-4415-90A2-E196FEC5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171"/>
            <a:ext cx="12192000" cy="61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7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56EACA-5FEC-4168-A4FF-B4FFF71175D7}"/>
              </a:ext>
            </a:extLst>
          </p:cNvPr>
          <p:cNvSpPr/>
          <p:nvPr/>
        </p:nvSpPr>
        <p:spPr>
          <a:xfrm>
            <a:off x="2826326" y="92365"/>
            <a:ext cx="67517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функциональной грамотности </a:t>
            </a:r>
          </a:p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ученика младших классов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5DAD5E-F439-4255-B867-E89A5AF93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15727"/>
            <a:ext cx="12192001" cy="58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A3CB32-8A1D-4B58-82B7-AE93C7F415DD}"/>
              </a:ext>
            </a:extLst>
          </p:cNvPr>
          <p:cNvSpPr/>
          <p:nvPr/>
        </p:nvSpPr>
        <p:spPr>
          <a:xfrm>
            <a:off x="221674" y="221673"/>
            <a:ext cx="498763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технология проектной деятельности;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технология критического мышления, на основе построения проблемной ситуации: работа над деформированным текстом;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уровневая дифференциация обучения;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информационные и коммуникативные технологии.</a:t>
            </a:r>
            <a:endParaRPr lang="ru-RU" sz="2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E404A5-C371-4338-ABC1-4FF04E8AE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3" y="1487055"/>
            <a:ext cx="6391564" cy="4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5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7CBC-8B21-4C3F-885B-D951F1E2E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D26D3-E8B8-4C72-AE76-01CFF68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1189A-31AE-4385-B824-03E2E3B2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201756-2B46-4335-AE0C-902D541C9FC6}"/>
              </a:ext>
            </a:extLst>
          </p:cNvPr>
          <p:cNvSpPr/>
          <p:nvPr/>
        </p:nvSpPr>
        <p:spPr>
          <a:xfrm>
            <a:off x="101601" y="230909"/>
            <a:ext cx="5486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методы, способствующие развитию функциональной грамотности: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форма работы;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работы;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 деловые игры;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AFCB7E-6B7C-466F-9039-3643DA36C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138238"/>
            <a:ext cx="6345382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4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236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2344</dc:title>
  <dc:creator>Наталья Подсмашная</dc:creator>
  <cp:lastModifiedBy>Наталья Подсмашная</cp:lastModifiedBy>
  <cp:revision>62</cp:revision>
  <dcterms:created xsi:type="dcterms:W3CDTF">2023-04-24T07:12:18Z</dcterms:created>
  <dcterms:modified xsi:type="dcterms:W3CDTF">2023-04-24T09:08:47Z</dcterms:modified>
</cp:coreProperties>
</file>