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6" r:id="rId3"/>
    <p:sldId id="264" r:id="rId4"/>
    <p:sldId id="303" r:id="rId5"/>
    <p:sldId id="287" r:id="rId6"/>
    <p:sldId id="310" r:id="rId7"/>
    <p:sldId id="302" r:id="rId8"/>
    <p:sldId id="304" r:id="rId9"/>
    <p:sldId id="269" r:id="rId10"/>
    <p:sldId id="311" r:id="rId11"/>
    <p:sldId id="315" r:id="rId12"/>
    <p:sldId id="305" r:id="rId13"/>
    <p:sldId id="312" r:id="rId14"/>
    <p:sldId id="301" r:id="rId15"/>
    <p:sldId id="313" r:id="rId16"/>
    <p:sldId id="314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F9D600"/>
    <a:srgbClr val="97000B"/>
    <a:srgbClr val="324057"/>
    <a:srgbClr val="007CCE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200BA-8C44-4F15-863F-469AA015926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12E44-D4E4-441A-82B6-51E901FAB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63828" y="1900490"/>
            <a:ext cx="5811415" cy="300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1FF82CC-802E-4363-9E92-D889AD76B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67611"/>
              </p:ext>
            </p:extLst>
          </p:nvPr>
        </p:nvGraphicFramePr>
        <p:xfrm>
          <a:off x="168757" y="141950"/>
          <a:ext cx="1771812" cy="146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4" imgW="8803800" imgH="7252920" progId="">
                  <p:embed/>
                </p:oleObj>
              </mc:Choice>
              <mc:Fallback>
                <p:oleObj name="CorelDRAW" r:id="rId4" imgW="8803800" imgH="72529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7" y="141950"/>
                        <a:ext cx="1771812" cy="1460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7DCFCC4-3DF4-4C83-9869-92A2524D4A2D}"/>
              </a:ext>
            </a:extLst>
          </p:cNvPr>
          <p:cNvSpPr>
            <a:spLocks noGrp="1"/>
          </p:cNvSpPr>
          <p:nvPr/>
        </p:nvSpPr>
        <p:spPr bwMode="auto">
          <a:xfrm>
            <a:off x="2520891" y="5199018"/>
            <a:ext cx="6454351" cy="126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r">
              <a:defRPr/>
            </a:pP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А.И., 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начального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C6805B-0841-4CE4-A29C-BD4B3585A668}"/>
              </a:ext>
            </a:extLst>
          </p:cNvPr>
          <p:cNvSpPr/>
          <p:nvPr/>
        </p:nvSpPr>
        <p:spPr>
          <a:xfrm>
            <a:off x="1907176" y="47639"/>
            <a:ext cx="7186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"Крымский республиканский институт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постдипломного педагогического образования"</a:t>
            </a:r>
            <a:endParaRPr lang="en-US" sz="2000" dirty="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045" y="1739153"/>
            <a:ext cx="79411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задачи педагогической деятельности учителя начальных классов и требования к проектированию процесса обучения в школе в соответствии с ФГОС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6871"/>
            <a:ext cx="7886700" cy="105086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задача и учебное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976" y="1825625"/>
            <a:ext cx="4254874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задача - задача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открытия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освоения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способа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(принципа)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широкого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практических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воплощаются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средство реализации содержания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825625"/>
            <a:ext cx="4183156" cy="41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7" y="197225"/>
            <a:ext cx="8120903" cy="1140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заданий на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занятии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содержанию международных тестов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PIZA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PIRLS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450215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«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Знание»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задания,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требуют от школьника академических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знаний,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воспроизводства определений и извлечения информаций из стандартных графиков и диаграмм.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тестовых заданий на «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Применение»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учащиеся должны показать навыки решения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различными жизненными ситуациями, интерпретации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данных,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экспериментальных работ.</a:t>
            </a:r>
          </a:p>
          <a:p>
            <a:pPr lvl="0" indent="450215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на «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Рассуждение»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выявляют навыки логического и системного мышления учащихся. Задачи, требующие рассуждений, могут различаться между собой новизной предлагаемой ситуации, сложностью вопроса, количеством шагов решения, необходимостью интегрирования знаний различных разделов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предметов начальной школы.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3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1" y="421341"/>
            <a:ext cx="8875059" cy="91639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CC3300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CC3300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CC3300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Выбор форм организации учебной деятельности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учебном занятии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индивидуальная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фронтальная, групповая.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выбора форм организации учебной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занятии являются: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содержание учебного занятия,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основные виды учебной деятельности (виды деятельности обучающихся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учебной деятельности применяются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4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84093"/>
            <a:ext cx="7886700" cy="85363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форма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153" y="1541929"/>
            <a:ext cx="4589929" cy="4635034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комплектования групп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4376" y="1541929"/>
            <a:ext cx="3530974" cy="4635034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группового познания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9" y="2580125"/>
            <a:ext cx="3783105" cy="3801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459" y="2372033"/>
            <a:ext cx="4462471" cy="42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2047"/>
            <a:ext cx="7886700" cy="109568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процесс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работы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56152"/>
            <a:ext cx="7869237" cy="32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799"/>
            <a:ext cx="7886700" cy="10329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выбора заданий</a:t>
            </a:r>
            <a:br>
              <a:rPr lang="ru-RU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групповой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3" y="1488632"/>
            <a:ext cx="7869237" cy="46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3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61365"/>
            <a:ext cx="8892988" cy="896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форма организации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УД: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эвристическая беседа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588" y="1174376"/>
            <a:ext cx="4386262" cy="535193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эвристической беседы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5240" y="1281953"/>
            <a:ext cx="3770148" cy="489501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эвристической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</a:p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свойств объекта познания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частных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 отдельных явлений;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при разборе причин и следствий тех или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событий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явлений;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при анализе информации, представленной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при сопоставлении событий, фактов, явлений.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63828"/>
            <a:ext cx="2580154" cy="1771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62" y="1568590"/>
            <a:ext cx="2234172" cy="1762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49" y="3452019"/>
            <a:ext cx="2536033" cy="1733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274" y="4395788"/>
            <a:ext cx="238419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7553"/>
            <a:ext cx="7886700" cy="970180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форма организации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индивидуальной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ученик самостоятельно выполняет задание,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подобранное специально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него, в соответствии с подготовкой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учебными возможностями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ученик самостоятельно выполняет задание, общее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класса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контакта с другими учениками, но в едином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темпе</a:t>
            </a:r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эффективный путь реализации индивидуальной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УД – </a:t>
            </a:r>
            <a:r>
              <a:rPr lang="ru-RU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индивидуальные </a:t>
            </a: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Они позволяют регулировать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 продвижения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ученика в соответствии с его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6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235" y="448235"/>
            <a:ext cx="5782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«Тот, кто обращаясь к старому, способен открывать новое, достоин быть учителем» </a:t>
            </a:r>
            <a:endParaRPr lang="ru-RU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им должен быть современный учитель и как молодому специалисту стать  хорошим педагогом? Где пройти обучение на преподавателя дистанционно -  читать статью онлайн на АНО ДПО «УрИПКиП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" y="3451412"/>
            <a:ext cx="5340835" cy="32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331693"/>
            <a:ext cx="6481482" cy="100603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компетенции современного учителя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9"/>
            <a:ext cx="7869891" cy="51054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учиться вместе с учениками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организовывать самостоятельную деятельность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отивировать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включая их в разнообразные виды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формы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дифференцированный подход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проектным и исследовательским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систему оценивания, позволяющую обучающимся адекватно оценивать свои достижения и совершенствовать их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рефлексию своей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обучающихся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режиме диалога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компьютерными технологиями и использовать их в учебном процессе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0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188"/>
            <a:ext cx="7886700" cy="77096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учебное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2" y="4327744"/>
            <a:ext cx="3361765" cy="2428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119" y="896472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проектируемые компоненты урока: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определение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отбор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проектирование системы учебных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выбор форм организации учебной деятельности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этапах урока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этапе учебного </a:t>
            </a:r>
            <a:r>
              <a:rPr lang="ru-RU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о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организация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форм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нацеленность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планируемых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наличие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4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7553"/>
            <a:ext cx="7886700" cy="9701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цели учебного занятия на основании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примерной рабочей программы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0329" y="1488140"/>
            <a:ext cx="4536141" cy="501127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учебного занятия проектируется в контексте: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целей изучения учебного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учебного предмета представлены в примерной рабочей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по каждому предмету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планируемых результатов освоения учебного предмета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учебного предмета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рабочей программе по каждому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54874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планируются в соответствии: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с содержанием раздела примерной рабочей программы «Предметные результаты»,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с предметным содержанием учебного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68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6871"/>
            <a:ext cx="7886700" cy="1050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 обучения на основании примерной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8941" y="1416424"/>
            <a:ext cx="4245909" cy="476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суммарно, то есть не разведены по годам обучения (в рамках НОО)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416424"/>
            <a:ext cx="3886200" cy="476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ичностные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рабочих программах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гражданского воспитания, духовно-нравственной сфере, ценности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познания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эстетического воспитания, ценностного отношения к жизни и здоровью,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воспитания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экологического воспитания, адаптации к меняющимся условиям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природной среды представлены вне контекста предметного содержания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" y="2635623"/>
            <a:ext cx="2139203" cy="1459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003" y="3917576"/>
            <a:ext cx="2185148" cy="1459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47" y="5358374"/>
            <a:ext cx="2185148" cy="14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29" y="385481"/>
            <a:ext cx="8731624" cy="1080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универсальных учебных действий планируется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базовым логическим действиям, базовым исследовательским действиям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универсальных учебных действий осуществляется на предметном содержании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6" y="3791446"/>
            <a:ext cx="5736291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1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 учебного занятия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примерной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 учебного занятия происходит на основании разделов примерной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согласно разделам: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учебного предмета», «Предметные результаты освоения программы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Тематическое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29" y="3406588"/>
            <a:ext cx="5883150" cy="34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259"/>
            <a:ext cx="7886700" cy="1149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системы учебных задач / учебных заданий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учебного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1429870"/>
            <a:ext cx="8343900" cy="471123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проектирования учебных задач – перечень предметных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личностных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проектирования учебных задач – перечень основных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учебной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раздела «Тематическое планирование»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6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3742</TotalTime>
  <Words>793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CorelDRAW</vt:lpstr>
      <vt:lpstr>Презентация PowerPoint</vt:lpstr>
      <vt:lpstr>Презентация PowerPoint</vt:lpstr>
      <vt:lpstr>Основные компетенции современного учителя</vt:lpstr>
      <vt:lpstr>Современное учебное занятие</vt:lpstr>
      <vt:lpstr>Определение цели учебного занятия на основании примерной рабочей программы</vt:lpstr>
      <vt:lpstr>Планирование метапредметных и личностных результатов обучения на основании примерной рабочей программы</vt:lpstr>
      <vt:lpstr>Планирование метапредметных результатов</vt:lpstr>
      <vt:lpstr>Отбор содержания учебного занятия на основании примерной рабочей программы</vt:lpstr>
      <vt:lpstr>Проектирование системы учебных задач / учебных заданий для учебного занятия</vt:lpstr>
      <vt:lpstr>Учебная задача и учебное задание</vt:lpstr>
      <vt:lpstr>Содержание заданий на учебном занятии (согласно содержанию международных тестов TIMSS, PIZA, PIRLS)</vt:lpstr>
      <vt:lpstr>  Выбор форм организации учебной деятельности на учебном занятии </vt:lpstr>
      <vt:lpstr>Групповая форма организации УД</vt:lpstr>
      <vt:lpstr>Технологический процесс групповой работы</vt:lpstr>
      <vt:lpstr>Принципы выбора заданий для групповой работы</vt:lpstr>
      <vt:lpstr>Фронтальная форма организации УД: эвристическая беседа</vt:lpstr>
      <vt:lpstr>Индивидуальная форма организации учебной деятельности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Machine</cp:lastModifiedBy>
  <cp:revision>145</cp:revision>
  <dcterms:created xsi:type="dcterms:W3CDTF">2016-11-18T14:12:19Z</dcterms:created>
  <dcterms:modified xsi:type="dcterms:W3CDTF">2023-04-25T16:42:06Z</dcterms:modified>
</cp:coreProperties>
</file>