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media/image88.jpg" ContentType="image/jpeg"/>
  <Override PartName="/ppt/media/image94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422" r:id="rId2"/>
    <p:sldId id="396" r:id="rId3"/>
    <p:sldId id="424" r:id="rId4"/>
    <p:sldId id="397" r:id="rId5"/>
    <p:sldId id="395" r:id="rId6"/>
    <p:sldId id="401" r:id="rId7"/>
    <p:sldId id="402" r:id="rId8"/>
    <p:sldId id="428" r:id="rId9"/>
    <p:sldId id="432" r:id="rId10"/>
    <p:sldId id="412" r:id="rId11"/>
    <p:sldId id="433" r:id="rId12"/>
    <p:sldId id="411" r:id="rId13"/>
    <p:sldId id="431" r:id="rId14"/>
    <p:sldId id="430" r:id="rId15"/>
    <p:sldId id="429" r:id="rId16"/>
    <p:sldId id="438" r:id="rId17"/>
    <p:sldId id="417" r:id="rId18"/>
    <p:sldId id="420" r:id="rId19"/>
    <p:sldId id="419" r:id="rId20"/>
    <p:sldId id="43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529E"/>
    <a:srgbClr val="005EA4"/>
    <a:srgbClr val="000066"/>
    <a:srgbClr val="669E40"/>
    <a:srgbClr val="20502F"/>
    <a:srgbClr val="2654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26" autoAdjust="0"/>
    <p:restoredTop sz="94660"/>
  </p:normalViewPr>
  <p:slideViewPr>
    <p:cSldViewPr snapToGrid="0">
      <p:cViewPr varScale="1">
        <p:scale>
          <a:sx n="68" d="100"/>
          <a:sy n="68" d="100"/>
        </p:scale>
        <p:origin x="112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405BD0-1B87-4910-B231-6F2D7379AA95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9E5A9A-46AD-4A4C-BCAC-6185D425A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174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4FB477-DDCB-482F-937D-0C0DD4B79B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EA62E6-4EE6-4DF2-905A-52A9DD7DE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ECE5BB-A975-41BD-BFA5-1346CBAA7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A19BF7-CB67-49A6-93A8-E9B2F5F9F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CD89FD-D134-4522-A725-B1516AE27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072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30DA78-E286-4F28-8F81-C205F7B02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E13EE86-B28B-4CCE-AEE8-EC4A55F622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C054F2-376C-424F-B8A9-3C9AA89A1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8FA1DD-FDCB-4EE7-A6DB-F17FD729C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4A9CA3-32E1-4604-AB09-3A2CB06B3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443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1660784-3B01-4238-BBBA-E4F17A0CE3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002FFD-FC8F-4CCA-A5DF-5DC7582184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1E215A-84AE-456B-B797-4743D667C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3489D22-566F-40EF-A07A-C284453E8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C2DD15-F974-4BA8-B5E3-1DB73A997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724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9957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E9050C-95B0-4B6C-94EA-A434263FE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DE7327-277D-4D50-BB29-8D5FF178B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416313-8222-4DC3-B560-685432798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F1DE72-E0FC-4698-B75F-629BF63E7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FB52BE-F872-46B9-959D-53D206DBB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26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28AB6D-F035-4353-A4D8-B116A5594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A13148-6E92-4415-B886-B004D7DE0C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C30CBA-980D-403C-9876-766D72E30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88CD1E-A0C4-4769-B6D1-281A96C18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798803-B400-4911-8CAA-57EA9419D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097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2DB2E1-DF64-4649-9160-7045DCC38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039EB6-215C-4721-89E0-1559ED04F9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346BA0-63E8-4B4B-A86D-9959D52BFA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2024D4-EFC1-41C0-9DD3-0B4279AAA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F8C4FA-E52E-41C4-A483-737F04F60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1D2B7A-8363-4184-A8E9-D5FB0A6D8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952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FF92BA-9638-4743-A1F4-4DCD619A9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2299E50-91E6-4F56-A4AA-17C4209312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12D7A56-FF4F-4BC8-AB20-BF2B844931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C082F73-1BAF-4417-90CD-63FC406320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0082FD1-FDEA-49D0-9B88-70B7A25B93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D074AE9-C074-4C00-8DD6-9BF7D2D18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9F43804-F01D-44B7-8959-268DC864C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CCE44BC-76C0-4869-BA0B-525A68DE2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68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BBC15C-1F41-4FF9-B96F-2531EB2CB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63E1900-CC48-44C7-8CB5-E36482485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1D0AAE3-2208-4524-824D-931E8CF6B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F54F702-AD2F-444E-AE60-8468D636D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951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B03A7E3-5835-48FD-B330-4A0A3B9D2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8D3408A-0682-4093-9808-3145A430E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C9FEB87-507F-4BCE-858E-761D534CB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372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0C665A-3AB9-4740-95B2-D29A92DF3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84F02A-0151-468F-B85E-34297D18F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CCA196A-ACEB-488B-9056-44F4FB6E4F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2948A50-63BB-42D9-AF64-BB14FC1A6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A3B0B2-4998-4A83-BEF2-074D0CA5A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1B229E9-0A93-466C-A1C5-95EF36303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520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C39C89-3826-4DCD-9FA1-1EFB25C9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0209D2F-9F92-4A5B-A86C-6724657F36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3F01C16-1A4E-4F79-9E73-A76C15E88B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E03455D-4AD7-44AD-99FC-275B05E04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79A92D-EC5F-48C3-A16B-9F9DC0C9E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2A8E68-261A-451B-B586-C4CA26555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529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C82EC-EF65-4EF3-93BB-2A6BFB04F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3530F7-FD7C-4D95-A428-BDB8EF810B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8A6258-EB42-49B6-BDCC-479BAF4147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B2900-2416-4EA7-A933-123122F686B9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C07411-8A38-4EA7-8AC2-0847BBCBD5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0A222B-4A77-4216-BE37-A5CC85BC49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86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80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12" Type="http://schemas.openxmlformats.org/officeDocument/2006/relationships/image" Target="../media/image79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11" Type="http://schemas.openxmlformats.org/officeDocument/2006/relationships/image" Target="../media/image78.png"/><Relationship Id="rId5" Type="http://schemas.openxmlformats.org/officeDocument/2006/relationships/image" Target="../media/image73.png"/><Relationship Id="rId10" Type="http://schemas.openxmlformats.org/officeDocument/2006/relationships/image" Target="../media/image77.jpeg"/><Relationship Id="rId4" Type="http://schemas.openxmlformats.org/officeDocument/2006/relationships/image" Target="../media/image72.jpeg"/><Relationship Id="rId9" Type="http://schemas.openxmlformats.org/officeDocument/2006/relationships/image" Target="../media/image76.png"/><Relationship Id="rId14" Type="http://schemas.openxmlformats.org/officeDocument/2006/relationships/image" Target="../media/image8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g"/><Relationship Id="rId13" Type="http://schemas.openxmlformats.org/officeDocument/2006/relationships/image" Target="../media/image93.jpeg"/><Relationship Id="rId3" Type="http://schemas.openxmlformats.org/officeDocument/2006/relationships/image" Target="../media/image83.jpeg"/><Relationship Id="rId7" Type="http://schemas.openxmlformats.org/officeDocument/2006/relationships/image" Target="../media/image87.png"/><Relationship Id="rId12" Type="http://schemas.openxmlformats.org/officeDocument/2006/relationships/image" Target="../media/image92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jpeg"/><Relationship Id="rId9" Type="http://schemas.openxmlformats.org/officeDocument/2006/relationships/image" Target="../media/image89.png"/><Relationship Id="rId14" Type="http://schemas.openxmlformats.org/officeDocument/2006/relationships/image" Target="../media/image94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10" Type="http://schemas.openxmlformats.org/officeDocument/2006/relationships/image" Target="../media/image103.jpeg"/><Relationship Id="rId4" Type="http://schemas.openxmlformats.org/officeDocument/2006/relationships/image" Target="../media/image97.png"/><Relationship Id="rId9" Type="http://schemas.openxmlformats.org/officeDocument/2006/relationships/image" Target="../media/image10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Relationship Id="rId9" Type="http://schemas.openxmlformats.org/officeDocument/2006/relationships/image" Target="../media/image1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3" Type="http://schemas.openxmlformats.org/officeDocument/2006/relationships/image" Target="../media/image113.jpeg"/><Relationship Id="rId7" Type="http://schemas.openxmlformats.org/officeDocument/2006/relationships/image" Target="../media/image1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Relationship Id="rId9" Type="http://schemas.openxmlformats.org/officeDocument/2006/relationships/image" Target="../media/image1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jpe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FAEC3371-85EB-4BFC-93E0-0402F4F4B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0155"/>
            <a:ext cx="12192000" cy="4747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7760BC-27A0-48A5-9CE4-5A99900DEC50}"/>
              </a:ext>
            </a:extLst>
          </p:cNvPr>
          <p:cNvSpPr/>
          <p:nvPr/>
        </p:nvSpPr>
        <p:spPr>
          <a:xfrm>
            <a:off x="107851" y="406376"/>
            <a:ext cx="4047807" cy="1195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Будущее начинается здесь и сейчас!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01C9E43-D102-4028-B5F5-07EB09800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545" y="0"/>
            <a:ext cx="7078358" cy="528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A8A8620-2CDF-4D37-86FF-10AFDFEB1994}"/>
              </a:ext>
            </a:extLst>
          </p:cNvPr>
          <p:cNvSpPr/>
          <p:nvPr/>
        </p:nvSpPr>
        <p:spPr>
          <a:xfrm>
            <a:off x="8448848" y="258498"/>
            <a:ext cx="3348111" cy="5767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12E0E0D-1F6C-40F5-BD96-C8BE9CDF08C4}"/>
              </a:ext>
            </a:extLst>
          </p:cNvPr>
          <p:cNvSpPr/>
          <p:nvPr/>
        </p:nvSpPr>
        <p:spPr>
          <a:xfrm>
            <a:off x="9473013" y="725130"/>
            <a:ext cx="2611135" cy="5582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DC1AF3A-F278-4FE0-9DCE-E11FDD819656}"/>
              </a:ext>
            </a:extLst>
          </p:cNvPr>
          <p:cNvSpPr/>
          <p:nvPr/>
        </p:nvSpPr>
        <p:spPr>
          <a:xfrm>
            <a:off x="10586399" y="1224800"/>
            <a:ext cx="1497749" cy="4578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</a:t>
            </a:r>
          </a:p>
        </p:txBody>
      </p:sp>
      <p:pic>
        <p:nvPicPr>
          <p:cNvPr id="2" name="Motivational Background Tune">
            <a:hlinkClick r:id="" action="ppaction://media"/>
            <a:extLst>
              <a:ext uri="{FF2B5EF4-FFF2-40B4-BE49-F238E27FC236}">
                <a16:creationId xmlns:a16="http://schemas.microsoft.com/office/drawing/2014/main" id="{059E5DE9-9FED-423C-AC54-F16244C4A79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9" name="Motivational Background Tune">
            <a:hlinkClick r:id="" action="ppaction://media"/>
            <a:extLst>
              <a:ext uri="{FF2B5EF4-FFF2-40B4-BE49-F238E27FC236}">
                <a16:creationId xmlns:a16="http://schemas.microsoft.com/office/drawing/2014/main" id="{2C7421FF-D9CC-4FCB-80FC-6860CB7F740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fade out="4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643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963"/>
    </mc:Choice>
    <mc:Fallback xmlns="">
      <p:transition advTm="59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numSld="999" showWhenStopped="0">
                <p:cTn id="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76" objId="9"/>
        <p14:stopEvt time="340" objId="9"/>
        <p14:playEvt time="618" objId="9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Ковальчук оценил потенциал Крыма в научной сфере | Новости | Известия |  06.05.2021">
            <a:extLst>
              <a:ext uri="{FF2B5EF4-FFF2-40B4-BE49-F238E27FC236}">
                <a16:creationId xmlns:a16="http://schemas.microsoft.com/office/drawing/2014/main" id="{5CBDDAF8-8E30-4D48-BD21-F952643C9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01" y="4124982"/>
            <a:ext cx="4773699" cy="2772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E91BE2C-A658-4851-972C-CC94B19D696B}"/>
              </a:ext>
            </a:extLst>
          </p:cNvPr>
          <p:cNvSpPr txBox="1"/>
          <p:nvPr/>
        </p:nvSpPr>
        <p:spPr>
          <a:xfrm>
            <a:off x="2088536" y="2884235"/>
            <a:ext cx="10039642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 проект «Курчатовский класс» в Республике Крым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4" descr="В московских школах открылись атомные, курчатовские и предпринимательские  классы | Атомная энергия 2.0">
            <a:extLst>
              <a:ext uri="{FF2B5EF4-FFF2-40B4-BE49-F238E27FC236}">
                <a16:creationId xmlns:a16="http://schemas.microsoft.com/office/drawing/2014/main" id="{DC782869-C8C7-4F9E-9BB6-11B4F7BC38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8" r="30287"/>
          <a:stretch/>
        </p:blipFill>
        <p:spPr bwMode="auto">
          <a:xfrm>
            <a:off x="42203" y="4124982"/>
            <a:ext cx="2729132" cy="274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Участники инновационной площадки обсудили проблемы образования в Крыму">
            <a:extLst>
              <a:ext uri="{FF2B5EF4-FFF2-40B4-BE49-F238E27FC236}">
                <a16:creationId xmlns:a16="http://schemas.microsoft.com/office/drawing/2014/main" id="{75669D87-E52D-451D-BC14-F35CA41093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1" r="4203"/>
          <a:stretch/>
        </p:blipFill>
        <p:spPr bwMode="auto">
          <a:xfrm>
            <a:off x="0" y="0"/>
            <a:ext cx="4515729" cy="2565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МБОУ &amp;quot;Советская средняя школа №1&amp;quot; | Курчатовский класс">
            <a:extLst>
              <a:ext uri="{FF2B5EF4-FFF2-40B4-BE49-F238E27FC236}">
                <a16:creationId xmlns:a16="http://schemas.microsoft.com/office/drawing/2014/main" id="{C25518C8-457A-4E84-A9CF-1D51C47CB9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77" y="2613665"/>
            <a:ext cx="1507119" cy="151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6" name="Picture 22" descr="Крымские школьники приняли участие в Курчатовском турнире | В России |  17.10.2021 | РЕН ТВ">
            <a:extLst>
              <a:ext uri="{FF2B5EF4-FFF2-40B4-BE49-F238E27FC236}">
                <a16:creationId xmlns:a16="http://schemas.microsoft.com/office/drawing/2014/main" id="{B0386AB4-7D94-48F1-B579-4799BE5D0B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9" t="7299" r="13437" b="17659"/>
          <a:stretch/>
        </p:blipFill>
        <p:spPr bwMode="auto">
          <a:xfrm>
            <a:off x="2722356" y="4127894"/>
            <a:ext cx="4699869" cy="274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Проект «Курчатовский класс» | МБОУ «Школа-гимназия № 10 им. Э.К.  Покровского» г. Симферополя">
            <a:extLst>
              <a:ext uri="{FF2B5EF4-FFF2-40B4-BE49-F238E27FC236}">
                <a16:creationId xmlns:a16="http://schemas.microsoft.com/office/drawing/2014/main" id="{508797AB-278C-4240-9FEC-C3B32A12A2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656" y="-28953"/>
            <a:ext cx="3571344" cy="267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О нас » СОШ №7 Симферополь">
            <a:extLst>
              <a:ext uri="{FF2B5EF4-FFF2-40B4-BE49-F238E27FC236}">
                <a16:creationId xmlns:a16="http://schemas.microsoft.com/office/drawing/2014/main" id="{3269E594-ABD0-474A-878B-F64A6B6E5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441" y="-28952"/>
            <a:ext cx="4099215" cy="264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74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719">
        <p14:doors dir="vert"/>
      </p:transition>
    </mc:Choice>
    <mc:Fallback xmlns="">
      <p:transition spd="slow" advTm="2719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E91BE2C-A658-4851-972C-CC94B19D696B}"/>
              </a:ext>
            </a:extLst>
          </p:cNvPr>
          <p:cNvSpPr txBox="1"/>
          <p:nvPr/>
        </p:nvSpPr>
        <p:spPr>
          <a:xfrm>
            <a:off x="2088536" y="2884235"/>
            <a:ext cx="10039642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 проект «Курчатовский класс» в Республике Крым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80" name="Picture 16" descr="МБОУ &amp;quot;Советская средняя школа №1&amp;quot; | Курчатовский класс">
            <a:extLst>
              <a:ext uri="{FF2B5EF4-FFF2-40B4-BE49-F238E27FC236}">
                <a16:creationId xmlns:a16="http://schemas.microsoft.com/office/drawing/2014/main" id="{C25518C8-457A-4E84-A9CF-1D51C47CB9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77" y="2613665"/>
            <a:ext cx="1507119" cy="151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Мастер-классы для учителей школ Курчатовского проекта">
            <a:extLst>
              <a:ext uri="{FF2B5EF4-FFF2-40B4-BE49-F238E27FC236}">
                <a16:creationId xmlns:a16="http://schemas.microsoft.com/office/drawing/2014/main" id="{19D61C0B-B1A2-4D49-9C85-D0B830B4C7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94"/>
          <a:stretch/>
        </p:blipFill>
        <p:spPr bwMode="auto">
          <a:xfrm>
            <a:off x="0" y="-28135"/>
            <a:ext cx="3442141" cy="264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Продолжается регистрация школьников на Курчатовский турнир / Минпросвещения  России">
            <a:extLst>
              <a:ext uri="{FF2B5EF4-FFF2-40B4-BE49-F238E27FC236}">
                <a16:creationId xmlns:a16="http://schemas.microsoft.com/office/drawing/2014/main" id="{CBB7BCC5-D19A-4ECB-8542-D58D2B3D6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6801"/>
            <a:ext cx="3613678" cy="258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Создание &amp;quot;Курчатовских классов&amp;quot; и патенты на изобретения для молодых  учёных: как в Крыму развивают науку - Радио Крым">
            <a:extLst>
              <a:ext uri="{FF2B5EF4-FFF2-40B4-BE49-F238E27FC236}">
                <a16:creationId xmlns:a16="http://schemas.microsoft.com/office/drawing/2014/main" id="{4CB46B38-090A-4216-BD9E-52587B16B3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" r="1359" b="-1744"/>
          <a:stretch/>
        </p:blipFill>
        <p:spPr bwMode="auto">
          <a:xfrm>
            <a:off x="7610623" y="4334063"/>
            <a:ext cx="4572000" cy="258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МБОУ &quot;Школа-гимназия №39&quot; г.Симферополя Республики Крым - Курчатовский класс">
            <a:extLst>
              <a:ext uri="{FF2B5EF4-FFF2-40B4-BE49-F238E27FC236}">
                <a16:creationId xmlns:a16="http://schemas.microsoft.com/office/drawing/2014/main" id="{C536356E-D758-4F80-BDE5-EB4CFEE3A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141" y="-3381"/>
            <a:ext cx="3442141" cy="257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В &amp;quot;Артеке&amp;quot; завершилась очередная смена программы Курчатовского института |  Атомная энергия 2.0">
            <a:extLst>
              <a:ext uri="{FF2B5EF4-FFF2-40B4-BE49-F238E27FC236}">
                <a16:creationId xmlns:a16="http://schemas.microsoft.com/office/drawing/2014/main" id="{16F467C5-2836-436E-A266-ABABAD0136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1"/>
          <a:stretch/>
        </p:blipFill>
        <p:spPr bwMode="auto">
          <a:xfrm>
            <a:off x="3613678" y="4276800"/>
            <a:ext cx="3996944" cy="25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4" descr="Курчатовский класс | Крым | ВКонтакте">
            <a:extLst>
              <a:ext uri="{FF2B5EF4-FFF2-40B4-BE49-F238E27FC236}">
                <a16:creationId xmlns:a16="http://schemas.microsoft.com/office/drawing/2014/main" id="{D109ACEF-5313-4C2D-8AF0-6E0A32EEFA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0"/>
          <a:stretch/>
        </p:blipFill>
        <p:spPr bwMode="auto">
          <a:xfrm>
            <a:off x="6762903" y="12002"/>
            <a:ext cx="5429097" cy="271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01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402">
        <p14:prism isInverted="1"/>
      </p:transition>
    </mc:Choice>
    <mc:Fallback xmlns="">
      <p:transition spd="slow" advTm="2402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8" name="Picture 22">
            <a:extLst>
              <a:ext uri="{FF2B5EF4-FFF2-40B4-BE49-F238E27FC236}">
                <a16:creationId xmlns:a16="http://schemas.microsoft.com/office/drawing/2014/main" id="{F7C386AF-74F4-41B0-854D-1E789259DB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2" t="13901" r="11840" b="14681"/>
          <a:stretch/>
        </p:blipFill>
        <p:spPr bwMode="auto">
          <a:xfrm>
            <a:off x="512600" y="2707174"/>
            <a:ext cx="1568440" cy="145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E91BE2C-A658-4851-972C-CC94B19D696B}"/>
              </a:ext>
            </a:extLst>
          </p:cNvPr>
          <p:cNvSpPr txBox="1"/>
          <p:nvPr/>
        </p:nvSpPr>
        <p:spPr>
          <a:xfrm>
            <a:off x="1876039" y="2921074"/>
            <a:ext cx="10315961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 проект «Детский  технопарк «</a:t>
            </a:r>
            <a:r>
              <a:rPr lang="ru-RU" sz="3600" b="1" i="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Кванториум</a:t>
            </a:r>
            <a:r>
              <a:rPr lang="ru-RU" sz="36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в городе Евпатория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8" name="Picture 12" descr="Кванториум Евпатория Открытие">
            <a:extLst>
              <a:ext uri="{FF2B5EF4-FFF2-40B4-BE49-F238E27FC236}">
                <a16:creationId xmlns:a16="http://schemas.microsoft.com/office/drawing/2014/main" id="{2D90E48A-A7E8-4985-9D96-98224C06C3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7"/>
          <a:stretch/>
        </p:blipFill>
        <p:spPr bwMode="auto">
          <a:xfrm>
            <a:off x="8253047" y="13028"/>
            <a:ext cx="3938953" cy="2682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Кванториум Евпатория Открытие">
            <a:extLst>
              <a:ext uri="{FF2B5EF4-FFF2-40B4-BE49-F238E27FC236}">
                <a16:creationId xmlns:a16="http://schemas.microsoft.com/office/drawing/2014/main" id="{1646B325-8A13-4E95-B38F-0BA81FA41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5246"/>
            <a:ext cx="4162080" cy="270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Кванториум Евпатория Открытие">
            <a:extLst>
              <a:ext uri="{FF2B5EF4-FFF2-40B4-BE49-F238E27FC236}">
                <a16:creationId xmlns:a16="http://schemas.microsoft.com/office/drawing/2014/main" id="{CD30A43D-DCEF-4786-BE72-5B18AC151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922" y="4147609"/>
            <a:ext cx="4162080" cy="270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0" name="Picture 24" descr="Ирина Кивико: Первый детский технопарк «Кванториум» - один из технопарков,  открывающихся по всей России | Правительство Республики Крым | Официальный  портал">
            <a:extLst>
              <a:ext uri="{FF2B5EF4-FFF2-40B4-BE49-F238E27FC236}">
                <a16:creationId xmlns:a16="http://schemas.microsoft.com/office/drawing/2014/main" id="{07931C72-5E20-4030-BDC3-BDD41B33B5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75"/>
          <a:stretch/>
        </p:blipFill>
        <p:spPr bwMode="auto">
          <a:xfrm>
            <a:off x="-20717" y="-21118"/>
            <a:ext cx="4035678" cy="271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2" name="Picture 26" descr="В Крыму презентовали проект первого в Республике технопарка &amp;quot;Кванториум&amp;quot;">
            <a:extLst>
              <a:ext uri="{FF2B5EF4-FFF2-40B4-BE49-F238E27FC236}">
                <a16:creationId xmlns:a16="http://schemas.microsoft.com/office/drawing/2014/main" id="{A54B8075-09E4-40D8-809D-1DFE1FA06B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8" r="7617"/>
          <a:stretch/>
        </p:blipFill>
        <p:spPr bwMode="auto">
          <a:xfrm>
            <a:off x="3938954" y="4155245"/>
            <a:ext cx="4162080" cy="270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Основные сведения об образовательной организации | Детский технопарк  «Кванториум Евпатория»">
            <a:extLst>
              <a:ext uri="{FF2B5EF4-FFF2-40B4-BE49-F238E27FC236}">
                <a16:creationId xmlns:a16="http://schemas.microsoft.com/office/drawing/2014/main" id="{466AF71F-E1B7-4EC4-8DF4-4180A54F7E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7"/>
          <a:stretch/>
        </p:blipFill>
        <p:spPr bwMode="auto">
          <a:xfrm>
            <a:off x="3938954" y="1797"/>
            <a:ext cx="4338180" cy="270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15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36">
        <p14:reveal/>
      </p:transition>
    </mc:Choice>
    <mc:Fallback xmlns="">
      <p:transition spd="slow" advTm="2036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8" name="Picture 22">
            <a:extLst>
              <a:ext uri="{FF2B5EF4-FFF2-40B4-BE49-F238E27FC236}">
                <a16:creationId xmlns:a16="http://schemas.microsoft.com/office/drawing/2014/main" id="{F7C386AF-74F4-41B0-854D-1E789259DB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2" t="13901" r="11840" b="14681"/>
          <a:stretch/>
        </p:blipFill>
        <p:spPr bwMode="auto">
          <a:xfrm>
            <a:off x="178191" y="2769224"/>
            <a:ext cx="1507199" cy="1398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E91BE2C-A658-4851-972C-CC94B19D696B}"/>
              </a:ext>
            </a:extLst>
          </p:cNvPr>
          <p:cNvSpPr txBox="1"/>
          <p:nvPr/>
        </p:nvSpPr>
        <p:spPr>
          <a:xfrm>
            <a:off x="1702191" y="2729562"/>
            <a:ext cx="10311618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 проект  «Детский  технопарк «</a:t>
            </a:r>
            <a:r>
              <a:rPr lang="ru-RU" sz="3600" b="1" i="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Кванториум</a:t>
            </a:r>
            <a:r>
              <a:rPr lang="ru-RU" sz="36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в МБОУ «Симферопольская академическая гимназия»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9AB5B24-37E2-4A4A-8840-96314BFED5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464" r="13640" b="16632"/>
          <a:stretch/>
        </p:blipFill>
        <p:spPr>
          <a:xfrm>
            <a:off x="0" y="7286"/>
            <a:ext cx="4296881" cy="268903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8EB550-7E31-48FA-8993-12261B8F67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500" t="25219" r="9192" b="9929"/>
          <a:stretch/>
        </p:blipFill>
        <p:spPr>
          <a:xfrm>
            <a:off x="4296881" y="17269"/>
            <a:ext cx="3946787" cy="26995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47E1AA-F6EB-4F8D-A45E-2A3956DF3F7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037" t="13726" r="11669" b="24115"/>
          <a:stretch/>
        </p:blipFill>
        <p:spPr>
          <a:xfrm>
            <a:off x="8243668" y="-16216"/>
            <a:ext cx="3946787" cy="26890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3CD8C6A-BF63-45A8-924D-3A7046C3DBB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038" t="17625" r="8962" b="19370"/>
          <a:stretch/>
        </p:blipFill>
        <p:spPr>
          <a:xfrm>
            <a:off x="0" y="4220068"/>
            <a:ext cx="4037428" cy="26484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22316A2-474A-4621-B9F2-89D39DCB7C0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7038" t="31581" r="8962" b="5824"/>
          <a:stretch/>
        </p:blipFill>
        <p:spPr>
          <a:xfrm>
            <a:off x="4037428" y="4220068"/>
            <a:ext cx="4063902" cy="264848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96F8236-7A17-4069-8E23-239431F54C3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7154" t="24548" r="8730" b="15469"/>
          <a:stretch/>
        </p:blipFill>
        <p:spPr>
          <a:xfrm>
            <a:off x="7955354" y="4220068"/>
            <a:ext cx="4235101" cy="263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129920"/>
      </p:ext>
    </p:extLst>
  </p:cSld>
  <p:clrMapOvr>
    <a:masterClrMapping/>
  </p:clrMapOvr>
  <p:transition spd="med" advTm="3283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Ртищево | Состоялось торжественное открытие Центра образования естественно-  научной и технологической направленности «Точка роста» - БезФормата">
            <a:extLst>
              <a:ext uri="{FF2B5EF4-FFF2-40B4-BE49-F238E27FC236}">
                <a16:creationId xmlns:a16="http://schemas.microsoft.com/office/drawing/2014/main" id="{E1E55AC0-7F55-4CAF-B6CB-879125CFC4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/>
          <a:stretch/>
        </p:blipFill>
        <p:spPr bwMode="auto">
          <a:xfrm>
            <a:off x="0" y="-2071"/>
            <a:ext cx="4626042" cy="2402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В томской школе открылась «Точка роста» - vtomske.ru">
            <a:extLst>
              <a:ext uri="{FF2B5EF4-FFF2-40B4-BE49-F238E27FC236}">
                <a16:creationId xmlns:a16="http://schemas.microsoft.com/office/drawing/2014/main" id="{446F0B48-B494-4898-B5A7-44F72BBC8D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52"/>
          <a:stretch/>
        </p:blipFill>
        <p:spPr bwMode="auto">
          <a:xfrm>
            <a:off x="7891096" y="-40882"/>
            <a:ext cx="4300904" cy="244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Точка роста | Форосская школаФоросская школа">
            <a:extLst>
              <a:ext uri="{FF2B5EF4-FFF2-40B4-BE49-F238E27FC236}">
                <a16:creationId xmlns:a16="http://schemas.microsoft.com/office/drawing/2014/main" id="{1A76CE2C-6FB1-430A-A975-E353B5485C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8" r="5530"/>
          <a:stretch/>
        </p:blipFill>
        <p:spPr bwMode="auto">
          <a:xfrm>
            <a:off x="0" y="2588971"/>
            <a:ext cx="2514182" cy="82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В Армавире прошло торжественное открытие &amp;quot;Точка роста&amp;quot;. Видео | Новости  Армавира, события, факты, комментарии. Освещение городской жизни в газете  &amp;quot;Армавирский собеседник&amp;quot;">
            <a:extLst>
              <a:ext uri="{FF2B5EF4-FFF2-40B4-BE49-F238E27FC236}">
                <a16:creationId xmlns:a16="http://schemas.microsoft.com/office/drawing/2014/main" id="{1712007D-60A7-4728-9917-B46D5477FF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6"/>
          <a:stretch/>
        </p:blipFill>
        <p:spPr bwMode="auto">
          <a:xfrm>
            <a:off x="0" y="4070354"/>
            <a:ext cx="4048706" cy="282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Точка роста | МОБУ СОШ № 38 им. Страховой С.Л.">
            <a:extLst>
              <a:ext uri="{FF2B5EF4-FFF2-40B4-BE49-F238E27FC236}">
                <a16:creationId xmlns:a16="http://schemas.microsoft.com/office/drawing/2014/main" id="{C03801FD-2E0A-4133-86A8-EF1A7C84F7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6" r="6133"/>
          <a:stretch/>
        </p:blipFill>
        <p:spPr bwMode="auto">
          <a:xfrm>
            <a:off x="4048706" y="4070354"/>
            <a:ext cx="4220309" cy="282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Точка роста&amp;quot;">
            <a:extLst>
              <a:ext uri="{FF2B5EF4-FFF2-40B4-BE49-F238E27FC236}">
                <a16:creationId xmlns:a16="http://schemas.microsoft.com/office/drawing/2014/main" id="{F9CCA726-D9B6-4CA8-A7D3-6CF7E21EDD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0" t="17403" r="7172"/>
          <a:stretch/>
        </p:blipFill>
        <p:spPr bwMode="auto">
          <a:xfrm>
            <a:off x="4603398" y="-13166"/>
            <a:ext cx="3310342" cy="2453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В школах Краснодарского края откроется еще 42 центра «Точка роста»">
            <a:extLst>
              <a:ext uri="{FF2B5EF4-FFF2-40B4-BE49-F238E27FC236}">
                <a16:creationId xmlns:a16="http://schemas.microsoft.com/office/drawing/2014/main" id="{D2EF1B60-8AFA-4B1D-8DBC-DA9BBA1A6B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"/>
          <a:stretch/>
        </p:blipFill>
        <p:spPr bwMode="auto">
          <a:xfrm>
            <a:off x="8269015" y="4112089"/>
            <a:ext cx="3922985" cy="2745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B740837-7521-4FDE-A33D-99FECEB517F5}"/>
              </a:ext>
            </a:extLst>
          </p:cNvPr>
          <p:cNvSpPr txBox="1"/>
          <p:nvPr/>
        </p:nvSpPr>
        <p:spPr>
          <a:xfrm>
            <a:off x="2024353" y="2662435"/>
            <a:ext cx="10292862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i="0" spc="-2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Центры образования естественно-научной и технологической направленности «Точк</a:t>
            </a:r>
            <a:r>
              <a:rPr lang="ru-RU" sz="3600" b="1" spc="-2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роста»</a:t>
            </a:r>
          </a:p>
        </p:txBody>
      </p:sp>
    </p:spTree>
    <p:extLst>
      <p:ext uri="{BB962C8B-B14F-4D97-AF65-F5344CB8AC3E}">
        <p14:creationId xmlns:p14="http://schemas.microsoft.com/office/powerpoint/2010/main" val="253879402"/>
      </p:ext>
    </p:extLst>
  </p:cSld>
  <p:clrMapOvr>
    <a:masterClrMapping/>
  </p:clrMapOvr>
  <p:transition spd="slow" advTm="3726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Национальный проект &amp;quot;Образование&amp;quot;">
            <a:extLst>
              <a:ext uri="{FF2B5EF4-FFF2-40B4-BE49-F238E27FC236}">
                <a16:creationId xmlns:a16="http://schemas.microsoft.com/office/drawing/2014/main" id="{6AB7C4AB-3CF7-4677-B41E-D25134394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4" y="3955105"/>
            <a:ext cx="1455891" cy="970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Национальный проект &amp;quot;Образование&amp;quot;">
            <a:extLst>
              <a:ext uri="{FF2B5EF4-FFF2-40B4-BE49-F238E27FC236}">
                <a16:creationId xmlns:a16="http://schemas.microsoft.com/office/drawing/2014/main" id="{24F32062-4C3D-411D-993D-68B2D0553E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7" r="10333"/>
          <a:stretch/>
        </p:blipFill>
        <p:spPr bwMode="auto">
          <a:xfrm>
            <a:off x="1526774" y="3149886"/>
            <a:ext cx="1350498" cy="113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Национальный проект &amp;quot;Образование&amp;quot;">
            <a:extLst>
              <a:ext uri="{FF2B5EF4-FFF2-40B4-BE49-F238E27FC236}">
                <a16:creationId xmlns:a16="http://schemas.microsoft.com/office/drawing/2014/main" id="{951958EF-7E94-48B4-AC67-A1C88D8561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9630" y="3227287"/>
            <a:ext cx="1127319" cy="75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Успех каждого ребенка - Школа №15 г.Калининграда (МАОУ ООШ №15).  Официальный сайт">
            <a:extLst>
              <a:ext uri="{FF2B5EF4-FFF2-40B4-BE49-F238E27FC236}">
                <a16:creationId xmlns:a16="http://schemas.microsoft.com/office/drawing/2014/main" id="{02BC311F-C133-4E1E-99F2-D8049D668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429" y="3069003"/>
            <a:ext cx="1514254" cy="107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Национальный проект &amp;quot;Образование&amp;quot;">
            <a:extLst>
              <a:ext uri="{FF2B5EF4-FFF2-40B4-BE49-F238E27FC236}">
                <a16:creationId xmlns:a16="http://schemas.microsoft.com/office/drawing/2014/main" id="{8C72BB2F-8E8F-4735-B623-AEFDAA6A8E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7" r="13741"/>
          <a:stretch/>
        </p:blipFill>
        <p:spPr bwMode="auto">
          <a:xfrm>
            <a:off x="5430059" y="3129406"/>
            <a:ext cx="1141449" cy="949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Региональный проект &amp;quot;Социальная активность&amp;quot;">
            <a:extLst>
              <a:ext uri="{FF2B5EF4-FFF2-40B4-BE49-F238E27FC236}">
                <a16:creationId xmlns:a16="http://schemas.microsoft.com/office/drawing/2014/main" id="{7B156AEE-74A7-4AC8-ABD1-D9F6FC5AB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3061" y="3473336"/>
            <a:ext cx="892108" cy="88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Региональный-Проектный-Офис Республики-Крым | ВКонтакте">
            <a:extLst>
              <a:ext uri="{FF2B5EF4-FFF2-40B4-BE49-F238E27FC236}">
                <a16:creationId xmlns:a16="http://schemas.microsoft.com/office/drawing/2014/main" id="{15B18216-CAA9-4D89-B618-9DACD26C4E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36" b="7612"/>
          <a:stretch/>
        </p:blipFill>
        <p:spPr bwMode="auto">
          <a:xfrm>
            <a:off x="217990" y="2035035"/>
            <a:ext cx="1270241" cy="120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33C3A34-7B23-4BB2-8387-8E2EA90B432A}"/>
              </a:ext>
            </a:extLst>
          </p:cNvPr>
          <p:cNvSpPr txBox="1"/>
          <p:nvPr/>
        </p:nvSpPr>
        <p:spPr>
          <a:xfrm>
            <a:off x="2221232" y="2111420"/>
            <a:ext cx="7746279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Региональные проекты </a:t>
            </a:r>
          </a:p>
          <a:p>
            <a:pPr algn="ctr">
              <a:lnSpc>
                <a:spcPct val="90000"/>
              </a:lnSpc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национального проекта «Образование»</a:t>
            </a:r>
          </a:p>
        </p:txBody>
      </p:sp>
      <p:pic>
        <p:nvPicPr>
          <p:cNvPr id="14" name="Picture 2" descr="Национальный проект «Образование»">
            <a:extLst>
              <a:ext uri="{FF2B5EF4-FFF2-40B4-BE49-F238E27FC236}">
                <a16:creationId xmlns:a16="http://schemas.microsoft.com/office/drawing/2014/main" id="{004E3651-DCC6-4E53-818F-C9219D979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0" y="148897"/>
            <a:ext cx="1532965" cy="12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56D4776-5EF8-4D8B-9D15-CB86487E23D2}"/>
              </a:ext>
            </a:extLst>
          </p:cNvPr>
          <p:cNvSpPr txBox="1"/>
          <p:nvPr/>
        </p:nvSpPr>
        <p:spPr>
          <a:xfrm>
            <a:off x="2572377" y="158856"/>
            <a:ext cx="7746279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«Образование»</a:t>
            </a:r>
          </a:p>
        </p:txBody>
      </p:sp>
      <p:sp>
        <p:nvSpPr>
          <p:cNvPr id="16" name="object 49">
            <a:extLst>
              <a:ext uri="{FF2B5EF4-FFF2-40B4-BE49-F238E27FC236}">
                <a16:creationId xmlns:a16="http://schemas.microsoft.com/office/drawing/2014/main" id="{2791ACD5-B03A-469B-987A-5A45B6A10FDB}"/>
              </a:ext>
            </a:extLst>
          </p:cNvPr>
          <p:cNvSpPr/>
          <p:nvPr/>
        </p:nvSpPr>
        <p:spPr>
          <a:xfrm>
            <a:off x="10951905" y="4475045"/>
            <a:ext cx="1174420" cy="384340"/>
          </a:xfrm>
          <a:custGeom>
            <a:avLst/>
            <a:gdLst/>
            <a:ahLst/>
            <a:cxnLst/>
            <a:rect l="l" t="t" r="r" b="b"/>
            <a:pathLst>
              <a:path w="2148840" h="408939">
                <a:moveTo>
                  <a:pt x="2148840" y="0"/>
                </a:moveTo>
                <a:lnTo>
                  <a:pt x="0" y="0"/>
                </a:lnTo>
                <a:lnTo>
                  <a:pt x="0" y="408431"/>
                </a:lnTo>
                <a:lnTo>
                  <a:pt x="2148840" y="408431"/>
                </a:lnTo>
                <a:lnTo>
                  <a:pt x="214884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algn="ctr"/>
            <a:r>
              <a:rPr lang="ru-RU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</a:t>
            </a:r>
          </a:p>
          <a:p>
            <a:pPr algn="ctr"/>
            <a:r>
              <a:rPr lang="ru-RU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</a:t>
            </a:r>
            <a:endParaRPr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4" descr="Национальный проект &amp;quot;Образование&amp;quot;">
            <a:extLst>
              <a:ext uri="{FF2B5EF4-FFF2-40B4-BE49-F238E27FC236}">
                <a16:creationId xmlns:a16="http://schemas.microsoft.com/office/drawing/2014/main" id="{FE89E54C-7E11-449E-BF58-59F46BBE60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184" y="810966"/>
            <a:ext cx="1350498" cy="90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Национальный проект &amp;quot;Образование&amp;quot;">
            <a:extLst>
              <a:ext uri="{FF2B5EF4-FFF2-40B4-BE49-F238E27FC236}">
                <a16:creationId xmlns:a16="http://schemas.microsoft.com/office/drawing/2014/main" id="{A7228C4D-5CBD-488F-A4AA-D20521E87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909" y="1054635"/>
            <a:ext cx="1350498" cy="90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Успех каждого ребенка - Школа №15 г.Калининграда (МАОУ ООШ №15).  Официальный сайт">
            <a:extLst>
              <a:ext uri="{FF2B5EF4-FFF2-40B4-BE49-F238E27FC236}">
                <a16:creationId xmlns:a16="http://schemas.microsoft.com/office/drawing/2014/main" id="{30C85920-AD83-4118-A389-36FD2C1AD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398" y="775297"/>
            <a:ext cx="1350498" cy="95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Национальный проект &amp;quot;Образование&amp;quot;">
            <a:extLst>
              <a:ext uri="{FF2B5EF4-FFF2-40B4-BE49-F238E27FC236}">
                <a16:creationId xmlns:a16="http://schemas.microsoft.com/office/drawing/2014/main" id="{A87A9AE5-AF8E-4689-BB91-DC6F34ABB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076" y="721239"/>
            <a:ext cx="1361379" cy="90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Национальный проект &amp;quot;Образование&amp;quot;">
            <a:extLst>
              <a:ext uri="{FF2B5EF4-FFF2-40B4-BE49-F238E27FC236}">
                <a16:creationId xmlns:a16="http://schemas.microsoft.com/office/drawing/2014/main" id="{7D07F95E-5ECB-43B8-8534-AC9BFE08CA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642" y="748915"/>
            <a:ext cx="1229255" cy="81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Региональный проект &amp;quot;Социальная активность&amp;quot;">
            <a:extLst>
              <a:ext uri="{FF2B5EF4-FFF2-40B4-BE49-F238E27FC236}">
                <a16:creationId xmlns:a16="http://schemas.microsoft.com/office/drawing/2014/main" id="{8B4488E1-30D7-4825-AEC6-7CDA184F4D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904" y="935787"/>
            <a:ext cx="871877" cy="86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Национальный проект &amp;quot;Образование&amp;quot;">
            <a:extLst>
              <a:ext uri="{FF2B5EF4-FFF2-40B4-BE49-F238E27FC236}">
                <a16:creationId xmlns:a16="http://schemas.microsoft.com/office/drawing/2014/main" id="{EB10FEFF-6130-4C4A-9E66-2AF6891736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0" r="8428"/>
          <a:stretch/>
        </p:blipFill>
        <p:spPr bwMode="auto">
          <a:xfrm>
            <a:off x="850069" y="1061487"/>
            <a:ext cx="1183113" cy="930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object 49">
            <a:extLst>
              <a:ext uri="{FF2B5EF4-FFF2-40B4-BE49-F238E27FC236}">
                <a16:creationId xmlns:a16="http://schemas.microsoft.com/office/drawing/2014/main" id="{1AD281C4-6B5E-4725-B4C6-104644E9028B}"/>
              </a:ext>
            </a:extLst>
          </p:cNvPr>
          <p:cNvSpPr/>
          <p:nvPr/>
        </p:nvSpPr>
        <p:spPr>
          <a:xfrm>
            <a:off x="7001154" y="1797159"/>
            <a:ext cx="1533378" cy="177123"/>
          </a:xfrm>
          <a:custGeom>
            <a:avLst/>
            <a:gdLst/>
            <a:ahLst/>
            <a:cxnLst/>
            <a:rect l="l" t="t" r="r" b="b"/>
            <a:pathLst>
              <a:path w="2148840" h="408939">
                <a:moveTo>
                  <a:pt x="2148840" y="0"/>
                </a:moveTo>
                <a:lnTo>
                  <a:pt x="0" y="0"/>
                </a:lnTo>
                <a:lnTo>
                  <a:pt x="0" y="408431"/>
                </a:lnTo>
                <a:lnTo>
                  <a:pt x="2148840" y="408431"/>
                </a:lnTo>
                <a:lnTo>
                  <a:pt x="214884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algn="ctr"/>
            <a:r>
              <a:rPr lang="ru-RU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активность</a:t>
            </a:r>
            <a:endParaRPr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Новосибирская открытая образовательная сеть">
            <a:extLst>
              <a:ext uri="{FF2B5EF4-FFF2-40B4-BE49-F238E27FC236}">
                <a16:creationId xmlns:a16="http://schemas.microsoft.com/office/drawing/2014/main" id="{D644A059-8642-42A5-B1A5-372382F05A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370" y="722727"/>
            <a:ext cx="871877" cy="87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object 49">
            <a:extLst>
              <a:ext uri="{FF2B5EF4-FFF2-40B4-BE49-F238E27FC236}">
                <a16:creationId xmlns:a16="http://schemas.microsoft.com/office/drawing/2014/main" id="{15D73F51-9D3E-4AA9-9BF8-ED7E08070BCB}"/>
              </a:ext>
            </a:extLst>
          </p:cNvPr>
          <p:cNvSpPr/>
          <p:nvPr/>
        </p:nvSpPr>
        <p:spPr>
          <a:xfrm>
            <a:off x="9453209" y="1648479"/>
            <a:ext cx="1210197" cy="350137"/>
          </a:xfrm>
          <a:custGeom>
            <a:avLst/>
            <a:gdLst/>
            <a:ahLst/>
            <a:cxnLst/>
            <a:rect l="l" t="t" r="r" b="b"/>
            <a:pathLst>
              <a:path w="2148840" h="408939">
                <a:moveTo>
                  <a:pt x="2148840" y="0"/>
                </a:moveTo>
                <a:lnTo>
                  <a:pt x="0" y="0"/>
                </a:lnTo>
                <a:lnTo>
                  <a:pt x="0" y="408431"/>
                </a:lnTo>
                <a:lnTo>
                  <a:pt x="2148840" y="408431"/>
                </a:lnTo>
                <a:lnTo>
                  <a:pt x="214884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algn="ctr"/>
            <a:r>
              <a:rPr lang="ru-RU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лифты для каждого</a:t>
            </a:r>
            <a:endParaRPr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Региональный проект &amp;quot;Новые возможности для каждого&amp;quot;">
            <a:extLst>
              <a:ext uri="{FF2B5EF4-FFF2-40B4-BE49-F238E27FC236}">
                <a16:creationId xmlns:a16="http://schemas.microsoft.com/office/drawing/2014/main" id="{280BE54A-F2EC-4A67-8696-08169C711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510" y="781943"/>
            <a:ext cx="830239" cy="82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object 49">
            <a:extLst>
              <a:ext uri="{FF2B5EF4-FFF2-40B4-BE49-F238E27FC236}">
                <a16:creationId xmlns:a16="http://schemas.microsoft.com/office/drawing/2014/main" id="{9AB50D93-1256-42FD-BCCF-43CC79C1CBEB}"/>
              </a:ext>
            </a:extLst>
          </p:cNvPr>
          <p:cNvSpPr/>
          <p:nvPr/>
        </p:nvSpPr>
        <p:spPr>
          <a:xfrm>
            <a:off x="4824960" y="1640942"/>
            <a:ext cx="1210197" cy="350137"/>
          </a:xfrm>
          <a:custGeom>
            <a:avLst/>
            <a:gdLst/>
            <a:ahLst/>
            <a:cxnLst/>
            <a:rect l="l" t="t" r="r" b="b"/>
            <a:pathLst>
              <a:path w="2148840" h="408939">
                <a:moveTo>
                  <a:pt x="2148840" y="0"/>
                </a:moveTo>
                <a:lnTo>
                  <a:pt x="0" y="0"/>
                </a:lnTo>
                <a:lnTo>
                  <a:pt x="0" y="408431"/>
                </a:lnTo>
                <a:lnTo>
                  <a:pt x="2148840" y="408431"/>
                </a:lnTo>
                <a:lnTo>
                  <a:pt x="214884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algn="ctr"/>
            <a:r>
              <a:rPr lang="ru-RU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возможности для каждого</a:t>
            </a:r>
            <a:endParaRPr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id="{579E144A-3FEE-457E-A7E3-EDA97FB694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1" t="74667" r="67000" b="12000"/>
          <a:stretch/>
        </p:blipFill>
        <p:spPr bwMode="auto">
          <a:xfrm>
            <a:off x="10951905" y="916455"/>
            <a:ext cx="871877" cy="899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object 49">
            <a:extLst>
              <a:ext uri="{FF2B5EF4-FFF2-40B4-BE49-F238E27FC236}">
                <a16:creationId xmlns:a16="http://schemas.microsoft.com/office/drawing/2014/main" id="{E1076F63-895B-49A5-92FD-F5B5E010401D}"/>
              </a:ext>
            </a:extLst>
          </p:cNvPr>
          <p:cNvSpPr/>
          <p:nvPr/>
        </p:nvSpPr>
        <p:spPr>
          <a:xfrm>
            <a:off x="10692806" y="1845098"/>
            <a:ext cx="1390074" cy="153518"/>
          </a:xfrm>
          <a:custGeom>
            <a:avLst/>
            <a:gdLst/>
            <a:ahLst/>
            <a:cxnLst/>
            <a:rect l="l" t="t" r="r" b="b"/>
            <a:pathLst>
              <a:path w="2148840" h="408939">
                <a:moveTo>
                  <a:pt x="2148840" y="0"/>
                </a:moveTo>
                <a:lnTo>
                  <a:pt x="0" y="0"/>
                </a:lnTo>
                <a:lnTo>
                  <a:pt x="0" y="408431"/>
                </a:lnTo>
                <a:lnTo>
                  <a:pt x="2148840" y="408431"/>
                </a:lnTo>
                <a:lnTo>
                  <a:pt x="214884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pPr algn="ctr"/>
            <a:r>
              <a:rPr lang="ru-RU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образования</a:t>
            </a:r>
            <a:endParaRPr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6B31D1D4-1B3C-455E-B905-BC5541961E32}"/>
              </a:ext>
            </a:extLst>
          </p:cNvPr>
          <p:cNvCxnSpPr>
            <a:cxnSpLocks/>
          </p:cNvCxnSpPr>
          <p:nvPr/>
        </p:nvCxnSpPr>
        <p:spPr>
          <a:xfrm flipV="1">
            <a:off x="8220003" y="4376987"/>
            <a:ext cx="1233206" cy="906269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3862F783-F84F-49ED-9D29-AA751AE131C0}"/>
              </a:ext>
            </a:extLst>
          </p:cNvPr>
          <p:cNvCxnSpPr>
            <a:cxnSpLocks/>
          </p:cNvCxnSpPr>
          <p:nvPr/>
        </p:nvCxnSpPr>
        <p:spPr>
          <a:xfrm flipH="1" flipV="1">
            <a:off x="2617398" y="4459684"/>
            <a:ext cx="1552009" cy="932031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>
            <a:extLst>
              <a:ext uri="{FF2B5EF4-FFF2-40B4-BE49-F238E27FC236}">
                <a16:creationId xmlns:a16="http://schemas.microsoft.com/office/drawing/2014/main" id="{C2FEC09D-90E5-404D-A21E-D78DF4789524}"/>
              </a:ext>
            </a:extLst>
          </p:cNvPr>
          <p:cNvCxnSpPr>
            <a:cxnSpLocks/>
          </p:cNvCxnSpPr>
          <p:nvPr/>
        </p:nvCxnSpPr>
        <p:spPr>
          <a:xfrm flipH="1" flipV="1">
            <a:off x="3726362" y="4270406"/>
            <a:ext cx="420168" cy="1104922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id="{6298921B-EA2E-4BE9-A7F0-C527D2F54FB8}"/>
              </a:ext>
            </a:extLst>
          </p:cNvPr>
          <p:cNvCxnSpPr>
            <a:cxnSpLocks/>
          </p:cNvCxnSpPr>
          <p:nvPr/>
        </p:nvCxnSpPr>
        <p:spPr>
          <a:xfrm flipV="1">
            <a:off x="8216371" y="4158298"/>
            <a:ext cx="248748" cy="113008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6FA15E50-E106-4E56-BA17-43BCDB0E09E7}"/>
              </a:ext>
            </a:extLst>
          </p:cNvPr>
          <p:cNvSpPr txBox="1"/>
          <p:nvPr/>
        </p:nvSpPr>
        <p:spPr>
          <a:xfrm>
            <a:off x="8203781" y="5536699"/>
            <a:ext cx="2165105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КРИППО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BA4C534-FACB-460B-B28A-DE55CBE50C99}"/>
              </a:ext>
            </a:extLst>
          </p:cNvPr>
          <p:cNvSpPr txBox="1"/>
          <p:nvPr/>
        </p:nvSpPr>
        <p:spPr>
          <a:xfrm>
            <a:off x="1009231" y="5594866"/>
            <a:ext cx="3243737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ДПО РК</a:t>
            </a:r>
          </a:p>
        </p:txBody>
      </p:sp>
      <p:pic>
        <p:nvPicPr>
          <p:cNvPr id="6" name="Picture 4" descr="Национальный проект &amp;quot;Образование&amp;quot;">
            <a:extLst>
              <a:ext uri="{FF2B5EF4-FFF2-40B4-BE49-F238E27FC236}">
                <a16:creationId xmlns:a16="http://schemas.microsoft.com/office/drawing/2014/main" id="{9F310A08-292B-416B-BC43-5271897EF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9549" y="3252466"/>
            <a:ext cx="1543857" cy="102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Результаты регионального этапа">
            <a:extLst>
              <a:ext uri="{FF2B5EF4-FFF2-40B4-BE49-F238E27FC236}">
                <a16:creationId xmlns:a16="http://schemas.microsoft.com/office/drawing/2014/main" id="{17CAA12D-0290-4BA1-8AC3-C38CD198D3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407" y="4133694"/>
            <a:ext cx="3950813" cy="273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25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300">
        <p14:gallery dir="l"/>
      </p:transition>
    </mc:Choice>
    <mc:Fallback xmlns="">
      <p:transition spd="slow" advTm="23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C83C054-672B-44D1-82BC-7C372497D0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308" t="16804" r="37228" b="5581"/>
          <a:stretch/>
        </p:blipFill>
        <p:spPr>
          <a:xfrm rot="20586937">
            <a:off x="378392" y="2681237"/>
            <a:ext cx="1949025" cy="27917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B8DA32A-D763-4AF2-90FA-3EF963896A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0" t="7424" r="5311" b="18104"/>
          <a:stretch/>
        </p:blipFill>
        <p:spPr>
          <a:xfrm rot="5400000">
            <a:off x="411158" y="4592312"/>
            <a:ext cx="2744784" cy="175048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07A0C7E-8C6E-4D0C-9E4D-869BE91D53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2264">
            <a:off x="9862573" y="3008675"/>
            <a:ext cx="2013361" cy="20311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8492212-6994-4BBF-AE44-A974E09CC53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769" t="17214" r="37228" b="9272"/>
          <a:stretch/>
        </p:blipFill>
        <p:spPr>
          <a:xfrm>
            <a:off x="10198451" y="4111802"/>
            <a:ext cx="1993549" cy="2746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3D7D28F-23CC-49C4-9AC1-80C72D0AC86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2538" t="15983" r="37228" b="10750"/>
          <a:stretch/>
        </p:blipFill>
        <p:spPr>
          <a:xfrm rot="857994">
            <a:off x="8831923" y="3113751"/>
            <a:ext cx="2067321" cy="28166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25164C8-30CF-4FAB-B62F-8E71E4521F7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4370" t="4386" r="34863" b="10365"/>
          <a:stretch/>
        </p:blipFill>
        <p:spPr>
          <a:xfrm rot="20095610">
            <a:off x="579051" y="3410947"/>
            <a:ext cx="1761868" cy="2744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D03C8E6-42AD-448C-8C9D-8F8AB061E6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9987">
            <a:off x="260299" y="4244984"/>
            <a:ext cx="1727616" cy="24451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6DFFF9ED-807B-4319-AA4A-B5C889DD078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2307" t="16692" r="37229" b="4872"/>
          <a:stretch/>
        </p:blipFill>
        <p:spPr>
          <a:xfrm rot="2141423">
            <a:off x="9321397" y="3793347"/>
            <a:ext cx="1897161" cy="2746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" name="Рисунок 1023">
            <a:extLst>
              <a:ext uri="{FF2B5EF4-FFF2-40B4-BE49-F238E27FC236}">
                <a16:creationId xmlns:a16="http://schemas.microsoft.com/office/drawing/2014/main" id="{F456B29C-D3E6-4EC1-A3AF-B59ABB3BC2D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1027" t="30965" r="38273" b="23605"/>
          <a:stretch/>
        </p:blipFill>
        <p:spPr>
          <a:xfrm rot="670757">
            <a:off x="9674645" y="5062183"/>
            <a:ext cx="1393601" cy="17195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FEE687-5915-4909-9089-5F893F7F0C6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31" t="1055" b="658"/>
          <a:stretch/>
        </p:blipFill>
        <p:spPr>
          <a:xfrm>
            <a:off x="4815171" y="0"/>
            <a:ext cx="2593691" cy="2657349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51E29349-B16A-415D-9D4F-20ADE752E4B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4" t="26256" r="242" b="3318"/>
          <a:stretch/>
        </p:blipFill>
        <p:spPr>
          <a:xfrm>
            <a:off x="7394667" y="1069"/>
            <a:ext cx="4796783" cy="2788190"/>
          </a:xfrm>
          <a:prstGeom prst="rect">
            <a:avLst/>
          </a:prstGeom>
        </p:spPr>
      </p:pic>
      <p:pic>
        <p:nvPicPr>
          <p:cNvPr id="15" name="Picture 2" descr="Сергей Аксёнов провёл рабочую встречу с ректором КРИППО Александром  Рудяковым | Глава Республики Крым Сергей Аксёнов | Официальный портал">
            <a:extLst>
              <a:ext uri="{FF2B5EF4-FFF2-40B4-BE49-F238E27FC236}">
                <a16:creationId xmlns:a16="http://schemas.microsoft.com/office/drawing/2014/main" id="{D8801949-4A61-45D4-8BE3-A0858F03E3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0" t="8882" r="7082" b="5064"/>
          <a:stretch/>
        </p:blipFill>
        <p:spPr bwMode="auto">
          <a:xfrm>
            <a:off x="0" y="1"/>
            <a:ext cx="4775095" cy="2732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69E37F-FED9-4486-AA57-CEAA6088AD58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4" t="17473" r="9666" b="22454"/>
          <a:stretch/>
        </p:blipFill>
        <p:spPr>
          <a:xfrm>
            <a:off x="1762512" y="2732813"/>
            <a:ext cx="8344748" cy="41251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943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956">
        <p14:reveal/>
      </p:transition>
    </mc:Choice>
    <mc:Fallback xmlns="">
      <p:transition spd="slow" advTm="3956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Нет описания фото.">
            <a:extLst>
              <a:ext uri="{FF2B5EF4-FFF2-40B4-BE49-F238E27FC236}">
                <a16:creationId xmlns:a16="http://schemas.microsoft.com/office/drawing/2014/main" id="{2EF0E48D-1BAE-4C53-83DA-642A4CB76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56074" cy="250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Нет описания фото.">
            <a:extLst>
              <a:ext uri="{FF2B5EF4-FFF2-40B4-BE49-F238E27FC236}">
                <a16:creationId xmlns:a16="http://schemas.microsoft.com/office/drawing/2014/main" id="{A79A0105-9734-49EA-88A8-00F17FED50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9" r="6746"/>
          <a:stretch/>
        </p:blipFill>
        <p:spPr bwMode="auto">
          <a:xfrm>
            <a:off x="14838" y="4476124"/>
            <a:ext cx="3107068" cy="238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Крымский фестиваль педагогических инициатив − 2021">
            <a:extLst>
              <a:ext uri="{FF2B5EF4-FFF2-40B4-BE49-F238E27FC236}">
                <a16:creationId xmlns:a16="http://schemas.microsoft.com/office/drawing/2014/main" id="{B175C7B1-007C-4AE9-A5A8-32C105217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15711"/>
            <a:ext cx="3376246" cy="1626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101CBD-1738-483C-8F8E-3D295F03E6DA}"/>
              </a:ext>
            </a:extLst>
          </p:cNvPr>
          <p:cNvSpPr txBox="1"/>
          <p:nvPr/>
        </p:nvSpPr>
        <p:spPr>
          <a:xfrm>
            <a:off x="3376246" y="3090237"/>
            <a:ext cx="8800916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Ассамблея учителей Республики Крым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4" name="Picture 8" descr="Нет описания фото.">
            <a:extLst>
              <a:ext uri="{FF2B5EF4-FFF2-40B4-BE49-F238E27FC236}">
                <a16:creationId xmlns:a16="http://schemas.microsoft.com/office/drawing/2014/main" id="{2BD83CBD-C4E4-481A-BA04-3F862C120A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2" r="10328" b="13538"/>
          <a:stretch/>
        </p:blipFill>
        <p:spPr bwMode="auto">
          <a:xfrm>
            <a:off x="3080264" y="4482582"/>
            <a:ext cx="3257780" cy="238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Дорогу осилит идущий! В КРИППО состоялось очередное заседание Ассамблеи  учителей Республики Крым👨‍🏫👩‍🏫👨‍💻👩‍💻 15 декабря 2020 года на базе  ГБОУ ДПО РК КРИППО в режиме видеоконференцсвязи состоялось заседание Ассамблеи  учителей ...">
            <a:extLst>
              <a:ext uri="{FF2B5EF4-FFF2-40B4-BE49-F238E27FC236}">
                <a16:creationId xmlns:a16="http://schemas.microsoft.com/office/drawing/2014/main" id="{BA712D85-37D4-4E1E-AF40-43014E5A4C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3" t="14963" r="8071" b="4509"/>
          <a:stretch/>
        </p:blipFill>
        <p:spPr bwMode="auto">
          <a:xfrm>
            <a:off x="3633417" y="-2459"/>
            <a:ext cx="3105666" cy="249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Состоялось заседание Ассамблеи учителей общеобразовательных учреждений Республики  Крым">
            <a:extLst>
              <a:ext uri="{FF2B5EF4-FFF2-40B4-BE49-F238E27FC236}">
                <a16:creationId xmlns:a16="http://schemas.microsoft.com/office/drawing/2014/main" id="{DBE844B9-41F5-48AC-8EE7-4C6F096330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5" t="-1616" r="10585" b="-1"/>
          <a:stretch/>
        </p:blipFill>
        <p:spPr bwMode="auto">
          <a:xfrm>
            <a:off x="6338044" y="4428915"/>
            <a:ext cx="2665567" cy="244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E58B8E3-744C-4D12-87BB-A40E0FDA0A3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6" r="6487" b="2220"/>
          <a:stretch/>
        </p:blipFill>
        <p:spPr>
          <a:xfrm>
            <a:off x="9017679" y="4455135"/>
            <a:ext cx="3162647" cy="243175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311163A-26FC-466D-8576-5828A9D9944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0" t="9797" r="16702" b="2972"/>
          <a:stretch/>
        </p:blipFill>
        <p:spPr>
          <a:xfrm>
            <a:off x="6611002" y="13218"/>
            <a:ext cx="2876371" cy="24900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EFA330F-1B31-4C8D-9A75-A5324E5A169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8" r="13695"/>
          <a:stretch/>
        </p:blipFill>
        <p:spPr>
          <a:xfrm>
            <a:off x="9381453" y="13218"/>
            <a:ext cx="2810547" cy="251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34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29">
        <p159:morph option="byObject"/>
      </p:transition>
    </mc:Choice>
    <mc:Fallback xmlns="">
      <p:transition spd="slow" advTm="1029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Новости">
            <a:extLst>
              <a:ext uri="{FF2B5EF4-FFF2-40B4-BE49-F238E27FC236}">
                <a16:creationId xmlns:a16="http://schemas.microsoft.com/office/drawing/2014/main" id="{D1570C86-BB97-4928-B968-7C1967CE64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67"/>
          <a:stretch/>
        </p:blipFill>
        <p:spPr bwMode="auto">
          <a:xfrm>
            <a:off x="9890593" y="2090410"/>
            <a:ext cx="1510373" cy="141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>
            <a:extLst>
              <a:ext uri="{FF2B5EF4-FFF2-40B4-BE49-F238E27FC236}">
                <a16:creationId xmlns:a16="http://schemas.microsoft.com/office/drawing/2014/main" id="{7576269E-4F3C-41CF-A21F-C31732346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7" y="2224995"/>
            <a:ext cx="2632374" cy="114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Возможно, это изображение (один или несколько человек, люди стоят и текст «цнппм መስ совет министров респу блики крым»)">
            <a:extLst>
              <a:ext uri="{FF2B5EF4-FFF2-40B4-BE49-F238E27FC236}">
                <a16:creationId xmlns:a16="http://schemas.microsoft.com/office/drawing/2014/main" id="{C11C105A-0E1C-4FC8-8C65-8759DD838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371" y="3863814"/>
            <a:ext cx="5299307" cy="29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D30AA3-A4D2-4C96-90A0-39DE8E512EC2}"/>
              </a:ext>
            </a:extLst>
          </p:cNvPr>
          <p:cNvSpPr txBox="1"/>
          <p:nvPr/>
        </p:nvSpPr>
        <p:spPr>
          <a:xfrm>
            <a:off x="3122759" y="2203881"/>
            <a:ext cx="6335633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Центр непрерывного повышения педагогического мастерства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42" name="Picture 10" descr="Возможно, это изображение (один или несколько человек, люди стоят, офис, в помещении и текст «цнпг служения Lelelele elele совет министров республики крым»)">
            <a:extLst>
              <a:ext uri="{FF2B5EF4-FFF2-40B4-BE49-F238E27FC236}">
                <a16:creationId xmlns:a16="http://schemas.microsoft.com/office/drawing/2014/main" id="{EA5BFFC6-42C4-49F5-9D00-F769109ECE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5" t="4037" r="659" b="28791"/>
          <a:stretch/>
        </p:blipFill>
        <p:spPr bwMode="auto">
          <a:xfrm>
            <a:off x="3863445" y="-18554"/>
            <a:ext cx="4473127" cy="212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4" name="Picture 12" descr="Возможно, это изображение (один или несколько человек, люди стоят, в помещении и текст «цнппм ΠΜ совет министров республики крым»)">
            <a:extLst>
              <a:ext uri="{FF2B5EF4-FFF2-40B4-BE49-F238E27FC236}">
                <a16:creationId xmlns:a16="http://schemas.microsoft.com/office/drawing/2014/main" id="{1653C66E-9B68-48B7-8C44-2354546A4B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477" r="-820"/>
          <a:stretch/>
        </p:blipFill>
        <p:spPr bwMode="auto">
          <a:xfrm>
            <a:off x="-11215" y="3399"/>
            <a:ext cx="3997087" cy="210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8" name="Picture 16" descr="Возможно, это изображение (один или несколько человек, люди стоят, в помещении и текст «P совет министров респу блики крым»)">
            <a:extLst>
              <a:ext uri="{FF2B5EF4-FFF2-40B4-BE49-F238E27FC236}">
                <a16:creationId xmlns:a16="http://schemas.microsoft.com/office/drawing/2014/main" id="{A733B509-0E8C-4241-8C4F-2B73671B5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572" y="-9277"/>
            <a:ext cx="3855428" cy="212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0" name="Picture 18" descr="Возможно, это изображение (один или несколько человек, люди сидят и люди стоят)">
            <a:extLst>
              <a:ext uri="{FF2B5EF4-FFF2-40B4-BE49-F238E27FC236}">
                <a16:creationId xmlns:a16="http://schemas.microsoft.com/office/drawing/2014/main" id="{C8963FC4-3100-49E6-A623-67D4402ED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78" y="3445719"/>
            <a:ext cx="3412281" cy="341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2" name="Picture 20" descr="Возможно, это изображение (один или несколько человек, люди стоят, люди сидят, экран и в помещении)">
            <a:extLst>
              <a:ext uri="{FF2B5EF4-FFF2-40B4-BE49-F238E27FC236}">
                <a16:creationId xmlns:a16="http://schemas.microsoft.com/office/drawing/2014/main" id="{E53D3561-B7D8-482D-A754-964A1466A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746" y="3445719"/>
            <a:ext cx="3452980" cy="345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9913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327">
        <p159:morph option="byObject"/>
      </p:transition>
    </mc:Choice>
    <mc:Fallback xmlns="">
      <p:transition spd="slow" advTm="2327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0ED508-13E9-4B3C-9CE9-406394332EB5}"/>
              </a:ext>
            </a:extLst>
          </p:cNvPr>
          <p:cNvSpPr txBox="1"/>
          <p:nvPr/>
        </p:nvSpPr>
        <p:spPr>
          <a:xfrm>
            <a:off x="4253444" y="336946"/>
            <a:ext cx="779973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Крымский Фестиваль педагогических инициатив </a:t>
            </a:r>
          </a:p>
          <a:p>
            <a:pPr algn="ctr">
              <a:lnSpc>
                <a:spcPct val="90000"/>
              </a:lnSpc>
            </a:pPr>
            <a:r>
              <a:rPr lang="ru-RU" sz="40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2019, 2020, 2021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003F7DD-1E00-43C4-8A0E-7AE480622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24" y="0"/>
            <a:ext cx="4303154" cy="2294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010FEA-8B09-4C44-A8E0-F5AE0E5AA1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" t="26656" r="5132" b="22252"/>
          <a:stretch/>
        </p:blipFill>
        <p:spPr>
          <a:xfrm>
            <a:off x="0" y="2331062"/>
            <a:ext cx="12202920" cy="452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411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864">
        <p15:prstTrans prst="airplane"/>
      </p:transition>
    </mc:Choice>
    <mc:Fallback xmlns="">
      <p:transition spd="slow" advTm="2864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Best Комментарий GIFs | Gfycat">
            <a:extLst>
              <a:ext uri="{FF2B5EF4-FFF2-40B4-BE49-F238E27FC236}">
                <a16:creationId xmlns:a16="http://schemas.microsoft.com/office/drawing/2014/main" id="{75B78721-C355-45BA-89D9-39D374B225F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849" y="2392144"/>
            <a:ext cx="3274425" cy="333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6FBB1894-6492-49C4-9049-16EC90300A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5" t="25158" r="9884"/>
          <a:stretch/>
        </p:blipFill>
        <p:spPr bwMode="auto">
          <a:xfrm>
            <a:off x="3317630" y="1249884"/>
            <a:ext cx="5556739" cy="55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AAF0923-2A1E-493E-866F-AA76E6F9742F}"/>
              </a:ext>
            </a:extLst>
          </p:cNvPr>
          <p:cNvSpPr/>
          <p:nvPr/>
        </p:nvSpPr>
        <p:spPr>
          <a:xfrm>
            <a:off x="1341613" y="105016"/>
            <a:ext cx="9406597" cy="126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Тренды образования: </a:t>
            </a:r>
          </a:p>
          <a:p>
            <a:pPr algn="ctr"/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будет школа в </a:t>
            </a:r>
            <a:r>
              <a:rPr lang="en-US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XXI </a:t>
            </a: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веке?</a:t>
            </a:r>
          </a:p>
        </p:txBody>
      </p:sp>
      <p:pic>
        <p:nvPicPr>
          <p:cNvPr id="6" name="Picture 6" descr="Best Комментарий GIFs | Gfycat">
            <a:extLst>
              <a:ext uri="{FF2B5EF4-FFF2-40B4-BE49-F238E27FC236}">
                <a16:creationId xmlns:a16="http://schemas.microsoft.com/office/drawing/2014/main" id="{8E650BC7-2BD0-468B-BE08-BF5B9C42514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5" y="2268312"/>
            <a:ext cx="3274425" cy="333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1561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3372">
        <p15:prstTrans prst="curtains"/>
      </p:transition>
    </mc:Choice>
    <mc:Fallback xmlns="">
      <p:transition spd="slow" advTm="3372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0ED508-13E9-4B3C-9CE9-406394332EB5}"/>
              </a:ext>
            </a:extLst>
          </p:cNvPr>
          <p:cNvSpPr txBox="1"/>
          <p:nvPr/>
        </p:nvSpPr>
        <p:spPr>
          <a:xfrm>
            <a:off x="3361970" y="2425821"/>
            <a:ext cx="880091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Крымский Фестиваль педагогических инициатив </a:t>
            </a:r>
          </a:p>
          <a:p>
            <a:pPr algn="ctr">
              <a:lnSpc>
                <a:spcPct val="90000"/>
              </a:lnSpc>
            </a:pPr>
            <a:r>
              <a:rPr lang="ru-RU" sz="40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2019, 2020, 2021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003F7DD-1E00-43C4-8A0E-7AE480622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67" y="2472858"/>
            <a:ext cx="3362493" cy="1792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8" descr="Нет описания фото.">
            <a:extLst>
              <a:ext uri="{FF2B5EF4-FFF2-40B4-BE49-F238E27FC236}">
                <a16:creationId xmlns:a16="http://schemas.microsoft.com/office/drawing/2014/main" id="{4DB50742-4624-426C-999E-143893F6ED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8" b="1925"/>
          <a:stretch/>
        </p:blipFill>
        <p:spPr bwMode="auto">
          <a:xfrm>
            <a:off x="7932304" y="4327606"/>
            <a:ext cx="4259696" cy="253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0" descr="Нет описания фото.">
            <a:extLst>
              <a:ext uri="{FF2B5EF4-FFF2-40B4-BE49-F238E27FC236}">
                <a16:creationId xmlns:a16="http://schemas.microsoft.com/office/drawing/2014/main" id="{D6F139EA-ACBB-410F-9C38-04FBFB08B3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8"/>
          <a:stretch/>
        </p:blipFill>
        <p:spPr bwMode="auto">
          <a:xfrm>
            <a:off x="0" y="4326544"/>
            <a:ext cx="3921608" cy="253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Нет описания фото.">
            <a:extLst>
              <a:ext uri="{FF2B5EF4-FFF2-40B4-BE49-F238E27FC236}">
                <a16:creationId xmlns:a16="http://schemas.microsoft.com/office/drawing/2014/main" id="{98B1A0FA-EBE8-48E1-9872-BC912E8F78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4358" b="2414"/>
          <a:stretch/>
        </p:blipFill>
        <p:spPr bwMode="auto">
          <a:xfrm>
            <a:off x="3335029" y="-19926"/>
            <a:ext cx="4316705" cy="2445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Нет описания фото.">
            <a:extLst>
              <a:ext uri="{FF2B5EF4-FFF2-40B4-BE49-F238E27FC236}">
                <a16:creationId xmlns:a16="http://schemas.microsoft.com/office/drawing/2014/main" id="{B8D9B9DF-42A1-45EF-8A30-4B73CD2E4D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" b="5573"/>
          <a:stretch/>
        </p:blipFill>
        <p:spPr bwMode="auto">
          <a:xfrm>
            <a:off x="3921608" y="4333855"/>
            <a:ext cx="4037845" cy="252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Нет описания фото.">
            <a:extLst>
              <a:ext uri="{FF2B5EF4-FFF2-40B4-BE49-F238E27FC236}">
                <a16:creationId xmlns:a16="http://schemas.microsoft.com/office/drawing/2014/main" id="{949ADF15-7FE1-4966-BDE0-17EDA3CADC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3" r="9981" b="10274"/>
          <a:stretch/>
        </p:blipFill>
        <p:spPr bwMode="auto">
          <a:xfrm>
            <a:off x="-27149" y="-9963"/>
            <a:ext cx="3362178" cy="242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Нет описания фото.">
            <a:extLst>
              <a:ext uri="{FF2B5EF4-FFF2-40B4-BE49-F238E27FC236}">
                <a16:creationId xmlns:a16="http://schemas.microsoft.com/office/drawing/2014/main" id="{9894519D-7BF9-4587-B970-C383946E13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9" t="-154" r="19089" b="10308"/>
          <a:stretch/>
        </p:blipFill>
        <p:spPr bwMode="auto">
          <a:xfrm>
            <a:off x="9305362" y="0"/>
            <a:ext cx="2930069" cy="242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Нет описания фото.">
            <a:extLst>
              <a:ext uri="{FF2B5EF4-FFF2-40B4-BE49-F238E27FC236}">
                <a16:creationId xmlns:a16="http://schemas.microsoft.com/office/drawing/2014/main" id="{077374D6-4D64-4AE2-AAE2-F69E02C379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2" t="19282" r="38315"/>
          <a:stretch/>
        </p:blipFill>
        <p:spPr bwMode="auto">
          <a:xfrm>
            <a:off x="7651734" y="0"/>
            <a:ext cx="2323246" cy="2414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8733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6532">
        <p15:prstTrans prst="origami"/>
      </p:transition>
    </mc:Choice>
    <mc:Fallback xmlns="">
      <p:transition spd="slow" advTm="6532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Generación Z En Collage De La Palabra Márketing Y Concepto Del Alcance  Stock de ilustración - Ilustración de mayor, blanco: 128652877">
            <a:extLst>
              <a:ext uri="{FF2B5EF4-FFF2-40B4-BE49-F238E27FC236}">
                <a16:creationId xmlns:a16="http://schemas.microsoft.com/office/drawing/2014/main" id="{53872819-7BC3-44D3-B39B-C19653BA3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13795"/>
            <a:ext cx="5964702" cy="335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Экономика знаний как цель развития цифровой экономики">
            <a:extLst>
              <a:ext uri="{FF2B5EF4-FFF2-40B4-BE49-F238E27FC236}">
                <a16:creationId xmlns:a16="http://schemas.microsoft.com/office/drawing/2014/main" id="{64DF2535-BB53-4F1F-8C60-7C9CED251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52055"/>
            <a:ext cx="6050278" cy="3109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Экономика знаний: основа новой экономики - online presentation">
            <a:extLst>
              <a:ext uri="{FF2B5EF4-FFF2-40B4-BE49-F238E27FC236}">
                <a16:creationId xmlns:a16="http://schemas.microsoft.com/office/drawing/2014/main" id="{D307F381-650C-463E-9F17-7A20998741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" t="34451" r="5344" b="14871"/>
          <a:stretch/>
        </p:blipFill>
        <p:spPr bwMode="auto">
          <a:xfrm>
            <a:off x="0" y="885810"/>
            <a:ext cx="6050278" cy="257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4DD80AA-3516-411B-A46F-21A109C707B7}"/>
              </a:ext>
            </a:extLst>
          </p:cNvPr>
          <p:cNvSpPr/>
          <p:nvPr/>
        </p:nvSpPr>
        <p:spPr>
          <a:xfrm>
            <a:off x="0" y="-49200"/>
            <a:ext cx="12192000" cy="9350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4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знаний: основа новой экономики</a:t>
            </a:r>
          </a:p>
        </p:txBody>
      </p:sp>
      <p:pic>
        <p:nvPicPr>
          <p:cNvPr id="1044" name="Picture 20" descr="Поколение Z — характерные черты и особенности детей поколения Z">
            <a:extLst>
              <a:ext uri="{FF2B5EF4-FFF2-40B4-BE49-F238E27FC236}">
                <a16:creationId xmlns:a16="http://schemas.microsoft.com/office/drawing/2014/main" id="{11901586-A24C-459A-A542-55E242B40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724" y="4008487"/>
            <a:ext cx="5709945" cy="284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783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802">
        <p15:prstTrans prst="airplane"/>
      </p:transition>
    </mc:Choice>
    <mc:Fallback xmlns="">
      <p:transition spd="slow" advTm="2802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C822ACA0-318E-4219-9783-584B28929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535" y="3327344"/>
            <a:ext cx="6747740" cy="354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2E1E6A-5CE0-4C52-95A5-38C0DB90D763}"/>
              </a:ext>
            </a:extLst>
          </p:cNvPr>
          <p:cNvSpPr txBox="1"/>
          <p:nvPr/>
        </p:nvSpPr>
        <p:spPr>
          <a:xfrm>
            <a:off x="6508675" y="5842588"/>
            <a:ext cx="58488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Видеоплатформы</a:t>
            </a:r>
            <a:r>
              <a:rPr lang="ru-RU" sz="32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для школ</a:t>
            </a:r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90C67DFD-02F0-45F3-8B44-D7D07506F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062"/>
            <a:ext cx="6105380" cy="373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C5E8429-2D8D-413C-9903-E48DC8897C09}"/>
              </a:ext>
            </a:extLst>
          </p:cNvPr>
          <p:cNvSpPr txBox="1"/>
          <p:nvPr/>
        </p:nvSpPr>
        <p:spPr>
          <a:xfrm>
            <a:off x="1579580" y="1771281"/>
            <a:ext cx="434222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Смешанное обучение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5672FABD-EBE0-48FE-90E6-D6676E4DD5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3210"/>
            <a:ext cx="6325103" cy="355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7DBADB5-EF1A-4BF0-A50D-792D333FB78D}"/>
              </a:ext>
            </a:extLst>
          </p:cNvPr>
          <p:cNvSpPr txBox="1"/>
          <p:nvPr/>
        </p:nvSpPr>
        <p:spPr>
          <a:xfrm>
            <a:off x="802077" y="4544481"/>
            <a:ext cx="427713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i="0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STEAM-</a:t>
            </a:r>
            <a:r>
              <a:rPr lang="ru-RU" sz="3400" b="1" i="0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2F6DDC2-3CAA-4535-93BA-DC5BEA3BF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380" y="-1"/>
            <a:ext cx="6096894" cy="354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4F2F3C-C654-48AE-B4B7-8484529892BD}"/>
              </a:ext>
            </a:extLst>
          </p:cNvPr>
          <p:cNvSpPr txBox="1"/>
          <p:nvPr/>
        </p:nvSpPr>
        <p:spPr>
          <a:xfrm>
            <a:off x="6288952" y="-26062"/>
            <a:ext cx="571058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Виртуальная и дополненная </a:t>
            </a:r>
            <a:r>
              <a:rPr lang="ru-RU" sz="32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реальность</a:t>
            </a:r>
            <a:r>
              <a:rPr lang="ru-RU" sz="28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(VR/AR) на уроках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D98A18-F319-4E44-9FE3-5F6C2485AC38}"/>
              </a:ext>
            </a:extLst>
          </p:cNvPr>
          <p:cNvSpPr txBox="1"/>
          <p:nvPr/>
        </p:nvSpPr>
        <p:spPr>
          <a:xfrm>
            <a:off x="8838995" y="3509728"/>
            <a:ext cx="31605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Геймификация</a:t>
            </a:r>
          </a:p>
        </p:txBody>
      </p:sp>
    </p:spTree>
    <p:extLst>
      <p:ext uri="{BB962C8B-B14F-4D97-AF65-F5344CB8AC3E}">
        <p14:creationId xmlns:p14="http://schemas.microsoft.com/office/powerpoint/2010/main" val="612829267"/>
      </p:ext>
    </p:extLst>
  </p:cSld>
  <p:clrMapOvr>
    <a:masterClrMapping/>
  </p:clrMapOvr>
  <p:transition spd="slow" advTm="3513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7A21CB9-9B82-4BBD-889E-A14396A44306}"/>
              </a:ext>
            </a:extLst>
          </p:cNvPr>
          <p:cNvSpPr/>
          <p:nvPr/>
        </p:nvSpPr>
        <p:spPr>
          <a:xfrm>
            <a:off x="1392701" y="231251"/>
            <a:ext cx="9406597" cy="126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в </a:t>
            </a:r>
            <a:r>
              <a:rPr lang="en-US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XXI </a:t>
            </a: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 объединяет знания, инновации и бизнес</a:t>
            </a:r>
          </a:p>
        </p:txBody>
      </p:sp>
      <p:pic>
        <p:nvPicPr>
          <p:cNvPr id="17" name="Picture 2" descr="Инновации в образовании: структура, проблемы, мировой опыт">
            <a:extLst>
              <a:ext uri="{FF2B5EF4-FFF2-40B4-BE49-F238E27FC236}">
                <a16:creationId xmlns:a16="http://schemas.microsoft.com/office/drawing/2014/main" id="{5A219873-2640-4502-BC5D-CF95EE2C9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766" y="1658644"/>
            <a:ext cx="8600438" cy="519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59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868">
        <p:checker/>
      </p:transition>
    </mc:Choice>
    <mc:Fallback xmlns="">
      <p:transition spd="slow" advTm="1868">
        <p:check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Национальный проект «Образование» - Комитет образования и науки">
            <a:extLst>
              <a:ext uri="{FF2B5EF4-FFF2-40B4-BE49-F238E27FC236}">
                <a16:creationId xmlns:a16="http://schemas.microsoft.com/office/drawing/2014/main" id="{A13BD3AD-770B-42D1-AB1D-3BA977FB5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88" y="4851884"/>
            <a:ext cx="4327752" cy="199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2B9190C-69E7-44E9-812D-8607952AB0EF}"/>
              </a:ext>
            </a:extLst>
          </p:cNvPr>
          <p:cNvSpPr txBox="1"/>
          <p:nvPr/>
        </p:nvSpPr>
        <p:spPr>
          <a:xfrm>
            <a:off x="5465234" y="4834976"/>
            <a:ext cx="6552959" cy="1865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 инноваций в образовании </a:t>
            </a:r>
            <a:r>
              <a:rPr lang="ru-RU" sz="32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воспитание личностей, способных достигать успеха в любой области применения способностей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06D36B-9827-4CCE-B7AB-77B628D42C84}"/>
              </a:ext>
            </a:extLst>
          </p:cNvPr>
          <p:cNvSpPr txBox="1"/>
          <p:nvPr/>
        </p:nvSpPr>
        <p:spPr>
          <a:xfrm>
            <a:off x="14180" y="1303114"/>
            <a:ext cx="6552959" cy="3637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Инновации в образовании </a:t>
            </a:r>
            <a:r>
              <a:rPr lang="ru-RU" sz="32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endParaRPr lang="ru-RU" sz="3200" b="1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32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</a:t>
            </a:r>
            <a:r>
              <a:rPr lang="ru-RU" sz="32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0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государств, заинтересованных в системном экономическом развитии, усилении роли науки, улучшении благосостояния населения и снижении социальной напряженности</a:t>
            </a:r>
            <a:endParaRPr lang="ru-RU" sz="3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ФГОС НОО">
            <a:extLst>
              <a:ext uri="{FF2B5EF4-FFF2-40B4-BE49-F238E27FC236}">
                <a16:creationId xmlns:a16="http://schemas.microsoft.com/office/drawing/2014/main" id="{4A7F2D55-7663-4E63-ADDE-2669A782E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154" y="85839"/>
            <a:ext cx="2706822" cy="122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ФГОС СОО | Управление образования Администрации Колпашевского района">
            <a:extLst>
              <a:ext uri="{FF2B5EF4-FFF2-40B4-BE49-F238E27FC236}">
                <a16:creationId xmlns:a16="http://schemas.microsoft.com/office/drawing/2014/main" id="{3E99CCED-966A-4CF7-A1EC-5D7582E3D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442" y="118707"/>
            <a:ext cx="2363584" cy="112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ФГОС ООО">
            <a:extLst>
              <a:ext uri="{FF2B5EF4-FFF2-40B4-BE49-F238E27FC236}">
                <a16:creationId xmlns:a16="http://schemas.microsoft.com/office/drawing/2014/main" id="{09BAFB50-61C7-45BE-8676-78E176F0B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026" y="-8747"/>
            <a:ext cx="2363584" cy="1288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6">
            <a:extLst>
              <a:ext uri="{FF2B5EF4-FFF2-40B4-BE49-F238E27FC236}">
                <a16:creationId xmlns:a16="http://schemas.microsoft.com/office/drawing/2014/main" id="{69FBFC93-A09C-4A12-8DE4-418AEA1973F7}"/>
              </a:ext>
            </a:extLst>
          </p:cNvPr>
          <p:cNvSpPr/>
          <p:nvPr/>
        </p:nvSpPr>
        <p:spPr>
          <a:xfrm>
            <a:off x="6729085" y="1509704"/>
            <a:ext cx="2464634" cy="30586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Picture 2" descr="Закон РФ">
            <a:extLst>
              <a:ext uri="{FF2B5EF4-FFF2-40B4-BE49-F238E27FC236}">
                <a16:creationId xmlns:a16="http://schemas.microsoft.com/office/drawing/2014/main" id="{62B0C050-89D2-4ABC-BB93-1820A6A59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93"/>
            <a:ext cx="2210154" cy="1189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Стратегия развития информационного общества в РФ на 2017–2030 годы -  Stratplan">
            <a:extLst>
              <a:ext uri="{FF2B5EF4-FFF2-40B4-BE49-F238E27FC236}">
                <a16:creationId xmlns:a16="http://schemas.microsoft.com/office/drawing/2014/main" id="{A4E8146D-286F-4760-9393-E65952EDA2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0" b="13746"/>
          <a:stretch/>
        </p:blipFill>
        <p:spPr bwMode="auto">
          <a:xfrm>
            <a:off x="9619548" y="-61861"/>
            <a:ext cx="2558272" cy="126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02BCAFF-9E78-403F-971C-A99FE58E508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3070" t="19512" r="33165" b="4839"/>
          <a:stretch/>
        </p:blipFill>
        <p:spPr>
          <a:xfrm>
            <a:off x="9638610" y="1484784"/>
            <a:ext cx="2379583" cy="305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28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799">
        <p14:reveal/>
      </p:transition>
    </mc:Choice>
    <mc:Fallback xmlns="">
      <p:transition spd="slow" advTm="799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9F166A-B5FF-4CEF-843E-87363BF7C38B}"/>
              </a:ext>
            </a:extLst>
          </p:cNvPr>
          <p:cNvSpPr txBox="1"/>
          <p:nvPr/>
        </p:nvSpPr>
        <p:spPr>
          <a:xfrm>
            <a:off x="0" y="382012"/>
            <a:ext cx="520209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процессы в образовании </a:t>
            </a:r>
            <a:r>
              <a:rPr lang="ru-RU" sz="3200" b="1" i="0" dirty="0"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сочетание процедур и средств, превращающих идею обучения в осязаемое нововведение</a:t>
            </a:r>
            <a:endParaRPr lang="ru-RU" sz="3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Схема прогрессивной формы обучения">
            <a:extLst>
              <a:ext uri="{FF2B5EF4-FFF2-40B4-BE49-F238E27FC236}">
                <a16:creationId xmlns:a16="http://schemas.microsoft.com/office/drawing/2014/main" id="{F7C6D2C4-85FA-4A6C-AC7D-C937A5E8FF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0"/>
          <a:stretch/>
        </p:blipFill>
        <p:spPr bwMode="auto">
          <a:xfrm>
            <a:off x="5202091" y="128881"/>
            <a:ext cx="6989909" cy="541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40845E-3926-42D4-AD4D-5049C884FE9E}"/>
              </a:ext>
            </a:extLst>
          </p:cNvPr>
          <p:cNvSpPr txBox="1"/>
          <p:nvPr/>
        </p:nvSpPr>
        <p:spPr>
          <a:xfrm>
            <a:off x="5499170" y="5651901"/>
            <a:ext cx="651600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Изменяется роль участников образовательного процесса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Кыргызстан занял 94-е место в глобальном индексе инноваций">
            <a:extLst>
              <a:ext uri="{FF2B5EF4-FFF2-40B4-BE49-F238E27FC236}">
                <a16:creationId xmlns:a16="http://schemas.microsoft.com/office/drawing/2014/main" id="{EE2B458B-2DB0-4F6A-B0DB-621187EBBB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"/>
          <a:stretch/>
        </p:blipFill>
        <p:spPr bwMode="auto">
          <a:xfrm>
            <a:off x="0" y="3682131"/>
            <a:ext cx="5469166" cy="317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5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61">
        <p14:switch dir="r"/>
      </p:transition>
    </mc:Choice>
    <mc:Fallback xmlns="">
      <p:transition spd="slow" advTm="3061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 descr="МБОУ &amp;quot;Средняя общеобразовательная школа № 72 с углубленным изучением  английского языка&amp;quot; (г.Новокузнецк) | 654080, Россия, г. Новокузнецк,  ул.Свердлова, 10, тел.(3843)46-05-13, e-mail: olga-sch72@mail.ru | Страница  26">
            <a:extLst>
              <a:ext uri="{FF2B5EF4-FFF2-40B4-BE49-F238E27FC236}">
                <a16:creationId xmlns:a16="http://schemas.microsoft.com/office/drawing/2014/main" id="{A3BD80AE-88B1-493C-9CCC-96D95B213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7218" y="4937990"/>
            <a:ext cx="2794782" cy="186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олна 1">
            <a:extLst>
              <a:ext uri="{FF2B5EF4-FFF2-40B4-BE49-F238E27FC236}">
                <a16:creationId xmlns:a16="http://schemas.microsoft.com/office/drawing/2014/main" id="{72780F18-520B-4D9B-B6EC-5E2CF9B83DBD}"/>
              </a:ext>
            </a:extLst>
          </p:cNvPr>
          <p:cNvSpPr/>
          <p:nvPr/>
        </p:nvSpPr>
        <p:spPr>
          <a:xfrm>
            <a:off x="362196" y="23179"/>
            <a:ext cx="5884000" cy="2700997"/>
          </a:xfrm>
          <a:prstGeom prst="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направленные на изменение всей школы в целом, на создание в ней системно-образующей деятельности на основе концептуальных идей</a:t>
            </a:r>
          </a:p>
        </p:txBody>
      </p:sp>
      <p:sp>
        <p:nvSpPr>
          <p:cNvPr id="5" name="Волна 4">
            <a:extLst>
              <a:ext uri="{FF2B5EF4-FFF2-40B4-BE49-F238E27FC236}">
                <a16:creationId xmlns:a16="http://schemas.microsoft.com/office/drawing/2014/main" id="{44193902-59BD-4918-B69B-662C54BDD05A}"/>
              </a:ext>
            </a:extLst>
          </p:cNvPr>
          <p:cNvSpPr/>
          <p:nvPr/>
        </p:nvSpPr>
        <p:spPr>
          <a:xfrm>
            <a:off x="362196" y="2356240"/>
            <a:ext cx="5884000" cy="2131894"/>
          </a:xfrm>
          <a:prstGeom prst="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направленные на отработку нового содержания образования и новых способов его структурирования</a:t>
            </a:r>
          </a:p>
        </p:txBody>
      </p:sp>
      <p:sp>
        <p:nvSpPr>
          <p:cNvPr id="6" name="Волна 5">
            <a:extLst>
              <a:ext uri="{FF2B5EF4-FFF2-40B4-BE49-F238E27FC236}">
                <a16:creationId xmlns:a16="http://schemas.microsoft.com/office/drawing/2014/main" id="{3BC11419-B818-4ED6-858C-BD5BE93ED71E}"/>
              </a:ext>
            </a:extLst>
          </p:cNvPr>
          <p:cNvSpPr/>
          <p:nvPr/>
        </p:nvSpPr>
        <p:spPr>
          <a:xfrm>
            <a:off x="6530527" y="58642"/>
            <a:ext cx="5477608" cy="2545661"/>
          </a:xfrm>
          <a:prstGeom prst="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направленные на разработку новых форм, технологий и методов учебно-воспитательного процесса</a:t>
            </a:r>
          </a:p>
        </p:txBody>
      </p:sp>
      <p:sp>
        <p:nvSpPr>
          <p:cNvPr id="7" name="Волна 6">
            <a:extLst>
              <a:ext uri="{FF2B5EF4-FFF2-40B4-BE49-F238E27FC236}">
                <a16:creationId xmlns:a16="http://schemas.microsoft.com/office/drawing/2014/main" id="{33ADB762-088B-4D3C-9943-9280879661D8}"/>
              </a:ext>
            </a:extLst>
          </p:cNvPr>
          <p:cNvSpPr/>
          <p:nvPr/>
        </p:nvSpPr>
        <p:spPr>
          <a:xfrm>
            <a:off x="6566188" y="2244611"/>
            <a:ext cx="5477608" cy="2131894"/>
          </a:xfrm>
          <a:prstGeom prst="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направленные на разработку новых форм и систем управления образованием</a:t>
            </a:r>
          </a:p>
        </p:txBody>
      </p:sp>
      <p:pic>
        <p:nvPicPr>
          <p:cNvPr id="1028" name="Picture 4" descr="2021 - Год науки и технологий">
            <a:extLst>
              <a:ext uri="{FF2B5EF4-FFF2-40B4-BE49-F238E27FC236}">
                <a16:creationId xmlns:a16="http://schemas.microsoft.com/office/drawing/2014/main" id="{2B84D7A8-0952-496A-8C39-5474C77FF9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" t="4363" r="5935" b="5775"/>
          <a:stretch/>
        </p:blipFill>
        <p:spPr bwMode="auto">
          <a:xfrm>
            <a:off x="65034" y="4634768"/>
            <a:ext cx="2945452" cy="225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21C06CC-FDC8-405E-9007-46C0D31B396D}"/>
              </a:ext>
            </a:extLst>
          </p:cNvPr>
          <p:cNvSpPr txBox="1"/>
          <p:nvPr/>
        </p:nvSpPr>
        <p:spPr>
          <a:xfrm>
            <a:off x="2859817" y="4820854"/>
            <a:ext cx="73414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изменений — это риск, но этот риск оправдан</a:t>
            </a:r>
          </a:p>
        </p:txBody>
      </p:sp>
    </p:spTree>
    <p:extLst>
      <p:ext uri="{BB962C8B-B14F-4D97-AF65-F5344CB8AC3E}">
        <p14:creationId xmlns:p14="http://schemas.microsoft.com/office/powerpoint/2010/main" val="241529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41">
        <p14:flip dir="r"/>
      </p:transition>
    </mc:Choice>
    <mc:Fallback xmlns="">
      <p:transition spd="slow" advTm="3041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0" name="Picture 14">
            <a:extLst>
              <a:ext uri="{FF2B5EF4-FFF2-40B4-BE49-F238E27FC236}">
                <a16:creationId xmlns:a16="http://schemas.microsoft.com/office/drawing/2014/main" id="{0CA2ED7C-8911-4938-A535-1D0072090F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0" t="19282" b="9743"/>
          <a:stretch/>
        </p:blipFill>
        <p:spPr bwMode="auto">
          <a:xfrm>
            <a:off x="8484525" y="4469823"/>
            <a:ext cx="3707475" cy="234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Региональный-Проектный-Офис Республики-Крым | ВКонтакте">
            <a:extLst>
              <a:ext uri="{FF2B5EF4-FFF2-40B4-BE49-F238E27FC236}">
                <a16:creationId xmlns:a16="http://schemas.microsoft.com/office/drawing/2014/main" id="{2C664B4F-27CB-41B2-A1B7-C912F3005F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36" b="7612"/>
          <a:stretch/>
        </p:blipFill>
        <p:spPr bwMode="auto">
          <a:xfrm>
            <a:off x="101648" y="2610372"/>
            <a:ext cx="1719382" cy="1637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10FB0CE9-FDC9-401F-8297-E52E2E488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435" y="0"/>
            <a:ext cx="4205765" cy="241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F918697F-61EA-4E59-950D-823C57409C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"/>
          <a:stretch/>
        </p:blipFill>
        <p:spPr bwMode="auto">
          <a:xfrm>
            <a:off x="3310615" y="8225"/>
            <a:ext cx="1839400" cy="247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823D331E-9363-4E76-AA02-210FE2249E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6" r="8667" b="10796"/>
          <a:stretch/>
        </p:blipFill>
        <p:spPr bwMode="auto">
          <a:xfrm>
            <a:off x="-46515" y="1"/>
            <a:ext cx="3450897" cy="247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E7EA45-7D1E-4775-A0B7-41F05F30FDC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1648" t="21114" r="32517" b="16701"/>
          <a:stretch/>
        </p:blipFill>
        <p:spPr>
          <a:xfrm>
            <a:off x="25620" y="4504495"/>
            <a:ext cx="3089217" cy="235633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01A4EB4-8017-4EC1-9FE9-E082DAFD7FB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5650" t="37109" r="60287" b="28533"/>
          <a:stretch/>
        </p:blipFill>
        <p:spPr>
          <a:xfrm>
            <a:off x="3021872" y="4479901"/>
            <a:ext cx="1751372" cy="240552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474A026-6184-4D40-8800-93D2E691551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2193" t="13521" r="7923" b="21832"/>
          <a:stretch/>
        </p:blipFill>
        <p:spPr>
          <a:xfrm>
            <a:off x="4773244" y="4535136"/>
            <a:ext cx="3781378" cy="2295056"/>
          </a:xfrm>
          <a:prstGeom prst="rect">
            <a:avLst/>
          </a:prstGeom>
        </p:spPr>
      </p:pic>
      <p:pic>
        <p:nvPicPr>
          <p:cNvPr id="4114" name="Picture 18">
            <a:extLst>
              <a:ext uri="{FF2B5EF4-FFF2-40B4-BE49-F238E27FC236}">
                <a16:creationId xmlns:a16="http://schemas.microsoft.com/office/drawing/2014/main" id="{B3647DFB-ADA4-456B-B541-C14B63B8A8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7"/>
          <a:stretch/>
        </p:blipFill>
        <p:spPr bwMode="auto">
          <a:xfrm>
            <a:off x="8881386" y="-6645"/>
            <a:ext cx="3310614" cy="242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45012BF-834C-4AB8-A0D2-9A0C3D471388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1930" t="45234" r="64343" b="17317"/>
          <a:stretch/>
        </p:blipFill>
        <p:spPr>
          <a:xfrm>
            <a:off x="10296139" y="2475861"/>
            <a:ext cx="1895861" cy="16822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100B793-FEE5-4EE5-A847-4DD3C1FE8785}"/>
              </a:ext>
            </a:extLst>
          </p:cNvPr>
          <p:cNvSpPr txBox="1"/>
          <p:nvPr/>
        </p:nvSpPr>
        <p:spPr>
          <a:xfrm>
            <a:off x="1729569" y="2719770"/>
            <a:ext cx="8764929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spc="-2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Региональные инновационные площадки, </a:t>
            </a:r>
            <a:br>
              <a:rPr lang="ru-RU" sz="3200" b="1" spc="-2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spc="-2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осуществляющие деятельность на территории Республики Крым в сфере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420347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689">
        <p14:prism/>
      </p:transition>
    </mc:Choice>
    <mc:Fallback xmlns="">
      <p:transition spd="slow" advTm="2689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4905</TotalTime>
  <Words>308</Words>
  <Application>Microsoft Office PowerPoint</Application>
  <PresentationFormat>Широкоэкранный</PresentationFormat>
  <Paragraphs>46</Paragraphs>
  <Slides>20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Fenix</dc:creator>
  <cp:lastModifiedBy>Элана Элана</cp:lastModifiedBy>
  <cp:revision>777</cp:revision>
  <dcterms:created xsi:type="dcterms:W3CDTF">2018-12-13T06:52:08Z</dcterms:created>
  <dcterms:modified xsi:type="dcterms:W3CDTF">2021-11-17T12:39:43Z</dcterms:modified>
</cp:coreProperties>
</file>