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8" r:id="rId2"/>
    <p:sldId id="259" r:id="rId3"/>
    <p:sldId id="272" r:id="rId4"/>
    <p:sldId id="269" r:id="rId5"/>
    <p:sldId id="267" r:id="rId6"/>
    <p:sldId id="261" r:id="rId7"/>
    <p:sldId id="262" r:id="rId8"/>
    <p:sldId id="260" r:id="rId9"/>
    <p:sldId id="274" r:id="rId10"/>
    <p:sldId id="263" r:id="rId11"/>
    <p:sldId id="270" r:id="rId12"/>
    <p:sldId id="271" r:id="rId13"/>
    <p:sldId id="264" r:id="rId14"/>
    <p:sldId id="265" r:id="rId15"/>
    <p:sldId id="266" r:id="rId16"/>
    <p:sldId id="27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F617EC8-849F-46A1-8300-D7D89E4247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IV научно-методическая конференция "Финансовая грамотность в системе образования Республики Крым"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DEFE67-F43A-4BA8-B6D5-5DCAA1F418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E1D22-A1DD-4797-BC7A-C5CDEB3B3C28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F0D0A7-5AF9-4E10-BA9D-D26A227B5D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071DF8-1EE8-42C0-973A-111893DD82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D9875-FEC5-4341-ACAA-770337500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58844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IV научно-методическая конференция "Финансовая грамотность в системе образования Республики Крым"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D02E3-4E44-471E-ADFE-7FE8580930D1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6AC10-179E-4F4B-841D-4FA880A5C7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27190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7EEA11-6472-4375-AF6F-AD4F3D2EB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32C41C-F625-45D2-BD4A-E93B8D049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EBC77D-457E-40A4-8459-8ECBC26E4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D9CA-268E-4F12-A86D-7440C9C8041C}" type="datetime1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B44B04-18E7-46BD-B088-041D3CFA6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803211-870B-441E-A0B4-63EAEAA78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421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CD570-C049-469B-A5D0-A93349A37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B47A60-B9C0-444A-AD33-18367D544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7B4A35-F984-4E54-BF60-148B517E3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ED761-0FFD-4FF3-8E08-022334397A9E}" type="datetime1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003D51-4823-45EE-8A0C-093DF94C0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9673DA-63DB-4F5A-B800-7B8103DC8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424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A560DC9-F4D6-4C54-BBFE-C0F7DB900B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3E273D-B08D-4A3B-924F-C2B6E4C775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508BC8-A65A-4EFA-9913-98E6F33F9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903C-4251-4695-AF77-9267C50ED96B}" type="datetime1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646819-4D7C-4D16-A8FD-FAC10A96E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F22FCE-9067-4E79-856B-96531F2E3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135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9AE78-D993-48B0-BF44-708D9BC6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772156-C2F9-46BD-B473-39F9D25FE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DD2FCB-7242-4423-BB4B-3E622360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1CE4-832D-4909-9FE3-E6AE2EC0A92F}" type="datetime1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7FF6A0-4E78-4AF5-B846-B21CE06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928544-95B7-4B7C-BB96-FAD1EF79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125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2296A0-3B19-48FA-926D-75C752B58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C03B9F-19FC-413F-B556-62A5B2B01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EBCD5D-B106-4FD2-A898-C0AAF6FC1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5482-B1AE-4AC7-8038-D591DF8CD91A}" type="datetime1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65A439-34AC-4BFC-8EF4-FA67FAD2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F1AF4F-AE79-4043-9F46-C308608EF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358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84172-ABCD-462D-ACF5-1D8CB185F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3D256B-AAAA-4A92-854F-FD973565C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68DB42-71E8-4E14-84ED-6C2957D20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9B8557-3B6E-485C-ABFD-FB68EF05D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D905D-80B4-4749-B4A0-790C4C202120}" type="datetime1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3BE3BF-FF4C-4B36-867D-3EADCC45B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A640BA-F1E5-4C11-BC98-A131B5A6D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465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15F11-A8D4-4D9C-8FA3-01FA54B83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E13D55-4FC0-465C-A303-D0118CB86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FEDEE8-5E0E-413C-93F9-163402EF4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01EAC69-5515-41D9-A9DC-950D42946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3B48E3-0B07-4D06-9470-672E4FF8F5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C7DE83-6E82-4D18-A59D-F51408E2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CC921-CF6B-4FFB-801A-8B81EFA4109D}" type="datetime1">
              <a:rPr lang="ru-RU" smtClean="0"/>
              <a:t>20.10.2022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87213D-D035-492E-8C48-3EBA4EA29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7A519B-E6F5-4952-8305-636388B6B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38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F06EE2-5C97-43DE-BEBE-F7F463B37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5BF7F8D-685A-49BC-AF23-1B0E4E40F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26781-BFBF-4DFE-ADBE-3BC32FA0BA4E}" type="datetime1">
              <a:rPr lang="ru-RU" smtClean="0"/>
              <a:t>20.10.2022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D4D5F0-4B03-4236-B05E-0A35011E2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5CD225-D43E-4DF7-B723-3ABE55D32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040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B97BC4-ACFD-4950-AEC2-869B0A225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F233-D80A-47AB-A5EC-E7081BAC0398}" type="datetime1">
              <a:rPr lang="ru-RU" smtClean="0"/>
              <a:t>20.10.2022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6552694-56CF-4844-81E0-B7F307F6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41F4CF-1C13-4492-AD29-78721D4A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611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BD8EB7-D8A2-4910-9780-A2BDDCE96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46D12E-56A4-4DC9-B8A3-24856BC44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DEAFBC-F80D-4547-B703-A3EAA73E6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38138E-A4C8-491C-A756-3F198F44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B5822-1776-46AA-BF75-65E3104F5383}" type="datetime1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041110-C34F-4247-9BAD-306A7ED2D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8FD72B-D43C-463C-AD55-720514A3B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862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ACD1B-C974-4659-AAA4-5CCB383A3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65ED9BA-848F-4373-8560-EA2011C15C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738C1C-917A-492F-93FD-5B47A5603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D25C8C-D03C-412B-8A3D-EFEB058C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0BAE-8B3F-459E-B198-86C6C4E2DB64}" type="datetime1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BC6221-FA6C-4CE0-8B5A-62C040429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E4AA28-1463-409F-A996-9EDE38FD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7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AE72E-51BE-4C45-BB46-DABF8ADF2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C94ADF-AD11-417B-9E98-BE8ECF3BC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86555E-F014-46B9-9A03-600C5BC79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E071D-2142-4389-9E7F-9746330B54BB}" type="datetime1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627505-80F6-40A6-9548-8D7908E15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066BC7-909B-4A0B-8A30-D7085A21B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013AE-9614-4D28-9577-2FB582EB2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79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1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7A15D4-087A-47C2-8065-37FD9CFAFD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4C9D715F-1564-4127-85D1-EA7966D9DCD9}"/>
              </a:ext>
            </a:extLst>
          </p:cNvPr>
          <p:cNvSpPr txBox="1">
            <a:spLocks/>
          </p:cNvSpPr>
          <p:nvPr/>
        </p:nvSpPr>
        <p:spPr>
          <a:xfrm>
            <a:off x="885069" y="1354784"/>
            <a:ext cx="10421853" cy="224084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95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buNone/>
            </a:pP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инициатива</a:t>
            </a:r>
          </a:p>
          <a:p>
            <a:pPr marL="0" indent="0" algn="ctr">
              <a:lnSpc>
                <a:spcPct val="95000"/>
              </a:lnSpc>
              <a:buNone/>
            </a:pP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«Игры-головоломки как средство формирования предпосылок финансовой грамотности у детей дошкольного возраста»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DA418C4C-DA65-4584-8DC0-A0B026C54585}"/>
              </a:ext>
            </a:extLst>
          </p:cNvPr>
          <p:cNvSpPr txBox="1">
            <a:spLocks/>
          </p:cNvSpPr>
          <p:nvPr/>
        </p:nvSpPr>
        <p:spPr>
          <a:xfrm>
            <a:off x="1824472" y="358376"/>
            <a:ext cx="8543048" cy="63803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«Флажок»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Гвардейское»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Симферопольского района Республики Крым</a:t>
            </a: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A9A2B985-D3A2-48B9-A091-BFE17DE31AB1}"/>
              </a:ext>
            </a:extLst>
          </p:cNvPr>
          <p:cNvSpPr txBox="1">
            <a:spLocks/>
          </p:cNvSpPr>
          <p:nvPr/>
        </p:nvSpPr>
        <p:spPr>
          <a:xfrm>
            <a:off x="3941686" y="4155905"/>
            <a:ext cx="7696939" cy="26037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коллектив:</a:t>
            </a:r>
          </a:p>
          <a:p>
            <a:pPr algn="r"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Смирнова Галина Владимировна, 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заведующего по ВМР</a:t>
            </a:r>
          </a:p>
          <a:p>
            <a:pPr algn="r"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Паламарчук Мирослава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Ярославовна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algn="r"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Слюсарь Ирина Ивановна, 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algn="r">
              <a:spcBef>
                <a:spcPts val="0"/>
              </a:spcBef>
            </a:pP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Михайлютенко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Владиславовна, 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</p:txBody>
      </p:sp>
    </p:spTree>
    <p:extLst>
      <p:ext uri="{BB962C8B-B14F-4D97-AF65-F5344CB8AC3E}">
        <p14:creationId xmlns:p14="http://schemas.microsoft.com/office/powerpoint/2010/main" val="714684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148525-9F2E-4F73-9DB0-0AC389D038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4242480" y="224625"/>
            <a:ext cx="37070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блок «Деньги и цена»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3EE82B-5D40-4425-A239-9AD5547B1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259" y="1240861"/>
            <a:ext cx="6147067" cy="4610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CE2EA2-607E-47CD-A183-0514D366B120}"/>
              </a:ext>
            </a:extLst>
          </p:cNvPr>
          <p:cNvSpPr txBox="1"/>
          <p:nvPr/>
        </p:nvSpPr>
        <p:spPr>
          <a:xfrm>
            <a:off x="6608326" y="1780055"/>
            <a:ext cx="518307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Головоломка «Монетки»</a:t>
            </a:r>
          </a:p>
          <a:p>
            <a:pPr algn="ctr"/>
            <a:r>
              <a:rPr lang="ru-RU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 игры</a:t>
            </a:r>
            <a:r>
              <a:rPr lang="ru-RU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ctr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составлении рисунка путем соединения квадратных фишек так, чтобы изображения совпали по цвету и номиналу.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68821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72A4B7B-7458-4231-8F2B-4DB368C412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4084597" y="252784"/>
            <a:ext cx="37070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блок «Деньги и цена»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E2EA2-607E-47CD-A183-0514D366B120}"/>
              </a:ext>
            </a:extLst>
          </p:cNvPr>
          <p:cNvSpPr txBox="1"/>
          <p:nvPr/>
        </p:nvSpPr>
        <p:spPr>
          <a:xfrm>
            <a:off x="7753230" y="2117692"/>
            <a:ext cx="37748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Игра «Выложи в ряд»</a:t>
            </a:r>
          </a:p>
          <a:p>
            <a:pPr algn="ctr"/>
            <a:r>
              <a:rPr lang="ru-RU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 игры</a:t>
            </a:r>
            <a:r>
              <a:rPr lang="ru-RU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ctr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Необходимо выложить ряд из монет соблюдая определенные условия.</a:t>
            </a:r>
            <a:endParaRPr lang="ru-RU" sz="2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B4FAE5-D929-40B6-8109-94DD09E1059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55" y="3327543"/>
            <a:ext cx="1043126" cy="1043126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156E6C6F-D84C-4227-889F-8BD8D1AA23DC}"/>
              </a:ext>
            </a:extLst>
          </p:cNvPr>
          <p:cNvSpPr/>
          <p:nvPr/>
        </p:nvSpPr>
        <p:spPr>
          <a:xfrm>
            <a:off x="2340528" y="3642156"/>
            <a:ext cx="506027" cy="52156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B62CBB70-8849-4471-B589-16D878254464}"/>
              </a:ext>
            </a:extLst>
          </p:cNvPr>
          <p:cNvSpPr/>
          <p:nvPr/>
        </p:nvSpPr>
        <p:spPr>
          <a:xfrm>
            <a:off x="2976962" y="3642157"/>
            <a:ext cx="506027" cy="52156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3CF8F33-188B-4DE4-A246-462FA2FA2098}"/>
              </a:ext>
            </a:extLst>
          </p:cNvPr>
          <p:cNvSpPr/>
          <p:nvPr/>
        </p:nvSpPr>
        <p:spPr>
          <a:xfrm>
            <a:off x="3630647" y="3660286"/>
            <a:ext cx="506027" cy="52156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ADA6E825-BE84-4FB6-9B45-B1EFC16B6D93}"/>
              </a:ext>
            </a:extLst>
          </p:cNvPr>
          <p:cNvSpPr/>
          <p:nvPr/>
        </p:nvSpPr>
        <p:spPr>
          <a:xfrm>
            <a:off x="4267081" y="3660286"/>
            <a:ext cx="506027" cy="52156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C1C9A56-EA81-449B-B43E-6A59D320A2D3}"/>
              </a:ext>
            </a:extLst>
          </p:cNvPr>
          <p:cNvSpPr/>
          <p:nvPr/>
        </p:nvSpPr>
        <p:spPr>
          <a:xfrm>
            <a:off x="4903515" y="3660288"/>
            <a:ext cx="506027" cy="52156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89F14EB-FA05-4533-BE01-DE31397AA0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244" y="3330406"/>
            <a:ext cx="1145066" cy="114506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0BE097C-42B6-429E-B9CC-200A0A31C28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964" y="1040574"/>
            <a:ext cx="1779130" cy="1769130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DD5308D-C82B-4B69-B9EF-0D5987B6BC07}"/>
              </a:ext>
            </a:extLst>
          </p:cNvPr>
          <p:cNvSpPr/>
          <p:nvPr/>
        </p:nvSpPr>
        <p:spPr>
          <a:xfrm>
            <a:off x="596897" y="3087188"/>
            <a:ext cx="6389492" cy="1631497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3765C776-9B2F-4D76-A2D6-71CE3E5E1ADC}"/>
              </a:ext>
            </a:extLst>
          </p:cNvPr>
          <p:cNvCxnSpPr/>
          <p:nvPr/>
        </p:nvCxnSpPr>
        <p:spPr>
          <a:xfrm flipH="1">
            <a:off x="1011570" y="3327543"/>
            <a:ext cx="1157096" cy="10431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DB2BEDAC-EFD5-4119-8271-5E1C47E2D15C}"/>
              </a:ext>
            </a:extLst>
          </p:cNvPr>
          <p:cNvCxnSpPr/>
          <p:nvPr/>
        </p:nvCxnSpPr>
        <p:spPr>
          <a:xfrm>
            <a:off x="954585" y="3327543"/>
            <a:ext cx="1214081" cy="10431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A0511DA5-B2D0-4446-9559-D684EC5481CD}"/>
              </a:ext>
            </a:extLst>
          </p:cNvPr>
          <p:cNvCxnSpPr>
            <a:cxnSpLocks/>
          </p:cNvCxnSpPr>
          <p:nvPr/>
        </p:nvCxnSpPr>
        <p:spPr>
          <a:xfrm flipH="1">
            <a:off x="2247260" y="3691119"/>
            <a:ext cx="662240" cy="4865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89796F9E-1D9B-42D1-9B6D-BE47649F67D1}"/>
              </a:ext>
            </a:extLst>
          </p:cNvPr>
          <p:cNvCxnSpPr>
            <a:cxnSpLocks/>
          </p:cNvCxnSpPr>
          <p:nvPr/>
        </p:nvCxnSpPr>
        <p:spPr>
          <a:xfrm>
            <a:off x="2340528" y="3660286"/>
            <a:ext cx="531083" cy="5328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CCD46778-6736-4069-B00F-DD7C37D8DDF6}"/>
              </a:ext>
            </a:extLst>
          </p:cNvPr>
          <p:cNvCxnSpPr>
            <a:cxnSpLocks/>
          </p:cNvCxnSpPr>
          <p:nvPr/>
        </p:nvCxnSpPr>
        <p:spPr>
          <a:xfrm>
            <a:off x="4903515" y="3667994"/>
            <a:ext cx="531083" cy="5328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BE281248-63B1-4CAD-850E-286BFB3F608E}"/>
              </a:ext>
            </a:extLst>
          </p:cNvPr>
          <p:cNvCxnSpPr>
            <a:cxnSpLocks/>
          </p:cNvCxnSpPr>
          <p:nvPr/>
        </p:nvCxnSpPr>
        <p:spPr>
          <a:xfrm flipH="1">
            <a:off x="4825408" y="3691119"/>
            <a:ext cx="662240" cy="4865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992D2DBB-8B60-4C20-9C19-D47F799F70B2}"/>
              </a:ext>
            </a:extLst>
          </p:cNvPr>
          <p:cNvCxnSpPr>
            <a:cxnSpLocks/>
          </p:cNvCxnSpPr>
          <p:nvPr/>
        </p:nvCxnSpPr>
        <p:spPr>
          <a:xfrm flipH="1">
            <a:off x="2916985" y="3689573"/>
            <a:ext cx="662240" cy="4865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98154B21-2028-4ED6-9705-FA64FA638330}"/>
              </a:ext>
            </a:extLst>
          </p:cNvPr>
          <p:cNvCxnSpPr>
            <a:cxnSpLocks/>
          </p:cNvCxnSpPr>
          <p:nvPr/>
        </p:nvCxnSpPr>
        <p:spPr>
          <a:xfrm>
            <a:off x="2960156" y="3660286"/>
            <a:ext cx="531083" cy="5328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334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30F43E-33B0-4BB7-882D-760725AE96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CE2EA2-607E-47CD-A183-0514D366B120}"/>
              </a:ext>
            </a:extLst>
          </p:cNvPr>
          <p:cNvSpPr txBox="1"/>
          <p:nvPr/>
        </p:nvSpPr>
        <p:spPr>
          <a:xfrm>
            <a:off x="7632216" y="1256124"/>
            <a:ext cx="381925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Судоку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«Прорекламируй товар»</a:t>
            </a:r>
          </a:p>
          <a:p>
            <a:pPr algn="ctr"/>
            <a:r>
              <a:rPr lang="ru-RU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 игры</a:t>
            </a:r>
            <a:r>
              <a:rPr lang="ru-RU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ctr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необходимо расположить карточки с изображениями на игровом поле так, чтобы не было повторений в вертикальных и горизонтальных линиях. А затем прорекламировать товар, который расположен в определенной клеточке игрового поля.</a:t>
            </a:r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4C85EE-DBC1-4AA2-B292-5C37323DF519}"/>
              </a:ext>
            </a:extLst>
          </p:cNvPr>
          <p:cNvSpPr txBox="1"/>
          <p:nvPr/>
        </p:nvSpPr>
        <p:spPr>
          <a:xfrm>
            <a:off x="1604504" y="236186"/>
            <a:ext cx="8858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блок «Реклама: правда и ложь, разум и чувства, желания и возможности»</a:t>
            </a:r>
          </a:p>
        </p:txBody>
      </p:sp>
      <p:pic>
        <p:nvPicPr>
          <p:cNvPr id="2" name="__________4_">
            <a:hlinkClick r:id="" action="ppaction://media"/>
            <a:extLst>
              <a:ext uri="{FF2B5EF4-FFF2-40B4-BE49-F238E27FC236}">
                <a16:creationId xmlns:a16="http://schemas.microsoft.com/office/drawing/2014/main" id="{4CD50A8E-6DEB-45C9-B1B6-9A83FEAA37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6028" y="1641880"/>
            <a:ext cx="6968970" cy="3920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94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1F2BF1-DB8F-45D9-BE12-88E0DC26D8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1832791" y="330936"/>
            <a:ext cx="8858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блок «Реклама: правда и ложь, разум и чувства, желания и возможности»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E2EA2-607E-47CD-A183-0514D366B120}"/>
              </a:ext>
            </a:extLst>
          </p:cNvPr>
          <p:cNvSpPr txBox="1"/>
          <p:nvPr/>
        </p:nvSpPr>
        <p:spPr>
          <a:xfrm>
            <a:off x="6626081" y="1937829"/>
            <a:ext cx="518307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Головоломка</a:t>
            </a:r>
          </a:p>
          <a:p>
            <a:pPr algn="ctr"/>
            <a:r>
              <a:rPr lang="ru-RU" sz="2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«Отделы в магазинах»</a:t>
            </a:r>
          </a:p>
          <a:p>
            <a:pPr algn="ctr"/>
            <a:r>
              <a:rPr lang="ru-RU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 игры</a:t>
            </a:r>
            <a:r>
              <a:rPr lang="ru-RU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ctr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путем перемещения по игровому полю фишек, не выходя за красные границы и не поднимая фишек выстроить товар в отдел в определенной последовательности. </a:t>
            </a:r>
            <a:endParaRPr lang="ru-RU" sz="2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38B0999-913D-4A18-B701-DF15E246E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55" y="1554424"/>
            <a:ext cx="5869991" cy="44024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7719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DF907F-4225-414C-8129-8F77484F60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1555038" y="221178"/>
            <a:ext cx="97241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блок «Полезные экономические навыки и привычки в быту»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3EE82B-5D40-4425-A239-9AD5547B1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702" y="1378686"/>
            <a:ext cx="6064502" cy="4548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CE2EA2-607E-47CD-A183-0514D366B120}"/>
              </a:ext>
            </a:extLst>
          </p:cNvPr>
          <p:cNvSpPr txBox="1"/>
          <p:nvPr/>
        </p:nvSpPr>
        <p:spPr>
          <a:xfrm>
            <a:off x="6697103" y="1603077"/>
            <a:ext cx="518307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Головоломка</a:t>
            </a:r>
          </a:p>
          <a:p>
            <a:pPr algn="ctr"/>
            <a:r>
              <a:rPr lang="ru-RU" sz="2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«Надо - Хочу»</a:t>
            </a:r>
          </a:p>
          <a:p>
            <a:pPr algn="ctr"/>
            <a:r>
              <a:rPr lang="ru-RU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 игры</a:t>
            </a:r>
            <a:r>
              <a:rPr lang="ru-RU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ctr"/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путем перемещения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по игровому полю фишек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 изображением товаров, не выходя за пределы красных линий и не поднимая фишек, выстроить в первый ряд товары первой необходимости, во второй ряд – второй необходимости, а в третий ряд те товары, которые не являются жизненно важными.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66443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75D4BF-E936-4AB5-AE0B-0830E7A963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1475138" y="161465"/>
            <a:ext cx="97241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блок «Полезные экономические навыки и привычки в быту»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3EE82B-5D40-4425-A239-9AD5547B1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633" y="1408115"/>
            <a:ext cx="5771922" cy="43289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CE2EA2-607E-47CD-A183-0514D366B120}"/>
              </a:ext>
            </a:extLst>
          </p:cNvPr>
          <p:cNvSpPr txBox="1"/>
          <p:nvPr/>
        </p:nvSpPr>
        <p:spPr>
          <a:xfrm>
            <a:off x="6608326" y="1744544"/>
            <a:ext cx="518307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Игра </a:t>
            </a:r>
          </a:p>
          <a:p>
            <a:pPr algn="ctr"/>
            <a:r>
              <a:rPr lang="ru-RU" sz="2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«Четвертый лишний»</a:t>
            </a:r>
          </a:p>
          <a:p>
            <a:pPr algn="ctr"/>
            <a:r>
              <a:rPr lang="ru-RU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 игры</a:t>
            </a:r>
            <a:r>
              <a:rPr lang="ru-RU" sz="2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ctr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четырех предложенных предметов к определенному вопросу необходимо выбрать лишний.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113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B8108B-DD6B-4031-AB61-B464AB61BF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1233918" y="2501822"/>
            <a:ext cx="9724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0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710875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E6AB0A-AA43-49D6-9353-816B91CA5F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723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3321681" y="689119"/>
            <a:ext cx="5548635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игр-головоломок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EA913-5F60-487D-B832-0D52970FA83F}"/>
              </a:ext>
            </a:extLst>
          </p:cNvPr>
          <p:cNvSpPr txBox="1"/>
          <p:nvPr/>
        </p:nvSpPr>
        <p:spPr>
          <a:xfrm>
            <a:off x="-1" y="2000430"/>
            <a:ext cx="1162324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Устные</a:t>
            </a:r>
          </a:p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Головоломки с предметами</a:t>
            </a:r>
          </a:p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</a:t>
            </a:r>
          </a:p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Печатные </a:t>
            </a:r>
          </a:p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Компьютерные </a:t>
            </a: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C7F641-C091-42E4-A4B4-C48DBBFD93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723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2064151" y="381649"/>
            <a:ext cx="7935186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Блоки в программе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экономическому воспитанию дошкольников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EA913-5F60-487D-B832-0D52970FA83F}"/>
              </a:ext>
            </a:extLst>
          </p:cNvPr>
          <p:cNvSpPr txBox="1"/>
          <p:nvPr/>
        </p:nvSpPr>
        <p:spPr>
          <a:xfrm>
            <a:off x="220119" y="1707682"/>
            <a:ext cx="1162324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 и продукт</a:t>
            </a:r>
          </a:p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Деньги и цена</a:t>
            </a:r>
          </a:p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Реклама: правда и ложь,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разум и чувства, желания и возможности</a:t>
            </a:r>
          </a:p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экономические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и привычки в быту  </a:t>
            </a:r>
          </a:p>
        </p:txBody>
      </p:sp>
    </p:spTree>
    <p:extLst>
      <p:ext uri="{BB962C8B-B14F-4D97-AF65-F5344CB8AC3E}">
        <p14:creationId xmlns:p14="http://schemas.microsoft.com/office/powerpoint/2010/main" val="3432674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103CEF-282E-44D9-AA5F-A81EF1E3C6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723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3986074" y="188196"/>
            <a:ext cx="38475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блок «Труд и продукт»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E2EA2-607E-47CD-A183-0514D366B120}"/>
              </a:ext>
            </a:extLst>
          </p:cNvPr>
          <p:cNvSpPr txBox="1"/>
          <p:nvPr/>
        </p:nvSpPr>
        <p:spPr>
          <a:xfrm>
            <a:off x="5397624" y="1672922"/>
            <a:ext cx="62143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Филворд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«Результаты труда швеи» </a:t>
            </a:r>
          </a:p>
          <a:p>
            <a:pPr algn="ctr"/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– </a:t>
            </a:r>
            <a:r>
              <a:rPr lang="ru-RU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своеобразный кроссворд, в котором нужно найти слова среди написанных букв. А из оставшихся букв составить слово, которое будет ответом на вопрос к данному </a:t>
            </a:r>
            <a:r>
              <a:rPr lang="ru-RU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филворду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3ADAA2-FD36-4D17-8D7A-43B9F50E4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81" y="788090"/>
            <a:ext cx="4244491" cy="5659321"/>
          </a:xfrm>
          <a:prstGeom prst="rect">
            <a:avLst/>
          </a:prstGeom>
          <a:ln w="38100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3610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19C127-885C-4B35-9DBF-095F72D55B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3856449" y="363935"/>
            <a:ext cx="38475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блок «Труд и продукт»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E2EA2-607E-47CD-A183-0514D366B120}"/>
              </a:ext>
            </a:extLst>
          </p:cNvPr>
          <p:cNvSpPr txBox="1"/>
          <p:nvPr/>
        </p:nvSpPr>
        <p:spPr>
          <a:xfrm>
            <a:off x="7332955" y="2023884"/>
            <a:ext cx="45267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Лабиринт </a:t>
            </a:r>
          </a:p>
          <a:p>
            <a:pPr algn="ctr"/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«Профессия и место работы» </a:t>
            </a:r>
          </a:p>
          <a:p>
            <a:pPr algn="ctr"/>
            <a:r>
              <a:rPr lang="ru-RU" sz="22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 игры</a:t>
            </a:r>
            <a:r>
              <a:rPr lang="ru-RU" sz="2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ctr"/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путем вращения кругов с фрагментами дороги привести человека определенной профессии к его месту работы.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__________3_">
            <a:hlinkClick r:id="" action="ppaction://media"/>
            <a:extLst>
              <a:ext uri="{FF2B5EF4-FFF2-40B4-BE49-F238E27FC236}">
                <a16:creationId xmlns:a16="http://schemas.microsoft.com/office/drawing/2014/main" id="{9C7588A9-E25D-49F8-8D9E-3F31D01A97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075" y="1449165"/>
            <a:ext cx="7066828" cy="3975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67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9EC62E-FAB4-4509-BF27-6D30FEDAE5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3915052" y="136525"/>
            <a:ext cx="38475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блок «Труд и продукт»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E2EA2-607E-47CD-A183-0514D366B120}"/>
              </a:ext>
            </a:extLst>
          </p:cNvPr>
          <p:cNvSpPr txBox="1"/>
          <p:nvPr/>
        </p:nvSpPr>
        <p:spPr>
          <a:xfrm>
            <a:off x="8153400" y="1987603"/>
            <a:ext cx="39254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Пятнашки  </a:t>
            </a:r>
          </a:p>
          <a:p>
            <a:pPr algn="ctr"/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«Собери изображение профессии» </a:t>
            </a:r>
          </a:p>
          <a:p>
            <a:pPr algn="ctr"/>
            <a:r>
              <a:rPr lang="ru-RU" sz="22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 игры</a:t>
            </a:r>
            <a:r>
              <a:rPr lang="ru-RU" sz="2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ctr"/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путем перемещения фишек в квадратной рамке необходимо собрать изображение профессии. 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__________6_">
            <a:hlinkClick r:id="" action="ppaction://media"/>
            <a:extLst>
              <a:ext uri="{FF2B5EF4-FFF2-40B4-BE49-F238E27FC236}">
                <a16:creationId xmlns:a16="http://schemas.microsoft.com/office/drawing/2014/main" id="{D60F0716-42B7-46EA-8735-CC4CA32B10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708" y="1255125"/>
            <a:ext cx="7696692" cy="4329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14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5743E9-BBC2-4A11-A079-1F30DF98F5A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4038600" y="299405"/>
            <a:ext cx="38475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блок «Труд и продукт»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E2EA2-607E-47CD-A183-0514D366B120}"/>
              </a:ext>
            </a:extLst>
          </p:cNvPr>
          <p:cNvSpPr txBox="1"/>
          <p:nvPr/>
        </p:nvSpPr>
        <p:spPr>
          <a:xfrm>
            <a:off x="8292680" y="1369865"/>
            <a:ext cx="35351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Занимательные треугольники</a:t>
            </a:r>
          </a:p>
          <a:p>
            <a:pPr algn="ctr"/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«Чей транспорт»</a:t>
            </a:r>
          </a:p>
          <a:p>
            <a:pPr algn="ctr"/>
            <a:r>
              <a:rPr lang="ru-RU" sz="22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 игры</a:t>
            </a:r>
            <a:r>
              <a:rPr lang="ru-RU" sz="2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ctr"/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необходимо собрать в шестиугольной рамке из треугольников изображения различных видов транспорта. После чего определить люди каких профессий его используют в своей работе.</a:t>
            </a:r>
            <a:endParaRPr lang="ru-RU" sz="2200" dirty="0"/>
          </a:p>
        </p:txBody>
      </p:sp>
      <p:pic>
        <p:nvPicPr>
          <p:cNvPr id="3" name="__________5_">
            <a:hlinkClick r:id="" action="ppaction://media"/>
            <a:extLst>
              <a:ext uri="{FF2B5EF4-FFF2-40B4-BE49-F238E27FC236}">
                <a16:creationId xmlns:a16="http://schemas.microsoft.com/office/drawing/2014/main" id="{5521A437-CE9F-45B1-A1F5-069827EA95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148" y="1369865"/>
            <a:ext cx="7883371" cy="4434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329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97628C-5BCC-40A4-88F6-A6EE575196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3923930" y="237675"/>
            <a:ext cx="38475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блок «Труд и продукт»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E2EA2-607E-47CD-A183-0514D366B120}"/>
              </a:ext>
            </a:extLst>
          </p:cNvPr>
          <p:cNvSpPr txBox="1"/>
          <p:nvPr/>
        </p:nvSpPr>
        <p:spPr>
          <a:xfrm>
            <a:off x="8664986" y="1408959"/>
            <a:ext cx="317968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Судоку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«Кому это может пригодится в работе»</a:t>
            </a:r>
          </a:p>
          <a:p>
            <a:pPr algn="ctr"/>
            <a:r>
              <a:rPr lang="ru-RU" sz="22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 игры</a:t>
            </a:r>
            <a:r>
              <a:rPr lang="ru-RU" sz="2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ctr"/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необходимо расположить карточки с изображениями на игровом поле так, чтобы не было повторений в вертикальных и горизонтальных линиях</a:t>
            </a:r>
            <a:endParaRPr lang="ru-RU" sz="2200" dirty="0"/>
          </a:p>
        </p:txBody>
      </p:sp>
      <p:pic>
        <p:nvPicPr>
          <p:cNvPr id="3" name="__________7_">
            <a:hlinkClick r:id="" action="ppaction://media"/>
            <a:extLst>
              <a:ext uri="{FF2B5EF4-FFF2-40B4-BE49-F238E27FC236}">
                <a16:creationId xmlns:a16="http://schemas.microsoft.com/office/drawing/2014/main" id="{E4CD696A-C88B-426C-AC7B-6EF9370A8C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865" y="1282396"/>
            <a:ext cx="8026175" cy="4514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13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4E0D8FB-36E2-4995-8D16-34A07E8C36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37D35E-CDC7-418E-B69B-48FDDAE6CD4B}"/>
              </a:ext>
            </a:extLst>
          </p:cNvPr>
          <p:cNvSpPr txBox="1"/>
          <p:nvPr/>
        </p:nvSpPr>
        <p:spPr>
          <a:xfrm>
            <a:off x="3928605" y="160489"/>
            <a:ext cx="38475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блок «Труд и продукт»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E2EA2-607E-47CD-A183-0514D366B120}"/>
              </a:ext>
            </a:extLst>
          </p:cNvPr>
          <p:cNvSpPr txBox="1"/>
          <p:nvPr/>
        </p:nvSpPr>
        <p:spPr>
          <a:xfrm>
            <a:off x="239056" y="1608514"/>
            <a:ext cx="810951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ТЁРКА =</a:t>
            </a: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КУЛОН = </a:t>
            </a:r>
          </a:p>
          <a:p>
            <a:pPr algn="ctr"/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СТАРИНА =</a:t>
            </a:r>
          </a:p>
          <a:p>
            <a:pPr algn="ctr"/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КРЕДИТОР =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FFFA403-173F-43DE-8091-6AB0A2409ABB}"/>
              </a:ext>
            </a:extLst>
          </p:cNvPr>
          <p:cNvSpPr/>
          <p:nvPr/>
        </p:nvSpPr>
        <p:spPr>
          <a:xfrm>
            <a:off x="5875402" y="1913529"/>
            <a:ext cx="2703990" cy="61393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АКТЁР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EFA1300-6831-4BE5-BC17-62FA0F2761F9}"/>
              </a:ext>
            </a:extLst>
          </p:cNvPr>
          <p:cNvSpPr/>
          <p:nvPr/>
        </p:nvSpPr>
        <p:spPr>
          <a:xfrm>
            <a:off x="5852401" y="2703289"/>
            <a:ext cx="2703990" cy="61393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КЛОУН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D6480C1-B007-4F88-83E7-6BF4E7B62226}"/>
              </a:ext>
            </a:extLst>
          </p:cNvPr>
          <p:cNvSpPr/>
          <p:nvPr/>
        </p:nvSpPr>
        <p:spPr>
          <a:xfrm>
            <a:off x="5875402" y="3498327"/>
            <a:ext cx="2703990" cy="61393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САНИТАР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93B111-3D71-40C2-8CC1-8884F1F9D177}"/>
              </a:ext>
            </a:extLst>
          </p:cNvPr>
          <p:cNvSpPr txBox="1"/>
          <p:nvPr/>
        </p:nvSpPr>
        <p:spPr>
          <a:xfrm>
            <a:off x="2563727" y="943105"/>
            <a:ext cx="69402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Устная игра-головоломка «Угадай профессию»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0DE83DC-6C8F-4377-81CD-CF6B5DA0AD42}"/>
              </a:ext>
            </a:extLst>
          </p:cNvPr>
          <p:cNvSpPr/>
          <p:nvPr/>
        </p:nvSpPr>
        <p:spPr>
          <a:xfrm>
            <a:off x="5875402" y="4322475"/>
            <a:ext cx="3348498" cy="61393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ДИРЕКТОР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96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576</Words>
  <Application>Microsoft Office PowerPoint</Application>
  <PresentationFormat>Широкоэкранный</PresentationFormat>
  <Paragraphs>92</Paragraphs>
  <Slides>16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Monotype Corsiva</vt:lpstr>
      <vt:lpstr>Times New Roman</vt:lpstr>
      <vt:lpstr>Wingdings</vt:lpstr>
      <vt:lpstr>Wingdings 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Elana</dc:creator>
  <cp:lastModifiedBy>admin</cp:lastModifiedBy>
  <cp:revision>24</cp:revision>
  <dcterms:created xsi:type="dcterms:W3CDTF">2022-09-01T07:56:00Z</dcterms:created>
  <dcterms:modified xsi:type="dcterms:W3CDTF">2022-10-20T12:08:31Z</dcterms:modified>
</cp:coreProperties>
</file>