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4" r:id="rId2"/>
    <p:sldId id="315" r:id="rId3"/>
    <p:sldId id="316" r:id="rId4"/>
    <p:sldId id="351" r:id="rId5"/>
    <p:sldId id="350" r:id="rId6"/>
    <p:sldId id="353" r:id="rId7"/>
    <p:sldId id="318" r:id="rId8"/>
    <p:sldId id="326" r:id="rId9"/>
    <p:sldId id="335" r:id="rId10"/>
    <p:sldId id="345" r:id="rId11"/>
    <p:sldId id="344" r:id="rId12"/>
    <p:sldId id="338" r:id="rId13"/>
    <p:sldId id="341" r:id="rId14"/>
    <p:sldId id="337" r:id="rId15"/>
    <p:sldId id="34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941"/>
    <a:srgbClr val="00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1" autoAdjust="0"/>
  </p:normalViewPr>
  <p:slideViewPr>
    <p:cSldViewPr>
      <p:cViewPr varScale="1">
        <p:scale>
          <a:sx n="74" d="100"/>
          <a:sy n="74" d="100"/>
        </p:scale>
        <p:origin x="3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FDCE-3497-4909-9951-8866CD58A197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87D8-F661-448D-B80C-5599D7209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2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3CF00391-9955-37FF-E016-93B08AB66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" y="28742"/>
            <a:ext cx="9171197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43E0050-26C4-36B2-C13A-76CB1A142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473699" cy="4339407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КРЫМСКИЙ ФЕСТИВАЛЬ ПЕДАГОГИЧЕСКИХ ИНИЦИАТИВ – 2022</a:t>
            </a:r>
            <a:b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ВНЕДРЕНИЕ  ПРОГРАММЫ  ИНДИВИДУАЛЬНОГО МАРШРУТА РАЗВИТИЯ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ОДАРЕННОГО РЕБЕНКА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«МОСТ»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D66B11D3-4150-C104-EC51-7896F2D07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7864" y="4941168"/>
            <a:ext cx="4456584" cy="1482815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pPr algn="l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Собко Ю.А.,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Булдашова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И.В., Романова З.М., Мансурова З.Б. </a:t>
            </a:r>
          </a:p>
          <a:p>
            <a:pPr algn="l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№4» городского округа Судак </a:t>
            </a:r>
          </a:p>
        </p:txBody>
      </p:sp>
    </p:spTree>
    <p:extLst>
      <p:ext uri="{BB962C8B-B14F-4D97-AF65-F5344CB8AC3E}">
        <p14:creationId xmlns:p14="http://schemas.microsoft.com/office/powerpoint/2010/main" val="247497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56A437AC-BF68-B2C3-C68B-C185BDF9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AF81519-76D8-C2B7-5946-0E13F7B79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61"/>
          <a:stretch/>
        </p:blipFill>
        <p:spPr>
          <a:xfrm>
            <a:off x="-19729" y="-27267"/>
            <a:ext cx="9144000" cy="239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89C49E5-83C3-6CA9-672A-AED1510DC1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5"/>
          <a:stretch/>
        </p:blipFill>
        <p:spPr>
          <a:xfrm>
            <a:off x="2987824" y="3571837"/>
            <a:ext cx="3683959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AF3B63C-63E0-D784-EE8F-78D1110EC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0445" y="2885835"/>
            <a:ext cx="4771046" cy="2811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296E93E-EA3B-EFB0-90F9-8CBCC3824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3" t="17534" b="19853"/>
          <a:stretch/>
        </p:blipFill>
        <p:spPr>
          <a:xfrm>
            <a:off x="4429264" y="1345268"/>
            <a:ext cx="2072308" cy="220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8CE85DE1-2296-3651-D848-DDC042944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5428" y="2660597"/>
            <a:ext cx="5340263" cy="273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638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56A437AC-BF68-B2C3-C68B-C185BDF9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90EA52A3-3521-BABA-F062-34A280651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962"/>
          <a:stretch/>
        </p:blipFill>
        <p:spPr>
          <a:xfrm>
            <a:off x="645579" y="2007939"/>
            <a:ext cx="8041219" cy="43013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DD942D2-1BE2-DC29-6B73-0EC22CC50D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754" b="17762"/>
          <a:stretch/>
        </p:blipFill>
        <p:spPr>
          <a:xfrm>
            <a:off x="645578" y="116632"/>
            <a:ext cx="8102885" cy="155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5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56A437AC-BF68-B2C3-C68B-C185BDF9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92080C-ADA9-43B7-1AA1-F162C1F9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385" y="332657"/>
            <a:ext cx="7222047" cy="864096"/>
          </a:xfrm>
          <a:solidFill>
            <a:schemeClr val="bg1">
              <a:alpha val="81000"/>
            </a:schemeClr>
          </a:solidFill>
        </p:spPr>
        <p:txBody>
          <a:bodyPr>
            <a:normAutofit/>
          </a:bodyPr>
          <a:lstStyle/>
          <a:p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FC3CD1-C113-D45B-D970-21AF7CBF3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060848"/>
            <a:ext cx="6768752" cy="432048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Удовлетворенность обучающихся своей деятельностью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количества одарённых детей, адекватно проявляющих свои интеллектуальные или иные способности.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эмоционального интеллекта обучающегося.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индивидуальных достижений учащихся, качества обучения и воспитание школьников.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комплекса благоприятных условий, обеспечивающего формирование и развитие личности, важнейшими качествами которого станут инициативность, способность творчески мыслить и находить нестандартные решения, умение выбирать профессиональный путь, готовность обучаться в течение всей жизни.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37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56A437AC-BF68-B2C3-C68B-C185BDF9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" y="-61406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92080C-ADA9-43B7-1AA1-F162C1F9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51" y="61235"/>
            <a:ext cx="7571184" cy="1080120"/>
          </a:xfrm>
          <a:solidFill>
            <a:schemeClr val="bg1">
              <a:alpha val="81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ПЕДАГОГИЧЕСКОЙ ИНИЦИАТИВЫ (ИННОВАЦИИ)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представить на примере 2х учениц школы: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D5C0B2F-FA34-000B-EE4A-5E0E0BEC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1356"/>
            <a:ext cx="8579297" cy="2619986"/>
          </a:xfrm>
          <a:solidFill>
            <a:schemeClr val="bg1">
              <a:alpha val="38000"/>
            </a:schemeClr>
          </a:solidFill>
        </p:spPr>
        <p:txBody>
          <a:bodyPr>
            <a:normAutofit lnSpcReduction="10000"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Салахеева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Милана Олеговна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1 степени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этапе в Республиканском конкурсе исследовательских работ и проектов учащихся среднего школьного возраста «Шаг в науку»;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1 степени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республиканском этапе в Республиканском конкурсе исследовательских работ и проектов учащихся среднего школьного возраста «Шаг в науку»;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3 степени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всероссийском этапе в Республиканском конкурсе исследовательских работ и проектов учащихся среднего школьного возраста «Шаг в науку»;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место) в школьного этапа Всероссийской олимпиады школьников по английскому языку.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3" r="23226" b="12909"/>
          <a:stretch/>
        </p:blipFill>
        <p:spPr>
          <a:xfrm>
            <a:off x="2808091" y="3645024"/>
            <a:ext cx="6423713" cy="3024336"/>
          </a:xfrm>
          <a:prstGeom prst="rect">
            <a:avLst/>
          </a:prstGeom>
          <a:solidFill>
            <a:srgbClr val="FFFFFF">
              <a:shade val="85000"/>
              <a:alpha val="58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784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56A437AC-BF68-B2C3-C68B-C185BDF9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2A9761-5AB0-FC7A-48DA-3DF156493C89}"/>
              </a:ext>
            </a:extLst>
          </p:cNvPr>
          <p:cNvSpPr txBox="1">
            <a:spLocks/>
          </p:cNvSpPr>
          <p:nvPr/>
        </p:nvSpPr>
        <p:spPr>
          <a:xfrm>
            <a:off x="1324717" y="476672"/>
            <a:ext cx="7571184" cy="1260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6606DC-25DA-2391-A235-D0C290B8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780855"/>
          </a:xfrm>
          <a:solidFill>
            <a:schemeClr val="bg1">
              <a:alpha val="3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Л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аврущенко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Екатерина Андреевна 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становилась победителем многих муниципальных, городских и региональных олимпиад конкурсов по истории и краеведению. Екатерина победитель муниципального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 «Исследовательский старт»,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Всекрымского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творческого конкурса «Язык – душа народа», победитель Республиканского конкурса-защиты научно-исследовательских работ «Мы – гордость Крыма», победитель  Республиканской патриотической конференции учащихся «Крым – наш общий дом», призер Республиканского конкурса исследовательских работ и проектов учащихся среднего школьного возраста «Шаг в науку», призер Всероссийского конкурса-защита научно-исследовательских работ «Мы – гордость Родины».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2201" r="6601" b="8001"/>
          <a:stretch/>
        </p:blipFill>
        <p:spPr>
          <a:xfrm>
            <a:off x="5436096" y="1340768"/>
            <a:ext cx="3647576" cy="5040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275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56A437AC-BF68-B2C3-C68B-C185BDF9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17A9DC9-D55A-E864-AEC2-1CC55DB7D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3125266"/>
            <a:ext cx="5112568" cy="3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56A437AC-BF68-B2C3-C68B-C185BDF9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" y="-83966"/>
            <a:ext cx="968456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2FD402-94CE-61C8-70F1-A815B0CC9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132295"/>
            <a:ext cx="6408712" cy="57257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значимость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многосторонней работы с одаренными детьми определяется рядом обстоятельств.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Во-первых, осознание обществом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«человеческого потенциала»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важнейшей цели и основного ресурса исторического развития. Сегодня уже ни у кого не вызывает сомнения тот факт, что прогресс цивилизации зависит от исключительно одаренных людей.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Во-вторых, ускорение динамики жизни, увеличение информационной и эмоциональной нагрузок на человека ставит перед ним и социальными институтами множество проблем, решение которых невозможно откладывать. В этой связи обучение и развитие одаренных и талантливых детей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идеальную «модель» творческого развития человека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чрезвычайно важно и для массовой образовательной практики.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В-третьих, в условиях современной России работа с одаренными детьми дает возможность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преодолеть сложившийся антиинтеллектуализм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общественной жизни, фетишизацию «усредненности», «обыкновенности» и позволяет сформировать новое качество образовательных систем.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В-четвертых, учитывая, что одна из задач федеральной программы развития образования -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регионализация образовательного пространства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развитие региональных систем образования, решение различных проблем обучения и воспитания, в том числе обеспечение системной работы с одаренными детьми в условиях конкретных территорий, приобретает особый смысл и значимость.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1CE2EC-5056-F3F9-BF41-7B6AD9510491}"/>
              </a:ext>
            </a:extLst>
          </p:cNvPr>
          <p:cNvSpPr txBox="1"/>
          <p:nvPr/>
        </p:nvSpPr>
        <p:spPr>
          <a:xfrm>
            <a:off x="323528" y="116632"/>
            <a:ext cx="9217024" cy="1015663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ИНДИВИДУАЛЬНОГО МАРШРУТА РАЗВИТИЯ ОДАРЕННОГО РЕБЕНКА 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«МОСТ»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708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56A437AC-BF68-B2C3-C68B-C185BDF9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92080C-ADA9-43B7-1AA1-F162C1F9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80" y="332656"/>
            <a:ext cx="8229600" cy="1143000"/>
          </a:xfrm>
          <a:solidFill>
            <a:schemeClr val="bg1">
              <a:alpha val="81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ПЕДАГОГИЧЕСКОЙ ИНИЦИАТИВЫ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2FD402-94CE-61C8-70F1-A815B0CC9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60848"/>
            <a:ext cx="6984776" cy="475252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Внедрением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маршрута развития одаренного ребенка «МОСТ» сегодня охвачены 567 учащихся МБОУ «Средняя общеобразовательная школа № 4 городского округа Судак согласно видов одаренности (интересов и способностей).  </a:t>
            </a:r>
          </a:p>
          <a:p>
            <a:pPr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одаренности выделяются в соответствии с видами деятельности, а также с учетом возраста учащихся: практическое, познавательное, художественно-эстетическое, коммуникативное и духовно ценностное.</a:t>
            </a:r>
          </a:p>
          <a:p>
            <a:pPr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них определяет уникальный характер одаренности. </a:t>
            </a:r>
          </a:p>
          <a:p>
            <a:pPr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Соответственно  данная программа подходит  для каждого обучающегося школы.  </a:t>
            </a:r>
          </a:p>
          <a:p>
            <a:pPr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приоритетно представлено развитие направления одаренности в познавательной деятельности учащихся на примере двух учениц:</a:t>
            </a:r>
          </a:p>
          <a:p>
            <a:pPr algn="just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Салахеевой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Миланы 9 класс – учитель Романова  З.М.</a:t>
            </a:r>
          </a:p>
          <a:p>
            <a:pPr algn="just"/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Лаврущенко Екатерины 7 класс - учитель </a:t>
            </a:r>
            <a:r>
              <a:rPr lang="ru-RU" sz="3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Булдашова</a:t>
            </a: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6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B6A3902-D0B3-D6B8-A7DE-57B127EF9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C5313-5630-98E9-A272-12A0D0ED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  <a:solidFill>
            <a:schemeClr val="bg1">
              <a:alpha val="82000"/>
            </a:schemeClr>
          </a:solidFill>
        </p:spPr>
        <p:txBody>
          <a:bodyPr>
            <a:normAutofit/>
          </a:bodyPr>
          <a:lstStyle/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НОВИЗНА И ОРИГИНАЛЬНОСТЬ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33E3A1-9F3B-D2BA-6213-A4E900E1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92" y="1628800"/>
            <a:ext cx="8116416" cy="4824536"/>
          </a:xfrm>
          <a:solidFill>
            <a:schemeClr val="bg1">
              <a:alpha val="55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индивидуальный маршрут одаренного ребенка «МОСТ» представляет собой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синтез педагогических инновационных технологий: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развивающего обучения (Л.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Занков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технологии развития критического мышления (Дж.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Мэрредит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Ч. Темпл); технологии формирования творческой личности (Ю. Богоявленская, В.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Поломарчук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др.); технологии проектного обучения (К.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Баханов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др.); интерактивных технологий (О.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Пометун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Пироженко); технология развития эмоционального интеллекта (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Г.Гарднер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индивидуального маршрута развития одаренного ребенка «МОСТ» - это комплекс сформированных качеств –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Мотивация, Одаренность, Способности, Талант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новых смыслов через развитие эмоционального интеллекта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чувствую;</a:t>
            </a:r>
          </a:p>
          <a:p>
            <a:pPr algn="ctr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хочу;</a:t>
            </a:r>
          </a:p>
          <a:p>
            <a:pPr algn="ctr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знаю;</a:t>
            </a:r>
          </a:p>
          <a:p>
            <a:pPr algn="ctr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могу;</a:t>
            </a:r>
          </a:p>
          <a:p>
            <a:pPr algn="ctr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4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F01AC15-F5A7-6A6E-1BCD-944090D9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7" y="0"/>
            <a:ext cx="9143999" cy="68853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726EBB-F443-375B-699D-F720B834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13"/>
            <a:ext cx="8229600" cy="846823"/>
          </a:xfrm>
          <a:solidFill>
            <a:schemeClr val="bg1">
              <a:alpha val="82000"/>
            </a:schemeClr>
          </a:solidFill>
        </p:spPr>
        <p:txBody>
          <a:bodyPr>
            <a:normAutofit/>
          </a:bodyPr>
          <a:lstStyle/>
          <a:p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 ИНДИВИДУАЛЬНОГО МАРШРУТА РАЗВИТИЯ ОДАРЕННОГО РЕБЕНКА «МОСТ»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5201B7-AAEA-6DAF-1A1C-FCED7F7A7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3"/>
          </a:xfrm>
          <a:solidFill>
            <a:schemeClr val="bg1">
              <a:alpha val="77000"/>
            </a:schemeClr>
          </a:solidFill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20000"/>
              </a:lnSpc>
              <a:buNone/>
            </a:pPr>
            <a:r>
              <a:rPr lang="ru-RU" sz="6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Цель </a:t>
            </a:r>
            <a:r>
              <a:rPr lang="ru-RU" sz="6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r>
              <a:rPr lang="ru-RU" sz="6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выявление и развитие одаренной личности, как важнейшего фактора основного человеческого ресурса и потенциала.</a:t>
            </a:r>
          </a:p>
          <a:p>
            <a:pPr marL="114300" indent="0" algn="just">
              <a:lnSpc>
                <a:spcPct val="120000"/>
              </a:lnSpc>
              <a:buNone/>
            </a:pP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одаренных детей с использованием различных диагностик. 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творческих способностей на уроках, с использованием новых технологий, опираясь на индивидуальные особенности детей. 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способностей во внеурочной деятельности. 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качественно высокого уровня представлений о картине мира, основанных на общечеловеческих ценностях. </a:t>
            </a:r>
          </a:p>
          <a:p>
            <a:pPr marL="114300" indent="0" algn="just">
              <a:lnSpc>
                <a:spcPct val="120000"/>
              </a:lnSpc>
              <a:buNone/>
            </a:pPr>
            <a:r>
              <a:rPr lang="ru-RU" sz="6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Главной задачей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становится необходимость развивать не столько одаренность, отдельные диагностированные способности, сколько в целом 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личность одаренного </a:t>
            </a:r>
            <a:r>
              <a:rPr lang="ru-RU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6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и стратеги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6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индивидуальности;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6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последовательности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В 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программе используются следующие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стратегии</a:t>
            </a: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6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+mj-lt"/>
              <a:buAutoNum type="arabicPeriod"/>
            </a:pP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целостности и сотрудничества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                                    </a:t>
            </a: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 </a:t>
            </a: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ускорения 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психологического комфорта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                                   </a:t>
            </a: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 интенсификации 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вариативности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                                                               </a:t>
            </a: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 обогащения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свободы творчества;</a:t>
            </a: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успешности.</a:t>
            </a:r>
            <a:endParaRPr lang="ru-RU" sz="6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9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5353176-F8E6-11E8-6B23-3F5BA9CC2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" y="0"/>
            <a:ext cx="911160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2E7CAB-6987-4A42-BA03-08FF6A6E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СТРАТЕГИЧЕСКИЙ ПЛАН ВНЕДРЕНИЯ ИНДИВИДУАЛЬНОГО МАРШРУТА РАЗВИТИЯ ОДАРЕННОГО РЕБЕНКА «МОСТ»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229C64-AE2B-03ED-C72C-C47324BC8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544616"/>
          </a:xfrm>
          <a:solidFill>
            <a:schemeClr val="bg1">
              <a:alpha val="74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План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в себя поэтапную деятельность развития одаренного ребенка:</a:t>
            </a:r>
          </a:p>
          <a:p>
            <a:pPr algn="just">
              <a:lnSpc>
                <a:spcPct val="11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этап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«Диагностика развития уровня способностей ребенка и его индивидуальных особенностей.» (Комплекс психологического диагностирования);</a:t>
            </a:r>
          </a:p>
          <a:p>
            <a:pPr algn="just">
              <a:lnSpc>
                <a:spcPct val="11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этап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«Определение цели и постановка задач, которые должны быть достигнуты ребенком по окончании прохождения индивидуального образовательного маршрута. Программирование новых смыслов»;</a:t>
            </a:r>
          </a:p>
          <a:p>
            <a:pPr algn="just">
              <a:lnSpc>
                <a:spcPct val="11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этап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«Определение роли родителей в реализации маршрута» (Направление и формы работы);</a:t>
            </a:r>
          </a:p>
          <a:p>
            <a:pPr algn="just">
              <a:lnSpc>
                <a:spcPct val="11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Четвертый этап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«Определение форм занятий, методов и приемов»;</a:t>
            </a:r>
          </a:p>
          <a:p>
            <a:pPr algn="just">
              <a:lnSpc>
                <a:spcPct val="11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Пятый этап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«Определение содержания плана работы» (Примерная циклограмма деятельности);</a:t>
            </a:r>
          </a:p>
          <a:p>
            <a:pPr algn="just">
              <a:lnSpc>
                <a:spcPct val="11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Шестой этап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«Интеграция с другими специалистами»;</a:t>
            </a:r>
          </a:p>
          <a:p>
            <a:pPr algn="just">
              <a:lnSpc>
                <a:spcPct val="11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Седьмой этап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«Определение способов оценки и самооценки успехов обучающегося» (Формы подведения итогов, критерии оценивания, самооценка, анкета самоанализа ребенка обучающегося по индивидуальному маршруту развития, показатели эффективности).</a:t>
            </a:r>
          </a:p>
          <a:p>
            <a:pPr algn="just">
              <a:lnSpc>
                <a:spcPct val="11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Восьмой этап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«Итоговая диагностика одаренного ребенка» (Комплекс психологического диагностирования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1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56A437AC-BF68-B2C3-C68B-C185BDF9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92080C-ADA9-43B7-1AA1-F162C1F9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59B02BF-AED6-47F6-859A-05597FE6C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156"/>
            <a:ext cx="8229600" cy="2660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9394249-8E1B-1C30-D78A-912DF58834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3"/>
          <a:stretch/>
        </p:blipFill>
        <p:spPr>
          <a:xfrm>
            <a:off x="12319" y="3165211"/>
            <a:ext cx="4703697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F56050C-1B13-D1D6-8A5F-8D824D4FF0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6"/>
          <a:stretch/>
        </p:blipFill>
        <p:spPr>
          <a:xfrm>
            <a:off x="4728335" y="3165211"/>
            <a:ext cx="4427984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8A17EF-769A-A0E4-6239-D43D1F78D52E}"/>
              </a:ext>
            </a:extLst>
          </p:cNvPr>
          <p:cNvSpPr txBox="1"/>
          <p:nvPr/>
        </p:nvSpPr>
        <p:spPr>
          <a:xfrm>
            <a:off x="2263986" y="68117"/>
            <a:ext cx="4689446" cy="405367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Ресурсное обеспечение программы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1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56A437AC-BF68-B2C3-C68B-C185BDF9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92080C-ADA9-43B7-1AA1-F162C1F9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5E42D5E-DA84-C50C-6135-E8AC16C23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16" y="3501008"/>
            <a:ext cx="5685368" cy="3422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4AAE4F7-5694-BAE5-9E52-A7E0E1E31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27" y="0"/>
            <a:ext cx="5685368" cy="3501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489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56A437AC-BF68-B2C3-C68B-C185BDF9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610DF3A-08B0-8685-F257-345FBC052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675"/>
                    </a14:imgEffect>
                    <a14:imgEffect>
                      <a14:saturation sat="1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5" y="2014664"/>
            <a:ext cx="8425130" cy="4751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0" name="Picture 2" descr="создан в 2021 году в рамках федерального проекта &amp;quot;Современная школа&amp;qu...">
            <a:extLst>
              <a:ext uri="{FF2B5EF4-FFF2-40B4-BE49-F238E27FC236}">
                <a16:creationId xmlns="" xmlns:a16="http://schemas.microsoft.com/office/drawing/2014/main" id="{CD3C5DEA-F615-F976-FF19-03C996D0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7267"/>
            <a:ext cx="5760640" cy="1914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82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969649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1044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Специальное оформление</vt:lpstr>
      <vt:lpstr>КРЫМСКИЙ ФЕСТИВАЛЬ ПЕДАГОГИЧЕСКИХ ИНИЦИАТИВ – 2022    ПРОЕКТИРОВАНИЕ И ВНЕДРЕНИЕ  ПРОГРАММЫ  ИНДИВИДУАЛЬНОГО МАРШРУТА РАЗВИТИЯ  ОДАРЕННОГО РЕБЕНКА   «МОСТ» </vt:lpstr>
      <vt:lpstr>Презентация PowerPoint</vt:lpstr>
      <vt:lpstr>МАСШТАБ ПЕДАГОГИЧЕСКОЙ ИНИЦИАТИВЫ</vt:lpstr>
      <vt:lpstr>НОВИЗНА И ОРИГИНАЛЬНОСТЬ</vt:lpstr>
      <vt:lpstr>ПРОГРАММА ИНДИВИДУАЛЬНОГО МАРШРУТА РАЗВИТИЯ ОДАРЕННОГО РЕБЕНКА «МОСТ»</vt:lpstr>
      <vt:lpstr>СТРАТЕГИЧЕСКИЙ ПЛАН ВНЕДРЕНИЯ ИНДИВИДУАЛЬНОГО МАРШРУТА РАЗВИТИЯ ОДАРЕННОГО РЕБЕНКА «МОСТ»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РЕЗУЛЬТАТЫ</vt:lpstr>
      <vt:lpstr>РЕЗУЛЬТАТЫ РЕАЛИЗАЦИИ ПЕДАГОГИЧЕСКОЙ ИНИЦИАТИВЫ (ИННОВАЦИИ)  можно представить на примере 2х учениц школы: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3.3</cp:lastModifiedBy>
  <cp:revision>627</cp:revision>
  <dcterms:created xsi:type="dcterms:W3CDTF">2011-12-13T19:04:59Z</dcterms:created>
  <dcterms:modified xsi:type="dcterms:W3CDTF">2022-10-23T10:32:41Z</dcterms:modified>
</cp:coreProperties>
</file>