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3" r:id="rId12"/>
    <p:sldId id="267" r:id="rId13"/>
  </p:sldIdLst>
  <p:sldSz cx="9144000" cy="6858000" type="screen4x3"/>
  <p:notesSz cx="6669088" cy="99187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9900"/>
    <a:srgbClr val="FFFF00"/>
    <a:srgbClr val="00FF00"/>
    <a:srgbClr val="2D4E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29</a:t>
                    </a:r>
                    <a:r>
                      <a:rPr lang="ru-RU"/>
                      <a:t> (34,5%)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ysClr val="window" lastClr="FFFFFF"/>
              </a:solidFill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'[1.Монит свод по ВПР 2023 (1).xlsx]Лист2'!$F$22:$F$23</c:f>
              <c:strCache>
                <c:ptCount val="2"/>
                <c:pt idx="0">
                  <c:v>ШНОР в федеральном перечне</c:v>
                </c:pt>
                <c:pt idx="1">
                  <c:v>Имели маркер по ВПР в 2022 году</c:v>
                </c:pt>
              </c:strCache>
            </c:strRef>
          </c:cat>
          <c:val>
            <c:numRef>
              <c:f>'[1.Монит свод по ВПР 2023 (1).xlsx]Лист2'!$G$22:$G$23</c:f>
              <c:numCache>
                <c:formatCode>General</c:formatCode>
                <c:ptCount val="2"/>
                <c:pt idx="0">
                  <c:v>84</c:v>
                </c:pt>
                <c:pt idx="1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914368"/>
        <c:axId val="107915904"/>
      </c:barChart>
      <c:catAx>
        <c:axId val="107914368"/>
        <c:scaling>
          <c:orientation val="minMax"/>
        </c:scaling>
        <c:delete val="0"/>
        <c:axPos val="b"/>
        <c:majorTickMark val="out"/>
        <c:minorTickMark val="none"/>
        <c:tickLblPos val="nextTo"/>
        <c:crossAx val="107915904"/>
        <c:crosses val="autoZero"/>
        <c:auto val="1"/>
        <c:lblAlgn val="ctr"/>
        <c:lblOffset val="100"/>
        <c:noMultiLvlLbl val="0"/>
      </c:catAx>
      <c:valAx>
        <c:axId val="107915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791436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512768"/>
        <c:axId val="86514304"/>
      </c:barChart>
      <c:catAx>
        <c:axId val="86512768"/>
        <c:scaling>
          <c:orientation val="minMax"/>
        </c:scaling>
        <c:delete val="0"/>
        <c:axPos val="b"/>
        <c:majorTickMark val="out"/>
        <c:minorTickMark val="none"/>
        <c:tickLblPos val="nextTo"/>
        <c:crossAx val="86514304"/>
        <c:crosses val="autoZero"/>
        <c:auto val="1"/>
        <c:lblAlgn val="ctr"/>
        <c:lblOffset val="100"/>
        <c:noMultiLvlLbl val="0"/>
      </c:catAx>
      <c:valAx>
        <c:axId val="86514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51276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9185460874717625E-2"/>
          <c:y val="7.1150427730252194E-2"/>
          <c:w val="0.91318909010109983"/>
          <c:h val="0.71569779283783286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24</a:t>
                    </a:r>
                    <a:r>
                      <a:rPr lang="ru-RU"/>
                      <a:t> (82,8%)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19</a:t>
                    </a:r>
                    <a:r>
                      <a:rPr lang="ru-RU"/>
                      <a:t> (65,5%)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  <a:r>
                      <a:rPr lang="ru-RU"/>
                      <a:t> (3,4%)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ysClr val="window" lastClr="FFFFFF"/>
              </a:solidFill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'[1.Монит свод по ВПР 2023 (1).xlsx]Лист2'!$F$29:$F$32</c:f>
              <c:strCache>
                <c:ptCount val="4"/>
                <c:pt idx="0">
                  <c:v>Имели маркер по ВПР в 2022 году</c:v>
                </c:pt>
                <c:pt idx="1">
                  <c:v>Улучшили результат ВПР в 2023 году</c:v>
                </c:pt>
                <c:pt idx="2">
                  <c:v>Отсутствуют маркеры по ВПР в 2023 году</c:v>
                </c:pt>
                <c:pt idx="3">
                  <c:v>Снизили результат ВПР в 2023 году</c:v>
                </c:pt>
              </c:strCache>
            </c:strRef>
          </c:cat>
          <c:val>
            <c:numRef>
              <c:f>'[1.Монит свод по ВПР 2023 (1).xlsx]Лист2'!$G$29:$G$32</c:f>
              <c:numCache>
                <c:formatCode>General</c:formatCode>
                <c:ptCount val="4"/>
                <c:pt idx="0">
                  <c:v>29</c:v>
                </c:pt>
                <c:pt idx="1">
                  <c:v>24</c:v>
                </c:pt>
                <c:pt idx="2">
                  <c:v>19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546688"/>
        <c:axId val="86556672"/>
      </c:barChart>
      <c:catAx>
        <c:axId val="86546688"/>
        <c:scaling>
          <c:orientation val="minMax"/>
        </c:scaling>
        <c:delete val="0"/>
        <c:axPos val="b"/>
        <c:majorTickMark val="out"/>
        <c:minorTickMark val="none"/>
        <c:tickLblPos val="nextTo"/>
        <c:crossAx val="86556672"/>
        <c:crosses val="autoZero"/>
        <c:auto val="1"/>
        <c:lblAlgn val="ctr"/>
        <c:lblOffset val="100"/>
        <c:noMultiLvlLbl val="0"/>
      </c:catAx>
      <c:valAx>
        <c:axId val="86556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546688"/>
        <c:crosses val="autoZero"/>
        <c:crossBetween val="between"/>
      </c:valAx>
      <c:spPr>
        <a:solidFill>
          <a:sysClr val="window" lastClr="FFFFFF"/>
        </a:solidFill>
      </c:spPr>
    </c:plotArea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10B75-5054-4AE7-892F-C9D941BED3B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181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250" y="942181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73A5F3-006C-4119-94FD-CFC983FA7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086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63729-FA58-4664-965D-945C0BA367EF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5663" y="744538"/>
            <a:ext cx="4957762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1383"/>
            <a:ext cx="5335270" cy="44634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1044"/>
            <a:ext cx="2889938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21044"/>
            <a:ext cx="2889938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75FAF-6856-423E-A946-A898DE4637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839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75FAF-6856-423E-A946-A898DE46372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11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Times New Roman"/>
                <a:ea typeface="Calibri"/>
              </a:rPr>
              <a:t>Проект является концептуальным документом, в котором описаны цели и задачи, методики сбора и обработки информации, этапы реализации регионального управленческого цикла по направлению работы со ШНОР на региональном уровне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75FAF-6856-423E-A946-A898DE46372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204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 целью комплексного анализа, реализации риск-ориентированного подхода </a:t>
            </a:r>
            <a:r>
              <a:rPr lang="ru-RU" b="1" u="sng" dirty="0" smtClean="0"/>
              <a:t>эффективность принятых мер и проведенных мероприятий</a:t>
            </a:r>
            <a:r>
              <a:rPr lang="ru-RU" dirty="0" smtClean="0"/>
              <a:t> в рамках региональной Системы работы со школами с низкими результатами обучения определялась на основе сопоставления данных по следующим позициям оценивания: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75FAF-6856-423E-A946-A898DE46372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416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Исходя из сопоставительного анализа итогов мониторингов за 2021 и 2022 </a:t>
            </a:r>
            <a:r>
              <a:rPr lang="ru-RU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гг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можно сделать следующие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выводы: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на региональном уровне и в муниципалитетах Республики Крым ведётся планомерная, системная работа с ОО данной категории;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позитивной динамикой мониторингов идентификации ШНОР по региональной                        и федеральной методикам и  организации работы  со ШНОР на муниципальном уровне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подтверждена высокая эффективность проведенных мероприятий, принятых мер                           и управленческих решений по работе со ШНОР на региональном уровне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75FAF-6856-423E-A946-A898DE46372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10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ts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276872"/>
            <a:ext cx="7416824" cy="1894362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Анализ эффективности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мероприятий,                     мер и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управленческих решений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в рамках реализации региональной и муниципальной систем работы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со школами с низкими результатами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обучения </a:t>
            </a:r>
            <a:b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в 2022-2023 уч. году 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589240"/>
            <a:ext cx="5616624" cy="1080120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отдела оценки качества образования 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методического обеспечения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ГКУ РК «Информационно-методический,  аналитический центр» </a:t>
            </a:r>
          </a:p>
          <a:p>
            <a:pPr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ПЕТРОВА Светлана Витальевна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78"/>
          <a:stretch/>
        </p:blipFill>
        <p:spPr bwMode="auto">
          <a:xfrm>
            <a:off x="0" y="1588"/>
            <a:ext cx="9144000" cy="103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667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rgbClr val="009900"/>
                </a:solidFill>
              </a:rPr>
              <a:t>Мониторинг </a:t>
            </a:r>
            <a:r>
              <a:rPr lang="ru-RU" sz="2700" b="1" dirty="0">
                <a:solidFill>
                  <a:srgbClr val="009900"/>
                </a:solidFill>
              </a:rPr>
              <a:t>динамики </a:t>
            </a:r>
            <a:r>
              <a:rPr lang="ru-RU" sz="2700" b="1" dirty="0" smtClean="0">
                <a:solidFill>
                  <a:srgbClr val="009900"/>
                </a:solidFill>
              </a:rPr>
              <a:t>результатов </a:t>
            </a:r>
            <a:r>
              <a:rPr lang="ru-RU" sz="2700" b="1" dirty="0" smtClean="0">
                <a:solidFill>
                  <a:srgbClr val="009900"/>
                </a:solidFill>
              </a:rPr>
              <a:t>отдельных показателей </a:t>
            </a:r>
            <a:r>
              <a:rPr lang="ru-RU" sz="2700" b="1" dirty="0">
                <a:solidFill>
                  <a:srgbClr val="009900"/>
                </a:solidFill>
              </a:rPr>
              <a:t>ОКО</a:t>
            </a:r>
            <a:r>
              <a:rPr lang="ru-RU" sz="2700" dirty="0">
                <a:solidFill>
                  <a:srgbClr val="009900"/>
                </a:solidFill>
              </a:rPr>
              <a:t> </a:t>
            </a:r>
            <a:r>
              <a:rPr lang="ru-RU" sz="2700" b="1" dirty="0">
                <a:solidFill>
                  <a:srgbClr val="009900"/>
                </a:solidFill>
              </a:rPr>
              <a:t>и </a:t>
            </a:r>
            <a:r>
              <a:rPr lang="ru-RU" sz="2700" b="1" dirty="0" smtClean="0">
                <a:solidFill>
                  <a:srgbClr val="009900"/>
                </a:solidFill>
              </a:rPr>
              <a:t>результатов </a:t>
            </a:r>
            <a:r>
              <a:rPr lang="ru-RU" sz="2700" b="1" dirty="0">
                <a:solidFill>
                  <a:srgbClr val="009900"/>
                </a:solidFill>
              </a:rPr>
              <a:t>внешних оценочных процедур 2022 и 2023 гг.</a:t>
            </a:r>
            <a:br>
              <a:rPr lang="ru-RU" sz="2700" b="1" dirty="0">
                <a:solidFill>
                  <a:srgbClr val="009900"/>
                </a:solidFill>
              </a:rPr>
            </a:br>
            <a:endParaRPr lang="ru-RU" sz="2700" b="1" dirty="0">
              <a:solidFill>
                <a:srgbClr val="0099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2162255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ВПР по русскому языку </a:t>
            </a:r>
          </a:p>
          <a:p>
            <a:pPr algn="ctr"/>
            <a:r>
              <a:rPr lang="ru-RU" sz="1600" dirty="0" smtClean="0"/>
              <a:t>и математике </a:t>
            </a:r>
          </a:p>
          <a:p>
            <a:pPr algn="ctr"/>
            <a:r>
              <a:rPr lang="ru-RU" sz="1600" dirty="0" smtClean="0"/>
              <a:t>в 5 и </a:t>
            </a:r>
            <a:r>
              <a:rPr lang="ru-RU" sz="1600" dirty="0"/>
              <a:t>6 </a:t>
            </a:r>
            <a:r>
              <a:rPr lang="ru-RU" sz="1600" dirty="0" smtClean="0"/>
              <a:t>классах </a:t>
            </a:r>
            <a:endParaRPr lang="ru-RU" sz="1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25"/>
          <a:stretch/>
        </p:blipFill>
        <p:spPr bwMode="auto">
          <a:xfrm>
            <a:off x="174570" y="4797152"/>
            <a:ext cx="3420557" cy="1551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Объект 1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13528898"/>
              </p:ext>
            </p:extLst>
          </p:nvPr>
        </p:nvGraphicFramePr>
        <p:xfrm>
          <a:off x="395536" y="1544199"/>
          <a:ext cx="4824536" cy="2067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9018561"/>
              </p:ext>
            </p:extLst>
          </p:nvPr>
        </p:nvGraphicFramePr>
        <p:xfrm>
          <a:off x="467544" y="3645024"/>
          <a:ext cx="5447960" cy="1854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4516744"/>
              </p:ext>
            </p:extLst>
          </p:nvPr>
        </p:nvGraphicFramePr>
        <p:xfrm>
          <a:off x="3347864" y="3700874"/>
          <a:ext cx="540060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89927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453149"/>
            <a:ext cx="4184724" cy="2319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47248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Планы по работе со ШНОР      </a:t>
            </a:r>
            <a:br>
              <a:rPr lang="ru-RU" b="1" dirty="0" smtClean="0">
                <a:solidFill>
                  <a:srgbClr val="009900"/>
                </a:solidFill>
              </a:rPr>
            </a:br>
            <a:r>
              <a:rPr lang="ru-RU" b="1" dirty="0" smtClean="0">
                <a:solidFill>
                  <a:srgbClr val="009900"/>
                </a:solidFill>
              </a:rPr>
              <a:t> на 1 полугодие 2023-2024 </a:t>
            </a:r>
            <a:r>
              <a:rPr lang="ru-RU" b="1" dirty="0" err="1" smtClean="0">
                <a:solidFill>
                  <a:srgbClr val="009900"/>
                </a:solidFill>
              </a:rPr>
              <a:t>уч.года</a:t>
            </a:r>
            <a:r>
              <a:rPr lang="ru-RU" b="1" dirty="0" smtClean="0">
                <a:solidFill>
                  <a:srgbClr val="009900"/>
                </a:solidFill>
              </a:rPr>
              <a:t> </a:t>
            </a:r>
            <a:endParaRPr lang="ru-RU" b="1" dirty="0">
              <a:solidFill>
                <a:srgbClr val="0099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73343" y="1412776"/>
            <a:ext cx="8291264" cy="4873752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Продолжается совместная реализация Плана мероприятий (Дорожной карты) </a:t>
            </a: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 развитию региональных механизмов управления качеством образования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на 2023 г (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утверждена </a:t>
            </a: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приказом  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МОНМ  </a:t>
            </a: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РК 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 </a:t>
            </a: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31.03.2023 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№ 592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endParaRPr lang="ru-RU" sz="16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том ч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исле:</a:t>
            </a:r>
            <a:endParaRPr lang="ru-RU" sz="16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Мониторинг идентификации </a:t>
            </a:r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ШНОР по региональной методике с применением кластерного подхода на стадии </a:t>
            </a: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обобщения (сентябрь).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Мониторинг по выявлению ресурсных дефицитов в ОО (сентябрь).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Мониторинг результата по отдельным показателям ОКО для ШНОР регионального перечня и результатов внешних оценочных процедур для ШНОР федерального перечня (октябрь).</a:t>
            </a:r>
          </a:p>
          <a:p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Мониторинг организации работы со ШНОР                                                                  на муниципальном уровне (ноябрь-декабрь).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753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603" y="1700808"/>
            <a:ext cx="6768751" cy="424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49412" y="260648"/>
            <a:ext cx="7856755" cy="1296144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Уважаемые коллеги! </a:t>
            </a:r>
          </a:p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Благодарим Вас за сотрудничество! 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264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" t="11478" r="7067" b="9478"/>
          <a:stretch/>
        </p:blipFill>
        <p:spPr bwMode="auto">
          <a:xfrm>
            <a:off x="6660232" y="5196265"/>
            <a:ext cx="2344263" cy="1549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332656"/>
            <a:ext cx="8208912" cy="487375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latin typeface="Times New Roman"/>
                <a:ea typeface="Calibri"/>
              </a:rPr>
              <a:t>Концептуальный документ</a:t>
            </a:r>
            <a:r>
              <a:rPr lang="ru-RU" sz="1600" dirty="0" smtClean="0">
                <a:latin typeface="Times New Roman"/>
                <a:ea typeface="Calibri"/>
              </a:rPr>
              <a:t> - региональный </a:t>
            </a:r>
            <a:r>
              <a:rPr lang="ru-RU" sz="1600" dirty="0">
                <a:latin typeface="Times New Roman"/>
                <a:ea typeface="Calibri"/>
              </a:rPr>
              <a:t>проект «Профилактика снижения рисков школьной </a:t>
            </a:r>
            <a:r>
              <a:rPr lang="ru-RU" sz="1600" dirty="0" err="1">
                <a:latin typeface="Times New Roman"/>
                <a:ea typeface="Calibri"/>
              </a:rPr>
              <a:t>неуспешности</a:t>
            </a:r>
            <a:r>
              <a:rPr lang="ru-RU" sz="1600" dirty="0">
                <a:latin typeface="Times New Roman"/>
                <a:ea typeface="Calibri"/>
              </a:rPr>
              <a:t> и сопровождение перехода общеобразовательных организаций с низкими образовательными результатами в эффективный режим функционирования» (утвержден </a:t>
            </a:r>
            <a:r>
              <a:rPr lang="ru-RU" sz="1600" dirty="0" smtClean="0">
                <a:latin typeface="Times New Roman"/>
                <a:ea typeface="Calibri"/>
              </a:rPr>
              <a:t>в новой редакции приказом </a:t>
            </a:r>
            <a:r>
              <a:rPr lang="ru-RU" sz="1600" dirty="0" smtClean="0">
                <a:latin typeface="Times New Roman"/>
                <a:ea typeface="Times New Roman"/>
              </a:rPr>
              <a:t>МОНМ РК </a:t>
            </a:r>
            <a:r>
              <a:rPr lang="ru-RU" sz="1600" dirty="0" smtClean="0">
                <a:latin typeface="Times New Roman"/>
                <a:ea typeface="Calibri"/>
              </a:rPr>
              <a:t>от </a:t>
            </a:r>
            <a:r>
              <a:rPr lang="ru-RU" sz="1600" dirty="0">
                <a:latin typeface="Times New Roman"/>
                <a:ea typeface="Calibri"/>
              </a:rPr>
              <a:t>01.11.2022 № 1687</a:t>
            </a:r>
            <a:r>
              <a:rPr lang="ru-RU" sz="1600" dirty="0" smtClean="0">
                <a:latin typeface="Times New Roman"/>
                <a:ea typeface="Calibri"/>
              </a:rPr>
              <a:t>);</a:t>
            </a:r>
          </a:p>
          <a:p>
            <a:pPr algn="just"/>
            <a:r>
              <a:rPr lang="ru-RU" sz="1600" b="1" dirty="0" smtClean="0">
                <a:latin typeface="Times New Roman"/>
                <a:ea typeface="Calibri"/>
              </a:rPr>
              <a:t>Показатели для идентификации ШНОР </a:t>
            </a:r>
            <a:r>
              <a:rPr lang="ru-RU" sz="1600" dirty="0" smtClean="0">
                <a:latin typeface="Times New Roman"/>
                <a:ea typeface="Calibri"/>
              </a:rPr>
              <a:t>– подразделы 2.1 и 2.2 региональных Показателей для оценки качества начального общего, основного общего и среднего общего образования (утверждены приказом МОНМ РК </a:t>
            </a:r>
            <a:r>
              <a:rPr lang="ru-RU" sz="1600" dirty="0" smtClean="0">
                <a:latin typeface="Times New Roman"/>
                <a:ea typeface="Calibri"/>
              </a:rPr>
              <a:t>от 19.10.2017 № 2638                                 </a:t>
            </a:r>
            <a:r>
              <a:rPr lang="ru-RU" sz="1600" dirty="0" smtClean="0">
                <a:latin typeface="Times New Roman"/>
                <a:ea typeface="Calibri"/>
              </a:rPr>
              <a:t>(с изменениями));</a:t>
            </a:r>
          </a:p>
          <a:p>
            <a:pPr algn="just"/>
            <a:r>
              <a:rPr lang="ru-RU" sz="1600" b="1" dirty="0" smtClean="0">
                <a:latin typeface="Times New Roman"/>
                <a:ea typeface="Calibri"/>
              </a:rPr>
              <a:t>План мероприятий </a:t>
            </a:r>
            <a:r>
              <a:rPr lang="ru-RU" sz="1600" dirty="0" smtClean="0">
                <a:latin typeface="Times New Roman"/>
                <a:ea typeface="Calibri"/>
              </a:rPr>
              <a:t>- «Дорожная </a:t>
            </a:r>
            <a:r>
              <a:rPr lang="ru-RU" sz="1600" dirty="0">
                <a:latin typeface="Times New Roman"/>
                <a:ea typeface="Calibri"/>
              </a:rPr>
              <a:t>карта» по развитию региональных механизмов управления качеством образования  на 2022 год (утверждена приказом МОНМ РК </a:t>
            </a:r>
            <a:r>
              <a:rPr lang="ru-RU" sz="1600" dirty="0" smtClean="0">
                <a:latin typeface="Times New Roman"/>
                <a:ea typeface="Calibri"/>
              </a:rPr>
              <a:t>                   от </a:t>
            </a:r>
            <a:r>
              <a:rPr lang="ru-RU" sz="1600" dirty="0">
                <a:latin typeface="Times New Roman"/>
                <a:ea typeface="Calibri"/>
              </a:rPr>
              <a:t>20.10.2021 </a:t>
            </a:r>
            <a:r>
              <a:rPr lang="ru-RU" sz="1600" dirty="0" smtClean="0">
                <a:latin typeface="Times New Roman"/>
                <a:ea typeface="Calibri"/>
              </a:rPr>
              <a:t>№ 1646</a:t>
            </a:r>
            <a:r>
              <a:rPr lang="ru-RU" sz="1600" dirty="0">
                <a:latin typeface="Times New Roman"/>
                <a:ea typeface="Calibri"/>
              </a:rPr>
              <a:t>) и «Дорожная карта» </a:t>
            </a:r>
            <a:r>
              <a:rPr lang="ru-RU" sz="1600" dirty="0" smtClean="0">
                <a:latin typeface="Times New Roman"/>
                <a:ea typeface="Calibri"/>
              </a:rPr>
              <a:t>на 2023 </a:t>
            </a:r>
            <a:r>
              <a:rPr lang="ru-RU" sz="1600" dirty="0">
                <a:latin typeface="Times New Roman"/>
                <a:ea typeface="Calibri"/>
              </a:rPr>
              <a:t>год (утверждена </a:t>
            </a:r>
            <a:r>
              <a:rPr lang="ru-RU" sz="1600" dirty="0" smtClean="0">
                <a:latin typeface="Times New Roman"/>
                <a:ea typeface="Calibri"/>
              </a:rPr>
              <a:t>приказом  </a:t>
            </a:r>
            <a:r>
              <a:rPr lang="ru-RU" sz="1600" dirty="0">
                <a:latin typeface="Times New Roman"/>
                <a:ea typeface="Calibri"/>
              </a:rPr>
              <a:t>МОНМ </a:t>
            </a:r>
            <a:r>
              <a:rPr lang="ru-RU" sz="1600" dirty="0" smtClean="0">
                <a:latin typeface="Times New Roman"/>
                <a:ea typeface="Calibri"/>
              </a:rPr>
              <a:t>РК от </a:t>
            </a:r>
            <a:r>
              <a:rPr lang="ru-RU" sz="1600" dirty="0">
                <a:latin typeface="Times New Roman"/>
                <a:ea typeface="Calibri"/>
              </a:rPr>
              <a:t>31.03.2023 </a:t>
            </a:r>
            <a:r>
              <a:rPr lang="ru-RU" sz="1600" dirty="0" smtClean="0">
                <a:latin typeface="Times New Roman"/>
                <a:ea typeface="Calibri"/>
              </a:rPr>
              <a:t>№ 592</a:t>
            </a:r>
            <a:r>
              <a:rPr lang="ru-RU" sz="1600" dirty="0" smtClean="0">
                <a:latin typeface="Times New Roman"/>
                <a:ea typeface="Calibri"/>
              </a:rPr>
              <a:t>);</a:t>
            </a:r>
          </a:p>
          <a:p>
            <a:pPr algn="just"/>
            <a:r>
              <a:rPr lang="ru-RU" sz="1600" b="1" dirty="0">
                <a:latin typeface="Times New Roman"/>
                <a:ea typeface="Calibri"/>
              </a:rPr>
              <a:t>Федеральные рекомендации </a:t>
            </a:r>
            <a:r>
              <a:rPr lang="ru-RU" sz="1600" dirty="0">
                <a:latin typeface="Times New Roman"/>
                <a:ea typeface="Calibri"/>
              </a:rPr>
              <a:t>- Методические рекомендации ФГБУ «ФИОКО» </a:t>
            </a:r>
            <a:r>
              <a:rPr lang="ru-RU" sz="1600" dirty="0" smtClean="0">
                <a:latin typeface="Times New Roman"/>
                <a:ea typeface="Calibri"/>
              </a:rPr>
              <a:t>                     по </a:t>
            </a:r>
            <a:r>
              <a:rPr lang="ru-RU" sz="1600" dirty="0">
                <a:latin typeface="Times New Roman"/>
                <a:ea typeface="Calibri"/>
              </a:rPr>
              <a:t>развитию механизмов управления качеством образования </a:t>
            </a:r>
            <a:r>
              <a:rPr lang="ru-RU" sz="1600" dirty="0" smtClean="0">
                <a:latin typeface="Times New Roman"/>
                <a:ea typeface="Calibri"/>
              </a:rPr>
              <a:t>(</a:t>
            </a:r>
            <a:r>
              <a:rPr lang="ru-RU" sz="1600" dirty="0">
                <a:latin typeface="Times New Roman"/>
                <a:ea typeface="Calibri"/>
              </a:rPr>
              <a:t>с изменениями </a:t>
            </a:r>
            <a:r>
              <a:rPr lang="ru-RU" sz="1600" dirty="0" smtClean="0">
                <a:latin typeface="Times New Roman"/>
                <a:ea typeface="Calibri"/>
              </a:rPr>
              <a:t>                            от  </a:t>
            </a:r>
            <a:r>
              <a:rPr lang="ru-RU" sz="1600" dirty="0" smtClean="0">
                <a:latin typeface="Times New Roman"/>
                <a:ea typeface="Calibri"/>
              </a:rPr>
              <a:t>13.01.2023);</a:t>
            </a:r>
            <a:endParaRPr lang="ru-RU" sz="1600" dirty="0">
              <a:latin typeface="Times New Roman"/>
              <a:ea typeface="Calibri"/>
            </a:endParaRPr>
          </a:p>
          <a:p>
            <a:pPr algn="just"/>
            <a:r>
              <a:rPr lang="ru-RU" sz="1600" b="1" dirty="0" smtClean="0">
                <a:latin typeface="Times New Roman"/>
                <a:ea typeface="Calibri"/>
              </a:rPr>
              <a:t>Региональные рекомендации </a:t>
            </a:r>
            <a:r>
              <a:rPr lang="ru-RU" sz="1600" dirty="0" smtClean="0">
                <a:latin typeface="Times New Roman"/>
                <a:ea typeface="Calibri"/>
              </a:rPr>
              <a:t>- Инструктивно-методическое письмо  ГКУ РК «ИМАЦ» от 27.02.2023 </a:t>
            </a:r>
            <a:r>
              <a:rPr lang="ru-RU" sz="1600" dirty="0" smtClean="0">
                <a:latin typeface="Times New Roman"/>
                <a:ea typeface="Calibri"/>
              </a:rPr>
              <a:t>№ 01-13/39 </a:t>
            </a:r>
            <a:r>
              <a:rPr lang="ru-RU" sz="1600" dirty="0" smtClean="0">
                <a:latin typeface="Times New Roman"/>
                <a:ea typeface="Calibri"/>
              </a:rPr>
              <a:t>«Об организации работы муниципальных органов управления образованием со школами с низкими образовательными результатами в 2023 году»</a:t>
            </a:r>
          </a:p>
          <a:p>
            <a:r>
              <a:rPr lang="ru-RU" sz="1600" b="1" dirty="0" smtClean="0">
                <a:latin typeface="Times New Roman"/>
                <a:ea typeface="Calibri"/>
              </a:rPr>
              <a:t>Методические рекомендации </a:t>
            </a:r>
            <a:r>
              <a:rPr lang="ru-RU" sz="1600" dirty="0" smtClean="0">
                <a:latin typeface="Times New Roman"/>
                <a:ea typeface="Calibri"/>
              </a:rPr>
              <a:t>по направлениям работы со ШНОР                                                          (размещены на сайте ГКУ РК «ИМАЦ</a:t>
            </a:r>
            <a:r>
              <a:rPr lang="ru-RU" sz="1600" dirty="0" smtClean="0">
                <a:latin typeface="Times New Roman"/>
                <a:ea typeface="Calibri"/>
              </a:rPr>
              <a:t>»)                                                                                                </a:t>
            </a:r>
            <a:r>
              <a:rPr lang="ru-RU" sz="1600" dirty="0" smtClean="0">
                <a:hlinkClick r:id="rId4"/>
              </a:rPr>
              <a:t>Информационно-методический</a:t>
            </a:r>
            <a:r>
              <a:rPr lang="ru-RU" sz="1600" dirty="0">
                <a:hlinkClick r:id="rId4"/>
              </a:rPr>
              <a:t>, аналитический </a:t>
            </a:r>
            <a:r>
              <a:rPr lang="ru-RU" sz="1600" dirty="0" smtClean="0">
                <a:hlinkClick r:id="rId4"/>
              </a:rPr>
              <a:t>центр (</a:t>
            </a:r>
            <a:r>
              <a:rPr lang="en-US" sz="1600" dirty="0">
                <a:hlinkClick r:id="rId4"/>
              </a:rPr>
              <a:t>imats.ru</a:t>
            </a:r>
            <a:r>
              <a:rPr lang="en-US" sz="1600" dirty="0" smtClean="0">
                <a:hlinkClick r:id="rId4"/>
              </a:rPr>
              <a:t>)</a:t>
            </a: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01396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87" y="1340768"/>
            <a:ext cx="201622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76864" cy="79208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Оценка эффективности осуществляется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63688" y="1268760"/>
            <a:ext cx="7128792" cy="518457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000" dirty="0" smtClean="0"/>
              <a:t>по</a:t>
            </a:r>
            <a:r>
              <a:rPr lang="ru-RU" dirty="0" smtClean="0"/>
              <a:t> </a:t>
            </a:r>
            <a:r>
              <a:rPr lang="ru-RU" sz="2000" dirty="0" smtClean="0"/>
              <a:t>итогам </a:t>
            </a:r>
            <a:r>
              <a:rPr lang="ru-RU" sz="2000" b="1" dirty="0"/>
              <a:t>Мониторинга организации работы </a:t>
            </a:r>
            <a:r>
              <a:rPr lang="ru-RU" sz="2000" b="1" dirty="0" smtClean="0"/>
              <a:t>               со </a:t>
            </a:r>
            <a:r>
              <a:rPr lang="ru-RU" sz="2000" b="1" dirty="0"/>
              <a:t>ШНОР на муниципальном уровне </a:t>
            </a:r>
            <a:r>
              <a:rPr lang="ru-RU" sz="2000" dirty="0"/>
              <a:t>2021 и 2022 гг</a:t>
            </a:r>
            <a:r>
              <a:rPr lang="ru-RU" sz="2000" dirty="0" smtClean="0"/>
              <a:t>.;</a:t>
            </a:r>
          </a:p>
          <a:p>
            <a:pPr marL="0" indent="0" algn="just">
              <a:buNone/>
            </a:pPr>
            <a:endParaRPr lang="ru-RU" sz="2000" dirty="0"/>
          </a:p>
          <a:p>
            <a:pPr algn="just"/>
            <a:r>
              <a:rPr lang="ru-RU" sz="2000" dirty="0" smtClean="0"/>
              <a:t> по итогам </a:t>
            </a:r>
            <a:r>
              <a:rPr lang="ru-RU" sz="2000" b="1" dirty="0"/>
              <a:t>Мониторинга </a:t>
            </a:r>
            <a:r>
              <a:rPr lang="ru-RU" sz="2000" b="1" dirty="0" smtClean="0"/>
              <a:t>идентификации ШНОР                      по </a:t>
            </a:r>
            <a:r>
              <a:rPr lang="ru-RU" sz="2000" b="1" u="sng" dirty="0"/>
              <a:t>региональной методике</a:t>
            </a:r>
            <a:r>
              <a:rPr lang="ru-RU" sz="2000" b="1" dirty="0"/>
              <a:t> </a:t>
            </a:r>
            <a:r>
              <a:rPr lang="ru-RU" sz="2000" dirty="0"/>
              <a:t>2021 и 2022 гг</a:t>
            </a:r>
            <a:r>
              <a:rPr lang="ru-RU" sz="2000" dirty="0" smtClean="0"/>
              <a:t>.;</a:t>
            </a:r>
          </a:p>
          <a:p>
            <a:pPr marL="0" indent="0" algn="just">
              <a:buNone/>
            </a:pPr>
            <a:endParaRPr lang="ru-RU" sz="2000" dirty="0"/>
          </a:p>
          <a:p>
            <a:pPr algn="just"/>
            <a:r>
              <a:rPr lang="ru-RU" sz="2000" dirty="0" smtClean="0"/>
              <a:t> по итогам </a:t>
            </a:r>
            <a:r>
              <a:rPr lang="ru-RU" sz="2000" b="1" dirty="0"/>
              <a:t>Мониторинга </a:t>
            </a:r>
            <a:r>
              <a:rPr lang="ru-RU" sz="2000" b="1" dirty="0" smtClean="0"/>
              <a:t>идентификации </a:t>
            </a:r>
            <a:r>
              <a:rPr lang="ru-RU" sz="2000" b="1" dirty="0"/>
              <a:t>ШНОР </a:t>
            </a:r>
            <a:r>
              <a:rPr lang="ru-RU" sz="2000" b="1" dirty="0" smtClean="0"/>
              <a:t>               по </a:t>
            </a:r>
            <a:r>
              <a:rPr lang="ru-RU" sz="2000" b="1" u="sng" dirty="0"/>
              <a:t>федеральной методике</a:t>
            </a:r>
            <a:r>
              <a:rPr lang="ru-RU" sz="2000" b="1" dirty="0"/>
              <a:t> </a:t>
            </a:r>
            <a:r>
              <a:rPr lang="ru-RU" sz="2000" dirty="0"/>
              <a:t>2021 и 2022 гг</a:t>
            </a:r>
            <a:r>
              <a:rPr lang="ru-RU" sz="2000" dirty="0" smtClean="0"/>
              <a:t>.;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algn="just"/>
            <a:r>
              <a:rPr lang="ru-RU" sz="2000" dirty="0"/>
              <a:t>п</a:t>
            </a:r>
            <a:r>
              <a:rPr lang="ru-RU" sz="2000" dirty="0" smtClean="0"/>
              <a:t>о итогам </a:t>
            </a:r>
            <a:r>
              <a:rPr lang="ru-RU" sz="2000" b="1" dirty="0" smtClean="0"/>
              <a:t>Мониторинга динамики </a:t>
            </a:r>
            <a:r>
              <a:rPr lang="ru-RU" sz="2000" b="1" dirty="0" smtClean="0"/>
              <a:t>результатов отдельных </a:t>
            </a:r>
            <a:r>
              <a:rPr lang="ru-RU" sz="2000" b="1" dirty="0" smtClean="0"/>
              <a:t>показателей ОКО</a:t>
            </a:r>
            <a:r>
              <a:rPr lang="ru-RU" sz="2000" dirty="0" smtClean="0"/>
              <a:t> и </a:t>
            </a:r>
            <a:r>
              <a:rPr lang="ru-RU" sz="2000" dirty="0" smtClean="0"/>
              <a:t>результатов </a:t>
            </a:r>
            <a:r>
              <a:rPr lang="ru-RU" sz="2000" dirty="0" smtClean="0"/>
              <a:t>внешних оценочных процедур 2022 и 2023 гг.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9670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94047"/>
            <a:ext cx="756084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>
                <a:solidFill>
                  <a:srgbClr val="009900"/>
                </a:solidFill>
              </a:rPr>
              <a:t>Мониторинг организации работы    </a:t>
            </a:r>
            <a:br>
              <a:rPr lang="ru-RU" sz="2400" b="1" u="sng" dirty="0">
                <a:solidFill>
                  <a:srgbClr val="009900"/>
                </a:solidFill>
              </a:rPr>
            </a:br>
            <a:r>
              <a:rPr lang="ru-RU" sz="2400" b="1" u="sng" dirty="0">
                <a:solidFill>
                  <a:srgbClr val="009900"/>
                </a:solidFill>
              </a:rPr>
              <a:t>со ШНОР на муниципальном уровне</a:t>
            </a:r>
            <a:br>
              <a:rPr lang="ru-RU" sz="2400" b="1" u="sng" dirty="0">
                <a:solidFill>
                  <a:srgbClr val="009900"/>
                </a:solidFill>
              </a:rPr>
            </a:br>
            <a:r>
              <a:rPr lang="ru-RU" sz="2400" b="1" u="sng" dirty="0">
                <a:solidFill>
                  <a:srgbClr val="009900"/>
                </a:solidFill>
              </a:rPr>
              <a:t>(приказ МОНМ РК  от 16.11.2022 № 1794, </a:t>
            </a:r>
            <a:br>
              <a:rPr lang="ru-RU" sz="2400" b="1" u="sng" dirty="0">
                <a:solidFill>
                  <a:srgbClr val="009900"/>
                </a:solidFill>
              </a:rPr>
            </a:br>
            <a:r>
              <a:rPr lang="ru-RU" sz="2400" b="1" u="sng" dirty="0">
                <a:solidFill>
                  <a:srgbClr val="009900"/>
                </a:solidFill>
              </a:rPr>
              <a:t>итоговый приказ МОНМ РК от 26.12.2022 </a:t>
            </a:r>
            <a:r>
              <a:rPr lang="ru-RU" sz="2400" b="1" u="sng" dirty="0" smtClean="0">
                <a:solidFill>
                  <a:srgbClr val="009900"/>
                </a:solidFill>
              </a:rPr>
              <a:t>№ 2081</a:t>
            </a:r>
            <a:r>
              <a:rPr lang="ru-RU" sz="2400" b="1" u="sng" dirty="0">
                <a:solidFill>
                  <a:srgbClr val="009900"/>
                </a:solidFill>
              </a:rPr>
              <a:t>)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5" r="8932" b="15900"/>
          <a:stretch/>
        </p:blipFill>
        <p:spPr bwMode="auto">
          <a:xfrm>
            <a:off x="4572000" y="1865599"/>
            <a:ext cx="4392487" cy="205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286081"/>
              </p:ext>
            </p:extLst>
          </p:nvPr>
        </p:nvGraphicFramePr>
        <p:xfrm>
          <a:off x="4572000" y="3933056"/>
          <a:ext cx="4392486" cy="26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162"/>
                <a:gridCol w="1464162"/>
                <a:gridCol w="1464162"/>
              </a:tblGrid>
              <a:tr h="55947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Улучшили результат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Сохранен высокий  результат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Незначительно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снизили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 результат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00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 (40%)</a:t>
                      </a:r>
                    </a:p>
                    <a:p>
                      <a:pPr algn="ctr"/>
                      <a:endParaRPr lang="ru-RU" sz="1100" dirty="0" smtClean="0"/>
                    </a:p>
                    <a:p>
                      <a:pPr algn="ctr"/>
                      <a:r>
                        <a:rPr lang="ru-RU" sz="1000" dirty="0" err="1" smtClean="0"/>
                        <a:t>г.о</a:t>
                      </a:r>
                      <a:r>
                        <a:rPr lang="ru-RU" sz="1000" dirty="0" smtClean="0"/>
                        <a:t>. Алушта, Симферополь, Судак, Ялта, Первомайский, </a:t>
                      </a:r>
                      <a:r>
                        <a:rPr lang="ru-RU" sz="1000" dirty="0" err="1" smtClean="0"/>
                        <a:t>Раздольненский</a:t>
                      </a:r>
                      <a:r>
                        <a:rPr lang="ru-RU" sz="1000" dirty="0" smtClean="0"/>
                        <a:t>, </a:t>
                      </a:r>
                      <a:r>
                        <a:rPr lang="ru-RU" sz="1000" dirty="0" err="1" smtClean="0"/>
                        <a:t>Сакский</a:t>
                      </a:r>
                      <a:r>
                        <a:rPr lang="ru-RU" sz="1000" dirty="0" smtClean="0"/>
                        <a:t>, Симферопольский, Советский, Черноморский районы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 (48%)</a:t>
                      </a:r>
                    </a:p>
                    <a:p>
                      <a:pPr algn="ctr"/>
                      <a:endParaRPr lang="ru-RU" sz="900" dirty="0" smtClean="0"/>
                    </a:p>
                    <a:p>
                      <a:pPr algn="ctr"/>
                      <a:r>
                        <a:rPr lang="ru-RU" sz="1000" dirty="0" err="1" smtClean="0"/>
                        <a:t>г.о</a:t>
                      </a:r>
                      <a:r>
                        <a:rPr lang="ru-RU" sz="1000" dirty="0" smtClean="0"/>
                        <a:t>. Армянск, Джанкой, Евпатория, Красноперекопск, Керчь, Феодосия, Белогорский,</a:t>
                      </a:r>
                      <a:r>
                        <a:rPr lang="ru-RU" sz="1000" baseline="0" dirty="0" smtClean="0"/>
                        <a:t> </a:t>
                      </a:r>
                      <a:r>
                        <a:rPr lang="ru-RU" sz="1000" baseline="0" dirty="0" err="1" smtClean="0"/>
                        <a:t>Джанкойский</a:t>
                      </a:r>
                      <a:r>
                        <a:rPr lang="ru-RU" sz="1000" baseline="0" dirty="0" smtClean="0"/>
                        <a:t>, Кировский, Красногвардейский, Нижнегорский, Ленинский районы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(12%)</a:t>
                      </a:r>
                    </a:p>
                    <a:p>
                      <a:pPr algn="ctr"/>
                      <a:endParaRPr lang="ru-RU" sz="1100" dirty="0" smtClean="0"/>
                    </a:p>
                    <a:p>
                      <a:pPr algn="ctr"/>
                      <a:endParaRPr lang="ru-RU" sz="1000" dirty="0" smtClean="0"/>
                    </a:p>
                    <a:p>
                      <a:pPr algn="ctr"/>
                      <a:r>
                        <a:rPr lang="ru-RU" sz="1000" dirty="0" err="1" smtClean="0"/>
                        <a:t>г.о</a:t>
                      </a:r>
                      <a:r>
                        <a:rPr lang="ru-RU" sz="1000" dirty="0" smtClean="0"/>
                        <a:t>. Саки,</a:t>
                      </a:r>
                    </a:p>
                    <a:p>
                      <a:pPr algn="ctr"/>
                      <a:r>
                        <a:rPr lang="ru-RU" sz="1000" dirty="0" smtClean="0"/>
                        <a:t>Бахчисарайский, </a:t>
                      </a:r>
                    </a:p>
                    <a:p>
                      <a:pPr algn="ctr"/>
                      <a:r>
                        <a:rPr lang="ru-RU" sz="1000" dirty="0" err="1" smtClean="0"/>
                        <a:t>Красноперекопский</a:t>
                      </a:r>
                      <a:r>
                        <a:rPr lang="ru-RU" sz="1000" dirty="0" smtClean="0"/>
                        <a:t> </a:t>
                      </a:r>
                    </a:p>
                    <a:p>
                      <a:pPr algn="ctr"/>
                      <a:r>
                        <a:rPr lang="ru-RU" sz="1000" dirty="0" smtClean="0"/>
                        <a:t>районы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657909"/>
              </p:ext>
            </p:extLst>
          </p:nvPr>
        </p:nvGraphicFramePr>
        <p:xfrm>
          <a:off x="395536" y="1842761"/>
          <a:ext cx="4032448" cy="4265236"/>
        </p:xfrm>
        <a:graphic>
          <a:graphicData uri="http://schemas.openxmlformats.org/drawingml/2006/table">
            <a:tbl>
              <a:tblPr firstRow="1" firstCol="1" bandRow="1"/>
              <a:tblGrid>
                <a:gridCol w="2088232"/>
                <a:gridCol w="1944216"/>
              </a:tblGrid>
              <a:tr h="979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 группы 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(% от максимального балла) 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 маркировкой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Муниципалитеты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группе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0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81-100% 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Система сформирована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 (80%)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61-80% 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Система частично сформирована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(12%)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Бахчисарайский,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Красноперекопский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и </a:t>
                      </a:r>
                      <a:r>
                        <a:rPr lang="ru-RU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Раздольненский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районы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41-60%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Система частично сформирована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(8%)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г.о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Саки, Алушта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0-40%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Есть отдельные элементы системы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56066" y="23082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356066" y="1711711"/>
            <a:ext cx="217637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Динамика за 2 года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823627" y="1537047"/>
            <a:ext cx="151804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/>
              <a:t>Итоги 2022 года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292706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7809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9900"/>
                </a:solidFill>
              </a:rPr>
              <a:t>Мониторинг идентификации ШНОР                </a:t>
            </a:r>
            <a:r>
              <a:rPr lang="ru-RU" sz="3200" b="1" u="sng" dirty="0">
                <a:solidFill>
                  <a:srgbClr val="009900"/>
                </a:solidFill>
              </a:rPr>
              <a:t>по региональной методике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561662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r="1717"/>
          <a:stretch/>
        </p:blipFill>
        <p:spPr bwMode="auto">
          <a:xfrm>
            <a:off x="523783" y="4003323"/>
            <a:ext cx="5128337" cy="1801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40152" y="1340768"/>
            <a:ext cx="2736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2022 г - не </a:t>
            </a:r>
            <a:r>
              <a:rPr lang="ru-RU" sz="1200" b="1" dirty="0"/>
              <a:t>выявлены </a:t>
            </a:r>
            <a:r>
              <a:rPr lang="ru-RU" sz="1200" b="1" dirty="0" smtClean="0"/>
              <a:t>ШНОР в </a:t>
            </a:r>
            <a:r>
              <a:rPr lang="ru-RU" sz="1200" b="1" dirty="0"/>
              <a:t>14 </a:t>
            </a:r>
            <a:r>
              <a:rPr lang="ru-RU" sz="1200" b="1" dirty="0" smtClean="0"/>
              <a:t>муниципалитетах:</a:t>
            </a:r>
          </a:p>
          <a:p>
            <a:pPr algn="ctr"/>
            <a:r>
              <a:rPr lang="ru-RU" sz="1200" b="1" dirty="0" smtClean="0"/>
              <a:t> </a:t>
            </a:r>
            <a:r>
              <a:rPr lang="ru-RU" sz="1200" dirty="0" smtClean="0"/>
              <a:t>Кировском</a:t>
            </a:r>
            <a:r>
              <a:rPr lang="ru-RU" sz="1200" dirty="0"/>
              <a:t>, </a:t>
            </a:r>
            <a:r>
              <a:rPr lang="ru-RU" sz="1200" dirty="0" err="1"/>
              <a:t>Сакском</a:t>
            </a:r>
            <a:r>
              <a:rPr lang="ru-RU" sz="1200" dirty="0"/>
              <a:t>, Советском, Красноперекопском, Бахчисарайском, Черноморском муниципальных районах, городских округах Алушта, Джанкой, Евпатория, Красноперекопск, Саки, Судак, Феодосия, </a:t>
            </a:r>
            <a:r>
              <a:rPr lang="ru-RU" sz="1200" dirty="0" smtClean="0"/>
              <a:t>Ялта</a:t>
            </a:r>
          </a:p>
          <a:p>
            <a:pPr algn="ctr"/>
            <a:r>
              <a:rPr lang="ru-RU" sz="1200" dirty="0" smtClean="0"/>
              <a:t>(по </a:t>
            </a:r>
            <a:r>
              <a:rPr lang="ru-RU" sz="1200" dirty="0"/>
              <a:t>РК </a:t>
            </a:r>
            <a:r>
              <a:rPr lang="ru-RU" sz="1200" dirty="0" smtClean="0"/>
              <a:t>показатель улучшился </a:t>
            </a:r>
          </a:p>
          <a:p>
            <a:pPr algn="ctr"/>
            <a:r>
              <a:rPr lang="ru-RU" sz="1200" dirty="0" smtClean="0"/>
              <a:t>с 8 муниципалитетов до 14). </a:t>
            </a:r>
            <a:endParaRPr lang="ru-RU" sz="1200" dirty="0"/>
          </a:p>
          <a:p>
            <a:pPr algn="ctr"/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5724128" y="4149080"/>
            <a:ext cx="280880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</a:rPr>
              <a:t>!!!</a:t>
            </a:r>
            <a:r>
              <a:rPr lang="ru-RU" sz="1200" b="1" dirty="0" smtClean="0"/>
              <a:t>Нет ШНОР 2 года</a:t>
            </a:r>
            <a:r>
              <a:rPr lang="ru-RU" sz="1200" dirty="0"/>
              <a:t> </a:t>
            </a:r>
            <a:r>
              <a:rPr lang="ru-RU" sz="1200" dirty="0" smtClean="0"/>
              <a:t>среди ОО</a:t>
            </a:r>
          </a:p>
          <a:p>
            <a:pPr algn="ctr"/>
            <a:r>
              <a:rPr lang="ru-RU" sz="1200" dirty="0" err="1"/>
              <a:t>г</a:t>
            </a:r>
            <a:r>
              <a:rPr lang="ru-RU" sz="1200" dirty="0" err="1" smtClean="0"/>
              <a:t>.о</a:t>
            </a:r>
            <a:r>
              <a:rPr lang="ru-RU" sz="1200" dirty="0" smtClean="0"/>
              <a:t>. </a:t>
            </a:r>
            <a:r>
              <a:rPr lang="ru-RU" sz="1200" dirty="0"/>
              <a:t>Джанкой, Евпатория</a:t>
            </a:r>
            <a:r>
              <a:rPr lang="ru-RU" sz="1200" dirty="0" smtClean="0"/>
              <a:t>,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dirty="0"/>
              <a:t>Красноперекопск, Саки, </a:t>
            </a:r>
            <a:endParaRPr lang="ru-RU" sz="1200" dirty="0" smtClean="0"/>
          </a:p>
          <a:p>
            <a:pPr algn="ctr"/>
            <a:r>
              <a:rPr lang="ru-RU" sz="1200" dirty="0" smtClean="0"/>
              <a:t>Судак</a:t>
            </a:r>
            <a:r>
              <a:rPr lang="ru-RU" sz="1200" dirty="0"/>
              <a:t>, Феодосия, </a:t>
            </a:r>
            <a:endParaRPr lang="ru-RU" sz="1200" dirty="0" smtClean="0"/>
          </a:p>
          <a:p>
            <a:pPr algn="ctr"/>
            <a:r>
              <a:rPr lang="ru-RU" sz="1200" dirty="0" err="1" smtClean="0"/>
              <a:t>Сакского</a:t>
            </a:r>
            <a:r>
              <a:rPr lang="ru-RU" sz="1200" dirty="0"/>
              <a:t>, Кировского </a:t>
            </a:r>
            <a:endParaRPr lang="ru-RU" sz="1200" dirty="0" smtClean="0"/>
          </a:p>
          <a:p>
            <a:pPr algn="ctr"/>
            <a:r>
              <a:rPr lang="ru-RU" sz="1200" dirty="0" smtClean="0"/>
              <a:t>муниципальных районов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32040" y="5739428"/>
            <a:ext cx="337618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Отрицательная динамика</a:t>
            </a:r>
            <a:r>
              <a:rPr lang="ru-RU" sz="1200" dirty="0" smtClean="0"/>
              <a:t> кол-ва ШНОР </a:t>
            </a:r>
          </a:p>
          <a:p>
            <a:pPr algn="ctr"/>
            <a:r>
              <a:rPr lang="ru-RU" sz="1200" dirty="0" smtClean="0"/>
              <a:t>в </a:t>
            </a:r>
            <a:r>
              <a:rPr lang="ru-RU" sz="1200" dirty="0" err="1" smtClean="0"/>
              <a:t>г.о.Армянск</a:t>
            </a:r>
            <a:r>
              <a:rPr lang="ru-RU" sz="1200" dirty="0" smtClean="0"/>
              <a:t>, Симферополь,</a:t>
            </a:r>
          </a:p>
          <a:p>
            <a:pPr algn="ctr"/>
            <a:r>
              <a:rPr lang="ru-RU" sz="1200" dirty="0" err="1" smtClean="0"/>
              <a:t>Джанкойском</a:t>
            </a:r>
            <a:r>
              <a:rPr lang="ru-RU" sz="1200" dirty="0" smtClean="0"/>
              <a:t>, Нижнегорском, </a:t>
            </a:r>
          </a:p>
          <a:p>
            <a:pPr algn="ctr"/>
            <a:r>
              <a:rPr lang="ru-RU" sz="1200" dirty="0" smtClean="0"/>
              <a:t>Первомайском, Симферопольском районах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3695546"/>
            <a:ext cx="7848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Динамика кол-ва ОО муниципалитета </a:t>
            </a:r>
            <a:r>
              <a:rPr lang="ru-RU" sz="1400" b="1" u="sng" dirty="0" smtClean="0"/>
              <a:t>в региональном перечне ШНОР </a:t>
            </a:r>
            <a:r>
              <a:rPr lang="ru-RU" sz="1400" dirty="0" smtClean="0"/>
              <a:t>за 2 года 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92379" y="6031815"/>
            <a:ext cx="4269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Положительная динамика в 10 муниципалитетах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34069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467600" cy="114300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9900"/>
                </a:solidFill>
              </a:rPr>
              <a:t>Мониторинг </a:t>
            </a:r>
            <a:r>
              <a:rPr lang="ru-RU" sz="3200" b="1" dirty="0">
                <a:solidFill>
                  <a:srgbClr val="009900"/>
                </a:solidFill>
              </a:rPr>
              <a:t>идентификации ШНОР                </a:t>
            </a:r>
            <a:r>
              <a:rPr lang="ru-RU" sz="3200" b="1" u="sng" dirty="0">
                <a:solidFill>
                  <a:srgbClr val="009900"/>
                </a:solidFill>
              </a:rPr>
              <a:t>по федеральной методике</a:t>
            </a:r>
            <a:endParaRPr lang="ru-RU" dirty="0">
              <a:solidFill>
                <a:srgbClr val="0099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17122"/>
            <a:ext cx="5000000" cy="222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24128" y="4437112"/>
            <a:ext cx="2653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</a:rPr>
              <a:t>!!!</a:t>
            </a:r>
            <a:r>
              <a:rPr lang="ru-RU" sz="1400" dirty="0" smtClean="0"/>
              <a:t>ОО </a:t>
            </a:r>
            <a:r>
              <a:rPr lang="ru-RU" sz="1400" dirty="0"/>
              <a:t>города Армянск, Судак </a:t>
            </a:r>
            <a:endParaRPr lang="ru-RU" sz="1400" dirty="0" smtClean="0"/>
          </a:p>
          <a:p>
            <a:pPr algn="ctr"/>
            <a:r>
              <a:rPr lang="ru-RU" sz="1400" dirty="0" smtClean="0"/>
              <a:t>не входят в перечень 2 года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5872247" y="1834215"/>
            <a:ext cx="29163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Не попали в перечень 2022 г </a:t>
            </a:r>
          </a:p>
          <a:p>
            <a:pPr algn="ctr"/>
            <a:r>
              <a:rPr lang="ru-RU" sz="1400" dirty="0" smtClean="0"/>
              <a:t>ОО  </a:t>
            </a:r>
            <a:r>
              <a:rPr lang="ru-RU" sz="1400" dirty="0" err="1" smtClean="0"/>
              <a:t>г.о</a:t>
            </a:r>
            <a:r>
              <a:rPr lang="ru-RU" sz="1400" dirty="0" smtClean="0"/>
              <a:t>. Джанкой, </a:t>
            </a:r>
            <a:r>
              <a:rPr lang="ru-RU" sz="1400" dirty="0"/>
              <a:t>Симферополь</a:t>
            </a:r>
            <a:r>
              <a:rPr lang="ru-RU" sz="1400" dirty="0" smtClean="0"/>
              <a:t>,</a:t>
            </a:r>
          </a:p>
          <a:p>
            <a:pPr algn="ctr"/>
            <a:r>
              <a:rPr lang="ru-RU" sz="1400" dirty="0" smtClean="0"/>
              <a:t> Армянск, Судак, </a:t>
            </a:r>
          </a:p>
          <a:p>
            <a:pPr algn="ctr"/>
            <a:r>
              <a:rPr lang="ru-RU" sz="1400" dirty="0" smtClean="0"/>
              <a:t> </a:t>
            </a:r>
            <a:r>
              <a:rPr lang="ru-RU" sz="1400" dirty="0" err="1" smtClean="0"/>
              <a:t>Красноперекопского</a:t>
            </a:r>
            <a:r>
              <a:rPr lang="ru-RU" sz="1400" dirty="0" smtClean="0"/>
              <a:t> р-на </a:t>
            </a:r>
            <a:endParaRPr lang="ru-RU" sz="1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4" r="1536"/>
          <a:stretch/>
        </p:blipFill>
        <p:spPr bwMode="auto">
          <a:xfrm>
            <a:off x="107504" y="4244564"/>
            <a:ext cx="5976664" cy="170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43608" y="3832316"/>
            <a:ext cx="70431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Динамика кол-ва ОО муниципалитета </a:t>
            </a:r>
            <a:r>
              <a:rPr lang="ru-RU" sz="1400" b="1" u="sng" dirty="0" smtClean="0"/>
              <a:t>в федеральном перечне ШНОР </a:t>
            </a:r>
            <a:r>
              <a:rPr lang="ru-RU" sz="1400" dirty="0" smtClean="0"/>
              <a:t>за 2 года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5977150"/>
            <a:ext cx="288938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Отрицательная динамика:</a:t>
            </a:r>
          </a:p>
          <a:p>
            <a:pPr algn="ctr"/>
            <a:r>
              <a:rPr lang="ru-RU" sz="1400" dirty="0" smtClean="0"/>
              <a:t> в Белогорском, Первомайском, </a:t>
            </a:r>
          </a:p>
          <a:p>
            <a:pPr algn="ctr"/>
            <a:r>
              <a:rPr lang="ru-RU" sz="1400" dirty="0" smtClean="0"/>
              <a:t>Черноморском районах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3419872" y="2065047"/>
            <a:ext cx="360040" cy="24622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84</a:t>
            </a:r>
            <a:endParaRPr lang="ru-RU" sz="1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148064" y="5949280"/>
            <a:ext cx="27371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Положительная динамика </a:t>
            </a:r>
          </a:p>
          <a:p>
            <a:pPr algn="ctr"/>
            <a:r>
              <a:rPr lang="ru-RU" sz="1600" dirty="0" smtClean="0"/>
              <a:t>в 13 муниципалитетах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9001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 стрелкой 18"/>
          <p:cNvCxnSpPr/>
          <p:nvPr/>
        </p:nvCxnSpPr>
        <p:spPr>
          <a:xfrm flipV="1">
            <a:off x="6372200" y="2852936"/>
            <a:ext cx="432048" cy="1801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9900"/>
                </a:solidFill>
              </a:rPr>
              <a:t>Сопоставление итогов </a:t>
            </a:r>
            <a:r>
              <a:rPr lang="ru-RU" sz="3200" b="1" dirty="0" smtClean="0">
                <a:solidFill>
                  <a:srgbClr val="009900"/>
                </a:solidFill>
              </a:rPr>
              <a:t>мониторингов (1)</a:t>
            </a:r>
            <a:endParaRPr lang="ru-RU" sz="3200" b="1" dirty="0">
              <a:solidFill>
                <a:srgbClr val="0099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34997330"/>
              </p:ext>
            </p:extLst>
          </p:nvPr>
        </p:nvGraphicFramePr>
        <p:xfrm>
          <a:off x="251520" y="1052736"/>
          <a:ext cx="6192688" cy="4416552"/>
        </p:xfrm>
        <a:graphic>
          <a:graphicData uri="http://schemas.openxmlformats.org/drawingml/2006/table">
            <a:tbl>
              <a:tblPr firstRow="1" firstCol="1" bandRow="1"/>
              <a:tblGrid>
                <a:gridCol w="707301"/>
                <a:gridCol w="1697523"/>
                <a:gridCol w="1771640"/>
                <a:gridCol w="2016224"/>
              </a:tblGrid>
              <a:tr h="68351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rgbClr val="0066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</a:t>
                      </a:r>
                      <a:r>
                        <a:rPr lang="ru-RU" sz="1200" b="1" dirty="0" smtClean="0">
                          <a:solidFill>
                            <a:srgbClr val="0066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Позитивная динамика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количества ШНОР </a:t>
                      </a:r>
                      <a:endParaRPr lang="ru-RU" sz="120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перечнях по итогам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мониторингов идентификации</a:t>
                      </a:r>
                      <a:r>
                        <a:rPr lang="ru-RU" sz="9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30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Региональный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1136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перечень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Федеральный </a:t>
                      </a:r>
                      <a:endParaRPr lang="ru-RU" sz="105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перечень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6463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Мониторинг работы</a:t>
                      </a:r>
                      <a:endParaRPr lang="ru-RU" sz="12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 ШНОР на муниципальном уровне</a:t>
                      </a:r>
                      <a:endParaRPr lang="ru-RU" sz="12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Положительная </a:t>
                      </a:r>
                      <a:endParaRPr lang="ru-RU" sz="120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динамика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Алушта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2.Раздольненский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Советский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Черноморский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Ялта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Сакский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Симферополь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3.Симферопольский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72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Отрицательная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динамика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Бахчисарайский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2.Красноперекопский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Бахчисарайский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2.Красноперекопский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27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Стабильный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высокий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Белогорский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Красногвардейский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Ленинский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Джанкой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2.Джанкойский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3.Евпатория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4.Керчь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Кировский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6.Красногвардейский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7. Нижнегорский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8.Феодосия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624730" y="3284984"/>
            <a:ext cx="23762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u="sng" dirty="0"/>
              <a:t>В</a:t>
            </a:r>
            <a:r>
              <a:rPr lang="ru-RU" sz="1000" u="sng" dirty="0" smtClean="0"/>
              <a:t>ысокая эффективность</a:t>
            </a:r>
            <a:r>
              <a:rPr lang="ru-RU" sz="1000" dirty="0" smtClean="0"/>
              <a:t> мер, мероприятий и управленческих решений</a:t>
            </a:r>
          </a:p>
          <a:p>
            <a:pPr algn="ctr"/>
            <a:r>
              <a:rPr lang="ru-RU" sz="1000" dirty="0" smtClean="0"/>
              <a:t>муниципального </a:t>
            </a:r>
            <a:r>
              <a:rPr lang="ru-RU" sz="1000" dirty="0"/>
              <a:t>уровня, </a:t>
            </a:r>
            <a:endParaRPr lang="ru-RU" sz="1000" dirty="0" smtClean="0"/>
          </a:p>
          <a:p>
            <a:pPr algn="ctr"/>
            <a:r>
              <a:rPr lang="ru-RU" sz="1000" dirty="0" smtClean="0"/>
              <a:t>но </a:t>
            </a:r>
            <a:r>
              <a:rPr lang="ru-RU" sz="1000" dirty="0"/>
              <a:t>недостаточное внимание </a:t>
            </a:r>
            <a:endParaRPr lang="ru-RU" sz="1000" dirty="0" smtClean="0"/>
          </a:p>
          <a:p>
            <a:pPr algn="ctr"/>
            <a:r>
              <a:rPr lang="ru-RU" sz="1000" dirty="0" smtClean="0"/>
              <a:t> оформлению </a:t>
            </a:r>
            <a:r>
              <a:rPr lang="ru-RU" sz="1000" dirty="0"/>
              <a:t>соответствующих </a:t>
            </a:r>
            <a:endParaRPr lang="ru-RU" sz="1000" dirty="0" smtClean="0"/>
          </a:p>
          <a:p>
            <a:pPr algn="ctr"/>
            <a:r>
              <a:rPr lang="ru-RU" sz="1000" dirty="0" smtClean="0"/>
              <a:t>подтверждающих </a:t>
            </a:r>
            <a:r>
              <a:rPr lang="ru-RU" sz="1000" dirty="0"/>
              <a:t>документов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6372200" y="3429000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24328" y="5229200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500490" y="1180227"/>
            <a:ext cx="233589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 smtClean="0"/>
              <a:t>Высокая эффективность мер,</a:t>
            </a:r>
          </a:p>
          <a:p>
            <a:pPr algn="ctr"/>
            <a:r>
              <a:rPr lang="ru-RU" sz="1100" dirty="0" smtClean="0"/>
              <a:t> мероприятий и управленческих</a:t>
            </a:r>
          </a:p>
          <a:p>
            <a:pPr algn="ctr"/>
            <a:r>
              <a:rPr lang="ru-RU" sz="1100" dirty="0" smtClean="0"/>
              <a:t> решений</a:t>
            </a:r>
          </a:p>
          <a:p>
            <a:pPr algn="ctr"/>
            <a:r>
              <a:rPr lang="ru-RU" sz="1100" dirty="0" smtClean="0"/>
              <a:t> муниципального уровня.</a:t>
            </a:r>
          </a:p>
          <a:p>
            <a:pPr algn="ctr"/>
            <a:endParaRPr lang="ru-RU" sz="1100" dirty="0" smtClean="0"/>
          </a:p>
          <a:p>
            <a:pPr algn="ctr"/>
            <a:r>
              <a:rPr lang="ru-RU" sz="1100" dirty="0" smtClean="0"/>
              <a:t>Рекомендовано </a:t>
            </a:r>
            <a:r>
              <a:rPr lang="ru-RU" sz="1100" dirty="0"/>
              <a:t>к изучению </a:t>
            </a:r>
            <a:endParaRPr lang="ru-RU" sz="1100" dirty="0" smtClean="0"/>
          </a:p>
          <a:p>
            <a:pPr algn="ctr"/>
            <a:r>
              <a:rPr lang="ru-RU" sz="1100" u="sng" dirty="0" smtClean="0"/>
              <a:t>эффективного опыта</a:t>
            </a:r>
          </a:p>
          <a:p>
            <a:pPr algn="ctr"/>
            <a:r>
              <a:rPr lang="ru-RU" sz="1100" dirty="0" smtClean="0"/>
              <a:t> </a:t>
            </a:r>
            <a:r>
              <a:rPr lang="ru-RU" sz="1100" dirty="0"/>
              <a:t>работы со </a:t>
            </a:r>
            <a:r>
              <a:rPr lang="ru-RU" sz="1100" dirty="0" smtClean="0"/>
              <a:t>ШНОР</a:t>
            </a:r>
          </a:p>
          <a:p>
            <a:pPr algn="ctr"/>
            <a:r>
              <a:rPr lang="ru-RU" sz="1100" dirty="0" smtClean="0"/>
              <a:t> </a:t>
            </a:r>
            <a:r>
              <a:rPr lang="ru-RU" sz="1100" dirty="0"/>
              <a:t>регионального </a:t>
            </a:r>
            <a:r>
              <a:rPr lang="ru-RU" sz="1100" dirty="0" smtClean="0"/>
              <a:t>и федерального </a:t>
            </a:r>
          </a:p>
          <a:p>
            <a:pPr algn="ctr"/>
            <a:r>
              <a:rPr lang="ru-RU" sz="1100" dirty="0" smtClean="0"/>
              <a:t>перечня</a:t>
            </a:r>
            <a:endParaRPr lang="ru-RU" sz="11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6252333" y="2420888"/>
            <a:ext cx="49631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869160"/>
            <a:ext cx="3456384" cy="1846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0909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451" y="4005064"/>
            <a:ext cx="3180937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9900"/>
                </a:solidFill>
              </a:rPr>
              <a:t>Сопоставление итогов </a:t>
            </a:r>
            <a:r>
              <a:rPr lang="ru-RU" sz="3200" b="1" dirty="0" smtClean="0">
                <a:solidFill>
                  <a:srgbClr val="009900"/>
                </a:solidFill>
              </a:rPr>
              <a:t>мониторингов (2)</a:t>
            </a:r>
            <a:endParaRPr lang="ru-RU" sz="3200" b="1" dirty="0">
              <a:solidFill>
                <a:srgbClr val="0099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52086744"/>
              </p:ext>
            </p:extLst>
          </p:nvPr>
        </p:nvGraphicFramePr>
        <p:xfrm>
          <a:off x="323528" y="1196752"/>
          <a:ext cx="5904652" cy="4198131"/>
        </p:xfrm>
        <a:graphic>
          <a:graphicData uri="http://schemas.openxmlformats.org/drawingml/2006/table">
            <a:tbl>
              <a:tblPr firstRow="1" firstCol="1" bandRow="1"/>
              <a:tblGrid>
                <a:gridCol w="720080"/>
                <a:gridCol w="1944214"/>
                <a:gridCol w="1584178"/>
                <a:gridCol w="1656180"/>
              </a:tblGrid>
              <a:tr h="58103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Стабильное (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!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 количество ШНОР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перечнях по итогам мониторингов за 2 года</a:t>
                      </a:r>
                      <a:endParaRPr lang="ru-RU" sz="12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3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Региональный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перечень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Федеральный перечень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55655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Мониторинг работы</a:t>
                      </a:r>
                      <a:endParaRPr lang="ru-RU" sz="12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 ШНОР на муниципальном уровне</a:t>
                      </a:r>
                      <a:endParaRPr lang="ru-RU" sz="12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Положительная динамика результата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1.Алушта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2.Советский район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3.Раздольненский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район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4.Ялта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879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Отрицательная динамика результата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Саки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931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Стабильный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высокий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результат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1.Керчь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1.Красноперекопск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2.Ленинский район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342124" y="1628800"/>
            <a:ext cx="23762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Запланированные                               на </a:t>
            </a:r>
            <a:r>
              <a:rPr lang="ru-RU" sz="1200" dirty="0"/>
              <a:t>муниципальном уровне </a:t>
            </a:r>
            <a:r>
              <a:rPr lang="ru-RU" sz="1200" dirty="0" smtClean="0"/>
              <a:t> мероприятия, принятые меры                 и управленческие решения </a:t>
            </a:r>
          </a:p>
          <a:p>
            <a:pPr algn="ctr"/>
            <a:r>
              <a:rPr lang="ru-RU" sz="1200" u="sng" dirty="0" smtClean="0"/>
              <a:t>недостаточно эффективны, нуждаются в корректировке             на основе анализа</a:t>
            </a:r>
            <a:r>
              <a:rPr lang="ru-RU" sz="1200" dirty="0" smtClean="0"/>
              <a:t>, следует уделить особое внимание профилактике низких результатов во всех ОО муниципалитета</a:t>
            </a:r>
          </a:p>
        </p:txBody>
      </p:sp>
    </p:spTree>
    <p:extLst>
      <p:ext uri="{BB962C8B-B14F-4D97-AF65-F5344CB8AC3E}">
        <p14:creationId xmlns:p14="http://schemas.microsoft.com/office/powerpoint/2010/main" val="3515286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9900"/>
                </a:solidFill>
              </a:rPr>
              <a:t>Сопоставление итогов </a:t>
            </a:r>
            <a:r>
              <a:rPr lang="ru-RU" sz="3200" b="1" dirty="0" smtClean="0">
                <a:solidFill>
                  <a:srgbClr val="009900"/>
                </a:solidFill>
              </a:rPr>
              <a:t>мониторингов (3)</a:t>
            </a:r>
            <a:endParaRPr lang="ru-RU" sz="3200" b="1" dirty="0">
              <a:solidFill>
                <a:srgbClr val="0099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55950037"/>
              </p:ext>
            </p:extLst>
          </p:nvPr>
        </p:nvGraphicFramePr>
        <p:xfrm>
          <a:off x="395536" y="1196752"/>
          <a:ext cx="6264696" cy="4180569"/>
        </p:xfrm>
        <a:graphic>
          <a:graphicData uri="http://schemas.openxmlformats.org/drawingml/2006/table">
            <a:tbl>
              <a:tblPr firstRow="1" firstCol="1" bandRow="1"/>
              <a:tblGrid>
                <a:gridCol w="844678"/>
                <a:gridCol w="1618966"/>
                <a:gridCol w="1928844"/>
                <a:gridCol w="1872208"/>
              </a:tblGrid>
              <a:tr h="81698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Отрицательная</a:t>
                      </a:r>
                      <a:r>
                        <a:rPr lang="ru-RU" sz="1100" b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д</a:t>
                      </a:r>
                      <a:r>
                        <a:rPr lang="ru-RU" sz="11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инамика количества </a:t>
                      </a:r>
                      <a:r>
                        <a:rPr lang="ru-RU" sz="11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ШНОР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перечнях по итогам мониторингов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Региональный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перечень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Федеральный перечень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92981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Мониторинг работы</a:t>
                      </a:r>
                      <a:endParaRPr lang="ru-RU" sz="12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 ШНОР на муниципальном уровне</a:t>
                      </a:r>
                      <a:endParaRPr lang="ru-RU" sz="12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Положительная динамика результата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1.Первомайский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2.Симферополь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3.Симферопольский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Первомайский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2.Черноморский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843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Отрицательная </a:t>
                      </a:r>
                      <a:endParaRPr lang="ru-RU" sz="120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динамика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48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Стабильный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высокий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результат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1.Армянск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2.Джанкойский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3.Нижнегорский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Белогорский район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917016"/>
            <a:ext cx="2576608" cy="180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37182" y="1268760"/>
            <a:ext cx="208823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С</a:t>
            </a:r>
            <a:r>
              <a:rPr lang="ru-RU" sz="1100" dirty="0" smtClean="0"/>
              <a:t>формированная </a:t>
            </a:r>
            <a:r>
              <a:rPr lang="ru-RU" sz="1100" dirty="0"/>
              <a:t>система </a:t>
            </a:r>
            <a:r>
              <a:rPr lang="ru-RU" sz="1100" dirty="0" smtClean="0"/>
              <a:t>работы (меры и </a:t>
            </a:r>
            <a:r>
              <a:rPr lang="ru-RU" sz="1100" dirty="0"/>
              <a:t>мероприятия</a:t>
            </a:r>
            <a:r>
              <a:rPr lang="ru-RU" sz="1100" dirty="0" smtClean="0"/>
              <a:t>,</a:t>
            </a:r>
          </a:p>
          <a:p>
            <a:pPr algn="ctr"/>
            <a:r>
              <a:rPr lang="ru-RU" sz="1100" dirty="0" smtClean="0"/>
              <a:t> </a:t>
            </a:r>
            <a:r>
              <a:rPr lang="ru-RU" sz="1100" dirty="0"/>
              <a:t>проводимые на уровне </a:t>
            </a:r>
            <a:r>
              <a:rPr lang="ru-RU" sz="1100" dirty="0" smtClean="0"/>
              <a:t>муниципалитета)</a:t>
            </a:r>
          </a:p>
          <a:p>
            <a:pPr algn="ctr"/>
            <a:r>
              <a:rPr lang="ru-RU" sz="1100" dirty="0" smtClean="0"/>
              <a:t>имеет </a:t>
            </a:r>
            <a:r>
              <a:rPr lang="ru-RU" sz="1100" u="sng" dirty="0" smtClean="0"/>
              <a:t>низкую эффективность </a:t>
            </a:r>
          </a:p>
          <a:p>
            <a:pPr algn="ctr"/>
            <a:r>
              <a:rPr lang="ru-RU" sz="1100" dirty="0" smtClean="0"/>
              <a:t>нуждается </a:t>
            </a:r>
            <a:r>
              <a:rPr lang="ru-RU" sz="1100" dirty="0"/>
              <a:t>в корректировке на основе </a:t>
            </a:r>
            <a:r>
              <a:rPr lang="ru-RU" sz="1100" dirty="0" smtClean="0"/>
              <a:t>анализа деятельности и результативности </a:t>
            </a:r>
            <a:r>
              <a:rPr lang="ru-RU" sz="1100" u="sng" dirty="0"/>
              <a:t>(возможная причина - формальный подход к организации работы, меры типовые, не учтены контекстные данные и особенности </a:t>
            </a:r>
            <a:r>
              <a:rPr lang="ru-RU" sz="1100" u="sng" dirty="0" err="1"/>
              <a:t>функционировния</a:t>
            </a:r>
            <a:r>
              <a:rPr lang="ru-RU" sz="1100" u="sng" dirty="0"/>
              <a:t> ОО</a:t>
            </a:r>
            <a:r>
              <a:rPr lang="ru-RU" sz="1200" u="sng" dirty="0" smtClean="0"/>
              <a:t>).</a:t>
            </a:r>
            <a:r>
              <a:rPr lang="ru-RU" sz="1200" dirty="0" smtClean="0"/>
              <a:t> </a:t>
            </a:r>
            <a:endParaRPr lang="ru-RU" sz="1100" dirty="0" smtClean="0"/>
          </a:p>
          <a:p>
            <a:pPr algn="ctr"/>
            <a:endParaRPr lang="ru-RU" sz="1100" dirty="0"/>
          </a:p>
          <a:p>
            <a:pPr algn="ctr"/>
            <a:r>
              <a:rPr lang="ru-RU" sz="1100" dirty="0" smtClean="0"/>
              <a:t>Необходимо уделить внимание системе работы со всеми ОО муниципалитета                          по профилактике школьной </a:t>
            </a:r>
            <a:r>
              <a:rPr lang="ru-RU" sz="1100" dirty="0" err="1" smtClean="0"/>
              <a:t>неуспешности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0374723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876</TotalTime>
  <Words>1222</Words>
  <Application>Microsoft Office PowerPoint</Application>
  <PresentationFormat>Экран (4:3)</PresentationFormat>
  <Paragraphs>250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Анализ эффективности мероприятий,                     мер и управленческих решений в рамках реализации региональной и муниципальной систем работы со школами с низкими результатами обучения  в 2022-2023 уч. году </vt:lpstr>
      <vt:lpstr>Презентация PowerPoint</vt:lpstr>
      <vt:lpstr>Оценка эффективности осуществляется</vt:lpstr>
      <vt:lpstr>Мониторинг организации работы     со ШНОР на муниципальном уровне (приказ МОНМ РК  от 16.11.2022 № 1794,  итоговый приказ МОНМ РК от 26.12.2022 № 2081) </vt:lpstr>
      <vt:lpstr>Мониторинг идентификации ШНОР                по региональной методике</vt:lpstr>
      <vt:lpstr>Мониторинг идентификации ШНОР                по федеральной методике</vt:lpstr>
      <vt:lpstr>Сопоставление итогов мониторингов (1)</vt:lpstr>
      <vt:lpstr>Сопоставление итогов мониторингов (2)</vt:lpstr>
      <vt:lpstr>Сопоставление итогов мониторингов (3)</vt:lpstr>
      <vt:lpstr>Мониторинг динамики результатов отдельных показателей ОКО и результатов внешних оценочных процедур 2022 и 2023 гг. </vt:lpstr>
      <vt:lpstr>Планы по работе со ШНОР        на 1 полугодие 2023-2024 уч.года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193</cp:revision>
  <cp:lastPrinted>2023-08-22T11:18:24Z</cp:lastPrinted>
  <dcterms:created xsi:type="dcterms:W3CDTF">2023-08-18T11:34:20Z</dcterms:created>
  <dcterms:modified xsi:type="dcterms:W3CDTF">2023-08-23T08:08:07Z</dcterms:modified>
</cp:coreProperties>
</file>