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4"/>
  </p:notesMasterIdLst>
  <p:handoutMasterIdLst>
    <p:handoutMasterId r:id="rId25"/>
  </p:handoutMasterIdLst>
  <p:sldIdLst>
    <p:sldId id="256" r:id="rId3"/>
    <p:sldId id="258" r:id="rId4"/>
    <p:sldId id="257" r:id="rId5"/>
    <p:sldId id="260" r:id="rId6"/>
    <p:sldId id="261" r:id="rId7"/>
    <p:sldId id="263" r:id="rId8"/>
    <p:sldId id="272" r:id="rId9"/>
    <p:sldId id="262" r:id="rId10"/>
    <p:sldId id="266" r:id="rId11"/>
    <p:sldId id="273" r:id="rId12"/>
    <p:sldId id="264" r:id="rId13"/>
    <p:sldId id="267" r:id="rId14"/>
    <p:sldId id="269" r:id="rId15"/>
    <p:sldId id="270" r:id="rId16"/>
    <p:sldId id="274" r:id="rId17"/>
    <p:sldId id="276" r:id="rId18"/>
    <p:sldId id="265" r:id="rId19"/>
    <p:sldId id="268" r:id="rId20"/>
    <p:sldId id="275" r:id="rId21"/>
    <p:sldId id="277" r:id="rId22"/>
    <p:sldId id="278" r:id="rId23"/>
  </p:sldIdLst>
  <p:sldSz cx="9144000" cy="6858000" type="screen4x3"/>
  <p:notesSz cx="6808788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00"/>
    <a:srgbClr val="CC99FF"/>
    <a:srgbClr val="FF9999"/>
    <a:srgbClr val="FFCCFF"/>
    <a:srgbClr val="EA84E5"/>
    <a:srgbClr val="98BF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497" autoAdjust="0"/>
  </p:normalViewPr>
  <p:slideViewPr>
    <p:cSldViewPr>
      <p:cViewPr varScale="1">
        <p:scale>
          <a:sx n="122" d="100"/>
          <a:sy n="122" d="100"/>
        </p:scale>
        <p:origin x="128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4990103423383863"/>
          <c:y val="3.613446624256713E-2"/>
          <c:w val="0.43245677940447558"/>
          <c:h val="0.96386553375743289"/>
        </c:manualLayout>
      </c:layout>
      <c:pieChart>
        <c:varyColors val="1"/>
        <c:ser>
          <c:idx val="0"/>
          <c:order val="0"/>
          <c:spPr>
            <a:ln>
              <a:solidFill>
                <a:sysClr val="windowText" lastClr="000000"/>
              </a:solidFill>
            </a:ln>
          </c:spPr>
          <c:explosion val="25"/>
          <c:dPt>
            <c:idx val="0"/>
            <c:bubble3D val="0"/>
            <c:spPr>
              <a:solidFill>
                <a:srgbClr val="073E87">
                  <a:lumMod val="40000"/>
                  <a:lumOff val="60000"/>
                </a:srgbClr>
              </a:solidFill>
              <a:ln>
                <a:solidFill>
                  <a:sysClr val="windowText" lastClr="000000"/>
                </a:solidFill>
              </a:ln>
            </c:spPr>
          </c:dPt>
          <c:dPt>
            <c:idx val="1"/>
            <c:bubble3D val="0"/>
            <c:spPr>
              <a:solidFill>
                <a:srgbClr val="FF9999"/>
              </a:solidFill>
              <a:ln>
                <a:solidFill>
                  <a:sysClr val="windowText" lastClr="000000"/>
                </a:solidFill>
              </a:ln>
            </c:spPr>
          </c:dPt>
          <c:dPt>
            <c:idx val="2"/>
            <c:bubble3D val="0"/>
            <c:spPr>
              <a:solidFill>
                <a:srgbClr val="99CC00"/>
              </a:solidFill>
              <a:ln>
                <a:solidFill>
                  <a:sysClr val="windowText" lastClr="000000"/>
                </a:solidFill>
              </a:ln>
            </c:spPr>
          </c:dPt>
          <c:dPt>
            <c:idx val="3"/>
            <c:bubble3D val="0"/>
            <c:spPr>
              <a:solidFill>
                <a:srgbClr val="CC99FF"/>
              </a:solidFill>
              <a:ln>
                <a:solidFill>
                  <a:sysClr val="windowText" lastClr="000000"/>
                </a:solidFill>
              </a:ln>
            </c:spPr>
          </c:dPt>
          <c:dLbls>
            <c:dLbl>
              <c:idx val="3"/>
              <c:spPr>
                <a:solidFill>
                  <a:srgbClr val="CC99FF"/>
                </a:solidFill>
                <a:ln>
                  <a:solidFill>
                    <a:sysClr val="windowText" lastClr="000000"/>
                  </a:solidFill>
                </a:ln>
              </c:spPr>
              <c:txPr>
                <a:bodyPr/>
                <a:lstStyle/>
                <a:p>
                  <a:pPr>
                    <a:defRPr sz="11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spPr>
                <a:solidFill>
                  <a:srgbClr val="05E0DB">
                    <a:lumMod val="20000"/>
                    <a:lumOff val="80000"/>
                  </a:srgbClr>
                </a:solidFill>
                <a:ln>
                  <a:solidFill>
                    <a:sysClr val="windowText" lastClr="000000"/>
                  </a:solidFill>
                </a:ln>
              </c:spPr>
              <c:txPr>
                <a:bodyPr/>
                <a:lstStyle/>
                <a:p>
                  <a:pPr>
                    <a:defRPr sz="11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  <a:ln>
                <a:solidFill>
                  <a:sysClr val="windowText" lastClr="000000"/>
                </a:solidFill>
              </a:ln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РК!$D$8:$H$8</c:f>
              <c:strCache>
                <c:ptCount val="5"/>
                <c:pt idx="0">
                  <c:v>% обучающихся, освоивших все предметы/курсы учебного плана на "5" ("отличники")</c:v>
                </c:pt>
                <c:pt idx="1">
                  <c:v>% обучающихся, освоивших все предметы/курсы учебного плана на "5" и "4" ("хорошисты")</c:v>
                </c:pt>
                <c:pt idx="2">
                  <c:v>% обучающихся, освоивших все предметы/курсы учебного плана на "5", "4" и "3" ("троечники")</c:v>
                </c:pt>
                <c:pt idx="3">
                  <c:v>% обучающихся,  не освоивших хотя бы 1 предмет/курс учебного плана (имеющих отметку "2")</c:v>
                </c:pt>
                <c:pt idx="4">
                  <c:v>% обучающихся, не  аттестованных  хотя бы по 1 предмету/курсу учебного плана (н/а)</c:v>
                </c:pt>
              </c:strCache>
            </c:strRef>
          </c:cat>
          <c:val>
            <c:numRef>
              <c:f>РК!$D$9:$H$9</c:f>
              <c:numCache>
                <c:formatCode>0.00</c:formatCode>
                <c:ptCount val="5"/>
                <c:pt idx="0">
                  <c:v>12.347604778128977</c:v>
                </c:pt>
                <c:pt idx="1">
                  <c:v>41.959997537046917</c:v>
                </c:pt>
                <c:pt idx="2">
                  <c:v>44.700032839374408</c:v>
                </c:pt>
                <c:pt idx="3">
                  <c:v>0.83124666475103659</c:v>
                </c:pt>
                <c:pt idx="4">
                  <c:v>0.16111818069865769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gap"/>
    <c:showDLblsOverMax val="0"/>
  </c:chart>
  <c:spPr>
    <a:ln>
      <a:solidFill>
        <a:sysClr val="windowText" lastClr="000000"/>
      </a:solidFill>
    </a:ln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0701881014873142E-2"/>
          <c:y val="5.751146134142561E-2"/>
          <c:w val="0.86914851268591431"/>
          <c:h val="0.53650702364054625"/>
        </c:manualLayout>
      </c:layout>
      <c:barChart>
        <c:barDir val="col"/>
        <c:grouping val="clustered"/>
        <c:varyColors val="0"/>
        <c:ser>
          <c:idx val="0"/>
          <c:order val="0"/>
          <c:spPr>
            <a:ln>
              <a:solidFill>
                <a:sysClr val="windowText" lastClr="000000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Лист3!$A$2:$A$13</c:f>
              <c:strCache>
                <c:ptCount val="12"/>
                <c:pt idx="0">
                  <c:v>Русский язык</c:v>
                </c:pt>
                <c:pt idx="1">
                  <c:v>Литература </c:v>
                </c:pt>
                <c:pt idx="2">
                  <c:v>Иностранный язык</c:v>
                </c:pt>
                <c:pt idx="3">
                  <c:v>Математика</c:v>
                </c:pt>
                <c:pt idx="4">
                  <c:v>Информатика</c:v>
                </c:pt>
                <c:pt idx="5">
                  <c:v>История России. Всеобщая история.</c:v>
                </c:pt>
                <c:pt idx="6">
                  <c:v>Обществознание </c:v>
                </c:pt>
                <c:pt idx="7">
                  <c:v>Физика</c:v>
                </c:pt>
                <c:pt idx="8">
                  <c:v>Биология</c:v>
                </c:pt>
                <c:pt idx="9">
                  <c:v>Химия</c:v>
                </c:pt>
                <c:pt idx="10">
                  <c:v>ОБЖ</c:v>
                </c:pt>
                <c:pt idx="11">
                  <c:v>География</c:v>
                </c:pt>
              </c:strCache>
            </c:strRef>
          </c:cat>
          <c:val>
            <c:numRef>
              <c:f>Лист3!$B$2:$B$13</c:f>
              <c:numCache>
                <c:formatCode>General</c:formatCode>
                <c:ptCount val="12"/>
                <c:pt idx="0">
                  <c:v>72.95</c:v>
                </c:pt>
                <c:pt idx="1">
                  <c:v>82.78</c:v>
                </c:pt>
                <c:pt idx="2">
                  <c:v>82.57</c:v>
                </c:pt>
                <c:pt idx="3">
                  <c:v>64.67</c:v>
                </c:pt>
                <c:pt idx="4">
                  <c:v>89.57</c:v>
                </c:pt>
                <c:pt idx="5">
                  <c:v>82.7</c:v>
                </c:pt>
                <c:pt idx="6">
                  <c:v>83.87</c:v>
                </c:pt>
                <c:pt idx="7">
                  <c:v>74.97</c:v>
                </c:pt>
                <c:pt idx="8">
                  <c:v>82.41</c:v>
                </c:pt>
                <c:pt idx="9">
                  <c:v>74.63</c:v>
                </c:pt>
                <c:pt idx="10">
                  <c:v>96.75</c:v>
                </c:pt>
                <c:pt idx="11">
                  <c:v>85.1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3157744"/>
        <c:axId val="154934592"/>
      </c:barChart>
      <c:catAx>
        <c:axId val="153157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54934592"/>
        <c:crosses val="autoZero"/>
        <c:auto val="1"/>
        <c:lblAlgn val="ctr"/>
        <c:lblOffset val="100"/>
        <c:noMultiLvlLbl val="0"/>
      </c:catAx>
      <c:valAx>
        <c:axId val="1549345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53157744"/>
        <c:crosses val="autoZero"/>
        <c:crossBetween val="between"/>
      </c:valAx>
    </c:plotArea>
    <c:plotVisOnly val="1"/>
    <c:dispBlanksAs val="gap"/>
    <c:showDLblsOverMax val="0"/>
  </c:chart>
  <c:spPr>
    <a:solidFill>
      <a:sysClr val="window" lastClr="FFFFFF"/>
    </a:solidFill>
    <a:ln>
      <a:solidFill>
        <a:sysClr val="windowText" lastClr="000000"/>
      </a:solidFill>
    </a:ln>
  </c:sp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1F497D">
                <a:lumMod val="20000"/>
                <a:lumOff val="80000"/>
              </a:srgbClr>
            </a:solidFill>
            <a:ln>
              <a:solidFill>
                <a:sysClr val="windowText" lastClr="000000"/>
              </a:solidFill>
            </a:ln>
          </c:spPr>
          <c:invertIfNegative val="0"/>
          <c:dLbls>
            <c:spPr>
              <a:solidFill>
                <a:schemeClr val="bg1"/>
              </a:solidFill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Лист1!$A$3:$A$11</c:f>
              <c:strCache>
                <c:ptCount val="9"/>
                <c:pt idx="0">
                  <c:v>Русский язык</c:v>
                </c:pt>
                <c:pt idx="1">
                  <c:v>Литературное чтение</c:v>
                </c:pt>
                <c:pt idx="2">
                  <c:v>Иностранный язык</c:v>
                </c:pt>
                <c:pt idx="3">
                  <c:v>Математика</c:v>
                </c:pt>
                <c:pt idx="4">
                  <c:v>Окружающий мир</c:v>
                </c:pt>
                <c:pt idx="5">
                  <c:v>Музыка</c:v>
                </c:pt>
                <c:pt idx="6">
                  <c:v>Изобразительное искусство</c:v>
                </c:pt>
                <c:pt idx="7">
                  <c:v>Технология</c:v>
                </c:pt>
                <c:pt idx="8">
                  <c:v>Физическая культура</c:v>
                </c:pt>
              </c:strCache>
            </c:strRef>
          </c:cat>
          <c:val>
            <c:numRef>
              <c:f>Лист1!$B$3:$B$11</c:f>
              <c:numCache>
                <c:formatCode>General</c:formatCode>
                <c:ptCount val="9"/>
                <c:pt idx="0">
                  <c:v>73.31</c:v>
                </c:pt>
                <c:pt idx="1">
                  <c:v>90.76</c:v>
                </c:pt>
                <c:pt idx="2">
                  <c:v>80.8</c:v>
                </c:pt>
                <c:pt idx="3">
                  <c:v>76.16</c:v>
                </c:pt>
                <c:pt idx="4">
                  <c:v>88.35</c:v>
                </c:pt>
                <c:pt idx="5">
                  <c:v>98.56</c:v>
                </c:pt>
                <c:pt idx="6">
                  <c:v>96.57</c:v>
                </c:pt>
                <c:pt idx="7">
                  <c:v>99</c:v>
                </c:pt>
                <c:pt idx="8">
                  <c:v>98.85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6754712"/>
        <c:axId val="156755096"/>
      </c:barChart>
      <c:catAx>
        <c:axId val="156754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56755096"/>
        <c:crosses val="autoZero"/>
        <c:auto val="1"/>
        <c:lblAlgn val="ctr"/>
        <c:lblOffset val="100"/>
        <c:noMultiLvlLbl val="0"/>
      </c:catAx>
      <c:valAx>
        <c:axId val="1567550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56754712"/>
        <c:crosses val="autoZero"/>
        <c:crossBetween val="between"/>
      </c:valAx>
    </c:plotArea>
    <c:plotVisOnly val="1"/>
    <c:dispBlanksAs val="gap"/>
    <c:showDLblsOverMax val="0"/>
  </c:chart>
  <c:spPr>
    <a:ln>
      <a:solidFill>
        <a:sysClr val="windowText" lastClr="000000"/>
      </a:solidFill>
    </a:ln>
  </c:sp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1F497D">
                <a:lumMod val="60000"/>
                <a:lumOff val="40000"/>
              </a:srgbClr>
            </a:solidFill>
            <a:ln>
              <a:solidFill>
                <a:sysClr val="windowText" lastClr="000000"/>
              </a:solidFill>
            </a:ln>
          </c:spPr>
          <c:invertIfNegative val="0"/>
          <c:dLbls>
            <c:dLbl>
              <c:idx val="4"/>
              <c:layout>
                <c:manualLayout>
                  <c:x val="-5.7745121219285964E-3"/>
                  <c:y val="-2.51956131858364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ysClr val="window" lastClr="FFFFFF"/>
              </a:solidFill>
            </c:spPr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Лист2!$A$2:$A$14</c:f>
              <c:strCache>
                <c:ptCount val="13"/>
                <c:pt idx="0">
                  <c:v>Русский язык</c:v>
                </c:pt>
                <c:pt idx="1">
                  <c:v>Литература </c:v>
                </c:pt>
                <c:pt idx="2">
                  <c:v>Иностранный язык</c:v>
                </c:pt>
                <c:pt idx="3">
                  <c:v>Математика</c:v>
                </c:pt>
                <c:pt idx="4">
                  <c:v>Алгебра</c:v>
                </c:pt>
                <c:pt idx="5">
                  <c:v>Геометрия </c:v>
                </c:pt>
                <c:pt idx="6">
                  <c:v>Информатика</c:v>
                </c:pt>
                <c:pt idx="7">
                  <c:v>История России. Всеобщая история.</c:v>
                </c:pt>
                <c:pt idx="8">
                  <c:v>Обществознание </c:v>
                </c:pt>
                <c:pt idx="9">
                  <c:v>Физика</c:v>
                </c:pt>
                <c:pt idx="10">
                  <c:v>Биология</c:v>
                </c:pt>
                <c:pt idx="11">
                  <c:v>Химия</c:v>
                </c:pt>
                <c:pt idx="12">
                  <c:v>ОБЖ</c:v>
                </c:pt>
              </c:strCache>
            </c:strRef>
          </c:cat>
          <c:val>
            <c:numRef>
              <c:f>Лист2!$B$2:$B$14</c:f>
              <c:numCache>
                <c:formatCode>General</c:formatCode>
                <c:ptCount val="13"/>
                <c:pt idx="0">
                  <c:v>63.17</c:v>
                </c:pt>
                <c:pt idx="1">
                  <c:v>76.47</c:v>
                </c:pt>
                <c:pt idx="2">
                  <c:v>69.47</c:v>
                </c:pt>
                <c:pt idx="3">
                  <c:v>66.53</c:v>
                </c:pt>
                <c:pt idx="4">
                  <c:v>52.88</c:v>
                </c:pt>
                <c:pt idx="5">
                  <c:v>52.33</c:v>
                </c:pt>
                <c:pt idx="6">
                  <c:v>84.27</c:v>
                </c:pt>
                <c:pt idx="7">
                  <c:v>72.44</c:v>
                </c:pt>
                <c:pt idx="8">
                  <c:v>74.02</c:v>
                </c:pt>
                <c:pt idx="9">
                  <c:v>62.68</c:v>
                </c:pt>
                <c:pt idx="10">
                  <c:v>73.77</c:v>
                </c:pt>
                <c:pt idx="11">
                  <c:v>60.48</c:v>
                </c:pt>
                <c:pt idx="12">
                  <c:v>92.69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56849624"/>
        <c:axId val="156850008"/>
      </c:barChart>
      <c:catAx>
        <c:axId val="1568496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ysClr val="windowText" lastClr="000000"/>
            </a:solidFill>
          </a:ln>
        </c:spPr>
        <c:crossAx val="156850008"/>
        <c:crosses val="autoZero"/>
        <c:auto val="1"/>
        <c:lblAlgn val="ctr"/>
        <c:lblOffset val="100"/>
        <c:noMultiLvlLbl val="0"/>
      </c:catAx>
      <c:valAx>
        <c:axId val="1568500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156849624"/>
        <c:crosses val="autoZero"/>
        <c:crossBetween val="between"/>
      </c:valAx>
    </c:plotArea>
    <c:plotVisOnly val="1"/>
    <c:dispBlanksAs val="gap"/>
    <c:showDLblsOverMax val="0"/>
  </c:chart>
  <c:spPr>
    <a:ln>
      <a:solidFill>
        <a:sysClr val="windowText" lastClr="000000"/>
      </a:solidFill>
    </a:ln>
  </c:sp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spPr>
            <a:ln>
              <a:solidFill>
                <a:sysClr val="windowText" lastClr="000000"/>
              </a:solidFill>
            </a:ln>
          </c:spPr>
          <c:invertIfNegative val="0"/>
          <c:dLbls>
            <c:dLbl>
              <c:idx val="4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ysClr val="window" lastClr="FFFFFF"/>
              </a:solidFill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Лист2!$A$2:$A$14</c:f>
              <c:strCache>
                <c:ptCount val="13"/>
                <c:pt idx="0">
                  <c:v>Русский язык</c:v>
                </c:pt>
                <c:pt idx="1">
                  <c:v>Литература </c:v>
                </c:pt>
                <c:pt idx="2">
                  <c:v>Иностранный язык</c:v>
                </c:pt>
                <c:pt idx="3">
                  <c:v>Математика</c:v>
                </c:pt>
                <c:pt idx="4">
                  <c:v>Алгебра</c:v>
                </c:pt>
                <c:pt idx="5">
                  <c:v>Геометрия </c:v>
                </c:pt>
                <c:pt idx="6">
                  <c:v>Информатика</c:v>
                </c:pt>
                <c:pt idx="7">
                  <c:v>История России. Всеобщая история.</c:v>
                </c:pt>
                <c:pt idx="8">
                  <c:v>Обществознание </c:v>
                </c:pt>
                <c:pt idx="9">
                  <c:v>Физика</c:v>
                </c:pt>
                <c:pt idx="10">
                  <c:v>Биология</c:v>
                </c:pt>
                <c:pt idx="11">
                  <c:v>Химия</c:v>
                </c:pt>
                <c:pt idx="12">
                  <c:v>ОБЖ</c:v>
                </c:pt>
              </c:strCache>
            </c:strRef>
          </c:cat>
          <c:val>
            <c:numRef>
              <c:f>Лист2!$C$2:$C$14</c:f>
              <c:numCache>
                <c:formatCode>0.00</c:formatCode>
                <c:ptCount val="13"/>
                <c:pt idx="0">
                  <c:v>3.8</c:v>
                </c:pt>
                <c:pt idx="1">
                  <c:v>4.0199999999999996</c:v>
                </c:pt>
                <c:pt idx="2">
                  <c:v>3.89</c:v>
                </c:pt>
                <c:pt idx="3">
                  <c:v>3.82</c:v>
                </c:pt>
                <c:pt idx="4">
                  <c:v>3.62</c:v>
                </c:pt>
                <c:pt idx="5">
                  <c:v>3.62</c:v>
                </c:pt>
                <c:pt idx="6">
                  <c:v>4.18</c:v>
                </c:pt>
                <c:pt idx="7">
                  <c:v>3.94</c:v>
                </c:pt>
                <c:pt idx="8">
                  <c:v>3.95</c:v>
                </c:pt>
                <c:pt idx="9">
                  <c:v>3.77</c:v>
                </c:pt>
                <c:pt idx="10">
                  <c:v>3.93</c:v>
                </c:pt>
                <c:pt idx="11">
                  <c:v>3.74</c:v>
                </c:pt>
                <c:pt idx="12">
                  <c:v>4.46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58608880"/>
        <c:axId val="156863968"/>
      </c:barChart>
      <c:catAx>
        <c:axId val="1586088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56863968"/>
        <c:crosses val="autoZero"/>
        <c:auto val="1"/>
        <c:lblAlgn val="ctr"/>
        <c:lblOffset val="100"/>
        <c:noMultiLvlLbl val="0"/>
      </c:catAx>
      <c:valAx>
        <c:axId val="156863968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crossAx val="158608880"/>
        <c:crosses val="autoZero"/>
        <c:crossBetween val="between"/>
      </c:valAx>
    </c:plotArea>
    <c:plotVisOnly val="1"/>
    <c:dispBlanksAs val="gap"/>
    <c:showDLblsOverMax val="0"/>
  </c:chart>
  <c:spPr>
    <a:solidFill>
      <a:sysClr val="window" lastClr="FFFFFF"/>
    </a:solidFill>
    <a:ln>
      <a:solidFill>
        <a:sysClr val="windowText" lastClr="000000"/>
      </a:solidFill>
    </a:ln>
  </c:sp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1"/>
          <c:order val="0"/>
          <c:spPr>
            <a:ln>
              <a:solidFill>
                <a:sysClr val="windowText" lastClr="000000"/>
              </a:solidFill>
            </a:ln>
          </c:spPr>
          <c:invertIfNegative val="0"/>
          <c:dLbls>
            <c:spPr>
              <a:solidFill>
                <a:sysClr val="window" lastClr="FFFFFF"/>
              </a:solidFill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Лист3!$A$2:$A$13</c:f>
              <c:strCache>
                <c:ptCount val="12"/>
                <c:pt idx="0">
                  <c:v>Русский язык</c:v>
                </c:pt>
                <c:pt idx="1">
                  <c:v>Литература </c:v>
                </c:pt>
                <c:pt idx="2">
                  <c:v>Иностранный язык</c:v>
                </c:pt>
                <c:pt idx="3">
                  <c:v>Математика</c:v>
                </c:pt>
                <c:pt idx="4">
                  <c:v>Информатика</c:v>
                </c:pt>
                <c:pt idx="5">
                  <c:v>История России. Всеобщая история.</c:v>
                </c:pt>
                <c:pt idx="6">
                  <c:v>Обществознание </c:v>
                </c:pt>
                <c:pt idx="7">
                  <c:v>Физика</c:v>
                </c:pt>
                <c:pt idx="8">
                  <c:v>Биология</c:v>
                </c:pt>
                <c:pt idx="9">
                  <c:v>Химия</c:v>
                </c:pt>
                <c:pt idx="10">
                  <c:v>ОБЖ</c:v>
                </c:pt>
                <c:pt idx="11">
                  <c:v>География</c:v>
                </c:pt>
              </c:strCache>
            </c:strRef>
          </c:cat>
          <c:val>
            <c:numRef>
              <c:f>Лист3!$C$2:$C$13</c:f>
              <c:numCache>
                <c:formatCode>0.00</c:formatCode>
                <c:ptCount val="12"/>
                <c:pt idx="0">
                  <c:v>3.9</c:v>
                </c:pt>
                <c:pt idx="1">
                  <c:v>4.13</c:v>
                </c:pt>
                <c:pt idx="2">
                  <c:v>4.13</c:v>
                </c:pt>
                <c:pt idx="3">
                  <c:v>3.78</c:v>
                </c:pt>
                <c:pt idx="4">
                  <c:v>4.3099999999999996</c:v>
                </c:pt>
                <c:pt idx="5">
                  <c:v>4.1500000000000004</c:v>
                </c:pt>
                <c:pt idx="6">
                  <c:v>4.16</c:v>
                </c:pt>
                <c:pt idx="7">
                  <c:v>4.0199999999999996</c:v>
                </c:pt>
                <c:pt idx="8">
                  <c:v>4.13</c:v>
                </c:pt>
                <c:pt idx="9">
                  <c:v>3.97</c:v>
                </c:pt>
                <c:pt idx="10">
                  <c:v>4.6500000000000004</c:v>
                </c:pt>
                <c:pt idx="11">
                  <c:v>4.2300000000000004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56906680"/>
        <c:axId val="153201888"/>
      </c:barChart>
      <c:catAx>
        <c:axId val="1569066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53201888"/>
        <c:crosses val="autoZero"/>
        <c:auto val="1"/>
        <c:lblAlgn val="ctr"/>
        <c:lblOffset val="100"/>
        <c:noMultiLvlLbl val="0"/>
      </c:catAx>
      <c:valAx>
        <c:axId val="153201888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crossAx val="156906680"/>
        <c:crosses val="autoZero"/>
        <c:crossBetween val="between"/>
      </c:valAx>
    </c:plotArea>
    <c:plotVisOnly val="1"/>
    <c:dispBlanksAs val="gap"/>
    <c:showDLblsOverMax val="0"/>
  </c:chart>
  <c:spPr>
    <a:ln>
      <a:solidFill>
        <a:sysClr val="windowText" lastClr="000000"/>
      </a:solidFill>
    </a:ln>
  </c:sp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1"/>
          <c:order val="0"/>
          <c:spPr>
            <a:ln>
              <a:solidFill>
                <a:sysClr val="windowText" lastClr="000000"/>
              </a:solidFill>
            </a:ln>
          </c:spPr>
          <c:invertIfNegative val="0"/>
          <c:dLbls>
            <c:spPr>
              <a:solidFill>
                <a:sysClr val="window" lastClr="FFFFFF"/>
              </a:solidFill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Лист1!$A$3:$A$11</c:f>
              <c:strCache>
                <c:ptCount val="9"/>
                <c:pt idx="0">
                  <c:v>Русский язык</c:v>
                </c:pt>
                <c:pt idx="1">
                  <c:v>Литературное чтение</c:v>
                </c:pt>
                <c:pt idx="2">
                  <c:v>Иностранный язык</c:v>
                </c:pt>
                <c:pt idx="3">
                  <c:v>Математика</c:v>
                </c:pt>
                <c:pt idx="4">
                  <c:v>Окружающий мир</c:v>
                </c:pt>
                <c:pt idx="5">
                  <c:v>Музыка</c:v>
                </c:pt>
                <c:pt idx="6">
                  <c:v>Изобразительное искусство</c:v>
                </c:pt>
                <c:pt idx="7">
                  <c:v>Технология</c:v>
                </c:pt>
                <c:pt idx="8">
                  <c:v>Физическая культура</c:v>
                </c:pt>
              </c:strCache>
            </c:strRef>
          </c:cat>
          <c:val>
            <c:numRef>
              <c:f>Лист1!$C$3:$C$11</c:f>
              <c:numCache>
                <c:formatCode>General</c:formatCode>
                <c:ptCount val="9"/>
                <c:pt idx="0">
                  <c:v>3.93</c:v>
                </c:pt>
                <c:pt idx="1">
                  <c:v>4.3899999999999997</c:v>
                </c:pt>
                <c:pt idx="2" formatCode="0.00">
                  <c:v>4.2</c:v>
                </c:pt>
                <c:pt idx="3">
                  <c:v>4.03</c:v>
                </c:pt>
                <c:pt idx="4">
                  <c:v>4.24</c:v>
                </c:pt>
                <c:pt idx="5">
                  <c:v>4.7699999999999996</c:v>
                </c:pt>
                <c:pt idx="6">
                  <c:v>4.63</c:v>
                </c:pt>
                <c:pt idx="7">
                  <c:v>4.79</c:v>
                </c:pt>
                <c:pt idx="8" formatCode="0.00">
                  <c:v>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3202280"/>
        <c:axId val="153200712"/>
      </c:barChart>
      <c:catAx>
        <c:axId val="1532022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53200712"/>
        <c:crosses val="autoZero"/>
        <c:auto val="1"/>
        <c:lblAlgn val="ctr"/>
        <c:lblOffset val="100"/>
        <c:noMultiLvlLbl val="0"/>
      </c:catAx>
      <c:valAx>
        <c:axId val="1532007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3202280"/>
        <c:crosses val="autoZero"/>
        <c:crossBetween val="between"/>
      </c:valAx>
    </c:plotArea>
    <c:plotVisOnly val="1"/>
    <c:dispBlanksAs val="gap"/>
    <c:showDLblsOverMax val="0"/>
  </c:chart>
  <c:spPr>
    <a:solidFill>
      <a:sysClr val="window" lastClr="FFFFFF"/>
    </a:solidFill>
    <a:ln>
      <a:solidFill>
        <a:sysClr val="windowText" lastClr="000000"/>
      </a:solidFill>
    </a:ln>
  </c:sp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6491"/>
          </a:xfrm>
          <a:prstGeom prst="rect">
            <a:avLst/>
          </a:prstGeom>
        </p:spPr>
        <p:txBody>
          <a:bodyPr vert="horz" lIns="92263" tIns="46131" rIns="92263" bIns="4613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738" y="0"/>
            <a:ext cx="2950475" cy="496491"/>
          </a:xfrm>
          <a:prstGeom prst="rect">
            <a:avLst/>
          </a:prstGeom>
        </p:spPr>
        <p:txBody>
          <a:bodyPr vert="horz" lIns="92263" tIns="46131" rIns="92263" bIns="46131" rtlCol="0"/>
          <a:lstStyle>
            <a:lvl1pPr algn="r">
              <a:defRPr sz="1200"/>
            </a:lvl1pPr>
          </a:lstStyle>
          <a:p>
            <a:fld id="{653FAA12-1026-4DE6-A083-354015290652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50475" cy="496491"/>
          </a:xfrm>
          <a:prstGeom prst="rect">
            <a:avLst/>
          </a:prstGeom>
        </p:spPr>
        <p:txBody>
          <a:bodyPr vert="horz" lIns="92263" tIns="46131" rIns="92263" bIns="4613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738" y="9431600"/>
            <a:ext cx="2950475" cy="496491"/>
          </a:xfrm>
          <a:prstGeom prst="rect">
            <a:avLst/>
          </a:prstGeom>
        </p:spPr>
        <p:txBody>
          <a:bodyPr vert="horz" lIns="92263" tIns="46131" rIns="92263" bIns="46131" rtlCol="0" anchor="b"/>
          <a:lstStyle>
            <a:lvl1pPr algn="r">
              <a:defRPr sz="1200"/>
            </a:lvl1pPr>
          </a:lstStyle>
          <a:p>
            <a:fld id="{6A5717F6-F626-4DD1-AF20-C072996CAB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1412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72" cy="497445"/>
          </a:xfrm>
          <a:prstGeom prst="rect">
            <a:avLst/>
          </a:prstGeom>
        </p:spPr>
        <p:txBody>
          <a:bodyPr vert="horz" lIns="92263" tIns="46131" rIns="92263" bIns="4613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7395" y="0"/>
            <a:ext cx="2949772" cy="497445"/>
          </a:xfrm>
          <a:prstGeom prst="rect">
            <a:avLst/>
          </a:prstGeom>
        </p:spPr>
        <p:txBody>
          <a:bodyPr vert="horz" lIns="92263" tIns="46131" rIns="92263" bIns="46131" rtlCol="0"/>
          <a:lstStyle>
            <a:lvl1pPr algn="r">
              <a:defRPr sz="1200"/>
            </a:lvl1pPr>
          </a:lstStyle>
          <a:p>
            <a:fld id="{B58A2F20-FB92-46B8-AD0D-E7C2C5308E44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9988" y="1241425"/>
            <a:ext cx="4468812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63" tIns="46131" rIns="92263" bIns="4613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717" y="4778962"/>
            <a:ext cx="5447355" cy="3909625"/>
          </a:xfrm>
          <a:prstGeom prst="rect">
            <a:avLst/>
          </a:prstGeom>
        </p:spPr>
        <p:txBody>
          <a:bodyPr vert="horz" lIns="92263" tIns="46131" rIns="92263" bIns="4613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2370"/>
            <a:ext cx="2949772" cy="497444"/>
          </a:xfrm>
          <a:prstGeom prst="rect">
            <a:avLst/>
          </a:prstGeom>
        </p:spPr>
        <p:txBody>
          <a:bodyPr vert="horz" lIns="92263" tIns="46131" rIns="92263" bIns="4613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7395" y="9432370"/>
            <a:ext cx="2949772" cy="497444"/>
          </a:xfrm>
          <a:prstGeom prst="rect">
            <a:avLst/>
          </a:prstGeom>
        </p:spPr>
        <p:txBody>
          <a:bodyPr vert="horz" lIns="92263" tIns="46131" rIns="92263" bIns="46131" rtlCol="0" anchor="b"/>
          <a:lstStyle>
            <a:lvl1pPr algn="r">
              <a:defRPr sz="1200"/>
            </a:lvl1pPr>
          </a:lstStyle>
          <a:p>
            <a:fld id="{EB6DF9B8-D8AA-4895-825F-57F1C10D32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553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DF9B8-D8AA-4895-825F-57F1C10D32B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516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60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947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3212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9054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2529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9452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17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971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5107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9833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54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370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Мониторинг образовательных результатов по итогам 2022-2023 учебного года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1728192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2555776" y="5445224"/>
            <a:ext cx="6400800" cy="115212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Заместитель министра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образования, науки и молодёжи </a:t>
            </a:r>
            <a:r>
              <a:rPr lang="ru-RU" smtClean="0">
                <a:solidFill>
                  <a:schemeClr val="tx2">
                    <a:lumMod val="75000"/>
                  </a:schemeClr>
                </a:solidFill>
              </a:rPr>
              <a:t>Республики Крым 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Беспалова Светлана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Эдиславовна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405" y="68431"/>
            <a:ext cx="2135989" cy="120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542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996952"/>
            <a:ext cx="1944216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1195605"/>
              </p:ext>
            </p:extLst>
          </p:nvPr>
        </p:nvGraphicFramePr>
        <p:xfrm>
          <a:off x="383690" y="1772816"/>
          <a:ext cx="3312368" cy="4881136"/>
        </p:xfrm>
        <a:graphic>
          <a:graphicData uri="http://schemas.openxmlformats.org/drawingml/2006/table">
            <a:tbl>
              <a:tblPr/>
              <a:tblGrid>
                <a:gridCol w="2170690"/>
                <a:gridCol w="1141678"/>
              </a:tblGrid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93,36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93,22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91,68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91,63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91,48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91,05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90,70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90,15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89,68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88,35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88,25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88,13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87,65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87,57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87,53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85,66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85,48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85,45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84,96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84,86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84,11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83,21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83,12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82,75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79,17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73,79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30432"/>
          </a:xfrm>
        </p:spPr>
        <p:txBody>
          <a:bodyPr/>
          <a:lstStyle/>
          <a:p>
            <a:r>
              <a:rPr lang="ru-RU" dirty="0" smtClean="0"/>
              <a:t>Окружающий мир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991791"/>
              </p:ext>
            </p:extLst>
          </p:nvPr>
        </p:nvGraphicFramePr>
        <p:xfrm>
          <a:off x="5640291" y="1762473"/>
          <a:ext cx="3234821" cy="4881136"/>
        </p:xfrm>
        <a:graphic>
          <a:graphicData uri="http://schemas.openxmlformats.org/drawingml/2006/table">
            <a:tbl>
              <a:tblPr/>
              <a:tblGrid>
                <a:gridCol w="2505162"/>
                <a:gridCol w="729659"/>
              </a:tblGrid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4,40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4,40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4,39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4,35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4,33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4,32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4,32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4,30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4,30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4,30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4,30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4,29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7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268760"/>
            <a:ext cx="167005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99592" y="1236465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Качество знаний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0572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657" y="2636912"/>
            <a:ext cx="2146370" cy="201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4922067"/>
              </p:ext>
            </p:extLst>
          </p:nvPr>
        </p:nvGraphicFramePr>
        <p:xfrm>
          <a:off x="323528" y="1604492"/>
          <a:ext cx="3240360" cy="4896554"/>
        </p:xfrm>
        <a:graphic>
          <a:graphicData uri="http://schemas.openxmlformats.org/drawingml/2006/table">
            <a:tbl>
              <a:tblPr/>
              <a:tblGrid>
                <a:gridCol w="2555174"/>
                <a:gridCol w="685186"/>
              </a:tblGrid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67,52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66,63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66,48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66,39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66,23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65,74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64,89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64,76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64,57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64,52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63,17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62,36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62,26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62,08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61,70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61,56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61,27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59,65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59,27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58,44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57,36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56,36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55,38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55,08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54,66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83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50,00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язык (уровень ООО)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1235160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Качество знаний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286417" y="1291387"/>
            <a:ext cx="2584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Средний </a:t>
            </a:r>
            <a:r>
              <a:rPr lang="ru-RU" dirty="0" smtClean="0"/>
              <a:t>балл ( ОГЭ 3,9)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313095"/>
              </p:ext>
            </p:extLst>
          </p:nvPr>
        </p:nvGraphicFramePr>
        <p:xfrm>
          <a:off x="5740010" y="1660719"/>
          <a:ext cx="3194726" cy="4824534"/>
        </p:xfrm>
        <a:graphic>
          <a:graphicData uri="http://schemas.openxmlformats.org/drawingml/2006/table">
            <a:tbl>
              <a:tblPr/>
              <a:tblGrid>
                <a:gridCol w="2421808"/>
                <a:gridCol w="772918"/>
              </a:tblGrid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3,88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3,87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3,86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3,84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3,84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3,82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3,81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3,78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3,76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3,74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3,74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3,73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3,72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3,70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3,70</a:t>
                      </a:r>
                    </a:p>
                  </a:txBody>
                  <a:tcPr marL="8289" marR="8289" marT="82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3,70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3,69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3,69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3,62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526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292" y="2461085"/>
            <a:ext cx="2088232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5086311"/>
              </p:ext>
            </p:extLst>
          </p:nvPr>
        </p:nvGraphicFramePr>
        <p:xfrm>
          <a:off x="305766" y="1484784"/>
          <a:ext cx="3384376" cy="5112562"/>
        </p:xfrm>
        <a:graphic>
          <a:graphicData uri="http://schemas.openxmlformats.org/drawingml/2006/table">
            <a:tbl>
              <a:tblPr/>
              <a:tblGrid>
                <a:gridCol w="2710309"/>
                <a:gridCol w="674067"/>
              </a:tblGrid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71,84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69,92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69,72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68,95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68,77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68,23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67,96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66,78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66,68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66,55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66,53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66,46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66,39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65,80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65,50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65,22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65,09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64,00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63,38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62,92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60,54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59,92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59,40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59,34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57,60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704" marR="8704" marT="87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48,85</a:t>
                      </a:r>
                    </a:p>
                  </a:txBody>
                  <a:tcPr marL="8704" marR="8704" marT="8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Математика (уровень ООО)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99586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Качество знаний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2164925"/>
              </p:ext>
            </p:extLst>
          </p:nvPr>
        </p:nvGraphicFramePr>
        <p:xfrm>
          <a:off x="5580112" y="1484784"/>
          <a:ext cx="3312368" cy="5112562"/>
        </p:xfrm>
        <a:graphic>
          <a:graphicData uri="http://schemas.openxmlformats.org/drawingml/2006/table">
            <a:tbl>
              <a:tblPr/>
              <a:tblGrid>
                <a:gridCol w="2462402"/>
                <a:gridCol w="849966"/>
              </a:tblGrid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3,95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3,95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3,91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3,86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3,84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3,82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3,81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3,81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3,76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3,72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966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7697" marR="7697" marT="76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3,59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677241" y="995868"/>
            <a:ext cx="1564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Средний балл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22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2" t="9227" r="16594" b="9029"/>
          <a:stretch/>
        </p:blipFill>
        <p:spPr bwMode="auto">
          <a:xfrm>
            <a:off x="3923928" y="2564904"/>
            <a:ext cx="1728192" cy="2028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2628712"/>
              </p:ext>
            </p:extLst>
          </p:nvPr>
        </p:nvGraphicFramePr>
        <p:xfrm>
          <a:off x="238027" y="1484784"/>
          <a:ext cx="3674057" cy="5040578"/>
        </p:xfrm>
        <a:graphic>
          <a:graphicData uri="http://schemas.openxmlformats.org/drawingml/2006/table">
            <a:tbl>
              <a:tblPr/>
              <a:tblGrid>
                <a:gridCol w="2703085"/>
                <a:gridCol w="970972"/>
              </a:tblGrid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61,10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58,41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58,04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57,41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54,10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3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53,51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53,39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53,26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52,88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2169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52,87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52,80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52,40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52,24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52,11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52,03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51,19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49,52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48,50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48,19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48,07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47,93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47,25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46,25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45,75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43,24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85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38,48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/>
              <a:t>Алгебра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1033641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Качество знаний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166416" y="1033641"/>
            <a:ext cx="2696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Средний </a:t>
            </a:r>
            <a:r>
              <a:rPr lang="ru-RU" dirty="0" smtClean="0"/>
              <a:t>балл ( ОГЭ 3,83)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64370"/>
              </p:ext>
            </p:extLst>
          </p:nvPr>
        </p:nvGraphicFramePr>
        <p:xfrm>
          <a:off x="5652120" y="1484784"/>
          <a:ext cx="3338742" cy="5006131"/>
        </p:xfrm>
        <a:graphic>
          <a:graphicData uri="http://schemas.openxmlformats.org/drawingml/2006/table">
            <a:tbl>
              <a:tblPr/>
              <a:tblGrid>
                <a:gridCol w="2341867"/>
                <a:gridCol w="996875"/>
              </a:tblGrid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3,76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3,76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3,73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3,70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9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3,70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3,67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3,66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3,64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2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3,63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3,62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3,62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3,62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3,61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3,60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3,60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3,60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3,60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3,60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3,58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3,57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3,52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3,50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3,50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3,50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8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 район</a:t>
                      </a:r>
                    </a:p>
                  </a:txBody>
                  <a:tcPr marL="7276" marR="7276" marT="72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3,45</a:t>
                      </a:r>
                    </a:p>
                  </a:txBody>
                  <a:tcPr marL="7276" marR="7276" marT="72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32482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478" y="2708920"/>
            <a:ext cx="2356625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7869214"/>
              </p:ext>
            </p:extLst>
          </p:nvPr>
        </p:nvGraphicFramePr>
        <p:xfrm>
          <a:off x="179512" y="1571257"/>
          <a:ext cx="3462563" cy="4824528"/>
        </p:xfrm>
        <a:graphic>
          <a:graphicData uri="http://schemas.openxmlformats.org/drawingml/2006/table">
            <a:tbl>
              <a:tblPr/>
              <a:tblGrid>
                <a:gridCol w="2486415"/>
                <a:gridCol w="976148"/>
              </a:tblGrid>
              <a:tr h="2302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60,43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57,83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57,11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56,41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55,51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53,96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53,31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53,27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52,38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1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52,33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52,04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 район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51,83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51,12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51,10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50,64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50,00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 район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50,00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49,18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 район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48,35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47,98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47,97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47,34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45,86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45,26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39,97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</a:p>
                  </a:txBody>
                  <a:tcPr marL="7518" marR="7518" marT="75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39,09</a:t>
                      </a:r>
                    </a:p>
                  </a:txBody>
                  <a:tcPr marL="7518" marR="7518" marT="75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/>
              <a:t>Геометрия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119675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Качество знаний 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945612"/>
              </p:ext>
            </p:extLst>
          </p:nvPr>
        </p:nvGraphicFramePr>
        <p:xfrm>
          <a:off x="5508104" y="1566084"/>
          <a:ext cx="3456384" cy="4784255"/>
        </p:xfrm>
        <a:graphic>
          <a:graphicData uri="http://schemas.openxmlformats.org/drawingml/2006/table">
            <a:tbl>
              <a:tblPr/>
              <a:tblGrid>
                <a:gridCol w="2392881"/>
                <a:gridCol w="1063503"/>
              </a:tblGrid>
              <a:tr h="1784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3,78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84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3,77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84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3,72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84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3,70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3,67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3,65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3,65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3,65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3,65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6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3,64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3,63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3,62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7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3,61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3,60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3,60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3,60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3,60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3,60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3,60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3,59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3,58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3,55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3,50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3,50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3,47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73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</a:p>
                  </a:txBody>
                  <a:tcPr marL="8366" marR="8366" marT="8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3,45</a:t>
                      </a:r>
                    </a:p>
                  </a:txBody>
                  <a:tcPr marL="8366" marR="8366" marT="83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236296" y="1196752"/>
            <a:ext cx="1564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Средний балл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8350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1950869"/>
              </p:ext>
            </p:extLst>
          </p:nvPr>
        </p:nvGraphicFramePr>
        <p:xfrm>
          <a:off x="251520" y="1772816"/>
          <a:ext cx="3168352" cy="4942954"/>
        </p:xfrm>
        <a:graphic>
          <a:graphicData uri="http://schemas.openxmlformats.org/drawingml/2006/table">
            <a:tbl>
              <a:tblPr/>
              <a:tblGrid>
                <a:gridCol w="2145035"/>
                <a:gridCol w="1023317"/>
              </a:tblGrid>
              <a:tr h="17816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78,68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816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78,62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816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77,70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16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76,61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21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75,98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16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75,96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75,58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16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75,22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16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74,56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70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74,46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74,27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73,85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7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73,77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87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73,73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73,56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73,00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72,54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70,46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70,38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69,58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66,99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65,91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65,22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63,49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58,95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7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57,57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008112"/>
          </a:xfrm>
        </p:spPr>
        <p:txBody>
          <a:bodyPr>
            <a:normAutofit/>
          </a:bodyPr>
          <a:lstStyle/>
          <a:p>
            <a:r>
              <a:rPr lang="ru-RU" dirty="0" smtClean="0"/>
              <a:t>Биология (уровень ООО</a:t>
            </a:r>
            <a:r>
              <a:rPr lang="ru-RU" dirty="0" smtClean="0"/>
              <a:t>) </a:t>
            </a:r>
            <a:r>
              <a:rPr lang="ru-RU" sz="2000" dirty="0" smtClean="0"/>
              <a:t>( ОГЭ 3,76)</a:t>
            </a:r>
            <a:endParaRPr lang="ru-RU" sz="20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6672"/>
              </p:ext>
            </p:extLst>
          </p:nvPr>
        </p:nvGraphicFramePr>
        <p:xfrm>
          <a:off x="5868144" y="1762473"/>
          <a:ext cx="3054885" cy="4960684"/>
        </p:xfrm>
        <a:graphic>
          <a:graphicData uri="http://schemas.openxmlformats.org/drawingml/2006/table">
            <a:tbl>
              <a:tblPr/>
              <a:tblGrid>
                <a:gridCol w="2334245"/>
                <a:gridCol w="720640"/>
              </a:tblGrid>
              <a:tr h="18063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4,10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063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4,09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063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4,06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063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4,02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63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4,02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63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4,00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4,00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63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4,00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63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3,99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79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3,99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3,97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3,95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7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3,93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896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3,90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3,88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3,88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3,85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3,84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7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30" marR="5930" marT="5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3,69</a:t>
                      </a:r>
                    </a:p>
                  </a:txBody>
                  <a:tcPr marL="5930" marR="5930" marT="59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pic>
        <p:nvPicPr>
          <p:cNvPr id="1025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77" t="34655" r="24165" b="8381"/>
          <a:stretch/>
        </p:blipFill>
        <p:spPr bwMode="auto">
          <a:xfrm>
            <a:off x="3563888" y="2924944"/>
            <a:ext cx="2160240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231317"/>
            <a:ext cx="1584176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99592" y="1236465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Качество знаний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5691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4" r="21736"/>
          <a:stretch/>
        </p:blipFill>
        <p:spPr bwMode="auto">
          <a:xfrm>
            <a:off x="3419872" y="2522556"/>
            <a:ext cx="230425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0070888"/>
              </p:ext>
            </p:extLst>
          </p:nvPr>
        </p:nvGraphicFramePr>
        <p:xfrm>
          <a:off x="354095" y="1988840"/>
          <a:ext cx="3096344" cy="4694136"/>
        </p:xfrm>
        <a:graphic>
          <a:graphicData uri="http://schemas.openxmlformats.org/drawingml/2006/table">
            <a:tbl>
              <a:tblPr/>
              <a:tblGrid>
                <a:gridCol w="2089557"/>
                <a:gridCol w="1006787"/>
              </a:tblGrid>
              <a:tr h="17351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77,56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351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77,37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351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75,08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51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75,03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51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74,42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51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73,97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51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73,45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51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72,86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51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72,68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89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72,63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A0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72,44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A0C7"/>
                    </a:solidFill>
                  </a:tcPr>
                </a:tc>
              </a:tr>
              <a:tr h="1821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72,31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72,11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71,39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71,27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71,26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71,17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71,11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69,10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68,84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68,81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68,45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68,26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64,36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21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63,68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218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61,25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История… (уровень ООО</a:t>
            </a:r>
            <a:r>
              <a:rPr lang="ru-RU" dirty="0" smtClean="0"/>
              <a:t>) </a:t>
            </a:r>
            <a:r>
              <a:rPr lang="ru-RU" sz="2000" dirty="0" smtClean="0"/>
              <a:t>( ОГЭ 3,51)</a:t>
            </a:r>
            <a:endParaRPr lang="ru-RU" sz="20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884112"/>
              </p:ext>
            </p:extLst>
          </p:nvPr>
        </p:nvGraphicFramePr>
        <p:xfrm>
          <a:off x="5724128" y="2007343"/>
          <a:ext cx="3096344" cy="4613425"/>
        </p:xfrm>
        <a:graphic>
          <a:graphicData uri="http://schemas.openxmlformats.org/drawingml/2006/table">
            <a:tbl>
              <a:tblPr/>
              <a:tblGrid>
                <a:gridCol w="2388609"/>
                <a:gridCol w="707735"/>
              </a:tblGrid>
              <a:tr h="16855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4,10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855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4,10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855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4,05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5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4,00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5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4,00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5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4,00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5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3,97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5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3,97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5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3,96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47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3,96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8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3,95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8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3,94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A0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3,94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A0C7"/>
                    </a:solidFill>
                  </a:tcPr>
                </a:tc>
              </a:tr>
              <a:tr h="17698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3,92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8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3,91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8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8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8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8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8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8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8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8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3,89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8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3,86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8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3,81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7698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3,78</a:t>
                      </a:r>
                    </a:p>
                  </a:txBody>
                  <a:tcPr marL="5940" marR="5940" marT="59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484784"/>
            <a:ext cx="167005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29387" y="1468273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Качество знаний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91197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980" y="2780928"/>
            <a:ext cx="2591888" cy="259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Русский язык (уровень СОО)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41012" y="129198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Качество знаний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96136" y="1291982"/>
            <a:ext cx="1564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Средний балл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763425"/>
              </p:ext>
            </p:extLst>
          </p:nvPr>
        </p:nvGraphicFramePr>
        <p:xfrm>
          <a:off x="251520" y="1661314"/>
          <a:ext cx="3240360" cy="4824534"/>
        </p:xfrm>
        <a:graphic>
          <a:graphicData uri="http://schemas.openxmlformats.org/drawingml/2006/table">
            <a:tbl>
              <a:tblPr/>
              <a:tblGrid>
                <a:gridCol w="2555174"/>
                <a:gridCol w="685186"/>
              </a:tblGrid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83,39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82,61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80,00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79,92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78,87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77,14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76,68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75,96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73,25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72,95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72,88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71,48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71,19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71,02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70,21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69,35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68,38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68,34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67,60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67,28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66,97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66,67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65,22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63,80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60,03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55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56,52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547392"/>
              </p:ext>
            </p:extLst>
          </p:nvPr>
        </p:nvGraphicFramePr>
        <p:xfrm>
          <a:off x="5652120" y="1661314"/>
          <a:ext cx="3240360" cy="4752540"/>
        </p:xfrm>
        <a:graphic>
          <a:graphicData uri="http://schemas.openxmlformats.org/drawingml/2006/table">
            <a:tbl>
              <a:tblPr/>
              <a:tblGrid>
                <a:gridCol w="2411718"/>
                <a:gridCol w="828642"/>
              </a:tblGrid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4,17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4,14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4,10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4,03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4,01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4,01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3,96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3,93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3,92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3,91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3,89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3,85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3,81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3,81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3,78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3,76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27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 район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3,60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248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Математика (уровень СОО)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84050" y="970805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Качество знаний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894783" y="980571"/>
            <a:ext cx="1564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Средний балл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571794"/>
              </p:ext>
            </p:extLst>
          </p:nvPr>
        </p:nvGraphicFramePr>
        <p:xfrm>
          <a:off x="251520" y="1377033"/>
          <a:ext cx="3312368" cy="5145408"/>
        </p:xfrm>
        <a:graphic>
          <a:graphicData uri="http://schemas.openxmlformats.org/drawingml/2006/table">
            <a:tbl>
              <a:tblPr/>
              <a:tblGrid>
                <a:gridCol w="2588207"/>
                <a:gridCol w="724161"/>
              </a:tblGrid>
              <a:tr h="22320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75,55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72,75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70,91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70,55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70,00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69,34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67,81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66,49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65,51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42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65,29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64,67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62,82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61,98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61,81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60,82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60,43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59,70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59,07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58,12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57,95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56,85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56,71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56,28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55,59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48,45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955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47,46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965715"/>
              </p:ext>
            </p:extLst>
          </p:nvPr>
        </p:nvGraphicFramePr>
        <p:xfrm>
          <a:off x="5364088" y="1349903"/>
          <a:ext cx="3528392" cy="5056123"/>
        </p:xfrm>
        <a:graphic>
          <a:graphicData uri="http://schemas.openxmlformats.org/drawingml/2006/table">
            <a:tbl>
              <a:tblPr/>
              <a:tblGrid>
                <a:gridCol w="2436982"/>
                <a:gridCol w="1091410"/>
              </a:tblGrid>
              <a:tr h="2094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4,05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3,91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3,91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3,91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3,84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3,79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3,78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3,74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3,73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3,65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3,63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3,50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3,47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322" y="2420888"/>
            <a:ext cx="1849474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60008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9" r="18057"/>
          <a:stretch/>
        </p:blipFill>
        <p:spPr bwMode="auto">
          <a:xfrm>
            <a:off x="3599892" y="2420888"/>
            <a:ext cx="2088232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4293001"/>
              </p:ext>
            </p:extLst>
          </p:nvPr>
        </p:nvGraphicFramePr>
        <p:xfrm>
          <a:off x="503548" y="1963190"/>
          <a:ext cx="3096344" cy="4659812"/>
        </p:xfrm>
        <a:graphic>
          <a:graphicData uri="http://schemas.openxmlformats.org/drawingml/2006/table">
            <a:tbl>
              <a:tblPr/>
              <a:tblGrid>
                <a:gridCol w="1968774"/>
                <a:gridCol w="1127570"/>
              </a:tblGrid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97,49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89,06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88,85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88,75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86,14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85,24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85,19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84,65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83,24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23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83,22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83,01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82,96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82,82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82,41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82,31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82,03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81,74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81,23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80,43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80,03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79,62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76,79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73,91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71,77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70,29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78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66,77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30432"/>
          </a:xfrm>
        </p:spPr>
        <p:txBody>
          <a:bodyPr/>
          <a:lstStyle/>
          <a:p>
            <a:r>
              <a:rPr lang="ru-RU" dirty="0" smtClean="0"/>
              <a:t>Биология (уровень СОО)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954946"/>
              </p:ext>
            </p:extLst>
          </p:nvPr>
        </p:nvGraphicFramePr>
        <p:xfrm>
          <a:off x="5724128" y="2132856"/>
          <a:ext cx="3168352" cy="4587131"/>
        </p:xfrm>
        <a:graphic>
          <a:graphicData uri="http://schemas.openxmlformats.org/drawingml/2006/table">
            <a:tbl>
              <a:tblPr/>
              <a:tblGrid>
                <a:gridCol w="2390408"/>
                <a:gridCol w="777944"/>
              </a:tblGrid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4,48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4,31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4,30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4,30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4,29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4,22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4,20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4,18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4,17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50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4,13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4,13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4,12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4,11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4,10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4,10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4,10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4,10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4,10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4,07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4,05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4,00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4,00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3,99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3,98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75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30" marR="5630" marT="56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5630" marR="5630" marT="56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556792"/>
            <a:ext cx="167005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27584" y="132899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Качество знаний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6372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852936"/>
            <a:ext cx="8208912" cy="3240360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Цель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: анализ образовательных результатов обучающихся, осваивающих программы начального общего, основного общего и среднего общего образования,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 итогам                 2022-2023 учебного года. </a:t>
            </a:r>
          </a:p>
          <a:p>
            <a:pPr marL="0" indent="0" algn="just">
              <a:buNone/>
            </a:pPr>
            <a:endParaRPr lang="ru-RU" dirty="0" smtClean="0"/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Информация для анализа предоставлена муниципальными органами управления образованием  на основании письма Министерства образования, науки и молодежи Республики Крым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от 14.06.2023 г №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3202/01-14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201622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Мониторинг образовательных результатов обучающихся общеобразовательных организаций Республики Крым </a:t>
            </a:r>
            <a:b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по итогам 2022-2023 </a:t>
            </a:r>
            <a:r>
              <a:rPr lang="ru-RU" sz="3200" dirty="0" err="1" smtClean="0">
                <a:solidFill>
                  <a:schemeClr val="tx2">
                    <a:lumMod val="75000"/>
                  </a:schemeClr>
                </a:solidFill>
              </a:rPr>
              <a:t>уч.года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7893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7" t="11891" r="12478" b="12552"/>
          <a:stretch/>
        </p:blipFill>
        <p:spPr bwMode="auto">
          <a:xfrm>
            <a:off x="3563888" y="2780928"/>
            <a:ext cx="2304256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3528855"/>
              </p:ext>
            </p:extLst>
          </p:nvPr>
        </p:nvGraphicFramePr>
        <p:xfrm>
          <a:off x="251520" y="2132856"/>
          <a:ext cx="3312368" cy="4544877"/>
        </p:xfrm>
        <a:graphic>
          <a:graphicData uri="http://schemas.openxmlformats.org/drawingml/2006/table">
            <a:tbl>
              <a:tblPr/>
              <a:tblGrid>
                <a:gridCol w="2275317"/>
                <a:gridCol w="1037051"/>
              </a:tblGrid>
              <a:tr h="16534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91,00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534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88,93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</a:tr>
              <a:tr h="16534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87,80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34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87,53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34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86,58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34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86,54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34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85,27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34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84,29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34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84,19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67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83,70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1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82,91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1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82,70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7361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82,55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1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82,47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1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82,17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1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80,94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1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80,89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1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80,07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1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79,27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1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78,76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1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78,73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1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76,92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1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75,87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1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75,78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1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75,25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1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73,36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История… (уровень СОО)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189109"/>
              </p:ext>
            </p:extLst>
          </p:nvPr>
        </p:nvGraphicFramePr>
        <p:xfrm>
          <a:off x="5850397" y="2050505"/>
          <a:ext cx="3024336" cy="4538234"/>
        </p:xfrm>
        <a:graphic>
          <a:graphicData uri="http://schemas.openxmlformats.org/drawingml/2006/table">
            <a:tbl>
              <a:tblPr/>
              <a:tblGrid>
                <a:gridCol w="2217846"/>
                <a:gridCol w="806490"/>
              </a:tblGrid>
              <a:tr h="16294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4,33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294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4,30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294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4,30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294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4,27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94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4,22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94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4,22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94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4,20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94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4,20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94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4,20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68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4,20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09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4,18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09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4,17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09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4,16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09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4,16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09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4,15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0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4,15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7109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4,11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09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4,10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09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4,10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09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4,09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09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4,08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09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4,05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09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4,05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09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4,00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7109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7109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42" marR="5742" marT="57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5742" marR="5742" marT="57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566902"/>
            <a:ext cx="167005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9552" y="1605881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Качество знаний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34581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56"/>
          <a:stretch/>
        </p:blipFill>
        <p:spPr bwMode="auto">
          <a:xfrm>
            <a:off x="0" y="269777"/>
            <a:ext cx="9144000" cy="6168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3763">
            <a:off x="907181" y="647881"/>
            <a:ext cx="191497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7977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16020"/>
            <a:ext cx="8640960" cy="1124748"/>
          </a:xfrm>
        </p:spPr>
        <p:txBody>
          <a:bodyPr>
            <a:noAutofit/>
          </a:bodyPr>
          <a:lstStyle/>
          <a:p>
            <a:r>
              <a:rPr lang="ru-RU" sz="3600" dirty="0" smtClean="0"/>
              <a:t>Образовательные результаты  </a:t>
            </a:r>
            <a:br>
              <a:rPr lang="ru-RU" sz="3600" dirty="0" smtClean="0"/>
            </a:br>
            <a:r>
              <a:rPr lang="ru-RU" sz="3600" dirty="0" smtClean="0"/>
              <a:t>в Республике Крым</a:t>
            </a:r>
            <a:endParaRPr lang="ru-RU" sz="36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050941"/>
              </p:ext>
            </p:extLst>
          </p:nvPr>
        </p:nvGraphicFramePr>
        <p:xfrm>
          <a:off x="323528" y="1713302"/>
          <a:ext cx="8568951" cy="1656184"/>
        </p:xfrm>
        <a:graphic>
          <a:graphicData uri="http://schemas.openxmlformats.org/drawingml/2006/table">
            <a:tbl>
              <a:tblPr/>
              <a:tblGrid>
                <a:gridCol w="1516628"/>
                <a:gridCol w="1440797"/>
                <a:gridCol w="1507071"/>
                <a:gridCol w="1512168"/>
                <a:gridCol w="1440160"/>
                <a:gridCol w="1152127"/>
              </a:tblGrid>
              <a:tr h="1297357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Всего </a:t>
                      </a:r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обучающихся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на конец </a:t>
                      </a:r>
                      <a:endParaRPr lang="ru-RU" sz="105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b" latinLnBrk="0" hangingPunct="1"/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года</a:t>
                      </a:r>
                      <a:endParaRPr lang="ru-RU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641" marR="4641" marT="46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кол-во обучающихся, освоивших все предметы учебного плана </a:t>
                      </a:r>
                      <a:endParaRPr lang="ru-RU" sz="105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b" latinLnBrk="0" hangingPunct="1"/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на </a:t>
                      </a:r>
                      <a:r>
                        <a:rPr lang="ru-RU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5"   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("отличники")</a:t>
                      </a:r>
                      <a:endParaRPr lang="ru-RU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641" marR="4641" marT="46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кол-во обучающихся, </a:t>
                      </a:r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освоивших предметы </a:t>
                      </a:r>
                      <a:r>
                        <a:rPr lang="ru-RU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учебного плана </a:t>
                      </a:r>
                      <a:endParaRPr lang="ru-RU" sz="105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b" latinLnBrk="0" hangingPunct="1"/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на </a:t>
                      </a:r>
                      <a:r>
                        <a:rPr lang="ru-RU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"5" и "</a:t>
                      </a:r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4" 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("хорошисты")</a:t>
                      </a:r>
                      <a:endParaRPr lang="ru-RU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641" marR="4641" marT="46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кол-во обучающихся, </a:t>
                      </a:r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освоивших предметы </a:t>
                      </a:r>
                      <a:r>
                        <a:rPr lang="ru-RU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учебного </a:t>
                      </a:r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плана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на "5", "4" и </a:t>
                      </a:r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"3" ("троечники")</a:t>
                      </a:r>
                      <a:endParaRPr lang="ru-RU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641" marR="4641" marT="46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кол-во обучающихся, </a:t>
                      </a:r>
                      <a:endParaRPr lang="ru-RU" sz="105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не освоивших хотя бы </a:t>
                      </a:r>
                      <a:endParaRPr lang="ru-RU" sz="105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 </a:t>
                      </a:r>
                      <a:r>
                        <a:rPr lang="ru-RU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предмет/курс учебного </a:t>
                      </a:r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плана </a:t>
                      </a: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(имеющие отметку "2")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ru-RU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641" marR="4641" marT="46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кол-во обучающихся, </a:t>
                      </a:r>
                      <a:endParaRPr lang="ru-RU" sz="105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b" latinLnBrk="0" hangingPunct="1"/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не  </a:t>
                      </a:r>
                      <a:r>
                        <a:rPr lang="ru-RU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аттестованных  хотя </a:t>
                      </a:r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бы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ru-RU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по </a:t>
                      </a:r>
                      <a:r>
                        <a:rPr lang="ru-RU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 предмету/курсу учебного плана (н/а)</a:t>
                      </a:r>
                    </a:p>
                  </a:txBody>
                  <a:tcPr marL="4641" marR="4641" marT="46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88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194 888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641" marR="4641" marT="46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24 064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641" marR="4641" marT="46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81 775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641" marR="4641" marT="46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87 115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641" marR="4641" marT="46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1 620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641" marR="4641" marT="46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314</a:t>
                      </a:r>
                    </a:p>
                  </a:txBody>
                  <a:tcPr marL="4641" marR="4641" marT="46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249753" y="3933054"/>
            <a:ext cx="163166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В процентном </a:t>
            </a:r>
          </a:p>
          <a:p>
            <a:pPr algn="ctr"/>
            <a:r>
              <a:rPr lang="ru-RU" dirty="0" smtClean="0"/>
              <a:t>выражении</a:t>
            </a:r>
            <a:endParaRPr lang="ru-RU" dirty="0"/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2991304"/>
              </p:ext>
            </p:extLst>
          </p:nvPr>
        </p:nvGraphicFramePr>
        <p:xfrm>
          <a:off x="2915816" y="3510300"/>
          <a:ext cx="5908897" cy="3096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5536" y="1340768"/>
            <a:ext cx="318253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В количественном выражении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1537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9702251"/>
              </p:ext>
            </p:extLst>
          </p:nvPr>
        </p:nvGraphicFramePr>
        <p:xfrm>
          <a:off x="251520" y="260648"/>
          <a:ext cx="8784976" cy="1070168"/>
        </p:xfrm>
        <a:graphic>
          <a:graphicData uri="http://schemas.openxmlformats.org/drawingml/2006/table">
            <a:tbl>
              <a:tblPr/>
              <a:tblGrid>
                <a:gridCol w="2952328"/>
                <a:gridCol w="3024336"/>
                <a:gridCol w="2808312"/>
              </a:tblGrid>
              <a:tr h="6480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Качество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знаний в РК   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Успеваемость  в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РК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Средний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балл в РК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22096"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54,31%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99,01%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910964"/>
              </p:ext>
            </p:extLst>
          </p:nvPr>
        </p:nvGraphicFramePr>
        <p:xfrm>
          <a:off x="251521" y="1484784"/>
          <a:ext cx="2880319" cy="5040560"/>
        </p:xfrm>
        <a:graphic>
          <a:graphicData uri="http://schemas.openxmlformats.org/drawingml/2006/table">
            <a:tbl>
              <a:tblPr/>
              <a:tblGrid>
                <a:gridCol w="384870"/>
                <a:gridCol w="1676047"/>
                <a:gridCol w="819402"/>
              </a:tblGrid>
              <a:tr h="3600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№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АТЕ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Качество </a:t>
                      </a:r>
                      <a:r>
                        <a:rPr lang="ru-RU" sz="9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обученности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59,48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59,22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58,38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57,70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57,28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55,68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55,05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54,69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20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54,31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54,18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54,12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53,97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53,91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53,57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53,20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52,72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52,49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52,44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52,32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52,26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51,57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48,16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47,44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46,92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46,70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38,30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6270851"/>
              </p:ext>
            </p:extLst>
          </p:nvPr>
        </p:nvGraphicFramePr>
        <p:xfrm>
          <a:off x="3275856" y="1556792"/>
          <a:ext cx="2880320" cy="5040562"/>
        </p:xfrm>
        <a:graphic>
          <a:graphicData uri="http://schemas.openxmlformats.org/drawingml/2006/table">
            <a:tbl>
              <a:tblPr/>
              <a:tblGrid>
                <a:gridCol w="365942"/>
                <a:gridCol w="1617229"/>
                <a:gridCol w="897149"/>
              </a:tblGrid>
              <a:tr h="3588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№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АТЕ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Успеваемость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99,82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99,80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99,66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99,61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99,58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99,52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99,52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99,42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99,33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99,28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99,25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99,25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99,18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99,16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99,16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99,13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611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Крым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622" marR="7622" marT="76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2" marR="7622" marT="76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99,01</a:t>
                      </a:r>
                    </a:p>
                  </a:txBody>
                  <a:tcPr marL="7622" marR="7622" marT="76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99,00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98,56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98,56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98,52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98,39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98,35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98,10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98,09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92,67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583664"/>
              </p:ext>
            </p:extLst>
          </p:nvPr>
        </p:nvGraphicFramePr>
        <p:xfrm>
          <a:off x="6300192" y="1484784"/>
          <a:ext cx="2716080" cy="5003042"/>
        </p:xfrm>
        <a:graphic>
          <a:graphicData uri="http://schemas.openxmlformats.org/drawingml/2006/table">
            <a:tbl>
              <a:tblPr/>
              <a:tblGrid>
                <a:gridCol w="561947"/>
                <a:gridCol w="1592186"/>
                <a:gridCol w="561947"/>
              </a:tblGrid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№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АТЕ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Средний балл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4,20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4,06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3,95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3,94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3,91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3,77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8577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3,70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3,70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3,70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3,68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3,68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3,68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3,65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3,64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3,62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3,62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3,61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3,60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3,60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3,60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3,60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3,60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3,59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3,57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3,56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78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3,42</a:t>
                      </a:r>
                    </a:p>
                  </a:txBody>
                  <a:tcPr marL="8082" marR="8082" marT="80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388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44076"/>
              </p:ext>
            </p:extLst>
          </p:nvPr>
        </p:nvGraphicFramePr>
        <p:xfrm>
          <a:off x="179512" y="1700808"/>
          <a:ext cx="2880320" cy="4706567"/>
        </p:xfrm>
        <a:graphic>
          <a:graphicData uri="http://schemas.openxmlformats.org/drawingml/2006/table">
            <a:tbl>
              <a:tblPr/>
              <a:tblGrid>
                <a:gridCol w="320035"/>
                <a:gridCol w="1820475"/>
                <a:gridCol w="739810"/>
              </a:tblGrid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№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АТЕ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</a:t>
                      </a:r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отличников"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24,61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15,13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14,56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14,55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14,21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14,13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13,62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12,63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12,47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12,36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3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ИТОГО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 Республике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Крым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034" marR="7034" marT="70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12,35</a:t>
                      </a:r>
                    </a:p>
                  </a:txBody>
                  <a:tcPr marL="7034" marR="7034" marT="70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12,22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12,18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11,71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11,64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11,61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11,42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11,31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11,12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11,09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11,01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47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10,87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10,58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10,41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10,24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008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7,67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789532"/>
              </p:ext>
            </p:extLst>
          </p:nvPr>
        </p:nvGraphicFramePr>
        <p:xfrm>
          <a:off x="395536" y="260648"/>
          <a:ext cx="8424936" cy="1366939"/>
        </p:xfrm>
        <a:graphic>
          <a:graphicData uri="http://schemas.openxmlformats.org/drawingml/2006/table">
            <a:tbl>
              <a:tblPr/>
              <a:tblGrid>
                <a:gridCol w="2766305"/>
                <a:gridCol w="2893550"/>
                <a:gridCol w="2765081"/>
              </a:tblGrid>
              <a:tr h="10081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% </a:t>
                      </a:r>
                      <a:r>
                        <a:rPr lang="ru-RU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обучающихся, освоивших все предметы учебного плана на "</a:t>
                      </a:r>
                      <a:r>
                        <a:rPr lang="ru-RU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5" </a:t>
                      </a:r>
                    </a:p>
                    <a:p>
                      <a:pPr marL="0" algn="ctr" defTabSz="914400" rtl="0" eaLnBrk="1" fontAlgn="b" latinLnBrk="0" hangingPunct="1"/>
                      <a:endParaRPr lang="ru-RU" sz="11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b" latinLnBrk="0" hangingPunct="1"/>
                      <a:r>
                        <a:rPr lang="ru-RU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("отличники")</a:t>
                      </a:r>
                      <a:endParaRPr lang="ru-RU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641" marR="4641" marT="46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% </a:t>
                      </a:r>
                      <a:r>
                        <a:rPr lang="ru-RU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обучающихся, </a:t>
                      </a:r>
                      <a:r>
                        <a:rPr lang="ru-RU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освоивших предметы </a:t>
                      </a:r>
                      <a:r>
                        <a:rPr lang="ru-RU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учебного плана на "5" и "</a:t>
                      </a:r>
                      <a:r>
                        <a:rPr lang="ru-RU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4" </a:t>
                      </a:r>
                    </a:p>
                    <a:p>
                      <a:pPr marL="0" algn="ctr" defTabSz="914400" rtl="0" eaLnBrk="1" fontAlgn="b" latinLnBrk="0" hangingPunct="1"/>
                      <a:endParaRPr lang="ru-RU" sz="11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b" latinLnBrk="0" hangingPunct="1"/>
                      <a:r>
                        <a:rPr lang="ru-RU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("хорошисты")</a:t>
                      </a:r>
                      <a:endParaRPr lang="ru-RU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641" marR="4641" marT="46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% </a:t>
                      </a:r>
                      <a:r>
                        <a:rPr lang="ru-RU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обучающихся,  не освоивших хотя бы 1 предмет/курс учебного </a:t>
                      </a:r>
                      <a:r>
                        <a:rPr lang="ru-RU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плана </a:t>
                      </a: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(имеющие отметку "2")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ru-RU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ru-RU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641" marR="4641" marT="46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8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12,25 %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641" marR="4641" marT="46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41,96%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641" marR="4641" marT="46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0,83%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641" marR="4641" marT="46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029363"/>
              </p:ext>
            </p:extLst>
          </p:nvPr>
        </p:nvGraphicFramePr>
        <p:xfrm>
          <a:off x="3203848" y="1700808"/>
          <a:ext cx="2808313" cy="4767722"/>
        </p:xfrm>
        <a:graphic>
          <a:graphicData uri="http://schemas.openxmlformats.org/drawingml/2006/table">
            <a:tbl>
              <a:tblPr/>
              <a:tblGrid>
                <a:gridCol w="360040"/>
                <a:gridCol w="1918090"/>
                <a:gridCol w="530183"/>
              </a:tblGrid>
              <a:tr h="5005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№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АТЕ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«</a:t>
                      </a:r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хорошис-тов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»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1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46,75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44,68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44,45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43,65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43,25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43,15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42,99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42,86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42,41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479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ИТОГО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 Республике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Крым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41,96</a:t>
                      </a:r>
                    </a:p>
                  </a:txBody>
                  <a:tcPr marL="7034" marR="7034" marT="70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1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41,55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41,17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40,98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40,90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40,65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38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39,94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39,81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39,76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39,62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38,60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37,06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98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37,03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35,83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35,80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34,87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955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30,63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979145"/>
              </p:ext>
            </p:extLst>
          </p:nvPr>
        </p:nvGraphicFramePr>
        <p:xfrm>
          <a:off x="6156176" y="1700809"/>
          <a:ext cx="2736303" cy="4764316"/>
        </p:xfrm>
        <a:graphic>
          <a:graphicData uri="http://schemas.openxmlformats.org/drawingml/2006/table">
            <a:tbl>
              <a:tblPr/>
              <a:tblGrid>
                <a:gridCol w="377421"/>
                <a:gridCol w="1809906"/>
                <a:gridCol w="548976"/>
              </a:tblGrid>
              <a:tr h="4492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№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АТЕ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имеющих отметку «2»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0,18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0,19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0,34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0,37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0,38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0,39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0,41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0,55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0,55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0,57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0,61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0,64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0,74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0,75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0,76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0,78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700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ИТОГО по Республике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Крым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20" marR="6920" marT="69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20" marR="6920" marT="69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0,83</a:t>
                      </a:r>
                    </a:p>
                  </a:txBody>
                  <a:tcPr marL="6920" marR="6920" marT="69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1,00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1,10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1,13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1,19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12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1,28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1,42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1,54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1,75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970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6,01</a:t>
                      </a:r>
                    </a:p>
                  </a:txBody>
                  <a:tcPr marL="6920" marR="6920" marT="69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421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6095172"/>
              </p:ext>
            </p:extLst>
          </p:nvPr>
        </p:nvGraphicFramePr>
        <p:xfrm>
          <a:off x="2747140" y="4293096"/>
          <a:ext cx="4572000" cy="2451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850106"/>
          </a:xfrm>
        </p:spPr>
        <p:txBody>
          <a:bodyPr>
            <a:noAutofit/>
          </a:bodyPr>
          <a:lstStyle/>
          <a:p>
            <a:r>
              <a:rPr lang="ru-RU" sz="2800" dirty="0" smtClean="0"/>
              <a:t>Показатель качества знаний по основным предметам ООП в Республике Крым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95536" y="1340768"/>
            <a:ext cx="1728192" cy="36004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/>
          <a:p>
            <a:r>
              <a:rPr lang="ru-RU" sz="1800" dirty="0" smtClean="0"/>
              <a:t>Уровень НОО</a:t>
            </a:r>
            <a:endParaRPr lang="ru-RU" sz="1800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4716016" y="1340768"/>
            <a:ext cx="1800200" cy="36004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r>
              <a:rPr lang="ru-RU" sz="1800" dirty="0" smtClean="0"/>
              <a:t>Уровень ООО</a:t>
            </a:r>
            <a:endParaRPr lang="ru-RU" sz="1800" dirty="0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572290"/>
              </p:ext>
            </p:extLst>
          </p:nvPr>
        </p:nvGraphicFramePr>
        <p:xfrm>
          <a:off x="179512" y="1700808"/>
          <a:ext cx="4320480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7384240"/>
              </p:ext>
            </p:extLst>
          </p:nvPr>
        </p:nvGraphicFramePr>
        <p:xfrm>
          <a:off x="4572000" y="1700808"/>
          <a:ext cx="4398640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Объект 3"/>
          <p:cNvSpPr txBox="1">
            <a:spLocks/>
          </p:cNvSpPr>
          <p:nvPr/>
        </p:nvSpPr>
        <p:spPr>
          <a:xfrm>
            <a:off x="971600" y="4577434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925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/>
              <a:t>Уровень СОО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160749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850106"/>
          </a:xfrm>
        </p:spPr>
        <p:txBody>
          <a:bodyPr>
            <a:noAutofit/>
          </a:bodyPr>
          <a:lstStyle/>
          <a:p>
            <a:r>
              <a:rPr lang="ru-RU" sz="3200" dirty="0" smtClean="0"/>
              <a:t>Средний балл по основным предметам ООП </a:t>
            </a:r>
            <a:br>
              <a:rPr lang="ru-RU" sz="3200" dirty="0" smtClean="0"/>
            </a:br>
            <a:r>
              <a:rPr lang="ru-RU" sz="3200" dirty="0" smtClean="0"/>
              <a:t>в Республике Крым</a:t>
            </a:r>
            <a:endParaRPr lang="ru-RU" sz="32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95536" y="1340768"/>
            <a:ext cx="1728192" cy="36004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/>
          <a:p>
            <a:r>
              <a:rPr lang="ru-RU" sz="1800" dirty="0" smtClean="0"/>
              <a:t>Уровень НОО</a:t>
            </a:r>
            <a:endParaRPr lang="ru-RU" sz="1800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4716016" y="1340768"/>
            <a:ext cx="1800200" cy="36004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r>
              <a:rPr lang="ru-RU" sz="1800" dirty="0" smtClean="0"/>
              <a:t>Уровень ООО</a:t>
            </a:r>
            <a:endParaRPr lang="ru-RU" sz="1800" dirty="0"/>
          </a:p>
        </p:txBody>
      </p:sp>
      <p:sp>
        <p:nvSpPr>
          <p:cNvPr id="11" name="Объект 3"/>
          <p:cNvSpPr txBox="1">
            <a:spLocks/>
          </p:cNvSpPr>
          <p:nvPr/>
        </p:nvSpPr>
        <p:spPr>
          <a:xfrm>
            <a:off x="971600" y="4577434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925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/>
              <a:t>Уровень СОО</a:t>
            </a:r>
            <a:endParaRPr lang="ru-RU" sz="1800" dirty="0"/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6262560"/>
              </p:ext>
            </p:extLst>
          </p:nvPr>
        </p:nvGraphicFramePr>
        <p:xfrm>
          <a:off x="4499992" y="1784773"/>
          <a:ext cx="4427984" cy="24243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070174"/>
              </p:ext>
            </p:extLst>
          </p:nvPr>
        </p:nvGraphicFramePr>
        <p:xfrm>
          <a:off x="2704727" y="4221330"/>
          <a:ext cx="5035625" cy="2520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5054774"/>
              </p:ext>
            </p:extLst>
          </p:nvPr>
        </p:nvGraphicFramePr>
        <p:xfrm>
          <a:off x="323528" y="1772816"/>
          <a:ext cx="4104456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173322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4366524"/>
              </p:ext>
            </p:extLst>
          </p:nvPr>
        </p:nvGraphicFramePr>
        <p:xfrm>
          <a:off x="323528" y="1479312"/>
          <a:ext cx="3384376" cy="5063864"/>
        </p:xfrm>
        <a:graphic>
          <a:graphicData uri="http://schemas.openxmlformats.org/drawingml/2006/table">
            <a:tbl>
              <a:tblPr/>
              <a:tblGrid>
                <a:gridCol w="2461364"/>
                <a:gridCol w="923012"/>
              </a:tblGrid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78,98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77,86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75,95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75,80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75,48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75,32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74,75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74,17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73,31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73,20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73,16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72,53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71,70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71,70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71,40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70,97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70,86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70,30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69,89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68,95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68,63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68,48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68,29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66,96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66,25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94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59,32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792088"/>
          </a:xfrm>
        </p:spPr>
        <p:txBody>
          <a:bodyPr/>
          <a:lstStyle/>
          <a:p>
            <a:r>
              <a:rPr lang="ru-RU" dirty="0" smtClean="0"/>
              <a:t>Русский язык (уровень НОО)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59632" y="105049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Качество знаний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933475"/>
              </p:ext>
            </p:extLst>
          </p:nvPr>
        </p:nvGraphicFramePr>
        <p:xfrm>
          <a:off x="5580112" y="1479312"/>
          <a:ext cx="3312368" cy="5040568"/>
        </p:xfrm>
        <a:graphic>
          <a:graphicData uri="http://schemas.openxmlformats.org/drawingml/2006/table">
            <a:tbl>
              <a:tblPr/>
              <a:tblGrid>
                <a:gridCol w="2529148"/>
                <a:gridCol w="783220"/>
              </a:tblGrid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4,06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4,00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4,00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4,00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4,00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3,98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3,98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3,97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  район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3,94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  район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3,94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3,94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3,93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 район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3,93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3,92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 район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 район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 район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 район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3,89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 район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3,89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район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3,86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 район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3,84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9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район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3,78</a:t>
                      </a:r>
                    </a:p>
                  </a:txBody>
                  <a:tcPr marL="8170" marR="8170" marT="81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868144" y="1109980"/>
            <a:ext cx="1564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Средний балл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852936"/>
            <a:ext cx="1834358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324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6" t="-24" r="20728" b="6819"/>
          <a:stretch/>
        </p:blipFill>
        <p:spPr bwMode="auto">
          <a:xfrm>
            <a:off x="3563888" y="2492896"/>
            <a:ext cx="1872208" cy="2492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Математика (уровень НОО)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033070"/>
              </p:ext>
            </p:extLst>
          </p:nvPr>
        </p:nvGraphicFramePr>
        <p:xfrm>
          <a:off x="251520" y="1476648"/>
          <a:ext cx="3312368" cy="5076500"/>
        </p:xfrm>
        <a:graphic>
          <a:graphicData uri="http://schemas.openxmlformats.org/drawingml/2006/table">
            <a:tbl>
              <a:tblPr/>
              <a:tblGrid>
                <a:gridCol w="2501176"/>
                <a:gridCol w="811192"/>
              </a:tblGrid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83,33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82,87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82,78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81,96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81,12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81,05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80,03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79,74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79,57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78,20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78,16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78,03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76,81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76,75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76,32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76,03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75,98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75,59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75,49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75,32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73,15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73,13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72,61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70,81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69,88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9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 район</a:t>
                      </a:r>
                    </a:p>
                  </a:txBody>
                  <a:tcPr marL="8289" marR="8289" marT="82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63,38</a:t>
                      </a:r>
                    </a:p>
                  </a:txBody>
                  <a:tcPr marL="8289" marR="8289" marT="82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47908" y="111203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Качество знаний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98174"/>
              </p:ext>
            </p:extLst>
          </p:nvPr>
        </p:nvGraphicFramePr>
        <p:xfrm>
          <a:off x="5436096" y="1493200"/>
          <a:ext cx="3384376" cy="5043974"/>
        </p:xfrm>
        <a:graphic>
          <a:graphicData uri="http://schemas.openxmlformats.org/drawingml/2006/table">
            <a:tbl>
              <a:tblPr/>
              <a:tblGrid>
                <a:gridCol w="2555549"/>
                <a:gridCol w="828827"/>
              </a:tblGrid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Керчь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4,13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Саки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4,13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Армянск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4,12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Алушта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4,10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Ялта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4,10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Черноморский район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4,10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Евпатория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4,10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Феодосия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4,06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Раздольненский район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4,06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Сакский район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4,05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Нижнегорский район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4,03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Республика Крым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4,02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Красногвардейский район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4,01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Судак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4,00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Бахчисарайский район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4,00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Белогорский район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4,00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Кировский район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4,00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Симферопольский район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4,00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Советский район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4,00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Ленинский район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3,99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Джанкойский район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3,97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Первомайский район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3,90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939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Красноперекопский район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3,86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868144" y="1107316"/>
            <a:ext cx="1564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Средний балл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467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1032</TotalTime>
  <Words>2743</Words>
  <Application>Microsoft Office PowerPoint</Application>
  <PresentationFormat>Экран (4:3)</PresentationFormat>
  <Paragraphs>1938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Candara</vt:lpstr>
      <vt:lpstr>Symbol</vt:lpstr>
      <vt:lpstr>Times New Roman</vt:lpstr>
      <vt:lpstr>Волна</vt:lpstr>
      <vt:lpstr>Тема Office</vt:lpstr>
      <vt:lpstr>Мониторинг образовательных результатов по итогам 2022-2023 учебного года</vt:lpstr>
      <vt:lpstr>Мониторинг образовательных результатов обучающихся общеобразовательных организаций Республики Крым  по итогам 2022-2023 уч.года</vt:lpstr>
      <vt:lpstr>Образовательные результаты   в Республике Крым</vt:lpstr>
      <vt:lpstr>Презентация PowerPoint</vt:lpstr>
      <vt:lpstr>Презентация PowerPoint</vt:lpstr>
      <vt:lpstr>Показатель качества знаний по основным предметам ООП в Республике Крым</vt:lpstr>
      <vt:lpstr>Средний балл по основным предметам ООП  в Республике Крым</vt:lpstr>
      <vt:lpstr>Русский язык (уровень НОО)</vt:lpstr>
      <vt:lpstr>Математика (уровень НОО)</vt:lpstr>
      <vt:lpstr>Окружающий мир</vt:lpstr>
      <vt:lpstr>Русский язык (уровень ООО)</vt:lpstr>
      <vt:lpstr>Математика (уровень ООО)</vt:lpstr>
      <vt:lpstr>Алгебра </vt:lpstr>
      <vt:lpstr>Геометрия</vt:lpstr>
      <vt:lpstr>Биология (уровень ООО) ( ОГЭ 3,76)</vt:lpstr>
      <vt:lpstr>История… (уровень ООО) ( ОГЭ 3,51)</vt:lpstr>
      <vt:lpstr>Русский язык (уровень СОО)</vt:lpstr>
      <vt:lpstr>Математика (уровень СОО)</vt:lpstr>
      <vt:lpstr>Биология (уровень СОО)</vt:lpstr>
      <vt:lpstr>История… (уровень СОО)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Host_user</cp:lastModifiedBy>
  <cp:revision>167</cp:revision>
  <cp:lastPrinted>2023-08-21T15:38:57Z</cp:lastPrinted>
  <dcterms:created xsi:type="dcterms:W3CDTF">2023-08-16T06:56:56Z</dcterms:created>
  <dcterms:modified xsi:type="dcterms:W3CDTF">2023-08-23T14:20:36Z</dcterms:modified>
</cp:coreProperties>
</file>