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87" autoAdjust="0"/>
    <p:restoredTop sz="94713" autoAdjust="0"/>
  </p:normalViewPr>
  <p:slideViewPr>
    <p:cSldViewPr>
      <p:cViewPr varScale="1">
        <p:scale>
          <a:sx n="154" d="100"/>
          <a:sy n="154" d="100"/>
        </p:scale>
        <p:origin x="1902" y="13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18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5" name="Заголовок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20" name="Подзаголовок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/>
              <a:t>Образец подзаголовка</a:t>
            </a:r>
            <a:endParaRPr kumimoji="0" lang="en-US"/>
          </a:p>
        </p:txBody>
      </p:sp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/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/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/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Скругленный прямоугольник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1" name="Прямоугольник с одним скругленным углом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dirty="0"/>
              <a:t>Вставка рисунка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3" name="Заголовок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/>
          <a:p>
            <a:pPr lvl="0" eaLnBrk="1" latinLnBrk="0" hangingPunct="1"/>
            <a:r>
              <a:rPr kumimoji="0" lang="ru-RU"/>
              <a:t>Образец текста</a:t>
            </a:r>
          </a:p>
          <a:p>
            <a:pPr lvl="1" eaLnBrk="1" latinLnBrk="0" hangingPunct="1"/>
            <a:r>
              <a:rPr kumimoji="0" lang="ru-RU"/>
              <a:t>Второй уровень</a:t>
            </a:r>
          </a:p>
          <a:p>
            <a:pPr lvl="2" eaLnBrk="1" latinLnBrk="0" hangingPunct="1"/>
            <a:r>
              <a:rPr kumimoji="0" lang="ru-RU"/>
              <a:t>Третий уровень</a:t>
            </a:r>
          </a:p>
          <a:p>
            <a:pPr lvl="3" eaLnBrk="1" latinLnBrk="0" hangingPunct="1"/>
            <a:r>
              <a:rPr kumimoji="0" lang="ru-RU"/>
              <a:t>Четвертый уровень</a:t>
            </a:r>
          </a:p>
          <a:p>
            <a:pPr lvl="4" eaLnBrk="1" latinLnBrk="0" hangingPunct="1"/>
            <a:r>
              <a:rPr kumimoji="0" lang="ru-RU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9608EA91-8BF0-47E7-8ABA-66155D1FD51D}" type="datetimeFigureOut">
              <a:rPr lang="ru-RU" smtClean="0"/>
              <a:pPr/>
              <a:t>24.08.2023</a:t>
            </a:fld>
            <a:endParaRPr lang="ru-RU" dirty="0"/>
          </a:p>
        </p:txBody>
      </p:sp>
      <p:sp>
        <p:nvSpPr>
          <p:cNvPr id="18" name="Нижний колонтитул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724E3786-A324-4A35-89F1-CCE3E96611A1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22376" y="908720"/>
            <a:ext cx="7772400" cy="2232248"/>
          </a:xfrm>
        </p:spPr>
        <p:txBody>
          <a:bodyPr>
            <a:normAutofit fontScale="90000"/>
          </a:bodyPr>
          <a:lstStyle/>
          <a:p>
            <a:pPr algn="ctr"/>
            <a:r>
              <a:rPr lang="ru-RU" sz="3600" dirty="0">
                <a:solidFill>
                  <a:srgbClr val="C00000"/>
                </a:solidFill>
                <a:effectLst/>
                <a:latin typeface="Times New Roman" pitchFamily="18" charset="0"/>
                <a:cs typeface="Times New Roman" pitchFamily="18" charset="0"/>
              </a:rPr>
              <a:t>Оценка  профессиональной деятельности педагогических работников в соответствии с новым Порядком проведения аттестации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004048" y="4653136"/>
            <a:ext cx="3490728" cy="1656184"/>
          </a:xfrm>
        </p:spPr>
        <p:txBody>
          <a:bodyPr>
            <a:normAutofit/>
          </a:bodyPr>
          <a:lstStyle/>
          <a:p>
            <a:r>
              <a:rPr lang="ru-RU" sz="1400" i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Денисенко Ю.Г.</a:t>
            </a:r>
          </a:p>
          <a:p>
            <a:r>
              <a:rPr lang="ru-RU" sz="1400" i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методист Центра подготовки руководящих кадров, школоведения и аттестации ГБОУ ДПО РК КРИППО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404664"/>
            <a:ext cx="8183880" cy="2232248"/>
          </a:xfrm>
        </p:spPr>
        <p:txBody>
          <a:bodyPr>
            <a:normAutofit fontScale="77500" lnSpcReduction="20000"/>
          </a:bodyPr>
          <a:lstStyle/>
          <a:p>
            <a:pPr algn="ctr">
              <a:buNone/>
            </a:pPr>
            <a:r>
              <a:rPr lang="ru-RU" b="1" dirty="0">
                <a:latin typeface="Times New Roman" pitchFamily="18" charset="0"/>
                <a:cs typeface="Times New Roman" pitchFamily="18" charset="0"/>
              </a:rPr>
              <a:t>ПРИКАЗ </a:t>
            </a:r>
          </a:p>
          <a:p>
            <a:pPr algn="ctr">
              <a:buNone/>
            </a:pPr>
            <a:r>
              <a:rPr lang="ru-RU" b="1" dirty="0">
                <a:latin typeface="Times New Roman" pitchFamily="18" charset="0"/>
                <a:cs typeface="Times New Roman" pitchFamily="18" charset="0"/>
              </a:rPr>
              <a:t>Министерства просвещения РФ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b="1">
                <a:latin typeface="Times New Roman" pitchFamily="18" charset="0"/>
                <a:cs typeface="Times New Roman" pitchFamily="18" charset="0"/>
              </a:rPr>
              <a:t>от 24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марта 2023г.N 196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b="1" dirty="0">
                <a:latin typeface="Times New Roman" pitchFamily="18" charset="0"/>
                <a:cs typeface="Times New Roman" pitchFamily="18" charset="0"/>
              </a:rPr>
              <a:t>«ОБ УТВЕРЖДЕНИИ ПОРЯДКА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b="1" dirty="0">
                <a:latin typeface="Times New Roman" pitchFamily="18" charset="0"/>
                <a:cs typeface="Times New Roman" pitchFamily="18" charset="0"/>
              </a:rPr>
              <a:t>ПРОВЕДЕНИЯ АТТЕСТАЦИИ ПЕДАГОГИЧЕСКИХ РАБОТНИКОВОРГАНИЗАЦИЙ, ОСУЩЕСТВЛЯЮЩИХ ОБРАЗОВАТЕЛЬНУЮ ДЕЯТЕЛЬНОСТЬ»</a:t>
            </a:r>
          </a:p>
          <a:p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683568" y="2564904"/>
            <a:ext cx="7776864" cy="39395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ru-RU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п.2</a:t>
            </a:r>
          </a:p>
          <a:p>
            <a:pPr algn="just"/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Квалификационные категории, установленные до вступления в силу настоящего приказа,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сохраняются в течение срока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, на который они были установлены.</a:t>
            </a:r>
          </a:p>
          <a:p>
            <a:pPr algn="ctr"/>
            <a:r>
              <a:rPr lang="ru-RU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п.3</a:t>
            </a:r>
          </a:p>
          <a:p>
            <a:pPr algn="just"/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Признать утратившими силу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algn="just"/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приказ Министерства образования и науки РФ от 07.04.2014 №276  «Об утверждении Порядка проведения аттестации педагогических работников организаций, осуществляющих образовательную деятельность»;</a:t>
            </a:r>
          </a:p>
          <a:p>
            <a:pPr algn="just"/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приказ Министерства просвещения РФ от 23.12.2020 №767 «О внесении изменений в Порядок проведения аттестации педагогических работников организаций, осуществляющих образовательную деятельность, утвержденный приказом Министерства образования и науки РФ от 07.04.2014 №276 ».</a:t>
            </a:r>
          </a:p>
          <a:p>
            <a:pPr algn="ctr"/>
            <a:r>
              <a:rPr lang="ru-RU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п.4</a:t>
            </a:r>
          </a:p>
          <a:p>
            <a:pPr algn="just"/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Настоящий приказ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вступает в силу с 1 сентября 2023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и действует до 31  августа 2029.</a:t>
            </a:r>
          </a:p>
          <a:p>
            <a:pPr algn="ctr"/>
            <a:endParaRPr lang="ru-RU" sz="16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1400" dirty="0">
              <a:latin typeface="Times New Roman" pitchFamily="18" charset="0"/>
              <a:cs typeface="Times New Roman" pitchFamily="18" charset="0"/>
            </a:endParaRPr>
          </a:p>
          <a:p>
            <a:endParaRPr lang="ru-RU" sz="1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5490936"/>
          </a:xfrm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r>
              <a:rPr lang="ru-RU" sz="2600" b="1" dirty="0">
                <a:latin typeface="Times New Roman" pitchFamily="18" charset="0"/>
                <a:cs typeface="Times New Roman" pitchFamily="18" charset="0"/>
              </a:rPr>
              <a:t>Аттестация педагогических работников в целях подтверждения соответствия занимаемой должности</a:t>
            </a:r>
          </a:p>
          <a:p>
            <a:pPr algn="ctr">
              <a:buNone/>
            </a:pPr>
            <a:r>
              <a:rPr lang="ru-RU" sz="19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п.6</a:t>
            </a:r>
          </a:p>
          <a:p>
            <a:pPr>
              <a:buNone/>
            </a:pP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      Аттестационная комиссия организации создается распорядительным  актом работодателя из числа работников организации  и 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состоит из не менее чем из 5 человек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ctr">
              <a:buNone/>
            </a:pPr>
            <a:r>
              <a:rPr lang="ru-RU" sz="19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п.7</a:t>
            </a:r>
          </a:p>
          <a:p>
            <a:pPr>
              <a:buNone/>
            </a:pP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      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В состав аттестационной комиссии организации в обязательном порядке включается представитель первичной профсоюзной организации, 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а при отсутствии такового- иного представительного органа работников организации. </a:t>
            </a:r>
          </a:p>
          <a:p>
            <a:pPr>
              <a:buNone/>
            </a:pP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      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Руководитель организации в состав аттестационной комиссии организации 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не входят.</a:t>
            </a:r>
          </a:p>
          <a:p>
            <a:pPr algn="ctr">
              <a:buNone/>
            </a:pPr>
            <a:r>
              <a:rPr lang="ru-RU" sz="19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п.8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 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Аттестация педагогических работников  проводится в соответствии с распорядительным актом работодателя, с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одержащим список педагогических работников, подлежащих аттестации , и график проведения аттестации.</a:t>
            </a:r>
          </a:p>
          <a:p>
            <a:pPr algn="ctr">
              <a:buNone/>
            </a:pPr>
            <a:r>
              <a:rPr lang="ru-RU" sz="19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п.10</a:t>
            </a:r>
          </a:p>
          <a:p>
            <a:pPr>
              <a:buNone/>
            </a:pP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      Проведение аттестации каждого педагогического работника  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осуществляется на основе представления работодателя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, которое  он   вносит непосредственно в аттестационную комиссию организации.</a:t>
            </a:r>
          </a:p>
          <a:p>
            <a:pPr algn="ctr">
              <a:buNone/>
            </a:pPr>
            <a:r>
              <a:rPr lang="ru-RU" sz="19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п.20</a:t>
            </a:r>
          </a:p>
          <a:p>
            <a:pPr>
              <a:buNone/>
            </a:pP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      Сведения об аттестации педагогических работника, проводимой с целью подтверждения соответствия занимаемой должности, в трудовую книжку и (или) в сведения о трудовой деятельности 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не вносятся.</a:t>
            </a:r>
          </a:p>
          <a:p>
            <a:pPr>
              <a:buNone/>
            </a:pPr>
            <a:endParaRPr lang="ru-RU" sz="15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15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5274912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Аттестация педагогических работников в целях установления квалификационной категории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п.24</a:t>
            </a:r>
          </a:p>
          <a:p>
            <a:pPr algn="just"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Аттестация педагогических работников в целях установления первой или высшей квалификационной категории проводится по их желанию.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п.27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 Аттестация педагогических работников в целях установления первой или высшей квалификационной категории проводится на основании их заявлений, подаваемых непосредственно в аттестационную комиссию, в том числе с использованием информационно —телекоммуникационной сети «Интернет», либо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посредством «Единого портала государственных и муниципальных услуг».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п.29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 Заявления в аттестационную комиссию подаются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независимо от продолжительности   работы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в образовательной организации,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в том числе в период нахождения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педагогического работника в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отпуске по уходу за ребенком.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п.30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 Заявления о проведении аттестации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в целях установления высшей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квалификационной категории подаются педагогическими работниками,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имеющими (имевшими) по одной из должностей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первую или высшую квалификационную категорию. </a:t>
            </a:r>
          </a:p>
          <a:p>
            <a:pPr algn="ctr">
              <a:buNone/>
            </a:pP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14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18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1800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п.34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 Проведение аттестации педагогических работников,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имеющих государственные награды, почетные звания, являющихся призерами конкурсов профессионального мастерства 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…. осуществляется на основе сведений, подтверждающих наличие  наград, званий.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п.39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 Решение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вступает в силу со дня его вынесения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и является основанием для дифференциации оплаты труда. 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п.42</a:t>
            </a:r>
          </a:p>
          <a:p>
            <a:pPr>
              <a:buNone/>
            </a:pPr>
            <a:r>
              <a:rPr lang="ru-RU" sz="14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   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На основании  распорядительного акта  работодатели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вносят соответствующие записи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в трудовые книжки и (или) в сведения о трудовой деятельности 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6139008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Аттестация педагогических работников в целях установления квалификационной категории </a:t>
            </a:r>
          </a:p>
          <a:p>
            <a:pPr algn="ctr">
              <a:buNone/>
            </a:pPr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«педагог-методист» или «педагог-наставник»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п.45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 Аттестация  в целях установления квалификационной категории «педагог-методист» или «педагог-наставник» проводится по желанию педагогических работников. К указанной аттестации допускаются педагогические работники,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имеющие высшую квалификационную категорию.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п.48</a:t>
            </a:r>
          </a:p>
          <a:p>
            <a:pPr algn="just"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К заявлению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в аттестационную комиссию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прилагается  ходатайство работодателя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, характеризующее  деятельность педагогического работника, направленную на совершенствование методической работы или наставничества.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Ходатайство работодателя формируется на основе решения педагогического совета организации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, на котором рассматривалась деятельность педагогического работника, согласованного с  выборным органом первичной профсоюзной организации.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пп.50-51</a:t>
            </a:r>
          </a:p>
          <a:p>
            <a:pPr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   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Квалификационная категория «педагог-методист» или «педагог-наставник» 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устанавливается на основе показателей деятельности, не входящей в должностные обязанности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по занимаемой в организации должности.</a:t>
            </a:r>
          </a:p>
          <a:p>
            <a:pPr algn="just">
              <a:buNone/>
            </a:pPr>
            <a:endParaRPr lang="ru-RU" sz="1600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19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14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18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24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ctr">
              <a:buNone/>
            </a:pPr>
            <a:endParaRPr lang="ru-RU" sz="18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sz="19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п.52</a:t>
            </a:r>
          </a:p>
          <a:p>
            <a:pPr algn="just">
              <a:buNone/>
            </a:pP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     Оценка деятельности педагогических работников в целях установления квалификационной категории «педагог-методист» или «педагог-наставник»  осуществляется аттестационной комиссией  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на основе ходатайства 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 работодателя , 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а также показателей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, характеризующих  дополнительную деятельность.</a:t>
            </a:r>
            <a:r>
              <a:rPr lang="ru-RU" sz="15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algn="ctr">
              <a:buNone/>
            </a:pPr>
            <a:endParaRPr lang="ru-RU" sz="18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ru-RU" sz="18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п.55</a:t>
            </a:r>
          </a:p>
          <a:p>
            <a:pPr algn="just">
              <a:buNone/>
            </a:pP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     Решение 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вступает в силу со дня его вынесения 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и является основанием для дифференциации оплаты труда за наличие квалификационной категории «педагог-методист» или «педагог-наставник» при условии выполнения дополнительных обязанностей, связанных с методической работой или наставнической деятельностью.</a:t>
            </a:r>
          </a:p>
          <a:p>
            <a:pPr algn="ctr">
              <a:buNone/>
            </a:pPr>
            <a:r>
              <a:rPr lang="ru-RU" sz="18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П.56</a:t>
            </a:r>
          </a:p>
          <a:p>
            <a:pPr algn="just">
              <a:buNone/>
            </a:pPr>
            <a:r>
              <a:rPr lang="ru-RU" sz="15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    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На основании  распорядительного акта  работодатели </a:t>
            </a:r>
            <a:r>
              <a:rPr lang="ru-RU" sz="1500" b="1" dirty="0">
                <a:latin typeface="Times New Roman" pitchFamily="18" charset="0"/>
                <a:cs typeface="Times New Roman" pitchFamily="18" charset="0"/>
              </a:rPr>
              <a:t>вносят соответствующие записи </a:t>
            </a:r>
            <a:r>
              <a:rPr lang="ru-RU" sz="1500" dirty="0">
                <a:latin typeface="Times New Roman" pitchFamily="18" charset="0"/>
                <a:cs typeface="Times New Roman" pitchFamily="18" charset="0"/>
              </a:rPr>
              <a:t>в трудовые книжки и (или) в сведения о трудовой деятельности 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5634952"/>
          </a:xfrm>
        </p:spPr>
        <p:txBody>
          <a:bodyPr>
            <a:normAutofit fontScale="47500" lnSpcReduction="20000"/>
          </a:bodyPr>
          <a:lstStyle/>
          <a:p>
            <a:pPr marL="0" lvl="0" indent="0" algn="ctr" fontAlgn="base">
              <a:spcBef>
                <a:spcPct val="0"/>
              </a:spcBef>
              <a:spcAft>
                <a:spcPct val="0"/>
              </a:spcAft>
              <a:buClrTx/>
              <a:buSzTx/>
              <a:buNone/>
            </a:pPr>
            <a:r>
              <a:rPr lang="ru-RU" b="1" dirty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Москва, Кремль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  <a:p>
            <a:pPr marL="0" lvl="0" indent="0" algn="ctr" eaLnBrk="0" fontAlgn="base" hangingPunct="0">
              <a:spcBef>
                <a:spcPct val="0"/>
              </a:spcBef>
              <a:spcAft>
                <a:spcPct val="0"/>
              </a:spcAft>
              <a:buClrTx/>
              <a:buSzTx/>
              <a:buNone/>
            </a:pPr>
            <a:r>
              <a:rPr lang="ru-RU" b="1" dirty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17 февраля 2023 года № І9-ФЗ</a:t>
            </a:r>
          </a:p>
          <a:p>
            <a:pPr marL="0" lvl="0" indent="0" algn="ctr" eaLnBrk="0" fontAlgn="base" hangingPunct="0">
              <a:spcBef>
                <a:spcPct val="0"/>
              </a:spcBef>
              <a:spcAft>
                <a:spcPct val="0"/>
              </a:spcAft>
              <a:buClrTx/>
              <a:buSzTx/>
              <a:buNone/>
            </a:pPr>
            <a:r>
              <a:rPr lang="ru-RU" b="1" dirty="0">
                <a:latin typeface="Times New Roman" pitchFamily="18" charset="0"/>
                <a:cs typeface="Times New Roman" pitchFamily="18" charset="0"/>
              </a:rPr>
              <a:t>«Об особенностях правового регулирования отношений в сферах образования и науки и в связи с принятием в Российскую Федерацию Донецкой Народной Республики, Луганской  Народной Республики, Запорожской области, Херсонской области и образованием в составе Российской Федерации новых субъектов Федерацию Донецкой Народной Республики, Луганской  Народной Республики, Запорожской области, Херсонской области и о внесении изменений в отдельные законодательные акты Российской Федерации»</a:t>
            </a:r>
          </a:p>
          <a:p>
            <a:pPr marL="0" lvl="0" indent="0" algn="ctr" eaLnBrk="0" fontAlgn="base" hangingPunct="0">
              <a:spcBef>
                <a:spcPct val="0"/>
              </a:spcBef>
              <a:spcAft>
                <a:spcPct val="0"/>
              </a:spcAft>
              <a:buClrTx/>
              <a:buSzTx/>
              <a:buNone/>
            </a:pP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 marL="0" lvl="0" indent="0" algn="ctr" eaLnBrk="0" fontAlgn="base" hangingPunct="0">
              <a:spcBef>
                <a:spcPct val="0"/>
              </a:spcBef>
              <a:spcAft>
                <a:spcPct val="0"/>
              </a:spcAft>
              <a:buClrTx/>
              <a:buSzTx/>
              <a:buNone/>
            </a:pPr>
            <a:r>
              <a:rPr lang="ru-RU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Статья 7.  Педагогические и научно-педагогические работники</a:t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endParaRPr lang="ru-RU" b="1" dirty="0">
              <a:latin typeface="Times New Roman" pitchFamily="18" charset="0"/>
              <a:cs typeface="Times New Roman" pitchFamily="18" charset="0"/>
            </a:endParaRPr>
          </a:p>
          <a:p>
            <a:pPr lvl="0" algn="just">
              <a:lnSpc>
                <a:spcPct val="120000"/>
              </a:lnSpc>
              <a:buFont typeface="Wingdings" pitchFamily="2" charset="2"/>
              <a:buChar char="ü"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4.Лица, указанные в части 1 настоящей статьи и имеющие квалификационные категории педагогических работников, установленные на территориях Донецкой Народной Республики, Луганской Народной Республики, Запорожской области, Херсонской области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до дня их принятия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в Российскую Федерацию,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признаются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в Российской Федерации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имеющими квалификационные категории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педагогических работников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на срок их присвоения. </a:t>
            </a:r>
            <a:r>
              <a:rPr lang="ru-RU" sz="1900" dirty="0">
                <a:latin typeface="Times New Roman" pitchFamily="18" charset="0"/>
                <a:cs typeface="Times New Roman" pitchFamily="18" charset="0"/>
              </a:rPr>
              <a:t>(Приказ </a:t>
            </a:r>
            <a:r>
              <a:rPr lang="ru-RU" sz="1900" dirty="0" err="1">
                <a:latin typeface="Times New Roman" pitchFamily="18" charset="0"/>
                <a:cs typeface="Times New Roman" pitchFamily="18" charset="0"/>
              </a:rPr>
              <a:t>Минпросвещения</a:t>
            </a:r>
            <a:r>
              <a:rPr lang="ru-RU" sz="1900" dirty="0">
                <a:latin typeface="Times New Roman" pitchFamily="18" charset="0"/>
                <a:cs typeface="Times New Roman" pitchFamily="18" charset="0"/>
              </a:rPr>
              <a:t> РФ от 2 марта 2023 года №152 «Об утверждении Порядка признания лиц, имеющих квалификационные категории педагогических работников, установленные на территориях Донецкой Народной Республики, Луганской Народной Республики, Запорожской области, Херсонской области до дня их принятия в Российскую Федерацию, имеющими квалификационные категории»)</a:t>
            </a:r>
          </a:p>
          <a:p>
            <a:pPr algn="just">
              <a:lnSpc>
                <a:spcPct val="120000"/>
              </a:lnSpc>
              <a:buFont typeface="Wingdings" pitchFamily="2" charset="2"/>
              <a:buChar char="ü"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5.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Действие	квалификационных	категорий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педагогических работников из числа лиц, указанных в части 1 настоящей статьи,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сроки действия которых заканчиваются в период с 1 марта 2022 года по 1 июня 2024 года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продлевается до 1 сентября 2024 года</a:t>
            </a:r>
            <a:r>
              <a:rPr lang="ru-RU" i="1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lvl="0" algn="just">
              <a:lnSpc>
                <a:spcPct val="120000"/>
              </a:lnSpc>
              <a:buFont typeface="Wingdings" pitchFamily="2" charset="2"/>
              <a:buChar char="ü"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7.На   лиц,    указанных    в   частях 1   и   2    настоящей    статьи,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не распространяется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требование части 2   статьи 49   Федерального закона от 29 декабря 2012 года № 273-ФЗ «Об образовании в Российской     Федерации»    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в    отношении     прохождения     аттестации в          целях	    подтверждения соответствия</a:t>
            </a:r>
            <a:r>
              <a:rPr lang="ru-RU" i="1" dirty="0"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педагогических работников занимаемым ими должностям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до 1 сентября 2024 года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Аспект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229</TotalTime>
  <Words>1070</Words>
  <Application>Microsoft Office PowerPoint</Application>
  <PresentationFormat>Экран (4:3)</PresentationFormat>
  <Paragraphs>82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3" baseType="lpstr">
      <vt:lpstr>Times New Roman</vt:lpstr>
      <vt:lpstr>Verdana</vt:lpstr>
      <vt:lpstr>Wingdings</vt:lpstr>
      <vt:lpstr>Wingdings 2</vt:lpstr>
      <vt:lpstr>Аспект</vt:lpstr>
      <vt:lpstr>Оценка  профессиональной деятельности педагогических работников в соответствии с новым Порядком проведения аттестации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Оценка  профессиональной деятельности педагогических работников в соответствии с новым Порядком проведения аттестации</dc:title>
  <dc:creator>user</dc:creator>
  <cp:lastModifiedBy>I_Love_Sun</cp:lastModifiedBy>
  <cp:revision>26</cp:revision>
  <dcterms:created xsi:type="dcterms:W3CDTF">2023-08-21T05:56:24Z</dcterms:created>
  <dcterms:modified xsi:type="dcterms:W3CDTF">2023-08-24T06:49:51Z</dcterms:modified>
</cp:coreProperties>
</file>

<file path=docProps/thumbnail.jpeg>
</file>