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8287" y="281686"/>
            <a:ext cx="1135542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C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C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13" y="1164143"/>
            <a:ext cx="11617537" cy="46852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151" y="1322832"/>
            <a:ext cx="11120628" cy="4187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C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604" y="292100"/>
            <a:ext cx="42748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3C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4829" y="1704911"/>
            <a:ext cx="7562341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6847" y="6534708"/>
            <a:ext cx="28390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40642" y="6500598"/>
            <a:ext cx="30225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5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jpg"/><Relationship Id="rId5" Type="http://schemas.openxmlformats.org/officeDocument/2006/relationships/image" Target="../media/image69.jpg"/><Relationship Id="rId6" Type="http://schemas.openxmlformats.org/officeDocument/2006/relationships/image" Target="../media/image7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openxmlformats.org/officeDocument/2006/relationships/image" Target="../media/image7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8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8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82.jpg"/><Relationship Id="rId4" Type="http://schemas.openxmlformats.org/officeDocument/2006/relationships/hyperlink" Target="https://media.prosv.ru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hyperlink" Target="https://educont.ru/" TargetMode="External"/><Relationship Id="rId4" Type="http://schemas.openxmlformats.org/officeDocument/2006/relationships/image" Target="../media/image83.png"/><Relationship Id="rId5" Type="http://schemas.openxmlformats.org/officeDocument/2006/relationships/image" Target="../media/image8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50.png"/><Relationship Id="rId5" Type="http://schemas.openxmlformats.org/officeDocument/2006/relationships/hyperlink" Target="mailto:vopros@prosv.r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hyperlink" Target="https://academy.prosv.ru/teachers" TargetMode="External"/><Relationship Id="rId7" Type="http://schemas.openxmlformats.org/officeDocument/2006/relationships/hyperlink" Target="https://axiom.expert/" TargetMode="Externa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hyperlink" Target="https://uchitel.club/" TargetMode="External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hyperlink" Target="mailto:vopros@prosv.ru" TargetMode="External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jpg"/><Relationship Id="rId9" Type="http://schemas.openxmlformats.org/officeDocument/2006/relationships/image" Target="../media/image57.jpg"/><Relationship Id="rId10" Type="http://schemas.openxmlformats.org/officeDocument/2006/relationships/image" Target="../media/image58.jpg"/><Relationship Id="rId11" Type="http://schemas.openxmlformats.org/officeDocument/2006/relationships/hyperlink" Target="https://media.prosv.ru/stihi/" TargetMode="External"/><Relationship Id="rId12" Type="http://schemas.openxmlformats.org/officeDocument/2006/relationships/hyperlink" Target="https://media.prosv.ru/ksg/" TargetMode="External"/><Relationship Id="rId13" Type="http://schemas.openxmlformats.org/officeDocument/2006/relationships/hyperlink" Target="https://media.prosv.ru/nachinaizer" TargetMode="External"/><Relationship Id="rId14" Type="http://schemas.openxmlformats.org/officeDocument/2006/relationships/hyperlink" Target="https://media.prosv.ru/vospitanie/" TargetMode="External"/><Relationship Id="rId15" Type="http://schemas.openxmlformats.org/officeDocument/2006/relationships/hyperlink" Target="https://media.prosv.ru/lsp/" TargetMode="External"/><Relationship Id="rId16" Type="http://schemas.openxmlformats.org/officeDocument/2006/relationships/hyperlink" Target="https://media.prosv.ru/fg/" TargetMode="External"/><Relationship Id="rId17" Type="http://schemas.openxmlformats.org/officeDocument/2006/relationships/hyperlink" Target="https://media.prosv.ru/audio-uchebnik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5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5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3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6848856"/>
                </a:lnTo>
                <a:lnTo>
                  <a:pt x="12192000" y="68488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72756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9244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27792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72756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40964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0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27792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5928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756" y="204215"/>
            <a:ext cx="2955290" cy="1233170"/>
          </a:xfrm>
          <a:custGeom>
            <a:avLst/>
            <a:gdLst/>
            <a:ahLst/>
            <a:cxnLst/>
            <a:rect l="l" t="t" r="r" b="b"/>
            <a:pathLst>
              <a:path w="2955290" h="1233170">
                <a:moveTo>
                  <a:pt x="2955036" y="0"/>
                </a:moveTo>
                <a:lnTo>
                  <a:pt x="0" y="0"/>
                </a:lnTo>
                <a:lnTo>
                  <a:pt x="0" y="1232915"/>
                </a:lnTo>
                <a:lnTo>
                  <a:pt x="2955036" y="1232915"/>
                </a:lnTo>
                <a:lnTo>
                  <a:pt x="2955036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928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44011" y="2671572"/>
            <a:ext cx="1477010" cy="1234440"/>
          </a:xfrm>
          <a:custGeom>
            <a:avLst/>
            <a:gdLst/>
            <a:ahLst/>
            <a:cxnLst/>
            <a:rect l="l" t="t" r="r" b="b"/>
            <a:pathLst>
              <a:path w="1477010" h="1234439">
                <a:moveTo>
                  <a:pt x="1476756" y="0"/>
                </a:moveTo>
                <a:lnTo>
                  <a:pt x="0" y="0"/>
                </a:lnTo>
                <a:lnTo>
                  <a:pt x="0" y="1234439"/>
                </a:lnTo>
                <a:lnTo>
                  <a:pt x="1476756" y="1234439"/>
                </a:lnTo>
                <a:lnTo>
                  <a:pt x="1476756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6000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20171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664207" y="204215"/>
            <a:ext cx="5908675" cy="3698875"/>
            <a:chOff x="1664207" y="204215"/>
            <a:chExt cx="5908675" cy="3698875"/>
          </a:xfrm>
        </p:grpSpPr>
        <p:sp>
          <p:nvSpPr>
            <p:cNvPr id="17" name="object 17"/>
            <p:cNvSpPr/>
            <p:nvPr/>
          </p:nvSpPr>
          <p:spPr>
            <a:xfrm>
              <a:off x="4619243" y="1437132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0A7E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40963" y="1437132"/>
              <a:ext cx="1478280" cy="1233170"/>
            </a:xfrm>
            <a:custGeom>
              <a:avLst/>
              <a:gdLst/>
              <a:ahLst/>
              <a:cxnLst/>
              <a:rect l="l" t="t" r="r" b="b"/>
              <a:pathLst>
                <a:path w="1478279" h="1233170">
                  <a:moveTo>
                    <a:pt x="1478280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8280" y="1232915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43D1A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64207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64207" y="204215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64207" y="1437132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6" y="1232915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619243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10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95999" y="2670048"/>
              <a:ext cx="1477010" cy="1233170"/>
            </a:xfrm>
            <a:custGeom>
              <a:avLst/>
              <a:gdLst/>
              <a:ahLst/>
              <a:cxnLst/>
              <a:rect l="l" t="t" r="r" b="b"/>
              <a:pathLst>
                <a:path w="1477009" h="1233170">
                  <a:moveTo>
                    <a:pt x="1476755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6755" y="1232915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9051035" y="2660904"/>
            <a:ext cx="1477010" cy="1234440"/>
          </a:xfrm>
          <a:custGeom>
            <a:avLst/>
            <a:gdLst/>
            <a:ahLst/>
            <a:cxnLst/>
            <a:rect l="l" t="t" r="r" b="b"/>
            <a:pathLst>
              <a:path w="1477009" h="1234439">
                <a:moveTo>
                  <a:pt x="1476755" y="0"/>
                </a:moveTo>
                <a:lnTo>
                  <a:pt x="0" y="0"/>
                </a:lnTo>
                <a:lnTo>
                  <a:pt x="0" y="1234440"/>
                </a:lnTo>
                <a:lnTo>
                  <a:pt x="1476755" y="1234440"/>
                </a:lnTo>
                <a:lnTo>
                  <a:pt x="1476755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928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074907" y="1789176"/>
            <a:ext cx="384175" cy="576580"/>
          </a:xfrm>
          <a:custGeom>
            <a:avLst/>
            <a:gdLst/>
            <a:ahLst/>
            <a:cxnLst/>
            <a:rect l="l" t="t" r="r" b="b"/>
            <a:pathLst>
              <a:path w="384175" h="576580">
                <a:moveTo>
                  <a:pt x="191643" y="0"/>
                </a:moveTo>
                <a:lnTo>
                  <a:pt x="147716" y="5071"/>
                </a:lnTo>
                <a:lnTo>
                  <a:pt x="107385" y="19512"/>
                </a:lnTo>
                <a:lnTo>
                  <a:pt x="71801" y="42167"/>
                </a:lnTo>
                <a:lnTo>
                  <a:pt x="42117" y="71878"/>
                </a:lnTo>
                <a:lnTo>
                  <a:pt x="19487" y="107487"/>
                </a:lnTo>
                <a:lnTo>
                  <a:pt x="5064" y="147836"/>
                </a:lnTo>
                <a:lnTo>
                  <a:pt x="0" y="191770"/>
                </a:lnTo>
                <a:lnTo>
                  <a:pt x="0" y="358901"/>
                </a:lnTo>
                <a:lnTo>
                  <a:pt x="5753" y="408560"/>
                </a:lnTo>
                <a:lnTo>
                  <a:pt x="22141" y="454218"/>
                </a:lnTo>
                <a:lnTo>
                  <a:pt x="47856" y="494549"/>
                </a:lnTo>
                <a:lnTo>
                  <a:pt x="81588" y="528225"/>
                </a:lnTo>
                <a:lnTo>
                  <a:pt x="122029" y="553922"/>
                </a:lnTo>
                <a:lnTo>
                  <a:pt x="167871" y="570313"/>
                </a:lnTo>
                <a:lnTo>
                  <a:pt x="217805" y="576072"/>
                </a:lnTo>
                <a:lnTo>
                  <a:pt x="384048" y="576072"/>
                </a:lnTo>
                <a:lnTo>
                  <a:pt x="384048" y="527938"/>
                </a:lnTo>
                <a:lnTo>
                  <a:pt x="217805" y="527938"/>
                </a:lnTo>
                <a:lnTo>
                  <a:pt x="172781" y="521908"/>
                </a:lnTo>
                <a:lnTo>
                  <a:pt x="132272" y="504886"/>
                </a:lnTo>
                <a:lnTo>
                  <a:pt x="97917" y="478472"/>
                </a:lnTo>
                <a:lnTo>
                  <a:pt x="71350" y="444269"/>
                </a:lnTo>
                <a:lnTo>
                  <a:pt x="54210" y="403878"/>
                </a:lnTo>
                <a:lnTo>
                  <a:pt x="48133" y="358901"/>
                </a:lnTo>
                <a:lnTo>
                  <a:pt x="48133" y="191770"/>
                </a:lnTo>
                <a:lnTo>
                  <a:pt x="55474" y="146498"/>
                </a:lnTo>
                <a:lnTo>
                  <a:pt x="75898" y="107084"/>
                </a:lnTo>
                <a:lnTo>
                  <a:pt x="107002" y="75942"/>
                </a:lnTo>
                <a:lnTo>
                  <a:pt x="146384" y="55487"/>
                </a:lnTo>
                <a:lnTo>
                  <a:pt x="191643" y="48133"/>
                </a:lnTo>
                <a:lnTo>
                  <a:pt x="317777" y="48133"/>
                </a:lnTo>
                <a:lnTo>
                  <a:pt x="311784" y="42167"/>
                </a:lnTo>
                <a:lnTo>
                  <a:pt x="276051" y="19512"/>
                </a:lnTo>
                <a:lnTo>
                  <a:pt x="235611" y="5071"/>
                </a:lnTo>
                <a:lnTo>
                  <a:pt x="191643" y="0"/>
                </a:lnTo>
                <a:close/>
              </a:path>
              <a:path w="384175" h="576580">
                <a:moveTo>
                  <a:pt x="317777" y="48133"/>
                </a:moveTo>
                <a:lnTo>
                  <a:pt x="191643" y="48133"/>
                </a:lnTo>
                <a:lnTo>
                  <a:pt x="237273" y="55487"/>
                </a:lnTo>
                <a:lnTo>
                  <a:pt x="276881" y="75942"/>
                </a:lnTo>
                <a:lnTo>
                  <a:pt x="308100" y="107084"/>
                </a:lnTo>
                <a:lnTo>
                  <a:pt x="328567" y="146498"/>
                </a:lnTo>
                <a:lnTo>
                  <a:pt x="335915" y="191770"/>
                </a:lnTo>
                <a:lnTo>
                  <a:pt x="335915" y="527938"/>
                </a:lnTo>
                <a:lnTo>
                  <a:pt x="384048" y="527938"/>
                </a:lnTo>
                <a:lnTo>
                  <a:pt x="384048" y="191770"/>
                </a:lnTo>
                <a:lnTo>
                  <a:pt x="378941" y="147836"/>
                </a:lnTo>
                <a:lnTo>
                  <a:pt x="364409" y="107487"/>
                </a:lnTo>
                <a:lnTo>
                  <a:pt x="341630" y="71878"/>
                </a:lnTo>
                <a:lnTo>
                  <a:pt x="317777" y="48133"/>
                </a:lnTo>
                <a:close/>
              </a:path>
              <a:path w="384175" h="576580">
                <a:moveTo>
                  <a:pt x="120269" y="360172"/>
                </a:moveTo>
                <a:lnTo>
                  <a:pt x="72136" y="360172"/>
                </a:lnTo>
                <a:lnTo>
                  <a:pt x="80210" y="402579"/>
                </a:lnTo>
                <a:lnTo>
                  <a:pt x="102103" y="441665"/>
                </a:lnTo>
                <a:lnTo>
                  <a:pt x="134324" y="473923"/>
                </a:lnTo>
                <a:lnTo>
                  <a:pt x="173378" y="495848"/>
                </a:lnTo>
                <a:lnTo>
                  <a:pt x="215773" y="503936"/>
                </a:lnTo>
                <a:lnTo>
                  <a:pt x="215773" y="455802"/>
                </a:lnTo>
                <a:lnTo>
                  <a:pt x="180812" y="447629"/>
                </a:lnTo>
                <a:lnTo>
                  <a:pt x="150209" y="426037"/>
                </a:lnTo>
                <a:lnTo>
                  <a:pt x="128512" y="395420"/>
                </a:lnTo>
                <a:lnTo>
                  <a:pt x="120269" y="360172"/>
                </a:lnTo>
                <a:close/>
              </a:path>
              <a:path w="384175" h="576580">
                <a:moveTo>
                  <a:pt x="215773" y="288036"/>
                </a:moveTo>
                <a:lnTo>
                  <a:pt x="168275" y="288036"/>
                </a:lnTo>
                <a:lnTo>
                  <a:pt x="168275" y="312038"/>
                </a:lnTo>
                <a:lnTo>
                  <a:pt x="215773" y="312038"/>
                </a:lnTo>
                <a:lnTo>
                  <a:pt x="215773" y="288036"/>
                </a:lnTo>
                <a:close/>
              </a:path>
              <a:path w="384175" h="576580">
                <a:moveTo>
                  <a:pt x="144272" y="96265"/>
                </a:moveTo>
                <a:lnTo>
                  <a:pt x="106908" y="103741"/>
                </a:lnTo>
                <a:lnTo>
                  <a:pt x="76342" y="124158"/>
                </a:lnTo>
                <a:lnTo>
                  <a:pt x="55707" y="154505"/>
                </a:lnTo>
                <a:lnTo>
                  <a:pt x="48133" y="191770"/>
                </a:lnTo>
                <a:lnTo>
                  <a:pt x="55707" y="229153"/>
                </a:lnTo>
                <a:lnTo>
                  <a:pt x="76342" y="259762"/>
                </a:lnTo>
                <a:lnTo>
                  <a:pt x="106908" y="280441"/>
                </a:lnTo>
                <a:lnTo>
                  <a:pt x="144272" y="288036"/>
                </a:lnTo>
                <a:lnTo>
                  <a:pt x="239775" y="288036"/>
                </a:lnTo>
                <a:lnTo>
                  <a:pt x="277139" y="280441"/>
                </a:lnTo>
                <a:lnTo>
                  <a:pt x="307705" y="259762"/>
                </a:lnTo>
                <a:lnTo>
                  <a:pt x="321093" y="239902"/>
                </a:lnTo>
                <a:lnTo>
                  <a:pt x="144272" y="239902"/>
                </a:lnTo>
                <a:lnTo>
                  <a:pt x="125446" y="236150"/>
                </a:lnTo>
                <a:lnTo>
                  <a:pt x="110156" y="225885"/>
                </a:lnTo>
                <a:lnTo>
                  <a:pt x="99891" y="210595"/>
                </a:lnTo>
                <a:lnTo>
                  <a:pt x="96139" y="191770"/>
                </a:lnTo>
                <a:lnTo>
                  <a:pt x="99891" y="173265"/>
                </a:lnTo>
                <a:lnTo>
                  <a:pt x="110156" y="157940"/>
                </a:lnTo>
                <a:lnTo>
                  <a:pt x="125446" y="147496"/>
                </a:lnTo>
                <a:lnTo>
                  <a:pt x="144272" y="143637"/>
                </a:lnTo>
                <a:lnTo>
                  <a:pt x="320950" y="143637"/>
                </a:lnTo>
                <a:lnTo>
                  <a:pt x="307705" y="124158"/>
                </a:lnTo>
                <a:lnTo>
                  <a:pt x="285531" y="109347"/>
                </a:lnTo>
                <a:lnTo>
                  <a:pt x="192405" y="109347"/>
                </a:lnTo>
                <a:lnTo>
                  <a:pt x="180830" y="103499"/>
                </a:lnTo>
                <a:lnTo>
                  <a:pt x="168862" y="99425"/>
                </a:lnTo>
                <a:lnTo>
                  <a:pt x="156632" y="97041"/>
                </a:lnTo>
                <a:lnTo>
                  <a:pt x="144272" y="96265"/>
                </a:lnTo>
                <a:close/>
              </a:path>
              <a:path w="384175" h="576580">
                <a:moveTo>
                  <a:pt x="320950" y="143637"/>
                </a:moveTo>
                <a:lnTo>
                  <a:pt x="239775" y="143637"/>
                </a:lnTo>
                <a:lnTo>
                  <a:pt x="258601" y="147496"/>
                </a:lnTo>
                <a:lnTo>
                  <a:pt x="273891" y="157940"/>
                </a:lnTo>
                <a:lnTo>
                  <a:pt x="284156" y="173265"/>
                </a:lnTo>
                <a:lnTo>
                  <a:pt x="287909" y="191770"/>
                </a:lnTo>
                <a:lnTo>
                  <a:pt x="284156" y="210595"/>
                </a:lnTo>
                <a:lnTo>
                  <a:pt x="273891" y="225885"/>
                </a:lnTo>
                <a:lnTo>
                  <a:pt x="258601" y="236150"/>
                </a:lnTo>
                <a:lnTo>
                  <a:pt x="239775" y="239902"/>
                </a:lnTo>
                <a:lnTo>
                  <a:pt x="321093" y="239902"/>
                </a:lnTo>
                <a:lnTo>
                  <a:pt x="328340" y="229153"/>
                </a:lnTo>
                <a:lnTo>
                  <a:pt x="335915" y="191770"/>
                </a:lnTo>
                <a:lnTo>
                  <a:pt x="328340" y="154505"/>
                </a:lnTo>
                <a:lnTo>
                  <a:pt x="320950" y="143637"/>
                </a:lnTo>
                <a:close/>
              </a:path>
              <a:path w="384175" h="576580">
                <a:moveTo>
                  <a:pt x="168275" y="167766"/>
                </a:moveTo>
                <a:lnTo>
                  <a:pt x="120269" y="167766"/>
                </a:lnTo>
                <a:lnTo>
                  <a:pt x="120269" y="215900"/>
                </a:lnTo>
                <a:lnTo>
                  <a:pt x="168275" y="215900"/>
                </a:lnTo>
                <a:lnTo>
                  <a:pt x="168275" y="167766"/>
                </a:lnTo>
                <a:close/>
              </a:path>
              <a:path w="384175" h="576580">
                <a:moveTo>
                  <a:pt x="263778" y="167766"/>
                </a:moveTo>
                <a:lnTo>
                  <a:pt x="216408" y="167766"/>
                </a:lnTo>
                <a:lnTo>
                  <a:pt x="216408" y="215900"/>
                </a:lnTo>
                <a:lnTo>
                  <a:pt x="263778" y="215900"/>
                </a:lnTo>
                <a:lnTo>
                  <a:pt x="263778" y="167766"/>
                </a:lnTo>
                <a:close/>
              </a:path>
              <a:path w="384175" h="576580">
                <a:moveTo>
                  <a:pt x="239775" y="143637"/>
                </a:moveTo>
                <a:lnTo>
                  <a:pt x="144272" y="143637"/>
                </a:lnTo>
                <a:lnTo>
                  <a:pt x="152892" y="144520"/>
                </a:lnTo>
                <a:lnTo>
                  <a:pt x="161131" y="147081"/>
                </a:lnTo>
                <a:lnTo>
                  <a:pt x="168846" y="151191"/>
                </a:lnTo>
                <a:lnTo>
                  <a:pt x="175895" y="156718"/>
                </a:lnTo>
                <a:lnTo>
                  <a:pt x="192405" y="171196"/>
                </a:lnTo>
                <a:lnTo>
                  <a:pt x="208152" y="156718"/>
                </a:lnTo>
                <a:lnTo>
                  <a:pt x="215201" y="151191"/>
                </a:lnTo>
                <a:lnTo>
                  <a:pt x="222916" y="147081"/>
                </a:lnTo>
                <a:lnTo>
                  <a:pt x="231155" y="144520"/>
                </a:lnTo>
                <a:lnTo>
                  <a:pt x="239775" y="143637"/>
                </a:lnTo>
                <a:close/>
              </a:path>
              <a:path w="384175" h="576580">
                <a:moveTo>
                  <a:pt x="239775" y="96265"/>
                </a:moveTo>
                <a:lnTo>
                  <a:pt x="227427" y="97041"/>
                </a:lnTo>
                <a:lnTo>
                  <a:pt x="215280" y="99425"/>
                </a:lnTo>
                <a:lnTo>
                  <a:pt x="203539" y="103499"/>
                </a:lnTo>
                <a:lnTo>
                  <a:pt x="192405" y="109347"/>
                </a:lnTo>
                <a:lnTo>
                  <a:pt x="285531" y="109347"/>
                </a:lnTo>
                <a:lnTo>
                  <a:pt x="277139" y="103741"/>
                </a:lnTo>
                <a:lnTo>
                  <a:pt x="239775" y="9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41007" y="3078479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472" y="180086"/>
                </a:moveTo>
                <a:lnTo>
                  <a:pt x="205853" y="193879"/>
                </a:lnTo>
                <a:lnTo>
                  <a:pt x="195913" y="206232"/>
                </a:lnTo>
                <a:lnTo>
                  <a:pt x="186092" y="217037"/>
                </a:lnTo>
                <a:lnTo>
                  <a:pt x="171831" y="226187"/>
                </a:lnTo>
                <a:lnTo>
                  <a:pt x="171831" y="393954"/>
                </a:lnTo>
                <a:lnTo>
                  <a:pt x="220472" y="393954"/>
                </a:lnTo>
                <a:lnTo>
                  <a:pt x="220472" y="180086"/>
                </a:lnTo>
                <a:close/>
              </a:path>
              <a:path w="588645" h="492760">
                <a:moveTo>
                  <a:pt x="318389" y="98298"/>
                </a:moveTo>
                <a:lnTo>
                  <a:pt x="269875" y="98298"/>
                </a:lnTo>
                <a:lnTo>
                  <a:pt x="269875" y="393954"/>
                </a:lnTo>
                <a:lnTo>
                  <a:pt x="318389" y="393954"/>
                </a:lnTo>
                <a:lnTo>
                  <a:pt x="318389" y="98298"/>
                </a:lnTo>
                <a:close/>
              </a:path>
              <a:path w="588645" h="492760">
                <a:moveTo>
                  <a:pt x="367792" y="180086"/>
                </a:moveTo>
                <a:lnTo>
                  <a:pt x="367792" y="393954"/>
                </a:lnTo>
                <a:lnTo>
                  <a:pt x="417068" y="393954"/>
                </a:lnTo>
                <a:lnTo>
                  <a:pt x="417068" y="226187"/>
                </a:lnTo>
                <a:lnTo>
                  <a:pt x="402439" y="217037"/>
                </a:lnTo>
                <a:lnTo>
                  <a:pt x="392430" y="206232"/>
                </a:lnTo>
                <a:lnTo>
                  <a:pt x="382420" y="193879"/>
                </a:lnTo>
                <a:lnTo>
                  <a:pt x="367792" y="180086"/>
                </a:lnTo>
                <a:close/>
              </a:path>
              <a:path w="588645" h="492760">
                <a:moveTo>
                  <a:pt x="490347" y="0"/>
                </a:moveTo>
                <a:lnTo>
                  <a:pt x="97917" y="0"/>
                </a:lnTo>
                <a:lnTo>
                  <a:pt x="59793" y="7715"/>
                </a:lnTo>
                <a:lnTo>
                  <a:pt x="28670" y="28765"/>
                </a:lnTo>
                <a:lnTo>
                  <a:pt x="7691" y="60007"/>
                </a:lnTo>
                <a:lnTo>
                  <a:pt x="0" y="98298"/>
                </a:lnTo>
                <a:lnTo>
                  <a:pt x="7691" y="136707"/>
                </a:lnTo>
                <a:lnTo>
                  <a:pt x="28670" y="168211"/>
                </a:lnTo>
                <a:lnTo>
                  <a:pt x="59793" y="189523"/>
                </a:lnTo>
                <a:lnTo>
                  <a:pt x="97917" y="197358"/>
                </a:lnTo>
                <a:lnTo>
                  <a:pt x="136040" y="188845"/>
                </a:lnTo>
                <a:lnTo>
                  <a:pt x="167163" y="166401"/>
                </a:lnTo>
                <a:lnTo>
                  <a:pt x="179444" y="147828"/>
                </a:lnTo>
                <a:lnTo>
                  <a:pt x="97917" y="147828"/>
                </a:lnTo>
                <a:lnTo>
                  <a:pt x="78966" y="143964"/>
                </a:lnTo>
                <a:lnTo>
                  <a:pt x="63277" y="133397"/>
                </a:lnTo>
                <a:lnTo>
                  <a:pt x="52589" y="117663"/>
                </a:lnTo>
                <a:lnTo>
                  <a:pt x="48641" y="98298"/>
                </a:lnTo>
                <a:lnTo>
                  <a:pt x="52589" y="79373"/>
                </a:lnTo>
                <a:lnTo>
                  <a:pt x="63277" y="63865"/>
                </a:lnTo>
                <a:lnTo>
                  <a:pt x="78966" y="53381"/>
                </a:lnTo>
                <a:lnTo>
                  <a:pt x="97917" y="49530"/>
                </a:lnTo>
                <a:lnTo>
                  <a:pt x="573536" y="49530"/>
                </a:lnTo>
                <a:lnTo>
                  <a:pt x="559593" y="28765"/>
                </a:lnTo>
                <a:lnTo>
                  <a:pt x="528470" y="7715"/>
                </a:lnTo>
                <a:lnTo>
                  <a:pt x="490347" y="0"/>
                </a:lnTo>
                <a:close/>
              </a:path>
              <a:path w="588645" h="492760">
                <a:moveTo>
                  <a:pt x="441071" y="98298"/>
                </a:moveTo>
                <a:lnTo>
                  <a:pt x="392430" y="98298"/>
                </a:lnTo>
                <a:lnTo>
                  <a:pt x="400121" y="134671"/>
                </a:lnTo>
                <a:lnTo>
                  <a:pt x="421100" y="166401"/>
                </a:lnTo>
                <a:lnTo>
                  <a:pt x="452223" y="188845"/>
                </a:lnTo>
                <a:lnTo>
                  <a:pt x="490347" y="197358"/>
                </a:lnTo>
                <a:lnTo>
                  <a:pt x="528470" y="189523"/>
                </a:lnTo>
                <a:lnTo>
                  <a:pt x="559593" y="168211"/>
                </a:lnTo>
                <a:lnTo>
                  <a:pt x="573167" y="147828"/>
                </a:lnTo>
                <a:lnTo>
                  <a:pt x="490347" y="147828"/>
                </a:lnTo>
                <a:lnTo>
                  <a:pt x="471396" y="143571"/>
                </a:lnTo>
                <a:lnTo>
                  <a:pt x="455707" y="132349"/>
                </a:lnTo>
                <a:lnTo>
                  <a:pt x="445019" y="116484"/>
                </a:lnTo>
                <a:lnTo>
                  <a:pt x="441071" y="98298"/>
                </a:lnTo>
                <a:close/>
              </a:path>
              <a:path w="588645" h="492760">
                <a:moveTo>
                  <a:pt x="195834" y="98298"/>
                </a:moveTo>
                <a:lnTo>
                  <a:pt x="147193" y="98298"/>
                </a:lnTo>
                <a:lnTo>
                  <a:pt x="143351" y="116484"/>
                </a:lnTo>
                <a:lnTo>
                  <a:pt x="132842" y="132349"/>
                </a:lnTo>
                <a:lnTo>
                  <a:pt x="117189" y="143571"/>
                </a:lnTo>
                <a:lnTo>
                  <a:pt x="97917" y="147828"/>
                </a:lnTo>
                <a:lnTo>
                  <a:pt x="179444" y="147828"/>
                </a:lnTo>
                <a:lnTo>
                  <a:pt x="188142" y="134671"/>
                </a:lnTo>
                <a:lnTo>
                  <a:pt x="195834" y="98298"/>
                </a:lnTo>
                <a:close/>
              </a:path>
              <a:path w="588645" h="492760">
                <a:moveTo>
                  <a:pt x="573536" y="49530"/>
                </a:moveTo>
                <a:lnTo>
                  <a:pt x="490347" y="49530"/>
                </a:lnTo>
                <a:lnTo>
                  <a:pt x="509297" y="53381"/>
                </a:lnTo>
                <a:lnTo>
                  <a:pt x="524986" y="63865"/>
                </a:lnTo>
                <a:lnTo>
                  <a:pt x="535674" y="79373"/>
                </a:lnTo>
                <a:lnTo>
                  <a:pt x="539623" y="98298"/>
                </a:lnTo>
                <a:lnTo>
                  <a:pt x="535674" y="117663"/>
                </a:lnTo>
                <a:lnTo>
                  <a:pt x="524986" y="133397"/>
                </a:lnTo>
                <a:lnTo>
                  <a:pt x="509297" y="143964"/>
                </a:lnTo>
                <a:lnTo>
                  <a:pt x="490347" y="147828"/>
                </a:lnTo>
                <a:lnTo>
                  <a:pt x="573167" y="147828"/>
                </a:lnTo>
                <a:lnTo>
                  <a:pt x="580572" y="136707"/>
                </a:lnTo>
                <a:lnTo>
                  <a:pt x="588264" y="98298"/>
                </a:lnTo>
                <a:lnTo>
                  <a:pt x="580572" y="60007"/>
                </a:lnTo>
                <a:lnTo>
                  <a:pt x="573536" y="49530"/>
                </a:lnTo>
                <a:close/>
              </a:path>
              <a:path w="588645" h="492760">
                <a:moveTo>
                  <a:pt x="490347" y="443484"/>
                </a:moveTo>
                <a:lnTo>
                  <a:pt x="97917" y="443484"/>
                </a:lnTo>
                <a:lnTo>
                  <a:pt x="97917" y="492252"/>
                </a:lnTo>
                <a:lnTo>
                  <a:pt x="490347" y="492252"/>
                </a:lnTo>
                <a:lnTo>
                  <a:pt x="490347" y="443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85971" y="1831848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472" y="180086"/>
                </a:moveTo>
                <a:lnTo>
                  <a:pt x="205843" y="193468"/>
                </a:lnTo>
                <a:lnTo>
                  <a:pt x="195833" y="205708"/>
                </a:lnTo>
                <a:lnTo>
                  <a:pt x="185824" y="216662"/>
                </a:lnTo>
                <a:lnTo>
                  <a:pt x="171195" y="226187"/>
                </a:lnTo>
                <a:lnTo>
                  <a:pt x="171195" y="393953"/>
                </a:lnTo>
                <a:lnTo>
                  <a:pt x="220472" y="393953"/>
                </a:lnTo>
                <a:lnTo>
                  <a:pt x="220472" y="180086"/>
                </a:lnTo>
                <a:close/>
              </a:path>
              <a:path w="588645" h="492760">
                <a:moveTo>
                  <a:pt x="318388" y="98298"/>
                </a:moveTo>
                <a:lnTo>
                  <a:pt x="269875" y="98298"/>
                </a:lnTo>
                <a:lnTo>
                  <a:pt x="269875" y="393953"/>
                </a:lnTo>
                <a:lnTo>
                  <a:pt x="318388" y="393953"/>
                </a:lnTo>
                <a:lnTo>
                  <a:pt x="318388" y="98298"/>
                </a:lnTo>
                <a:close/>
              </a:path>
              <a:path w="588645" h="492760">
                <a:moveTo>
                  <a:pt x="367791" y="180086"/>
                </a:moveTo>
                <a:lnTo>
                  <a:pt x="367791" y="393953"/>
                </a:lnTo>
                <a:lnTo>
                  <a:pt x="417067" y="393953"/>
                </a:lnTo>
                <a:lnTo>
                  <a:pt x="417067" y="226187"/>
                </a:lnTo>
                <a:lnTo>
                  <a:pt x="402439" y="216662"/>
                </a:lnTo>
                <a:lnTo>
                  <a:pt x="392429" y="205708"/>
                </a:lnTo>
                <a:lnTo>
                  <a:pt x="382420" y="193468"/>
                </a:lnTo>
                <a:lnTo>
                  <a:pt x="367791" y="180086"/>
                </a:lnTo>
                <a:close/>
              </a:path>
              <a:path w="588645" h="492760">
                <a:moveTo>
                  <a:pt x="490347" y="0"/>
                </a:moveTo>
                <a:lnTo>
                  <a:pt x="97916" y="0"/>
                </a:lnTo>
                <a:lnTo>
                  <a:pt x="59793" y="7715"/>
                </a:lnTo>
                <a:lnTo>
                  <a:pt x="28670" y="28765"/>
                </a:lnTo>
                <a:lnTo>
                  <a:pt x="7691" y="60007"/>
                </a:lnTo>
                <a:lnTo>
                  <a:pt x="0" y="98298"/>
                </a:lnTo>
                <a:lnTo>
                  <a:pt x="7691" y="136588"/>
                </a:lnTo>
                <a:lnTo>
                  <a:pt x="28670" y="167830"/>
                </a:lnTo>
                <a:lnTo>
                  <a:pt x="59793" y="188880"/>
                </a:lnTo>
                <a:lnTo>
                  <a:pt x="97916" y="196596"/>
                </a:lnTo>
                <a:lnTo>
                  <a:pt x="136040" y="188202"/>
                </a:lnTo>
                <a:lnTo>
                  <a:pt x="167163" y="166020"/>
                </a:lnTo>
                <a:lnTo>
                  <a:pt x="179292" y="147827"/>
                </a:lnTo>
                <a:lnTo>
                  <a:pt x="97916" y="147827"/>
                </a:lnTo>
                <a:lnTo>
                  <a:pt x="79065" y="143964"/>
                </a:lnTo>
                <a:lnTo>
                  <a:pt x="63595" y="133397"/>
                </a:lnTo>
                <a:lnTo>
                  <a:pt x="53125" y="117663"/>
                </a:lnTo>
                <a:lnTo>
                  <a:pt x="49275" y="98298"/>
                </a:lnTo>
                <a:lnTo>
                  <a:pt x="53125" y="79373"/>
                </a:lnTo>
                <a:lnTo>
                  <a:pt x="63595" y="63865"/>
                </a:lnTo>
                <a:lnTo>
                  <a:pt x="79065" y="53381"/>
                </a:lnTo>
                <a:lnTo>
                  <a:pt x="97916" y="49529"/>
                </a:lnTo>
                <a:lnTo>
                  <a:pt x="573536" y="49529"/>
                </a:lnTo>
                <a:lnTo>
                  <a:pt x="559593" y="28765"/>
                </a:lnTo>
                <a:lnTo>
                  <a:pt x="528470" y="7715"/>
                </a:lnTo>
                <a:lnTo>
                  <a:pt x="490347" y="0"/>
                </a:lnTo>
                <a:close/>
              </a:path>
              <a:path w="588645" h="492760">
                <a:moveTo>
                  <a:pt x="441705" y="98298"/>
                </a:moveTo>
                <a:lnTo>
                  <a:pt x="392429" y="98298"/>
                </a:lnTo>
                <a:lnTo>
                  <a:pt x="400121" y="134552"/>
                </a:lnTo>
                <a:lnTo>
                  <a:pt x="421100" y="166020"/>
                </a:lnTo>
                <a:lnTo>
                  <a:pt x="452223" y="188202"/>
                </a:lnTo>
                <a:lnTo>
                  <a:pt x="490347" y="196596"/>
                </a:lnTo>
                <a:lnTo>
                  <a:pt x="528470" y="188880"/>
                </a:lnTo>
                <a:lnTo>
                  <a:pt x="559593" y="167830"/>
                </a:lnTo>
                <a:lnTo>
                  <a:pt x="573025" y="147827"/>
                </a:lnTo>
                <a:lnTo>
                  <a:pt x="490347" y="147827"/>
                </a:lnTo>
                <a:lnTo>
                  <a:pt x="471495" y="143571"/>
                </a:lnTo>
                <a:lnTo>
                  <a:pt x="456025" y="132349"/>
                </a:lnTo>
                <a:lnTo>
                  <a:pt x="445555" y="116484"/>
                </a:lnTo>
                <a:lnTo>
                  <a:pt x="441705" y="98298"/>
                </a:lnTo>
                <a:close/>
              </a:path>
              <a:path w="588645" h="492760">
                <a:moveTo>
                  <a:pt x="195833" y="98298"/>
                </a:moveTo>
                <a:lnTo>
                  <a:pt x="147192" y="98298"/>
                </a:lnTo>
                <a:lnTo>
                  <a:pt x="143351" y="116484"/>
                </a:lnTo>
                <a:lnTo>
                  <a:pt x="132841" y="132349"/>
                </a:lnTo>
                <a:lnTo>
                  <a:pt x="117189" y="143571"/>
                </a:lnTo>
                <a:lnTo>
                  <a:pt x="97916" y="147827"/>
                </a:lnTo>
                <a:lnTo>
                  <a:pt x="179292" y="147827"/>
                </a:lnTo>
                <a:lnTo>
                  <a:pt x="188142" y="134552"/>
                </a:lnTo>
                <a:lnTo>
                  <a:pt x="195833" y="98298"/>
                </a:lnTo>
                <a:close/>
              </a:path>
              <a:path w="588645" h="492760">
                <a:moveTo>
                  <a:pt x="573536" y="49529"/>
                </a:moveTo>
                <a:lnTo>
                  <a:pt x="490347" y="49529"/>
                </a:lnTo>
                <a:lnTo>
                  <a:pt x="509619" y="53381"/>
                </a:lnTo>
                <a:lnTo>
                  <a:pt x="525272" y="63865"/>
                </a:lnTo>
                <a:lnTo>
                  <a:pt x="535781" y="79373"/>
                </a:lnTo>
                <a:lnTo>
                  <a:pt x="539623" y="98298"/>
                </a:lnTo>
                <a:lnTo>
                  <a:pt x="535781" y="117663"/>
                </a:lnTo>
                <a:lnTo>
                  <a:pt x="525272" y="133397"/>
                </a:lnTo>
                <a:lnTo>
                  <a:pt x="509619" y="143964"/>
                </a:lnTo>
                <a:lnTo>
                  <a:pt x="490347" y="147827"/>
                </a:lnTo>
                <a:lnTo>
                  <a:pt x="573025" y="147827"/>
                </a:lnTo>
                <a:lnTo>
                  <a:pt x="580572" y="136588"/>
                </a:lnTo>
                <a:lnTo>
                  <a:pt x="588263" y="98298"/>
                </a:lnTo>
                <a:lnTo>
                  <a:pt x="580572" y="60007"/>
                </a:lnTo>
                <a:lnTo>
                  <a:pt x="573536" y="49529"/>
                </a:lnTo>
                <a:close/>
              </a:path>
              <a:path w="588645" h="492760">
                <a:moveTo>
                  <a:pt x="490347" y="443484"/>
                </a:moveTo>
                <a:lnTo>
                  <a:pt x="97916" y="443484"/>
                </a:lnTo>
                <a:lnTo>
                  <a:pt x="97916" y="492251"/>
                </a:lnTo>
                <a:lnTo>
                  <a:pt x="490347" y="492251"/>
                </a:lnTo>
                <a:lnTo>
                  <a:pt x="490347" y="443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5746" y="3005327"/>
            <a:ext cx="516890" cy="591820"/>
          </a:xfrm>
          <a:custGeom>
            <a:avLst/>
            <a:gdLst/>
            <a:ahLst/>
            <a:cxnLst/>
            <a:rect l="l" t="t" r="r" b="b"/>
            <a:pathLst>
              <a:path w="516890" h="591820">
                <a:moveTo>
                  <a:pt x="382752" y="541020"/>
                </a:moveTo>
                <a:lnTo>
                  <a:pt x="184645" y="541020"/>
                </a:lnTo>
                <a:lnTo>
                  <a:pt x="184645" y="591312"/>
                </a:lnTo>
                <a:lnTo>
                  <a:pt x="382752" y="591312"/>
                </a:lnTo>
                <a:lnTo>
                  <a:pt x="382752" y="541020"/>
                </a:lnTo>
                <a:close/>
              </a:path>
              <a:path w="516890" h="591820">
                <a:moveTo>
                  <a:pt x="516877" y="221488"/>
                </a:moveTo>
                <a:lnTo>
                  <a:pt x="512368" y="176822"/>
                </a:lnTo>
                <a:lnTo>
                  <a:pt x="499478" y="135242"/>
                </a:lnTo>
                <a:lnTo>
                  <a:pt x="479069" y="97612"/>
                </a:lnTo>
                <a:lnTo>
                  <a:pt x="468033" y="84239"/>
                </a:lnTo>
                <a:lnTo>
                  <a:pt x="468033" y="221488"/>
                </a:lnTo>
                <a:lnTo>
                  <a:pt x="461822" y="267271"/>
                </a:lnTo>
                <a:lnTo>
                  <a:pt x="451510" y="291604"/>
                </a:lnTo>
                <a:lnTo>
                  <a:pt x="451510" y="412115"/>
                </a:lnTo>
                <a:lnTo>
                  <a:pt x="413156" y="437819"/>
                </a:lnTo>
                <a:lnTo>
                  <a:pt x="371652" y="455587"/>
                </a:lnTo>
                <a:lnTo>
                  <a:pt x="328155" y="465404"/>
                </a:lnTo>
                <a:lnTo>
                  <a:pt x="283806" y="467296"/>
                </a:lnTo>
                <a:lnTo>
                  <a:pt x="239788" y="461264"/>
                </a:lnTo>
                <a:lnTo>
                  <a:pt x="197243" y="447306"/>
                </a:lnTo>
                <a:lnTo>
                  <a:pt x="157353" y="425411"/>
                </a:lnTo>
                <a:lnTo>
                  <a:pt x="121272" y="395605"/>
                </a:lnTo>
                <a:lnTo>
                  <a:pt x="91427" y="359511"/>
                </a:lnTo>
                <a:lnTo>
                  <a:pt x="69532" y="319608"/>
                </a:lnTo>
                <a:lnTo>
                  <a:pt x="55575" y="277063"/>
                </a:lnTo>
                <a:lnTo>
                  <a:pt x="49542" y="233032"/>
                </a:lnTo>
                <a:lnTo>
                  <a:pt x="51447" y="188696"/>
                </a:lnTo>
                <a:lnTo>
                  <a:pt x="61277" y="145199"/>
                </a:lnTo>
                <a:lnTo>
                  <a:pt x="79057" y="103720"/>
                </a:lnTo>
                <a:lnTo>
                  <a:pt x="104762" y="65405"/>
                </a:lnTo>
                <a:lnTo>
                  <a:pt x="121958" y="83185"/>
                </a:lnTo>
                <a:lnTo>
                  <a:pt x="101650" y="113423"/>
                </a:lnTo>
                <a:lnTo>
                  <a:pt x="86525" y="146964"/>
                </a:lnTo>
                <a:lnTo>
                  <a:pt x="77063" y="183184"/>
                </a:lnTo>
                <a:lnTo>
                  <a:pt x="73799" y="221538"/>
                </a:lnTo>
                <a:lnTo>
                  <a:pt x="78295" y="266166"/>
                </a:lnTo>
                <a:lnTo>
                  <a:pt x="91186" y="307746"/>
                </a:lnTo>
                <a:lnTo>
                  <a:pt x="111594" y="345376"/>
                </a:lnTo>
                <a:lnTo>
                  <a:pt x="138633" y="378142"/>
                </a:lnTo>
                <a:lnTo>
                  <a:pt x="171411" y="405180"/>
                </a:lnTo>
                <a:lnTo>
                  <a:pt x="209054" y="425589"/>
                </a:lnTo>
                <a:lnTo>
                  <a:pt x="250647" y="438492"/>
                </a:lnTo>
                <a:lnTo>
                  <a:pt x="295338" y="442976"/>
                </a:lnTo>
                <a:lnTo>
                  <a:pt x="333679" y="439724"/>
                </a:lnTo>
                <a:lnTo>
                  <a:pt x="369887" y="430301"/>
                </a:lnTo>
                <a:lnTo>
                  <a:pt x="403402" y="415175"/>
                </a:lnTo>
                <a:lnTo>
                  <a:pt x="433628" y="394843"/>
                </a:lnTo>
                <a:lnTo>
                  <a:pt x="451510" y="412115"/>
                </a:lnTo>
                <a:lnTo>
                  <a:pt x="451510" y="291604"/>
                </a:lnTo>
                <a:lnTo>
                  <a:pt x="444347" y="308495"/>
                </a:lnTo>
                <a:lnTo>
                  <a:pt x="417283" y="343471"/>
                </a:lnTo>
                <a:lnTo>
                  <a:pt x="382308" y="370547"/>
                </a:lnTo>
                <a:lnTo>
                  <a:pt x="341096" y="388023"/>
                </a:lnTo>
                <a:lnTo>
                  <a:pt x="295338" y="394208"/>
                </a:lnTo>
                <a:lnTo>
                  <a:pt x="249567" y="388023"/>
                </a:lnTo>
                <a:lnTo>
                  <a:pt x="208356" y="370547"/>
                </a:lnTo>
                <a:lnTo>
                  <a:pt x="173380" y="343471"/>
                </a:lnTo>
                <a:lnTo>
                  <a:pt x="146316" y="308495"/>
                </a:lnTo>
                <a:lnTo>
                  <a:pt x="128841" y="267271"/>
                </a:lnTo>
                <a:lnTo>
                  <a:pt x="122643" y="221488"/>
                </a:lnTo>
                <a:lnTo>
                  <a:pt x="128841" y="175768"/>
                </a:lnTo>
                <a:lnTo>
                  <a:pt x="146316" y="134581"/>
                </a:lnTo>
                <a:lnTo>
                  <a:pt x="173380" y="99618"/>
                </a:lnTo>
                <a:lnTo>
                  <a:pt x="208356" y="72567"/>
                </a:lnTo>
                <a:lnTo>
                  <a:pt x="249567" y="55092"/>
                </a:lnTo>
                <a:lnTo>
                  <a:pt x="295338" y="48895"/>
                </a:lnTo>
                <a:lnTo>
                  <a:pt x="341096" y="55092"/>
                </a:lnTo>
                <a:lnTo>
                  <a:pt x="382308" y="72567"/>
                </a:lnTo>
                <a:lnTo>
                  <a:pt x="417283" y="99618"/>
                </a:lnTo>
                <a:lnTo>
                  <a:pt x="444347" y="134581"/>
                </a:lnTo>
                <a:lnTo>
                  <a:pt x="461822" y="175768"/>
                </a:lnTo>
                <a:lnTo>
                  <a:pt x="468033" y="221488"/>
                </a:lnTo>
                <a:lnTo>
                  <a:pt x="468033" y="84239"/>
                </a:lnTo>
                <a:lnTo>
                  <a:pt x="419252" y="37807"/>
                </a:lnTo>
                <a:lnTo>
                  <a:pt x="381609" y="17399"/>
                </a:lnTo>
                <a:lnTo>
                  <a:pt x="340017" y="4495"/>
                </a:lnTo>
                <a:lnTo>
                  <a:pt x="295338" y="0"/>
                </a:lnTo>
                <a:lnTo>
                  <a:pt x="256984" y="3289"/>
                </a:lnTo>
                <a:lnTo>
                  <a:pt x="220776" y="12839"/>
                </a:lnTo>
                <a:lnTo>
                  <a:pt x="187261" y="28194"/>
                </a:lnTo>
                <a:lnTo>
                  <a:pt x="157048" y="48895"/>
                </a:lnTo>
                <a:lnTo>
                  <a:pt x="121272" y="12319"/>
                </a:lnTo>
                <a:lnTo>
                  <a:pt x="116459" y="7620"/>
                </a:lnTo>
                <a:lnTo>
                  <a:pt x="110261" y="5461"/>
                </a:lnTo>
                <a:lnTo>
                  <a:pt x="97193" y="5461"/>
                </a:lnTo>
                <a:lnTo>
                  <a:pt x="55156" y="49034"/>
                </a:lnTo>
                <a:lnTo>
                  <a:pt x="31026" y="89166"/>
                </a:lnTo>
                <a:lnTo>
                  <a:pt x="13792" y="131864"/>
                </a:lnTo>
                <a:lnTo>
                  <a:pt x="3454" y="176276"/>
                </a:lnTo>
                <a:lnTo>
                  <a:pt x="0" y="221538"/>
                </a:lnTo>
                <a:lnTo>
                  <a:pt x="3454" y="266801"/>
                </a:lnTo>
                <a:lnTo>
                  <a:pt x="13792" y="311200"/>
                </a:lnTo>
                <a:lnTo>
                  <a:pt x="31026" y="353885"/>
                </a:lnTo>
                <a:lnTo>
                  <a:pt x="55156" y="393992"/>
                </a:lnTo>
                <a:lnTo>
                  <a:pt x="86182" y="430657"/>
                </a:lnTo>
                <a:lnTo>
                  <a:pt x="122859" y="461797"/>
                </a:lnTo>
                <a:lnTo>
                  <a:pt x="162966" y="485889"/>
                </a:lnTo>
                <a:lnTo>
                  <a:pt x="205663" y="503021"/>
                </a:lnTo>
                <a:lnTo>
                  <a:pt x="250063" y="513245"/>
                </a:lnTo>
                <a:lnTo>
                  <a:pt x="295338" y="516636"/>
                </a:lnTo>
                <a:lnTo>
                  <a:pt x="340601" y="513245"/>
                </a:lnTo>
                <a:lnTo>
                  <a:pt x="385000" y="503021"/>
                </a:lnTo>
                <a:lnTo>
                  <a:pt x="427697" y="485889"/>
                </a:lnTo>
                <a:lnTo>
                  <a:pt x="458635" y="467296"/>
                </a:lnTo>
                <a:lnTo>
                  <a:pt x="467804" y="461797"/>
                </a:lnTo>
                <a:lnTo>
                  <a:pt x="504494" y="430657"/>
                </a:lnTo>
                <a:lnTo>
                  <a:pt x="509308" y="425831"/>
                </a:lnTo>
                <a:lnTo>
                  <a:pt x="511378" y="419608"/>
                </a:lnTo>
                <a:lnTo>
                  <a:pt x="511378" y="406527"/>
                </a:lnTo>
                <a:lnTo>
                  <a:pt x="509308" y="400431"/>
                </a:lnTo>
                <a:lnTo>
                  <a:pt x="503720" y="394843"/>
                </a:lnTo>
                <a:lnTo>
                  <a:pt x="503085" y="394208"/>
                </a:lnTo>
                <a:lnTo>
                  <a:pt x="468718" y="359791"/>
                </a:lnTo>
                <a:lnTo>
                  <a:pt x="489000" y="329577"/>
                </a:lnTo>
                <a:lnTo>
                  <a:pt x="504139" y="296075"/>
                </a:lnTo>
                <a:lnTo>
                  <a:pt x="513600" y="259854"/>
                </a:lnTo>
                <a:lnTo>
                  <a:pt x="516877" y="221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998387" y="537839"/>
            <a:ext cx="538480" cy="593090"/>
          </a:xfrm>
          <a:custGeom>
            <a:avLst/>
            <a:gdLst/>
            <a:ahLst/>
            <a:cxnLst/>
            <a:rect l="l" t="t" r="r" b="b"/>
            <a:pathLst>
              <a:path w="538479" h="593090">
                <a:moveTo>
                  <a:pt x="309489" y="0"/>
                </a:moveTo>
                <a:lnTo>
                  <a:pt x="262940" y="4307"/>
                </a:lnTo>
                <a:lnTo>
                  <a:pt x="217004" y="16252"/>
                </a:lnTo>
                <a:lnTo>
                  <a:pt x="172621" y="35658"/>
                </a:lnTo>
                <a:lnTo>
                  <a:pt x="130729" y="62348"/>
                </a:lnTo>
                <a:lnTo>
                  <a:pt x="92268" y="96144"/>
                </a:lnTo>
                <a:lnTo>
                  <a:pt x="60567" y="134271"/>
                </a:lnTo>
                <a:lnTo>
                  <a:pt x="35511" y="175438"/>
                </a:lnTo>
                <a:lnTo>
                  <a:pt x="17020" y="218962"/>
                </a:lnTo>
                <a:lnTo>
                  <a:pt x="5162" y="263914"/>
                </a:lnTo>
                <a:lnTo>
                  <a:pt x="0" y="309170"/>
                </a:lnTo>
                <a:lnTo>
                  <a:pt x="19" y="310869"/>
                </a:lnTo>
                <a:lnTo>
                  <a:pt x="1477" y="354626"/>
                </a:lnTo>
                <a:lnTo>
                  <a:pt x="9713" y="398652"/>
                </a:lnTo>
                <a:lnTo>
                  <a:pt x="24712" y="440633"/>
                </a:lnTo>
                <a:lnTo>
                  <a:pt x="46504" y="479701"/>
                </a:lnTo>
                <a:lnTo>
                  <a:pt x="75123" y="514990"/>
                </a:lnTo>
                <a:lnTo>
                  <a:pt x="114745" y="548444"/>
                </a:lnTo>
                <a:lnTo>
                  <a:pt x="159879" y="572886"/>
                </a:lnTo>
                <a:lnTo>
                  <a:pt x="209372" y="587874"/>
                </a:lnTo>
                <a:lnTo>
                  <a:pt x="262067" y="592968"/>
                </a:lnTo>
                <a:lnTo>
                  <a:pt x="309917" y="588817"/>
                </a:lnTo>
                <a:lnTo>
                  <a:pt x="356774" y="576651"/>
                </a:lnTo>
                <a:lnTo>
                  <a:pt x="401613" y="556895"/>
                </a:lnTo>
                <a:lnTo>
                  <a:pt x="422705" y="543311"/>
                </a:lnTo>
                <a:lnTo>
                  <a:pt x="262067" y="543311"/>
                </a:lnTo>
                <a:lnTo>
                  <a:pt x="219044" y="539221"/>
                </a:lnTo>
                <a:lnTo>
                  <a:pt x="178866" y="527166"/>
                </a:lnTo>
                <a:lnTo>
                  <a:pt x="142284" y="507467"/>
                </a:lnTo>
                <a:lnTo>
                  <a:pt x="110048" y="480446"/>
                </a:lnTo>
                <a:lnTo>
                  <a:pt x="81391" y="443247"/>
                </a:lnTo>
                <a:lnTo>
                  <a:pt x="61677" y="401362"/>
                </a:lnTo>
                <a:lnTo>
                  <a:pt x="50844" y="356200"/>
                </a:lnTo>
                <a:lnTo>
                  <a:pt x="48834" y="309170"/>
                </a:lnTo>
                <a:lnTo>
                  <a:pt x="55587" y="261682"/>
                </a:lnTo>
                <a:lnTo>
                  <a:pt x="71043" y="215145"/>
                </a:lnTo>
                <a:lnTo>
                  <a:pt x="95143" y="170968"/>
                </a:lnTo>
                <a:lnTo>
                  <a:pt x="127828" y="130561"/>
                </a:lnTo>
                <a:lnTo>
                  <a:pt x="169013" y="95445"/>
                </a:lnTo>
                <a:lnTo>
                  <a:pt x="214521" y="69950"/>
                </a:lnTo>
                <a:lnTo>
                  <a:pt x="262720" y="54408"/>
                </a:lnTo>
                <a:lnTo>
                  <a:pt x="311978" y="49154"/>
                </a:lnTo>
                <a:lnTo>
                  <a:pt x="460820" y="49154"/>
                </a:lnTo>
                <a:lnTo>
                  <a:pt x="456587" y="44314"/>
                </a:lnTo>
                <a:lnTo>
                  <a:pt x="443423" y="34676"/>
                </a:lnTo>
                <a:lnTo>
                  <a:pt x="400669" y="15007"/>
                </a:lnTo>
                <a:lnTo>
                  <a:pt x="355711" y="3507"/>
                </a:lnTo>
                <a:lnTo>
                  <a:pt x="309489" y="0"/>
                </a:lnTo>
                <a:close/>
              </a:path>
              <a:path w="538479" h="593090">
                <a:moveTo>
                  <a:pt x="460820" y="49154"/>
                </a:moveTo>
                <a:lnTo>
                  <a:pt x="311978" y="49154"/>
                </a:lnTo>
                <a:lnTo>
                  <a:pt x="339953" y="50864"/>
                </a:lnTo>
                <a:lnTo>
                  <a:pt x="367191" y="56075"/>
                </a:lnTo>
                <a:lnTo>
                  <a:pt x="393524" y="64906"/>
                </a:lnTo>
                <a:lnTo>
                  <a:pt x="425643" y="80904"/>
                </a:lnTo>
                <a:lnTo>
                  <a:pt x="429707" y="86365"/>
                </a:lnTo>
                <a:lnTo>
                  <a:pt x="430469" y="93350"/>
                </a:lnTo>
                <a:lnTo>
                  <a:pt x="431739" y="100970"/>
                </a:lnTo>
                <a:lnTo>
                  <a:pt x="429072" y="108463"/>
                </a:lnTo>
                <a:lnTo>
                  <a:pt x="423611" y="114686"/>
                </a:lnTo>
                <a:lnTo>
                  <a:pt x="405023" y="139322"/>
                </a:lnTo>
                <a:lnTo>
                  <a:pt x="391496" y="166137"/>
                </a:lnTo>
                <a:lnTo>
                  <a:pt x="383231" y="194499"/>
                </a:lnTo>
                <a:lnTo>
                  <a:pt x="380431" y="223779"/>
                </a:lnTo>
                <a:lnTo>
                  <a:pt x="387148" y="269205"/>
                </a:lnTo>
                <a:lnTo>
                  <a:pt x="406450" y="310869"/>
                </a:lnTo>
                <a:lnTo>
                  <a:pt x="437063" y="346580"/>
                </a:lnTo>
                <a:lnTo>
                  <a:pt x="477713" y="374147"/>
                </a:lnTo>
                <a:lnTo>
                  <a:pt x="484571" y="378338"/>
                </a:lnTo>
                <a:lnTo>
                  <a:pt x="488000" y="385196"/>
                </a:lnTo>
                <a:lnTo>
                  <a:pt x="488635" y="388752"/>
                </a:lnTo>
                <a:lnTo>
                  <a:pt x="490667" y="395610"/>
                </a:lnTo>
                <a:lnTo>
                  <a:pt x="490032" y="403230"/>
                </a:lnTo>
                <a:lnTo>
                  <a:pt x="467934" y="436964"/>
                </a:lnTo>
                <a:lnTo>
                  <a:pt x="405763" y="496430"/>
                </a:lnTo>
                <a:lnTo>
                  <a:pt x="360524" y="521991"/>
                </a:lnTo>
                <a:lnTo>
                  <a:pt x="312093" y="537860"/>
                </a:lnTo>
                <a:lnTo>
                  <a:pt x="262067" y="543311"/>
                </a:lnTo>
                <a:lnTo>
                  <a:pt x="422705" y="543311"/>
                </a:lnTo>
                <a:lnTo>
                  <a:pt x="481142" y="496321"/>
                </a:lnTo>
                <a:lnTo>
                  <a:pt x="506764" y="466984"/>
                </a:lnTo>
                <a:lnTo>
                  <a:pt x="528386" y="434980"/>
                </a:lnTo>
                <a:lnTo>
                  <a:pt x="538441" y="390492"/>
                </a:lnTo>
                <a:lnTo>
                  <a:pt x="535879" y="374909"/>
                </a:lnTo>
                <a:lnTo>
                  <a:pt x="530311" y="361010"/>
                </a:lnTo>
                <a:lnTo>
                  <a:pt x="522099" y="348588"/>
                </a:lnTo>
                <a:lnTo>
                  <a:pt x="511697" y="338118"/>
                </a:lnTo>
                <a:lnTo>
                  <a:pt x="499557" y="330078"/>
                </a:lnTo>
                <a:lnTo>
                  <a:pt x="470381" y="310254"/>
                </a:lnTo>
                <a:lnTo>
                  <a:pt x="448169" y="284929"/>
                </a:lnTo>
                <a:lnTo>
                  <a:pt x="434031" y="255604"/>
                </a:lnTo>
                <a:lnTo>
                  <a:pt x="429072" y="223779"/>
                </a:lnTo>
                <a:lnTo>
                  <a:pt x="431090" y="203352"/>
                </a:lnTo>
                <a:lnTo>
                  <a:pt x="437025" y="183805"/>
                </a:lnTo>
                <a:lnTo>
                  <a:pt x="446699" y="165450"/>
                </a:lnTo>
                <a:lnTo>
                  <a:pt x="459933" y="148595"/>
                </a:lnTo>
                <a:lnTo>
                  <a:pt x="469982" y="134271"/>
                </a:lnTo>
                <a:lnTo>
                  <a:pt x="476602" y="118686"/>
                </a:lnTo>
                <a:lnTo>
                  <a:pt x="479585" y="102684"/>
                </a:lnTo>
                <a:lnTo>
                  <a:pt x="479508" y="98811"/>
                </a:lnTo>
                <a:lnTo>
                  <a:pt x="478983" y="85730"/>
                </a:lnTo>
                <a:lnTo>
                  <a:pt x="474677" y="70305"/>
                </a:lnTo>
                <a:lnTo>
                  <a:pt x="467108" y="56345"/>
                </a:lnTo>
                <a:lnTo>
                  <a:pt x="460820" y="49154"/>
                </a:lnTo>
                <a:close/>
              </a:path>
              <a:path w="538479" h="593090">
                <a:moveTo>
                  <a:pt x="195646" y="370718"/>
                </a:moveTo>
                <a:lnTo>
                  <a:pt x="176374" y="374591"/>
                </a:lnTo>
                <a:lnTo>
                  <a:pt x="160721" y="385132"/>
                </a:lnTo>
                <a:lnTo>
                  <a:pt x="150212" y="400721"/>
                </a:lnTo>
                <a:lnTo>
                  <a:pt x="146370" y="419740"/>
                </a:lnTo>
                <a:lnTo>
                  <a:pt x="150212" y="439125"/>
                </a:lnTo>
                <a:lnTo>
                  <a:pt x="160721" y="454903"/>
                </a:lnTo>
                <a:lnTo>
                  <a:pt x="176374" y="465513"/>
                </a:lnTo>
                <a:lnTo>
                  <a:pt x="195646" y="469397"/>
                </a:lnTo>
                <a:lnTo>
                  <a:pt x="214864" y="465513"/>
                </a:lnTo>
                <a:lnTo>
                  <a:pt x="230523" y="454903"/>
                </a:lnTo>
                <a:lnTo>
                  <a:pt x="241062" y="439125"/>
                </a:lnTo>
                <a:lnTo>
                  <a:pt x="244922" y="419740"/>
                </a:lnTo>
                <a:lnTo>
                  <a:pt x="241062" y="400721"/>
                </a:lnTo>
                <a:lnTo>
                  <a:pt x="230523" y="385132"/>
                </a:lnTo>
                <a:lnTo>
                  <a:pt x="214864" y="374591"/>
                </a:lnTo>
                <a:lnTo>
                  <a:pt x="195646" y="370718"/>
                </a:lnTo>
                <a:close/>
              </a:path>
              <a:path w="538479" h="593090">
                <a:moveTo>
                  <a:pt x="367477" y="370718"/>
                </a:moveTo>
                <a:lnTo>
                  <a:pt x="348205" y="374591"/>
                </a:lnTo>
                <a:lnTo>
                  <a:pt x="332552" y="385132"/>
                </a:lnTo>
                <a:lnTo>
                  <a:pt x="322043" y="400721"/>
                </a:lnTo>
                <a:lnTo>
                  <a:pt x="318201" y="419740"/>
                </a:lnTo>
                <a:lnTo>
                  <a:pt x="322043" y="439125"/>
                </a:lnTo>
                <a:lnTo>
                  <a:pt x="332552" y="454903"/>
                </a:lnTo>
                <a:lnTo>
                  <a:pt x="348205" y="465513"/>
                </a:lnTo>
                <a:lnTo>
                  <a:pt x="367477" y="469397"/>
                </a:lnTo>
                <a:lnTo>
                  <a:pt x="386328" y="465513"/>
                </a:lnTo>
                <a:lnTo>
                  <a:pt x="401799" y="454903"/>
                </a:lnTo>
                <a:lnTo>
                  <a:pt x="412268" y="439125"/>
                </a:lnTo>
                <a:lnTo>
                  <a:pt x="416118" y="419740"/>
                </a:lnTo>
                <a:lnTo>
                  <a:pt x="412268" y="400721"/>
                </a:lnTo>
                <a:lnTo>
                  <a:pt x="401799" y="385132"/>
                </a:lnTo>
                <a:lnTo>
                  <a:pt x="386328" y="374591"/>
                </a:lnTo>
                <a:lnTo>
                  <a:pt x="367477" y="370718"/>
                </a:lnTo>
                <a:close/>
              </a:path>
              <a:path w="538479" h="593090">
                <a:moveTo>
                  <a:pt x="146370" y="222382"/>
                </a:moveTo>
                <a:lnTo>
                  <a:pt x="127465" y="226255"/>
                </a:lnTo>
                <a:lnTo>
                  <a:pt x="112000" y="236796"/>
                </a:lnTo>
                <a:lnTo>
                  <a:pt x="101561" y="252385"/>
                </a:lnTo>
                <a:lnTo>
                  <a:pt x="97729" y="271404"/>
                </a:lnTo>
                <a:lnTo>
                  <a:pt x="101561" y="290789"/>
                </a:lnTo>
                <a:lnTo>
                  <a:pt x="112000" y="306567"/>
                </a:lnTo>
                <a:lnTo>
                  <a:pt x="127465" y="317177"/>
                </a:lnTo>
                <a:lnTo>
                  <a:pt x="146370" y="321061"/>
                </a:lnTo>
                <a:lnTo>
                  <a:pt x="165588" y="317177"/>
                </a:lnTo>
                <a:lnTo>
                  <a:pt x="181247" y="306567"/>
                </a:lnTo>
                <a:lnTo>
                  <a:pt x="191786" y="290789"/>
                </a:lnTo>
                <a:lnTo>
                  <a:pt x="195646" y="271404"/>
                </a:lnTo>
                <a:lnTo>
                  <a:pt x="191786" y="252385"/>
                </a:lnTo>
                <a:lnTo>
                  <a:pt x="181247" y="236796"/>
                </a:lnTo>
                <a:lnTo>
                  <a:pt x="165588" y="226255"/>
                </a:lnTo>
                <a:lnTo>
                  <a:pt x="146370" y="222382"/>
                </a:lnTo>
                <a:close/>
              </a:path>
              <a:path w="538479" h="593090">
                <a:moveTo>
                  <a:pt x="244922" y="98811"/>
                </a:moveTo>
                <a:lnTo>
                  <a:pt x="225650" y="102684"/>
                </a:lnTo>
                <a:lnTo>
                  <a:pt x="209997" y="113225"/>
                </a:lnTo>
                <a:lnTo>
                  <a:pt x="199488" y="128814"/>
                </a:lnTo>
                <a:lnTo>
                  <a:pt x="195646" y="147833"/>
                </a:lnTo>
                <a:lnTo>
                  <a:pt x="199488" y="167218"/>
                </a:lnTo>
                <a:lnTo>
                  <a:pt x="209997" y="182996"/>
                </a:lnTo>
                <a:lnTo>
                  <a:pt x="225650" y="193606"/>
                </a:lnTo>
                <a:lnTo>
                  <a:pt x="244922" y="197490"/>
                </a:lnTo>
                <a:lnTo>
                  <a:pt x="263773" y="193606"/>
                </a:lnTo>
                <a:lnTo>
                  <a:pt x="279244" y="182996"/>
                </a:lnTo>
                <a:lnTo>
                  <a:pt x="289713" y="167218"/>
                </a:lnTo>
                <a:lnTo>
                  <a:pt x="293563" y="147833"/>
                </a:lnTo>
                <a:lnTo>
                  <a:pt x="289713" y="128814"/>
                </a:lnTo>
                <a:lnTo>
                  <a:pt x="279244" y="113225"/>
                </a:lnTo>
                <a:lnTo>
                  <a:pt x="263773" y="102684"/>
                </a:lnTo>
                <a:lnTo>
                  <a:pt x="244922" y="9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0936" y="1793748"/>
            <a:ext cx="588645" cy="568960"/>
          </a:xfrm>
          <a:custGeom>
            <a:avLst/>
            <a:gdLst/>
            <a:ahLst/>
            <a:cxnLst/>
            <a:rect l="l" t="t" r="r" b="b"/>
            <a:pathLst>
              <a:path w="588644" h="568960">
                <a:moveTo>
                  <a:pt x="146558" y="395350"/>
                </a:moveTo>
                <a:lnTo>
                  <a:pt x="85598" y="395350"/>
                </a:lnTo>
                <a:lnTo>
                  <a:pt x="52292" y="402127"/>
                </a:lnTo>
                <a:lnTo>
                  <a:pt x="25082" y="420608"/>
                </a:lnTo>
                <a:lnTo>
                  <a:pt x="6731" y="448018"/>
                </a:lnTo>
                <a:lnTo>
                  <a:pt x="0" y="481584"/>
                </a:lnTo>
                <a:lnTo>
                  <a:pt x="6731" y="515195"/>
                </a:lnTo>
                <a:lnTo>
                  <a:pt x="25082" y="542829"/>
                </a:lnTo>
                <a:lnTo>
                  <a:pt x="52292" y="561558"/>
                </a:lnTo>
                <a:lnTo>
                  <a:pt x="85598" y="568451"/>
                </a:lnTo>
                <a:lnTo>
                  <a:pt x="588264" y="568451"/>
                </a:lnTo>
                <a:lnTo>
                  <a:pt x="588264" y="518794"/>
                </a:lnTo>
                <a:lnTo>
                  <a:pt x="85598" y="518794"/>
                </a:lnTo>
                <a:lnTo>
                  <a:pt x="71157" y="515891"/>
                </a:lnTo>
                <a:lnTo>
                  <a:pt x="59412" y="507952"/>
                </a:lnTo>
                <a:lnTo>
                  <a:pt x="51516" y="496131"/>
                </a:lnTo>
                <a:lnTo>
                  <a:pt x="48628" y="481584"/>
                </a:lnTo>
                <a:lnTo>
                  <a:pt x="51516" y="467403"/>
                </a:lnTo>
                <a:lnTo>
                  <a:pt x="59412" y="455771"/>
                </a:lnTo>
                <a:lnTo>
                  <a:pt x="71157" y="447901"/>
                </a:lnTo>
                <a:lnTo>
                  <a:pt x="85598" y="445007"/>
                </a:lnTo>
                <a:lnTo>
                  <a:pt x="146558" y="445007"/>
                </a:lnTo>
                <a:lnTo>
                  <a:pt x="146558" y="395350"/>
                </a:lnTo>
                <a:close/>
              </a:path>
              <a:path w="588644" h="568960">
                <a:moveTo>
                  <a:pt x="220510" y="296672"/>
                </a:moveTo>
                <a:lnTo>
                  <a:pt x="171208" y="296672"/>
                </a:lnTo>
                <a:lnTo>
                  <a:pt x="171208" y="481584"/>
                </a:lnTo>
                <a:lnTo>
                  <a:pt x="269824" y="432562"/>
                </a:lnTo>
                <a:lnTo>
                  <a:pt x="367753" y="432562"/>
                </a:lnTo>
                <a:lnTo>
                  <a:pt x="367753" y="401447"/>
                </a:lnTo>
                <a:lnTo>
                  <a:pt x="220510" y="401447"/>
                </a:lnTo>
                <a:lnTo>
                  <a:pt x="220510" y="296672"/>
                </a:lnTo>
                <a:close/>
              </a:path>
              <a:path w="588644" h="568960">
                <a:moveTo>
                  <a:pt x="367753" y="432562"/>
                </a:moveTo>
                <a:lnTo>
                  <a:pt x="269824" y="432562"/>
                </a:lnTo>
                <a:lnTo>
                  <a:pt x="367753" y="481584"/>
                </a:lnTo>
                <a:lnTo>
                  <a:pt x="367753" y="432562"/>
                </a:lnTo>
                <a:close/>
              </a:path>
              <a:path w="588644" h="568960">
                <a:moveTo>
                  <a:pt x="588264" y="395350"/>
                </a:moveTo>
                <a:lnTo>
                  <a:pt x="392404" y="395350"/>
                </a:lnTo>
                <a:lnTo>
                  <a:pt x="392404" y="445007"/>
                </a:lnTo>
                <a:lnTo>
                  <a:pt x="588264" y="445007"/>
                </a:lnTo>
                <a:lnTo>
                  <a:pt x="588264" y="395350"/>
                </a:lnTo>
                <a:close/>
              </a:path>
              <a:path w="588644" h="568960">
                <a:moveTo>
                  <a:pt x="269824" y="377316"/>
                </a:moveTo>
                <a:lnTo>
                  <a:pt x="220510" y="401447"/>
                </a:lnTo>
                <a:lnTo>
                  <a:pt x="318439" y="401447"/>
                </a:lnTo>
                <a:lnTo>
                  <a:pt x="269824" y="377316"/>
                </a:lnTo>
                <a:close/>
              </a:path>
              <a:path w="588644" h="568960">
                <a:moveTo>
                  <a:pt x="367753" y="296672"/>
                </a:moveTo>
                <a:lnTo>
                  <a:pt x="318439" y="296672"/>
                </a:lnTo>
                <a:lnTo>
                  <a:pt x="318439" y="401447"/>
                </a:lnTo>
                <a:lnTo>
                  <a:pt x="367753" y="401447"/>
                </a:lnTo>
                <a:lnTo>
                  <a:pt x="367753" y="296672"/>
                </a:lnTo>
                <a:close/>
              </a:path>
              <a:path w="588644" h="568960">
                <a:moveTo>
                  <a:pt x="538962" y="197357"/>
                </a:moveTo>
                <a:lnTo>
                  <a:pt x="134912" y="197357"/>
                </a:lnTo>
                <a:lnTo>
                  <a:pt x="101493" y="204233"/>
                </a:lnTo>
                <a:lnTo>
                  <a:pt x="74048" y="222932"/>
                </a:lnTo>
                <a:lnTo>
                  <a:pt x="55464" y="250561"/>
                </a:lnTo>
                <a:lnTo>
                  <a:pt x="48628" y="284225"/>
                </a:lnTo>
                <a:lnTo>
                  <a:pt x="55464" y="317791"/>
                </a:lnTo>
                <a:lnTo>
                  <a:pt x="74048" y="345201"/>
                </a:lnTo>
                <a:lnTo>
                  <a:pt x="101493" y="363682"/>
                </a:lnTo>
                <a:lnTo>
                  <a:pt x="134912" y="370459"/>
                </a:lnTo>
                <a:lnTo>
                  <a:pt x="146558" y="370459"/>
                </a:lnTo>
                <a:lnTo>
                  <a:pt x="146558" y="321437"/>
                </a:lnTo>
                <a:lnTo>
                  <a:pt x="134912" y="321437"/>
                </a:lnTo>
                <a:lnTo>
                  <a:pt x="120464" y="318444"/>
                </a:lnTo>
                <a:lnTo>
                  <a:pt x="108715" y="310356"/>
                </a:lnTo>
                <a:lnTo>
                  <a:pt x="100818" y="298505"/>
                </a:lnTo>
                <a:lnTo>
                  <a:pt x="97929" y="284225"/>
                </a:lnTo>
                <a:lnTo>
                  <a:pt x="100818" y="269678"/>
                </a:lnTo>
                <a:lnTo>
                  <a:pt x="108715" y="257857"/>
                </a:lnTo>
                <a:lnTo>
                  <a:pt x="120464" y="249918"/>
                </a:lnTo>
                <a:lnTo>
                  <a:pt x="134912" y="247014"/>
                </a:lnTo>
                <a:lnTo>
                  <a:pt x="538962" y="247014"/>
                </a:lnTo>
                <a:lnTo>
                  <a:pt x="538962" y="197357"/>
                </a:lnTo>
                <a:close/>
              </a:path>
              <a:path w="588644" h="568960">
                <a:moveTo>
                  <a:pt x="538962" y="321437"/>
                </a:moveTo>
                <a:lnTo>
                  <a:pt x="392404" y="321437"/>
                </a:lnTo>
                <a:lnTo>
                  <a:pt x="392404" y="370459"/>
                </a:lnTo>
                <a:lnTo>
                  <a:pt x="538962" y="370459"/>
                </a:lnTo>
                <a:lnTo>
                  <a:pt x="538962" y="321437"/>
                </a:lnTo>
                <a:close/>
              </a:path>
              <a:path w="588644" h="568960">
                <a:moveTo>
                  <a:pt x="453351" y="0"/>
                </a:moveTo>
                <a:lnTo>
                  <a:pt x="97929" y="0"/>
                </a:lnTo>
                <a:lnTo>
                  <a:pt x="97929" y="49656"/>
                </a:lnTo>
                <a:lnTo>
                  <a:pt x="453351" y="49656"/>
                </a:lnTo>
                <a:lnTo>
                  <a:pt x="467799" y="52550"/>
                </a:lnTo>
                <a:lnTo>
                  <a:pt x="479548" y="60420"/>
                </a:lnTo>
                <a:lnTo>
                  <a:pt x="487445" y="72052"/>
                </a:lnTo>
                <a:lnTo>
                  <a:pt x="490334" y="86232"/>
                </a:lnTo>
                <a:lnTo>
                  <a:pt x="487445" y="100780"/>
                </a:lnTo>
                <a:lnTo>
                  <a:pt x="479548" y="112601"/>
                </a:lnTo>
                <a:lnTo>
                  <a:pt x="467799" y="120540"/>
                </a:lnTo>
                <a:lnTo>
                  <a:pt x="453351" y="123443"/>
                </a:lnTo>
                <a:lnTo>
                  <a:pt x="97929" y="123443"/>
                </a:lnTo>
                <a:lnTo>
                  <a:pt x="97929" y="173100"/>
                </a:lnTo>
                <a:lnTo>
                  <a:pt x="453351" y="173100"/>
                </a:lnTo>
                <a:lnTo>
                  <a:pt x="486770" y="166225"/>
                </a:lnTo>
                <a:lnTo>
                  <a:pt x="514215" y="147526"/>
                </a:lnTo>
                <a:lnTo>
                  <a:pt x="532799" y="119897"/>
                </a:lnTo>
                <a:lnTo>
                  <a:pt x="539635" y="86232"/>
                </a:lnTo>
                <a:lnTo>
                  <a:pt x="532799" y="52667"/>
                </a:lnTo>
                <a:lnTo>
                  <a:pt x="514215" y="25257"/>
                </a:lnTo>
                <a:lnTo>
                  <a:pt x="486770" y="6776"/>
                </a:lnTo>
                <a:lnTo>
                  <a:pt x="453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45408" y="52425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899" y="420624"/>
                </a:moveTo>
                <a:lnTo>
                  <a:pt x="56344" y="455492"/>
                </a:lnTo>
                <a:lnTo>
                  <a:pt x="49520" y="493324"/>
                </a:lnTo>
                <a:lnTo>
                  <a:pt x="57816" y="529970"/>
                </a:lnTo>
                <a:lnTo>
                  <a:pt x="78622" y="561283"/>
                </a:lnTo>
                <a:lnTo>
                  <a:pt x="109327" y="583113"/>
                </a:lnTo>
                <a:lnTo>
                  <a:pt x="147319" y="591312"/>
                </a:lnTo>
                <a:lnTo>
                  <a:pt x="158892" y="590528"/>
                </a:lnTo>
                <a:lnTo>
                  <a:pt x="170846" y="588184"/>
                </a:lnTo>
                <a:lnTo>
                  <a:pt x="183038" y="584293"/>
                </a:lnTo>
                <a:lnTo>
                  <a:pt x="195325" y="578866"/>
                </a:lnTo>
                <a:lnTo>
                  <a:pt x="263694" y="540708"/>
                </a:lnTo>
                <a:lnTo>
                  <a:pt x="135358" y="540708"/>
                </a:lnTo>
                <a:lnTo>
                  <a:pt x="108203" y="521604"/>
                </a:lnTo>
                <a:lnTo>
                  <a:pt x="98385" y="489856"/>
                </a:lnTo>
                <a:lnTo>
                  <a:pt x="114426" y="457073"/>
                </a:lnTo>
                <a:lnTo>
                  <a:pt x="80899" y="420624"/>
                </a:lnTo>
                <a:close/>
              </a:path>
              <a:path w="467360" h="591819">
                <a:moveTo>
                  <a:pt x="319404" y="0"/>
                </a:moveTo>
                <a:lnTo>
                  <a:pt x="271399" y="11684"/>
                </a:lnTo>
                <a:lnTo>
                  <a:pt x="50672" y="135636"/>
                </a:lnTo>
                <a:lnTo>
                  <a:pt x="13001" y="172434"/>
                </a:lnTo>
                <a:lnTo>
                  <a:pt x="0" y="221615"/>
                </a:lnTo>
                <a:lnTo>
                  <a:pt x="1656" y="239250"/>
                </a:lnTo>
                <a:lnTo>
                  <a:pt x="6588" y="256587"/>
                </a:lnTo>
                <a:lnTo>
                  <a:pt x="14733" y="273139"/>
                </a:lnTo>
                <a:lnTo>
                  <a:pt x="26034" y="288417"/>
                </a:lnTo>
                <a:lnTo>
                  <a:pt x="58292" y="322834"/>
                </a:lnTo>
                <a:lnTo>
                  <a:pt x="174116" y="448818"/>
                </a:lnTo>
                <a:lnTo>
                  <a:pt x="183114" y="458811"/>
                </a:lnTo>
                <a:lnTo>
                  <a:pt x="190277" y="468280"/>
                </a:lnTo>
                <a:lnTo>
                  <a:pt x="195012" y="479036"/>
                </a:lnTo>
                <a:lnTo>
                  <a:pt x="196722" y="492887"/>
                </a:lnTo>
                <a:lnTo>
                  <a:pt x="194879" y="506216"/>
                </a:lnTo>
                <a:lnTo>
                  <a:pt x="189690" y="518080"/>
                </a:lnTo>
                <a:lnTo>
                  <a:pt x="181667" y="528016"/>
                </a:lnTo>
                <a:lnTo>
                  <a:pt x="171322" y="535559"/>
                </a:lnTo>
                <a:lnTo>
                  <a:pt x="135358" y="540708"/>
                </a:lnTo>
                <a:lnTo>
                  <a:pt x="263694" y="540708"/>
                </a:lnTo>
                <a:lnTo>
                  <a:pt x="346876" y="494284"/>
                </a:lnTo>
                <a:lnTo>
                  <a:pt x="245363" y="494284"/>
                </a:lnTo>
                <a:lnTo>
                  <a:pt x="242724" y="467579"/>
                </a:lnTo>
                <a:lnTo>
                  <a:pt x="231745" y="443167"/>
                </a:lnTo>
                <a:lnTo>
                  <a:pt x="209208" y="414072"/>
                </a:lnTo>
                <a:lnTo>
                  <a:pt x="171895" y="373323"/>
                </a:lnTo>
                <a:lnTo>
                  <a:pt x="77960" y="272460"/>
                </a:lnTo>
                <a:lnTo>
                  <a:pt x="60753" y="252872"/>
                </a:lnTo>
                <a:lnTo>
                  <a:pt x="51905" y="237785"/>
                </a:lnTo>
                <a:lnTo>
                  <a:pt x="49402" y="221615"/>
                </a:lnTo>
                <a:lnTo>
                  <a:pt x="53351" y="201981"/>
                </a:lnTo>
                <a:lnTo>
                  <a:pt x="64039" y="186277"/>
                </a:lnTo>
                <a:lnTo>
                  <a:pt x="79728" y="175859"/>
                </a:lnTo>
                <a:lnTo>
                  <a:pt x="98678" y="172085"/>
                </a:lnTo>
                <a:lnTo>
                  <a:pt x="182849" y="172085"/>
                </a:lnTo>
                <a:lnTo>
                  <a:pt x="181403" y="169005"/>
                </a:lnTo>
                <a:lnTo>
                  <a:pt x="167030" y="151066"/>
                </a:lnTo>
                <a:lnTo>
                  <a:pt x="148716" y="137033"/>
                </a:lnTo>
                <a:lnTo>
                  <a:pt x="282924" y="61722"/>
                </a:lnTo>
                <a:lnTo>
                  <a:pt x="305486" y="50950"/>
                </a:lnTo>
                <a:lnTo>
                  <a:pt x="319404" y="48895"/>
                </a:lnTo>
                <a:lnTo>
                  <a:pt x="401649" y="48895"/>
                </a:lnTo>
                <a:lnTo>
                  <a:pt x="391990" y="32430"/>
                </a:lnTo>
                <a:lnTo>
                  <a:pt x="359342" y="8717"/>
                </a:lnTo>
                <a:lnTo>
                  <a:pt x="319404" y="0"/>
                </a:lnTo>
                <a:close/>
              </a:path>
              <a:path w="467360" h="591819">
                <a:moveTo>
                  <a:pt x="361101" y="215519"/>
                </a:moveTo>
                <a:lnTo>
                  <a:pt x="293369" y="215519"/>
                </a:lnTo>
                <a:lnTo>
                  <a:pt x="324354" y="248606"/>
                </a:lnTo>
                <a:lnTo>
                  <a:pt x="370832" y="298176"/>
                </a:lnTo>
                <a:lnTo>
                  <a:pt x="396284" y="327253"/>
                </a:lnTo>
                <a:lnTo>
                  <a:pt x="412521" y="350471"/>
                </a:lnTo>
                <a:lnTo>
                  <a:pt x="419271" y="369558"/>
                </a:lnTo>
                <a:lnTo>
                  <a:pt x="416264" y="386247"/>
                </a:lnTo>
                <a:lnTo>
                  <a:pt x="403227" y="402268"/>
                </a:lnTo>
                <a:lnTo>
                  <a:pt x="379891" y="419351"/>
                </a:lnTo>
                <a:lnTo>
                  <a:pt x="345982" y="439228"/>
                </a:lnTo>
                <a:lnTo>
                  <a:pt x="245363" y="494284"/>
                </a:lnTo>
                <a:lnTo>
                  <a:pt x="346876" y="494284"/>
                </a:lnTo>
                <a:lnTo>
                  <a:pt x="416051" y="455676"/>
                </a:lnTo>
                <a:lnTo>
                  <a:pt x="453024" y="419687"/>
                </a:lnTo>
                <a:lnTo>
                  <a:pt x="466851" y="369697"/>
                </a:lnTo>
                <a:lnTo>
                  <a:pt x="463577" y="342807"/>
                </a:lnTo>
                <a:lnTo>
                  <a:pt x="451872" y="318076"/>
                </a:lnTo>
                <a:lnTo>
                  <a:pt x="428913" y="288882"/>
                </a:lnTo>
                <a:lnTo>
                  <a:pt x="391816" y="248539"/>
                </a:lnTo>
                <a:lnTo>
                  <a:pt x="361101" y="215519"/>
                </a:lnTo>
                <a:close/>
              </a:path>
              <a:path w="467360" h="591819">
                <a:moveTo>
                  <a:pt x="182849" y="172085"/>
                </a:moveTo>
                <a:lnTo>
                  <a:pt x="98678" y="172085"/>
                </a:lnTo>
                <a:lnTo>
                  <a:pt x="124271" y="179280"/>
                </a:lnTo>
                <a:lnTo>
                  <a:pt x="141589" y="197643"/>
                </a:lnTo>
                <a:lnTo>
                  <a:pt x="147738" y="222341"/>
                </a:lnTo>
                <a:lnTo>
                  <a:pt x="139826" y="248539"/>
                </a:lnTo>
                <a:lnTo>
                  <a:pt x="132968" y="258826"/>
                </a:lnTo>
                <a:lnTo>
                  <a:pt x="161036" y="289814"/>
                </a:lnTo>
                <a:lnTo>
                  <a:pt x="293369" y="215519"/>
                </a:lnTo>
                <a:lnTo>
                  <a:pt x="361101" y="215519"/>
                </a:lnTo>
                <a:lnTo>
                  <a:pt x="359093" y="213360"/>
                </a:lnTo>
                <a:lnTo>
                  <a:pt x="196087" y="213360"/>
                </a:lnTo>
                <a:lnTo>
                  <a:pt x="191275" y="190039"/>
                </a:lnTo>
                <a:lnTo>
                  <a:pt x="182849" y="172085"/>
                </a:lnTo>
                <a:close/>
              </a:path>
              <a:path w="467360" h="591819">
                <a:moveTo>
                  <a:pt x="401649" y="48895"/>
                </a:moveTo>
                <a:lnTo>
                  <a:pt x="319404" y="48895"/>
                </a:lnTo>
                <a:lnTo>
                  <a:pt x="343630" y="55336"/>
                </a:lnTo>
                <a:lnTo>
                  <a:pt x="360902" y="72040"/>
                </a:lnTo>
                <a:lnTo>
                  <a:pt x="368411" y="95079"/>
                </a:lnTo>
                <a:lnTo>
                  <a:pt x="363346" y="120523"/>
                </a:lnTo>
                <a:lnTo>
                  <a:pt x="196087" y="213360"/>
                </a:lnTo>
                <a:lnTo>
                  <a:pt x="359093" y="213360"/>
                </a:lnTo>
                <a:lnTo>
                  <a:pt x="337946" y="190627"/>
                </a:lnTo>
                <a:lnTo>
                  <a:pt x="398271" y="156972"/>
                </a:lnTo>
                <a:lnTo>
                  <a:pt x="416246" y="110215"/>
                </a:lnTo>
                <a:lnTo>
                  <a:pt x="412554" y="67482"/>
                </a:lnTo>
                <a:lnTo>
                  <a:pt x="401649" y="48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543288" y="3005327"/>
            <a:ext cx="492759" cy="516890"/>
          </a:xfrm>
          <a:custGeom>
            <a:avLst/>
            <a:gdLst/>
            <a:ahLst/>
            <a:cxnLst/>
            <a:rect l="l" t="t" r="r" b="b"/>
            <a:pathLst>
              <a:path w="492759" h="516889">
                <a:moveTo>
                  <a:pt x="246125" y="0"/>
                </a:moveTo>
                <a:lnTo>
                  <a:pt x="196462" y="4991"/>
                </a:lnTo>
                <a:lnTo>
                  <a:pt x="150233" y="19309"/>
                </a:lnTo>
                <a:lnTo>
                  <a:pt x="108421" y="41971"/>
                </a:lnTo>
                <a:lnTo>
                  <a:pt x="72008" y="71993"/>
                </a:lnTo>
                <a:lnTo>
                  <a:pt x="41978" y="108390"/>
                </a:lnTo>
                <a:lnTo>
                  <a:pt x="19311" y="150179"/>
                </a:lnTo>
                <a:lnTo>
                  <a:pt x="4991" y="196376"/>
                </a:lnTo>
                <a:lnTo>
                  <a:pt x="0" y="245999"/>
                </a:lnTo>
                <a:lnTo>
                  <a:pt x="5471" y="297909"/>
                </a:lnTo>
                <a:lnTo>
                  <a:pt x="21335" y="346515"/>
                </a:lnTo>
                <a:lnTo>
                  <a:pt x="46771" y="390465"/>
                </a:lnTo>
                <a:lnTo>
                  <a:pt x="80954" y="428403"/>
                </a:lnTo>
                <a:lnTo>
                  <a:pt x="123062" y="458977"/>
                </a:lnTo>
                <a:lnTo>
                  <a:pt x="123062" y="516636"/>
                </a:lnTo>
                <a:lnTo>
                  <a:pt x="369188" y="516636"/>
                </a:lnTo>
                <a:lnTo>
                  <a:pt x="369188" y="467233"/>
                </a:lnTo>
                <a:lnTo>
                  <a:pt x="171830" y="467233"/>
                </a:lnTo>
                <a:lnTo>
                  <a:pt x="171830" y="428751"/>
                </a:lnTo>
                <a:lnTo>
                  <a:pt x="121220" y="398037"/>
                </a:lnTo>
                <a:lnTo>
                  <a:pt x="90684" y="367230"/>
                </a:lnTo>
                <a:lnTo>
                  <a:pt x="67913" y="330711"/>
                </a:lnTo>
                <a:lnTo>
                  <a:pt x="53683" y="289845"/>
                </a:lnTo>
                <a:lnTo>
                  <a:pt x="48767" y="245999"/>
                </a:lnTo>
                <a:lnTo>
                  <a:pt x="54002" y="200883"/>
                </a:lnTo>
                <a:lnTo>
                  <a:pt x="68899" y="159411"/>
                </a:lnTo>
                <a:lnTo>
                  <a:pt x="92255" y="122784"/>
                </a:lnTo>
                <a:lnTo>
                  <a:pt x="122861" y="92205"/>
                </a:lnTo>
                <a:lnTo>
                  <a:pt x="159513" y="68874"/>
                </a:lnTo>
                <a:lnTo>
                  <a:pt x="201003" y="53994"/>
                </a:lnTo>
                <a:lnTo>
                  <a:pt x="246125" y="48768"/>
                </a:lnTo>
                <a:lnTo>
                  <a:pt x="391749" y="48768"/>
                </a:lnTo>
                <a:lnTo>
                  <a:pt x="383495" y="41971"/>
                </a:lnTo>
                <a:lnTo>
                  <a:pt x="341697" y="19309"/>
                </a:lnTo>
                <a:lnTo>
                  <a:pt x="295571" y="4991"/>
                </a:lnTo>
                <a:lnTo>
                  <a:pt x="246125" y="0"/>
                </a:lnTo>
                <a:close/>
              </a:path>
              <a:path w="492759" h="516889">
                <a:moveTo>
                  <a:pt x="162305" y="226060"/>
                </a:moveTo>
                <a:lnTo>
                  <a:pt x="132714" y="265938"/>
                </a:lnTo>
                <a:lnTo>
                  <a:pt x="221360" y="331850"/>
                </a:lnTo>
                <a:lnTo>
                  <a:pt x="221360" y="467233"/>
                </a:lnTo>
                <a:lnTo>
                  <a:pt x="270890" y="467233"/>
                </a:lnTo>
                <a:lnTo>
                  <a:pt x="270890" y="331850"/>
                </a:lnTo>
                <a:lnTo>
                  <a:pt x="328280" y="289179"/>
                </a:lnTo>
                <a:lnTo>
                  <a:pt x="246125" y="289179"/>
                </a:lnTo>
                <a:lnTo>
                  <a:pt x="162305" y="226060"/>
                </a:lnTo>
                <a:close/>
              </a:path>
              <a:path w="492759" h="516889">
                <a:moveTo>
                  <a:pt x="391749" y="48768"/>
                </a:moveTo>
                <a:lnTo>
                  <a:pt x="246125" y="48768"/>
                </a:lnTo>
                <a:lnTo>
                  <a:pt x="291206" y="53994"/>
                </a:lnTo>
                <a:lnTo>
                  <a:pt x="332587" y="68874"/>
                </a:lnTo>
                <a:lnTo>
                  <a:pt x="369090" y="92205"/>
                </a:lnTo>
                <a:lnTo>
                  <a:pt x="399534" y="122784"/>
                </a:lnTo>
                <a:lnTo>
                  <a:pt x="422741" y="159411"/>
                </a:lnTo>
                <a:lnTo>
                  <a:pt x="437530" y="200883"/>
                </a:lnTo>
                <a:lnTo>
                  <a:pt x="442721" y="245999"/>
                </a:lnTo>
                <a:lnTo>
                  <a:pt x="437823" y="289845"/>
                </a:lnTo>
                <a:lnTo>
                  <a:pt x="423653" y="330711"/>
                </a:lnTo>
                <a:lnTo>
                  <a:pt x="400997" y="367230"/>
                </a:lnTo>
                <a:lnTo>
                  <a:pt x="370642" y="398037"/>
                </a:lnTo>
                <a:lnTo>
                  <a:pt x="333375" y="421767"/>
                </a:lnTo>
                <a:lnTo>
                  <a:pt x="319658" y="428751"/>
                </a:lnTo>
                <a:lnTo>
                  <a:pt x="319658" y="467233"/>
                </a:lnTo>
                <a:lnTo>
                  <a:pt x="369188" y="467233"/>
                </a:lnTo>
                <a:lnTo>
                  <a:pt x="369188" y="458977"/>
                </a:lnTo>
                <a:lnTo>
                  <a:pt x="411297" y="428403"/>
                </a:lnTo>
                <a:lnTo>
                  <a:pt x="445480" y="390465"/>
                </a:lnTo>
                <a:lnTo>
                  <a:pt x="470915" y="346515"/>
                </a:lnTo>
                <a:lnTo>
                  <a:pt x="486780" y="297909"/>
                </a:lnTo>
                <a:lnTo>
                  <a:pt x="492251" y="245999"/>
                </a:lnTo>
                <a:lnTo>
                  <a:pt x="487229" y="196376"/>
                </a:lnTo>
                <a:lnTo>
                  <a:pt x="472832" y="150179"/>
                </a:lnTo>
                <a:lnTo>
                  <a:pt x="450072" y="108390"/>
                </a:lnTo>
                <a:lnTo>
                  <a:pt x="419957" y="71993"/>
                </a:lnTo>
                <a:lnTo>
                  <a:pt x="391749" y="48768"/>
                </a:lnTo>
                <a:close/>
              </a:path>
              <a:path w="492759" h="516889">
                <a:moveTo>
                  <a:pt x="329945" y="226060"/>
                </a:moveTo>
                <a:lnTo>
                  <a:pt x="246125" y="289179"/>
                </a:lnTo>
                <a:lnTo>
                  <a:pt x="328280" y="289179"/>
                </a:lnTo>
                <a:lnTo>
                  <a:pt x="359536" y="265938"/>
                </a:lnTo>
                <a:lnTo>
                  <a:pt x="329945" y="226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666731" y="3570732"/>
            <a:ext cx="245745" cy="50800"/>
          </a:xfrm>
          <a:custGeom>
            <a:avLst/>
            <a:gdLst/>
            <a:ahLst/>
            <a:cxnLst/>
            <a:rect l="l" t="t" r="r" b="b"/>
            <a:pathLst>
              <a:path w="245745" h="50800">
                <a:moveTo>
                  <a:pt x="245364" y="0"/>
                </a:moveTo>
                <a:lnTo>
                  <a:pt x="0" y="0"/>
                </a:lnTo>
                <a:lnTo>
                  <a:pt x="0" y="50291"/>
                </a:lnTo>
                <a:lnTo>
                  <a:pt x="245364" y="50291"/>
                </a:lnTo>
                <a:lnTo>
                  <a:pt x="24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41007" y="1780032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6851" y="49783"/>
                </a:moveTo>
                <a:lnTo>
                  <a:pt x="73406" y="49783"/>
                </a:lnTo>
                <a:lnTo>
                  <a:pt x="73406" y="371093"/>
                </a:lnTo>
                <a:lnTo>
                  <a:pt x="122936" y="371093"/>
                </a:lnTo>
                <a:lnTo>
                  <a:pt x="122936" y="98805"/>
                </a:lnTo>
                <a:lnTo>
                  <a:pt x="466851" y="98805"/>
                </a:lnTo>
                <a:lnTo>
                  <a:pt x="466851" y="49783"/>
                </a:lnTo>
                <a:close/>
              </a:path>
              <a:path w="576579" h="594360">
                <a:moveTo>
                  <a:pt x="466851" y="271652"/>
                </a:moveTo>
                <a:lnTo>
                  <a:pt x="418211" y="308990"/>
                </a:lnTo>
                <a:lnTo>
                  <a:pt x="418211" y="371093"/>
                </a:lnTo>
                <a:lnTo>
                  <a:pt x="466851" y="371093"/>
                </a:lnTo>
                <a:lnTo>
                  <a:pt x="466851" y="271652"/>
                </a:lnTo>
                <a:close/>
              </a:path>
              <a:path w="576579" h="594360">
                <a:moveTo>
                  <a:pt x="317881" y="279272"/>
                </a:moveTo>
                <a:lnTo>
                  <a:pt x="254762" y="326897"/>
                </a:lnTo>
                <a:lnTo>
                  <a:pt x="284225" y="366267"/>
                </a:lnTo>
                <a:lnTo>
                  <a:pt x="347472" y="318642"/>
                </a:lnTo>
                <a:lnTo>
                  <a:pt x="317881" y="279272"/>
                </a:lnTo>
                <a:close/>
              </a:path>
              <a:path w="576579" h="594360">
                <a:moveTo>
                  <a:pt x="466851" y="98805"/>
                </a:moveTo>
                <a:lnTo>
                  <a:pt x="418211" y="98805"/>
                </a:lnTo>
                <a:lnTo>
                  <a:pt x="418211" y="185927"/>
                </a:lnTo>
                <a:lnTo>
                  <a:pt x="325500" y="264667"/>
                </a:lnTo>
                <a:lnTo>
                  <a:pt x="361188" y="304038"/>
                </a:lnTo>
                <a:lnTo>
                  <a:pt x="569601" y="148589"/>
                </a:lnTo>
                <a:lnTo>
                  <a:pt x="466851" y="148589"/>
                </a:lnTo>
                <a:lnTo>
                  <a:pt x="466851" y="98805"/>
                </a:lnTo>
                <a:close/>
              </a:path>
              <a:path w="576579" h="594360">
                <a:moveTo>
                  <a:pt x="536194" y="104393"/>
                </a:moveTo>
                <a:lnTo>
                  <a:pt x="466851" y="148589"/>
                </a:lnTo>
                <a:lnTo>
                  <a:pt x="569601" y="148589"/>
                </a:lnTo>
                <a:lnTo>
                  <a:pt x="576072" y="143763"/>
                </a:lnTo>
                <a:lnTo>
                  <a:pt x="536194" y="104393"/>
                </a:lnTo>
                <a:close/>
              </a:path>
              <a:path w="576579" h="594360">
                <a:moveTo>
                  <a:pt x="295275" y="0"/>
                </a:moveTo>
                <a:lnTo>
                  <a:pt x="245872" y="0"/>
                </a:lnTo>
                <a:lnTo>
                  <a:pt x="245872" y="49783"/>
                </a:lnTo>
                <a:lnTo>
                  <a:pt x="295275" y="49783"/>
                </a:lnTo>
                <a:lnTo>
                  <a:pt x="295275" y="0"/>
                </a:lnTo>
                <a:close/>
              </a:path>
              <a:path w="576579" h="594360">
                <a:moveTo>
                  <a:pt x="212851" y="470662"/>
                </a:moveTo>
                <a:lnTo>
                  <a:pt x="160020" y="470662"/>
                </a:lnTo>
                <a:lnTo>
                  <a:pt x="113919" y="594359"/>
                </a:lnTo>
                <a:lnTo>
                  <a:pt x="166877" y="594359"/>
                </a:lnTo>
                <a:lnTo>
                  <a:pt x="212851" y="470662"/>
                </a:lnTo>
                <a:close/>
              </a:path>
              <a:path w="576579" h="594360">
                <a:moveTo>
                  <a:pt x="295275" y="470662"/>
                </a:moveTo>
                <a:lnTo>
                  <a:pt x="245872" y="470662"/>
                </a:lnTo>
                <a:lnTo>
                  <a:pt x="245872" y="594359"/>
                </a:lnTo>
                <a:lnTo>
                  <a:pt x="295275" y="594359"/>
                </a:lnTo>
                <a:lnTo>
                  <a:pt x="295275" y="470662"/>
                </a:lnTo>
                <a:close/>
              </a:path>
              <a:path w="576579" h="594360">
                <a:moveTo>
                  <a:pt x="427736" y="470662"/>
                </a:moveTo>
                <a:lnTo>
                  <a:pt x="375539" y="470662"/>
                </a:lnTo>
                <a:lnTo>
                  <a:pt x="421640" y="594359"/>
                </a:lnTo>
                <a:lnTo>
                  <a:pt x="473710" y="594359"/>
                </a:lnTo>
                <a:lnTo>
                  <a:pt x="427736" y="470662"/>
                </a:lnTo>
                <a:close/>
              </a:path>
              <a:path w="576579" h="594360">
                <a:moveTo>
                  <a:pt x="541020" y="420877"/>
                </a:moveTo>
                <a:lnTo>
                  <a:pt x="0" y="420877"/>
                </a:lnTo>
                <a:lnTo>
                  <a:pt x="0" y="470662"/>
                </a:lnTo>
                <a:lnTo>
                  <a:pt x="541020" y="470662"/>
                </a:lnTo>
                <a:lnTo>
                  <a:pt x="541020" y="420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0936" y="562355"/>
            <a:ext cx="588645" cy="516890"/>
          </a:xfrm>
          <a:custGeom>
            <a:avLst/>
            <a:gdLst/>
            <a:ahLst/>
            <a:cxnLst/>
            <a:rect l="l" t="t" r="r" b="b"/>
            <a:pathLst>
              <a:path w="588644" h="516890">
                <a:moveTo>
                  <a:pt x="416369" y="0"/>
                </a:moveTo>
                <a:lnTo>
                  <a:pt x="171208" y="0"/>
                </a:lnTo>
                <a:lnTo>
                  <a:pt x="171208" y="49403"/>
                </a:lnTo>
                <a:lnTo>
                  <a:pt x="416369" y="49403"/>
                </a:lnTo>
                <a:lnTo>
                  <a:pt x="416369" y="0"/>
                </a:lnTo>
                <a:close/>
              </a:path>
              <a:path w="588644" h="516890">
                <a:moveTo>
                  <a:pt x="97929" y="344932"/>
                </a:moveTo>
                <a:lnTo>
                  <a:pt x="48628" y="344932"/>
                </a:lnTo>
                <a:lnTo>
                  <a:pt x="48628" y="458978"/>
                </a:lnTo>
                <a:lnTo>
                  <a:pt x="52575" y="478381"/>
                </a:lnTo>
                <a:lnTo>
                  <a:pt x="63263" y="497046"/>
                </a:lnTo>
                <a:lnTo>
                  <a:pt x="78958" y="511091"/>
                </a:lnTo>
                <a:lnTo>
                  <a:pt x="97929" y="516636"/>
                </a:lnTo>
                <a:lnTo>
                  <a:pt x="490334" y="516636"/>
                </a:lnTo>
                <a:lnTo>
                  <a:pt x="509199" y="511091"/>
                </a:lnTo>
                <a:lnTo>
                  <a:pt x="524663" y="497046"/>
                </a:lnTo>
                <a:lnTo>
                  <a:pt x="535120" y="478381"/>
                </a:lnTo>
                <a:lnTo>
                  <a:pt x="537202" y="467868"/>
                </a:lnTo>
                <a:lnTo>
                  <a:pt x="97929" y="467868"/>
                </a:lnTo>
                <a:lnTo>
                  <a:pt x="97929" y="344932"/>
                </a:lnTo>
                <a:close/>
              </a:path>
              <a:path w="588644" h="516890">
                <a:moveTo>
                  <a:pt x="538962" y="344932"/>
                </a:moveTo>
                <a:lnTo>
                  <a:pt x="490334" y="344932"/>
                </a:lnTo>
                <a:lnTo>
                  <a:pt x="490334" y="467868"/>
                </a:lnTo>
                <a:lnTo>
                  <a:pt x="537202" y="467868"/>
                </a:lnTo>
                <a:lnTo>
                  <a:pt x="538962" y="458978"/>
                </a:lnTo>
                <a:lnTo>
                  <a:pt x="538962" y="344932"/>
                </a:lnTo>
                <a:close/>
              </a:path>
              <a:path w="588644" h="516890">
                <a:moveTo>
                  <a:pt x="220510" y="320167"/>
                </a:moveTo>
                <a:lnTo>
                  <a:pt x="171208" y="320167"/>
                </a:lnTo>
                <a:lnTo>
                  <a:pt x="171208" y="368935"/>
                </a:lnTo>
                <a:lnTo>
                  <a:pt x="220510" y="368935"/>
                </a:lnTo>
                <a:lnTo>
                  <a:pt x="220510" y="320167"/>
                </a:lnTo>
                <a:close/>
              </a:path>
              <a:path w="588644" h="516890">
                <a:moveTo>
                  <a:pt x="416369" y="320167"/>
                </a:moveTo>
                <a:lnTo>
                  <a:pt x="367753" y="320167"/>
                </a:lnTo>
                <a:lnTo>
                  <a:pt x="367753" y="368935"/>
                </a:lnTo>
                <a:lnTo>
                  <a:pt x="416369" y="368935"/>
                </a:lnTo>
                <a:lnTo>
                  <a:pt x="416369" y="320167"/>
                </a:lnTo>
                <a:close/>
              </a:path>
              <a:path w="588644" h="516890">
                <a:moveTo>
                  <a:pt x="588264" y="98298"/>
                </a:moveTo>
                <a:lnTo>
                  <a:pt x="0" y="98298"/>
                </a:lnTo>
                <a:lnTo>
                  <a:pt x="0" y="258318"/>
                </a:lnTo>
                <a:lnTo>
                  <a:pt x="3842" y="279554"/>
                </a:lnTo>
                <a:lnTo>
                  <a:pt x="14298" y="299529"/>
                </a:lnTo>
                <a:lnTo>
                  <a:pt x="29762" y="314360"/>
                </a:lnTo>
                <a:lnTo>
                  <a:pt x="48628" y="320167"/>
                </a:lnTo>
                <a:lnTo>
                  <a:pt x="539635" y="320167"/>
                </a:lnTo>
                <a:lnTo>
                  <a:pt x="573965" y="299529"/>
                </a:lnTo>
                <a:lnTo>
                  <a:pt x="48628" y="270637"/>
                </a:lnTo>
                <a:lnTo>
                  <a:pt x="48628" y="147701"/>
                </a:lnTo>
                <a:lnTo>
                  <a:pt x="588264" y="147701"/>
                </a:lnTo>
                <a:lnTo>
                  <a:pt x="588264" y="98298"/>
                </a:lnTo>
                <a:close/>
              </a:path>
              <a:path w="588644" h="516890">
                <a:moveTo>
                  <a:pt x="220510" y="221234"/>
                </a:moveTo>
                <a:lnTo>
                  <a:pt x="171208" y="221234"/>
                </a:lnTo>
                <a:lnTo>
                  <a:pt x="171208" y="270637"/>
                </a:lnTo>
                <a:lnTo>
                  <a:pt x="220510" y="270637"/>
                </a:lnTo>
                <a:lnTo>
                  <a:pt x="220510" y="221234"/>
                </a:lnTo>
                <a:close/>
              </a:path>
              <a:path w="588644" h="516890">
                <a:moveTo>
                  <a:pt x="416369" y="221234"/>
                </a:moveTo>
                <a:lnTo>
                  <a:pt x="367753" y="221234"/>
                </a:lnTo>
                <a:lnTo>
                  <a:pt x="367753" y="270637"/>
                </a:lnTo>
                <a:lnTo>
                  <a:pt x="416369" y="270637"/>
                </a:lnTo>
                <a:lnTo>
                  <a:pt x="416369" y="221234"/>
                </a:lnTo>
                <a:close/>
              </a:path>
              <a:path w="588644" h="516890">
                <a:moveTo>
                  <a:pt x="588264" y="147701"/>
                </a:moveTo>
                <a:lnTo>
                  <a:pt x="538962" y="147701"/>
                </a:lnTo>
                <a:lnTo>
                  <a:pt x="538962" y="270637"/>
                </a:lnTo>
                <a:lnTo>
                  <a:pt x="586035" y="270637"/>
                </a:lnTo>
                <a:lnTo>
                  <a:pt x="588264" y="258318"/>
                </a:lnTo>
                <a:lnTo>
                  <a:pt x="588264" y="147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51292" y="801623"/>
            <a:ext cx="768350" cy="43180"/>
          </a:xfrm>
          <a:custGeom>
            <a:avLst/>
            <a:gdLst/>
            <a:ahLst/>
            <a:cxnLst/>
            <a:rect l="l" t="t" r="r" b="b"/>
            <a:pathLst>
              <a:path w="768350" h="43180">
                <a:moveTo>
                  <a:pt x="764666" y="0"/>
                </a:moveTo>
                <a:lnTo>
                  <a:pt x="0" y="0"/>
                </a:lnTo>
                <a:lnTo>
                  <a:pt x="0" y="42672"/>
                </a:lnTo>
                <a:lnTo>
                  <a:pt x="768096" y="42672"/>
                </a:lnTo>
                <a:lnTo>
                  <a:pt x="76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85731" y="801623"/>
            <a:ext cx="765175" cy="43180"/>
          </a:xfrm>
          <a:custGeom>
            <a:avLst/>
            <a:gdLst/>
            <a:ahLst/>
            <a:cxnLst/>
            <a:rect l="l" t="t" r="r" b="b"/>
            <a:pathLst>
              <a:path w="765175" h="43180">
                <a:moveTo>
                  <a:pt x="765048" y="0"/>
                </a:moveTo>
                <a:lnTo>
                  <a:pt x="3428" y="0"/>
                </a:lnTo>
                <a:lnTo>
                  <a:pt x="0" y="42672"/>
                </a:lnTo>
                <a:lnTo>
                  <a:pt x="765048" y="42672"/>
                </a:lnTo>
                <a:lnTo>
                  <a:pt x="76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8042147" y="958596"/>
            <a:ext cx="2018030" cy="213360"/>
            <a:chOff x="8042147" y="958596"/>
            <a:chExt cx="2018030" cy="21336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2147" y="961644"/>
              <a:ext cx="176783" cy="1645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2459" y="961644"/>
              <a:ext cx="120396" cy="1645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1811" y="958596"/>
              <a:ext cx="163068" cy="1676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2979" y="958596"/>
              <a:ext cx="147827" cy="1676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335" y="961644"/>
              <a:ext cx="128016" cy="1645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8927" y="961644"/>
              <a:ext cx="120396" cy="16459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4375" y="961644"/>
              <a:ext cx="249935" cy="21031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8695" y="961644"/>
              <a:ext cx="120396" cy="1645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31095" y="961644"/>
              <a:ext cx="173735" cy="1645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5311" y="961644"/>
              <a:ext cx="173736" cy="16459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33431" y="961644"/>
              <a:ext cx="126492" cy="164591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8894064" y="469391"/>
            <a:ext cx="318770" cy="411480"/>
          </a:xfrm>
          <a:custGeom>
            <a:avLst/>
            <a:gdLst/>
            <a:ahLst/>
            <a:cxnLst/>
            <a:rect l="l" t="t" r="r" b="b"/>
            <a:pathLst>
              <a:path w="318770" h="411480">
                <a:moveTo>
                  <a:pt x="157860" y="0"/>
                </a:moveTo>
                <a:lnTo>
                  <a:pt x="0" y="44958"/>
                </a:lnTo>
                <a:lnTo>
                  <a:pt x="19176" y="353441"/>
                </a:lnTo>
                <a:lnTo>
                  <a:pt x="157860" y="411480"/>
                </a:lnTo>
                <a:lnTo>
                  <a:pt x="212234" y="388620"/>
                </a:lnTo>
                <a:lnTo>
                  <a:pt x="157860" y="388620"/>
                </a:lnTo>
                <a:lnTo>
                  <a:pt x="80263" y="359663"/>
                </a:lnTo>
                <a:lnTo>
                  <a:pt x="38480" y="340233"/>
                </a:lnTo>
                <a:lnTo>
                  <a:pt x="25400" y="203962"/>
                </a:lnTo>
                <a:lnTo>
                  <a:pt x="57150" y="203962"/>
                </a:lnTo>
                <a:lnTo>
                  <a:pt x="80263" y="168021"/>
                </a:lnTo>
                <a:lnTo>
                  <a:pt x="96357" y="139065"/>
                </a:lnTo>
                <a:lnTo>
                  <a:pt x="51434" y="139065"/>
                </a:lnTo>
                <a:lnTo>
                  <a:pt x="51434" y="100330"/>
                </a:lnTo>
                <a:lnTo>
                  <a:pt x="48005" y="51816"/>
                </a:lnTo>
                <a:lnTo>
                  <a:pt x="80263" y="42163"/>
                </a:lnTo>
                <a:lnTo>
                  <a:pt x="112521" y="31750"/>
                </a:lnTo>
                <a:lnTo>
                  <a:pt x="157860" y="31750"/>
                </a:lnTo>
                <a:lnTo>
                  <a:pt x="157860" y="19304"/>
                </a:lnTo>
                <a:lnTo>
                  <a:pt x="226842" y="19304"/>
                </a:lnTo>
                <a:lnTo>
                  <a:pt x="157860" y="0"/>
                </a:lnTo>
                <a:close/>
              </a:path>
              <a:path w="318770" h="411480">
                <a:moveTo>
                  <a:pt x="205993" y="74041"/>
                </a:moveTo>
                <a:lnTo>
                  <a:pt x="202564" y="210185"/>
                </a:lnTo>
                <a:lnTo>
                  <a:pt x="157860" y="213741"/>
                </a:lnTo>
                <a:lnTo>
                  <a:pt x="157860" y="388620"/>
                </a:lnTo>
                <a:lnTo>
                  <a:pt x="212234" y="388620"/>
                </a:lnTo>
                <a:lnTo>
                  <a:pt x="295909" y="353441"/>
                </a:lnTo>
                <a:lnTo>
                  <a:pt x="306603" y="207518"/>
                </a:lnTo>
                <a:lnTo>
                  <a:pt x="247776" y="207518"/>
                </a:lnTo>
                <a:lnTo>
                  <a:pt x="254000" y="83693"/>
                </a:lnTo>
                <a:lnTo>
                  <a:pt x="205993" y="74041"/>
                </a:lnTo>
                <a:close/>
              </a:path>
              <a:path w="318770" h="411480">
                <a:moveTo>
                  <a:pt x="157860" y="109982"/>
                </a:moveTo>
                <a:lnTo>
                  <a:pt x="112521" y="109982"/>
                </a:lnTo>
                <a:lnTo>
                  <a:pt x="112521" y="210185"/>
                </a:lnTo>
                <a:lnTo>
                  <a:pt x="157860" y="213741"/>
                </a:lnTo>
                <a:lnTo>
                  <a:pt x="157860" y="109982"/>
                </a:lnTo>
                <a:close/>
              </a:path>
              <a:path w="318770" h="411480">
                <a:moveTo>
                  <a:pt x="57150" y="203962"/>
                </a:moveTo>
                <a:lnTo>
                  <a:pt x="25400" y="203962"/>
                </a:lnTo>
                <a:lnTo>
                  <a:pt x="54863" y="207518"/>
                </a:lnTo>
                <a:lnTo>
                  <a:pt x="57150" y="203962"/>
                </a:lnTo>
                <a:close/>
              </a:path>
              <a:path w="318770" h="411480">
                <a:moveTo>
                  <a:pt x="226842" y="19304"/>
                </a:moveTo>
                <a:lnTo>
                  <a:pt x="157860" y="19304"/>
                </a:lnTo>
                <a:lnTo>
                  <a:pt x="299338" y="58038"/>
                </a:lnTo>
                <a:lnTo>
                  <a:pt x="289686" y="203962"/>
                </a:lnTo>
                <a:lnTo>
                  <a:pt x="247776" y="207518"/>
                </a:lnTo>
                <a:lnTo>
                  <a:pt x="306603" y="207518"/>
                </a:lnTo>
                <a:lnTo>
                  <a:pt x="318515" y="44958"/>
                </a:lnTo>
                <a:lnTo>
                  <a:pt x="226842" y="19304"/>
                </a:lnTo>
                <a:close/>
              </a:path>
              <a:path w="318770" h="411480">
                <a:moveTo>
                  <a:pt x="157860" y="31750"/>
                </a:moveTo>
                <a:lnTo>
                  <a:pt x="112521" y="31750"/>
                </a:lnTo>
                <a:lnTo>
                  <a:pt x="80263" y="87122"/>
                </a:lnTo>
                <a:lnTo>
                  <a:pt x="51434" y="139065"/>
                </a:lnTo>
                <a:lnTo>
                  <a:pt x="96357" y="139065"/>
                </a:lnTo>
                <a:lnTo>
                  <a:pt x="112521" y="109982"/>
                </a:lnTo>
                <a:lnTo>
                  <a:pt x="157860" y="109982"/>
                </a:lnTo>
                <a:lnTo>
                  <a:pt x="15786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541007" y="531876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513" y="0"/>
                </a:moveTo>
                <a:lnTo>
                  <a:pt x="147193" y="118490"/>
                </a:lnTo>
                <a:lnTo>
                  <a:pt x="147193" y="576072"/>
                </a:lnTo>
                <a:lnTo>
                  <a:pt x="195834" y="576072"/>
                </a:lnTo>
                <a:lnTo>
                  <a:pt x="195834" y="142621"/>
                </a:lnTo>
                <a:lnTo>
                  <a:pt x="294513" y="63373"/>
                </a:lnTo>
                <a:lnTo>
                  <a:pt x="373236" y="63373"/>
                </a:lnTo>
                <a:lnTo>
                  <a:pt x="294513" y="0"/>
                </a:lnTo>
                <a:close/>
              </a:path>
              <a:path w="588645" h="576580">
                <a:moveTo>
                  <a:pt x="269875" y="255650"/>
                </a:moveTo>
                <a:lnTo>
                  <a:pt x="221869" y="255650"/>
                </a:lnTo>
                <a:lnTo>
                  <a:pt x="221869" y="576072"/>
                </a:lnTo>
                <a:lnTo>
                  <a:pt x="269875" y="576072"/>
                </a:lnTo>
                <a:lnTo>
                  <a:pt x="269875" y="255650"/>
                </a:lnTo>
                <a:close/>
              </a:path>
              <a:path w="588645" h="576580">
                <a:moveTo>
                  <a:pt x="366395" y="255650"/>
                </a:moveTo>
                <a:lnTo>
                  <a:pt x="318389" y="255650"/>
                </a:lnTo>
                <a:lnTo>
                  <a:pt x="318389" y="576072"/>
                </a:lnTo>
                <a:lnTo>
                  <a:pt x="366395" y="576072"/>
                </a:lnTo>
                <a:lnTo>
                  <a:pt x="366395" y="255650"/>
                </a:lnTo>
                <a:close/>
              </a:path>
              <a:path w="588645" h="576580">
                <a:moveTo>
                  <a:pt x="373236" y="63373"/>
                </a:moveTo>
                <a:lnTo>
                  <a:pt x="294513" y="63373"/>
                </a:lnTo>
                <a:lnTo>
                  <a:pt x="392430" y="142621"/>
                </a:lnTo>
                <a:lnTo>
                  <a:pt x="392430" y="576072"/>
                </a:lnTo>
                <a:lnTo>
                  <a:pt x="441706" y="576072"/>
                </a:lnTo>
                <a:lnTo>
                  <a:pt x="441706" y="118490"/>
                </a:lnTo>
                <a:lnTo>
                  <a:pt x="373236" y="63373"/>
                </a:lnTo>
                <a:close/>
              </a:path>
              <a:path w="588645" h="576580">
                <a:moveTo>
                  <a:pt x="318389" y="156463"/>
                </a:moveTo>
                <a:lnTo>
                  <a:pt x="269875" y="156463"/>
                </a:lnTo>
                <a:lnTo>
                  <a:pt x="269875" y="205994"/>
                </a:lnTo>
                <a:lnTo>
                  <a:pt x="318389" y="205994"/>
                </a:lnTo>
                <a:lnTo>
                  <a:pt x="318389" y="156463"/>
                </a:lnTo>
                <a:close/>
              </a:path>
              <a:path w="588645" h="576580">
                <a:moveTo>
                  <a:pt x="588264" y="205994"/>
                </a:moveTo>
                <a:lnTo>
                  <a:pt x="465709" y="205994"/>
                </a:lnTo>
                <a:lnTo>
                  <a:pt x="465709" y="255650"/>
                </a:lnTo>
                <a:lnTo>
                  <a:pt x="539623" y="255650"/>
                </a:lnTo>
                <a:lnTo>
                  <a:pt x="539623" y="576072"/>
                </a:lnTo>
                <a:lnTo>
                  <a:pt x="588264" y="576072"/>
                </a:lnTo>
                <a:lnTo>
                  <a:pt x="588264" y="205994"/>
                </a:lnTo>
                <a:close/>
              </a:path>
              <a:path w="588645" h="576580">
                <a:moveTo>
                  <a:pt x="514985" y="502285"/>
                </a:moveTo>
                <a:lnTo>
                  <a:pt x="465709" y="502285"/>
                </a:lnTo>
                <a:lnTo>
                  <a:pt x="465709" y="551307"/>
                </a:lnTo>
                <a:lnTo>
                  <a:pt x="514985" y="551307"/>
                </a:lnTo>
                <a:lnTo>
                  <a:pt x="514985" y="502285"/>
                </a:lnTo>
                <a:close/>
              </a:path>
              <a:path w="588645" h="576580">
                <a:moveTo>
                  <a:pt x="514985" y="403098"/>
                </a:moveTo>
                <a:lnTo>
                  <a:pt x="465709" y="403098"/>
                </a:lnTo>
                <a:lnTo>
                  <a:pt x="465709" y="452754"/>
                </a:lnTo>
                <a:lnTo>
                  <a:pt x="514985" y="452754"/>
                </a:lnTo>
                <a:lnTo>
                  <a:pt x="514985" y="403098"/>
                </a:lnTo>
                <a:close/>
              </a:path>
              <a:path w="588645" h="576580">
                <a:moveTo>
                  <a:pt x="514985" y="304546"/>
                </a:moveTo>
                <a:lnTo>
                  <a:pt x="465709" y="304546"/>
                </a:lnTo>
                <a:lnTo>
                  <a:pt x="465709" y="354202"/>
                </a:lnTo>
                <a:lnTo>
                  <a:pt x="514985" y="354202"/>
                </a:lnTo>
                <a:lnTo>
                  <a:pt x="514985" y="304546"/>
                </a:lnTo>
                <a:close/>
              </a:path>
              <a:path w="588645" h="576580">
                <a:moveTo>
                  <a:pt x="122555" y="205994"/>
                </a:moveTo>
                <a:lnTo>
                  <a:pt x="0" y="205994"/>
                </a:lnTo>
                <a:lnTo>
                  <a:pt x="0" y="576072"/>
                </a:lnTo>
                <a:lnTo>
                  <a:pt x="49275" y="576072"/>
                </a:lnTo>
                <a:lnTo>
                  <a:pt x="49275" y="255650"/>
                </a:lnTo>
                <a:lnTo>
                  <a:pt x="122555" y="255650"/>
                </a:lnTo>
                <a:lnTo>
                  <a:pt x="122555" y="205994"/>
                </a:lnTo>
                <a:close/>
              </a:path>
              <a:path w="588645" h="576580">
                <a:moveTo>
                  <a:pt x="122555" y="502285"/>
                </a:moveTo>
                <a:lnTo>
                  <a:pt x="73278" y="502285"/>
                </a:lnTo>
                <a:lnTo>
                  <a:pt x="73278" y="551307"/>
                </a:lnTo>
                <a:lnTo>
                  <a:pt x="122555" y="551307"/>
                </a:lnTo>
                <a:lnTo>
                  <a:pt x="122555" y="502285"/>
                </a:lnTo>
                <a:close/>
              </a:path>
              <a:path w="588645" h="576580">
                <a:moveTo>
                  <a:pt x="122555" y="403098"/>
                </a:moveTo>
                <a:lnTo>
                  <a:pt x="73278" y="403098"/>
                </a:lnTo>
                <a:lnTo>
                  <a:pt x="73278" y="452754"/>
                </a:lnTo>
                <a:lnTo>
                  <a:pt x="122555" y="452754"/>
                </a:lnTo>
                <a:lnTo>
                  <a:pt x="122555" y="403098"/>
                </a:lnTo>
                <a:close/>
              </a:path>
              <a:path w="588645" h="576580">
                <a:moveTo>
                  <a:pt x="122555" y="304546"/>
                </a:moveTo>
                <a:lnTo>
                  <a:pt x="73278" y="304546"/>
                </a:lnTo>
                <a:lnTo>
                  <a:pt x="73278" y="354202"/>
                </a:lnTo>
                <a:lnTo>
                  <a:pt x="122555" y="354202"/>
                </a:lnTo>
                <a:lnTo>
                  <a:pt x="122555" y="30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307083" y="4169409"/>
            <a:ext cx="963231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829310" marR="5080" indent="-817244">
              <a:lnSpc>
                <a:spcPts val="2590"/>
              </a:lnSpc>
              <a:spcBef>
                <a:spcPts val="425"/>
              </a:spcBef>
              <a:tabLst>
                <a:tab pos="7478395" algn="l"/>
              </a:tabLst>
            </a:pPr>
            <a:r>
              <a:rPr dirty="0" sz="2400" spc="-15" b="1">
                <a:solidFill>
                  <a:srgbClr val="1F4E79"/>
                </a:solidFill>
                <a:latin typeface="Calibri"/>
                <a:cs typeface="Calibri"/>
              </a:rPr>
              <a:t>Методическая</a:t>
            </a:r>
            <a:r>
              <a:rPr dirty="0" sz="2400" spc="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1F4E79"/>
                </a:solidFill>
                <a:latin typeface="Calibri"/>
                <a:cs typeface="Calibri"/>
              </a:rPr>
              <a:t>поддержка</a:t>
            </a:r>
            <a:r>
              <a:rPr dirty="0" sz="2400" spc="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ГК</a:t>
            </a:r>
            <a:r>
              <a:rPr dirty="0" sz="2400" spc="1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«Просвещение»</a:t>
            </a:r>
            <a:r>
              <a:rPr dirty="0" sz="2400" spc="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2400" spc="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важная	составляющая</a:t>
            </a:r>
            <a:r>
              <a:rPr dirty="0" sz="2400" spc="-8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dirty="0" sz="2400" spc="-5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формировании</a:t>
            </a:r>
            <a:r>
              <a:rPr dirty="0" sz="2400" spc="-1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профессиональных</a:t>
            </a:r>
            <a:r>
              <a:rPr dirty="0" sz="24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F4E79"/>
                </a:solidFill>
                <a:latin typeface="Calibri"/>
                <a:cs typeface="Calibri"/>
              </a:rPr>
              <a:t>компетенций</a:t>
            </a:r>
            <a:r>
              <a:rPr dirty="0" sz="24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F4E79"/>
                </a:solidFill>
                <a:latin typeface="Calibri"/>
                <a:cs typeface="Calibri"/>
              </a:rPr>
              <a:t>педагога»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3532" y="6389623"/>
            <a:ext cx="11594465" cy="3117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85"/>
              </a:spcBef>
            </a:pPr>
            <a:r>
              <a:rPr dirty="0" sz="900" spc="-45">
                <a:solidFill>
                  <a:srgbClr val="7E7E7E"/>
                </a:solidFill>
                <a:latin typeface="Franklin Gothic Medium"/>
                <a:cs typeface="Franklin Gothic Medium"/>
              </a:rPr>
              <a:t>Все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права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защищены. Никакая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часть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презентации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не может быть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воспроизведена в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какой 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бы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то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ни </a:t>
            </a:r>
            <a:r>
              <a:rPr dirty="0" sz="900" spc="-65">
                <a:solidFill>
                  <a:srgbClr val="7E7E7E"/>
                </a:solidFill>
                <a:latin typeface="Franklin Gothic Medium"/>
                <a:cs typeface="Franklin Gothic Medium"/>
              </a:rPr>
              <a:t>было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форме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и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какими 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бы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то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ни </a:t>
            </a:r>
            <a:r>
              <a:rPr dirty="0" sz="900" spc="-65">
                <a:solidFill>
                  <a:srgbClr val="7E7E7E"/>
                </a:solidFill>
                <a:latin typeface="Franklin Gothic Medium"/>
                <a:cs typeface="Franklin Gothic Medium"/>
              </a:rPr>
              <a:t>было </a:t>
            </a:r>
            <a:r>
              <a:rPr dirty="0" sz="900" spc="-45">
                <a:solidFill>
                  <a:srgbClr val="7E7E7E"/>
                </a:solidFill>
                <a:latin typeface="Franklin Gothic Medium"/>
                <a:cs typeface="Franklin Gothic Medium"/>
              </a:rPr>
              <a:t>средствами,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включая размещение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в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Интернете и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в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корпоративных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сетях,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а </a:t>
            </a:r>
            <a:r>
              <a:rPr dirty="0" sz="900" spc="-65">
                <a:solidFill>
                  <a:srgbClr val="7E7E7E"/>
                </a:solidFill>
                <a:latin typeface="Franklin Gothic Medium"/>
                <a:cs typeface="Franklin Gothic Medium"/>
              </a:rPr>
              <a:t>также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запись в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память </a:t>
            </a:r>
            <a:r>
              <a:rPr dirty="0" sz="9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ЭВМ,</a:t>
            </a:r>
            <a:r>
              <a:rPr dirty="0" sz="900" spc="-3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для частного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или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публичного</a:t>
            </a:r>
            <a:r>
              <a:rPr dirty="0" sz="900" spc="-8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использования,</a:t>
            </a:r>
            <a:r>
              <a:rPr dirty="0" sz="900" spc="-9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без</a:t>
            </a:r>
            <a:r>
              <a:rPr dirty="0" sz="900" spc="-7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письменного</a:t>
            </a:r>
            <a:r>
              <a:rPr dirty="0" sz="900" spc="-8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разрешения</a:t>
            </a:r>
            <a:r>
              <a:rPr dirty="0" sz="900" spc="-8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владельца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авторских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прав.</a:t>
            </a:r>
            <a:r>
              <a:rPr dirty="0" sz="900" spc="-5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35">
                <a:solidFill>
                  <a:srgbClr val="7E7E7E"/>
                </a:solidFill>
                <a:latin typeface="Franklin Gothic Medium"/>
                <a:cs typeface="Franklin Gothic Medium"/>
              </a:rPr>
              <a:t>©</a:t>
            </a:r>
            <a:r>
              <a:rPr dirty="0" sz="900" spc="-6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АО</a:t>
            </a:r>
            <a:r>
              <a:rPr dirty="0" sz="900" spc="-5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«Издательство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35">
                <a:solidFill>
                  <a:srgbClr val="7E7E7E"/>
                </a:solidFill>
                <a:latin typeface="Franklin Gothic Medium"/>
                <a:cs typeface="Franklin Gothic Medium"/>
              </a:rPr>
              <a:t>«Просвещение»,</a:t>
            </a:r>
            <a:r>
              <a:rPr dirty="0" sz="900" spc="-8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45">
                <a:solidFill>
                  <a:srgbClr val="7E7E7E"/>
                </a:solidFill>
                <a:latin typeface="Franklin Gothic Medium"/>
                <a:cs typeface="Franklin Gothic Medium"/>
              </a:rPr>
              <a:t>2022</a:t>
            </a:r>
            <a:r>
              <a:rPr dirty="0" sz="9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900" spc="-20">
                <a:solidFill>
                  <a:srgbClr val="7E7E7E"/>
                </a:solidFill>
                <a:latin typeface="Franklin Gothic Medium"/>
                <a:cs typeface="Franklin Gothic Medium"/>
              </a:rPr>
              <a:t>г.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61232" y="3157727"/>
            <a:ext cx="541020" cy="591820"/>
          </a:xfrm>
          <a:custGeom>
            <a:avLst/>
            <a:gdLst/>
            <a:ahLst/>
            <a:cxnLst/>
            <a:rect l="l" t="t" r="r" b="b"/>
            <a:pathLst>
              <a:path w="541020" h="591820">
                <a:moveTo>
                  <a:pt x="541019" y="0"/>
                </a:moveTo>
                <a:lnTo>
                  <a:pt x="294893" y="0"/>
                </a:lnTo>
                <a:lnTo>
                  <a:pt x="294893" y="492887"/>
                </a:lnTo>
                <a:lnTo>
                  <a:pt x="417956" y="591312"/>
                </a:lnTo>
                <a:lnTo>
                  <a:pt x="497193" y="527939"/>
                </a:lnTo>
                <a:lnTo>
                  <a:pt x="417956" y="527939"/>
                </a:lnTo>
                <a:lnTo>
                  <a:pt x="344423" y="469519"/>
                </a:lnTo>
                <a:lnTo>
                  <a:pt x="344423" y="172085"/>
                </a:lnTo>
                <a:lnTo>
                  <a:pt x="541019" y="172085"/>
                </a:lnTo>
                <a:lnTo>
                  <a:pt x="541019" y="123189"/>
                </a:lnTo>
                <a:lnTo>
                  <a:pt x="344423" y="123189"/>
                </a:lnTo>
                <a:lnTo>
                  <a:pt x="344423" y="48895"/>
                </a:lnTo>
                <a:lnTo>
                  <a:pt x="541019" y="48895"/>
                </a:lnTo>
                <a:lnTo>
                  <a:pt x="541019" y="0"/>
                </a:lnTo>
                <a:close/>
              </a:path>
              <a:path w="541020" h="591820">
                <a:moveTo>
                  <a:pt x="541019" y="172085"/>
                </a:moveTo>
                <a:lnTo>
                  <a:pt x="492251" y="172085"/>
                </a:lnTo>
                <a:lnTo>
                  <a:pt x="492251" y="469519"/>
                </a:lnTo>
                <a:lnTo>
                  <a:pt x="417956" y="527939"/>
                </a:lnTo>
                <a:lnTo>
                  <a:pt x="497193" y="527939"/>
                </a:lnTo>
                <a:lnTo>
                  <a:pt x="541019" y="492887"/>
                </a:lnTo>
                <a:lnTo>
                  <a:pt x="541019" y="172085"/>
                </a:lnTo>
                <a:close/>
              </a:path>
              <a:path w="541020" h="591820">
                <a:moveTo>
                  <a:pt x="541019" y="48895"/>
                </a:moveTo>
                <a:lnTo>
                  <a:pt x="492251" y="48895"/>
                </a:lnTo>
                <a:lnTo>
                  <a:pt x="492251" y="123189"/>
                </a:lnTo>
                <a:lnTo>
                  <a:pt x="541019" y="123189"/>
                </a:lnTo>
                <a:lnTo>
                  <a:pt x="541019" y="48895"/>
                </a:lnTo>
                <a:close/>
              </a:path>
              <a:path w="541020" h="591820">
                <a:moveTo>
                  <a:pt x="246125" y="0"/>
                </a:moveTo>
                <a:lnTo>
                  <a:pt x="0" y="0"/>
                </a:lnTo>
                <a:lnTo>
                  <a:pt x="0" y="591312"/>
                </a:lnTo>
                <a:lnTo>
                  <a:pt x="246125" y="591312"/>
                </a:lnTo>
                <a:lnTo>
                  <a:pt x="246125" y="542417"/>
                </a:lnTo>
                <a:lnTo>
                  <a:pt x="48767" y="542417"/>
                </a:lnTo>
                <a:lnTo>
                  <a:pt x="48767" y="48895"/>
                </a:lnTo>
                <a:lnTo>
                  <a:pt x="246125" y="48895"/>
                </a:lnTo>
                <a:lnTo>
                  <a:pt x="246125" y="0"/>
                </a:lnTo>
                <a:close/>
              </a:path>
              <a:path w="541020" h="591820">
                <a:moveTo>
                  <a:pt x="246125" y="48895"/>
                </a:moveTo>
                <a:lnTo>
                  <a:pt x="196595" y="48895"/>
                </a:lnTo>
                <a:lnTo>
                  <a:pt x="196595" y="147955"/>
                </a:lnTo>
                <a:lnTo>
                  <a:pt x="98297" y="147955"/>
                </a:lnTo>
                <a:lnTo>
                  <a:pt x="98297" y="196850"/>
                </a:lnTo>
                <a:lnTo>
                  <a:pt x="196595" y="196850"/>
                </a:lnTo>
                <a:lnTo>
                  <a:pt x="196595" y="271272"/>
                </a:lnTo>
                <a:lnTo>
                  <a:pt x="98297" y="271272"/>
                </a:lnTo>
                <a:lnTo>
                  <a:pt x="98297" y="320039"/>
                </a:lnTo>
                <a:lnTo>
                  <a:pt x="196595" y="320039"/>
                </a:lnTo>
                <a:lnTo>
                  <a:pt x="196595" y="394462"/>
                </a:lnTo>
                <a:lnTo>
                  <a:pt x="98297" y="394462"/>
                </a:lnTo>
                <a:lnTo>
                  <a:pt x="98297" y="443357"/>
                </a:lnTo>
                <a:lnTo>
                  <a:pt x="196595" y="443357"/>
                </a:lnTo>
                <a:lnTo>
                  <a:pt x="196595" y="542417"/>
                </a:lnTo>
                <a:lnTo>
                  <a:pt x="246125" y="542417"/>
                </a:lnTo>
                <a:lnTo>
                  <a:pt x="246125" y="48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/>
          <p:cNvGrpSpPr/>
          <p:nvPr/>
        </p:nvGrpSpPr>
        <p:grpSpPr>
          <a:xfrm>
            <a:off x="7572756" y="1429511"/>
            <a:ext cx="2950845" cy="1240790"/>
            <a:chOff x="7572756" y="1429511"/>
            <a:chExt cx="2950845" cy="1240790"/>
          </a:xfrm>
        </p:grpSpPr>
        <p:sp>
          <p:nvSpPr>
            <p:cNvPr id="57" name="object 57"/>
            <p:cNvSpPr/>
            <p:nvPr/>
          </p:nvSpPr>
          <p:spPr>
            <a:xfrm>
              <a:off x="7572756" y="1437131"/>
              <a:ext cx="1478280" cy="1233170"/>
            </a:xfrm>
            <a:custGeom>
              <a:avLst/>
              <a:gdLst/>
              <a:ahLst/>
              <a:cxnLst/>
              <a:rect l="l" t="t" r="r" b="b"/>
              <a:pathLst>
                <a:path w="1478279" h="1233170">
                  <a:moveTo>
                    <a:pt x="1478279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1478279" y="1232915"/>
                  </a:lnTo>
                  <a:lnTo>
                    <a:pt x="1478279" y="0"/>
                  </a:lnTo>
                  <a:close/>
                </a:path>
              </a:pathLst>
            </a:custGeom>
            <a:solidFill>
              <a:srgbClr val="F5B04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046464" y="1429511"/>
              <a:ext cx="1477010" cy="1234440"/>
            </a:xfrm>
            <a:custGeom>
              <a:avLst/>
              <a:gdLst/>
              <a:ahLst/>
              <a:cxnLst/>
              <a:rect l="l" t="t" r="r" b="b"/>
              <a:pathLst>
                <a:path w="1477009" h="1234439">
                  <a:moveTo>
                    <a:pt x="1476755" y="0"/>
                  </a:moveTo>
                  <a:lnTo>
                    <a:pt x="0" y="0"/>
                  </a:lnTo>
                  <a:lnTo>
                    <a:pt x="0" y="1234439"/>
                  </a:lnTo>
                  <a:lnTo>
                    <a:pt x="1476755" y="1234439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0A7E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523476" y="1789175"/>
              <a:ext cx="539750" cy="591820"/>
            </a:xfrm>
            <a:custGeom>
              <a:avLst/>
              <a:gdLst/>
              <a:ahLst/>
              <a:cxnLst/>
              <a:rect l="l" t="t" r="r" b="b"/>
              <a:pathLst>
                <a:path w="539750" h="591819">
                  <a:moveTo>
                    <a:pt x="539496" y="0"/>
                  </a:moveTo>
                  <a:lnTo>
                    <a:pt x="294131" y="0"/>
                  </a:lnTo>
                  <a:lnTo>
                    <a:pt x="294131" y="492887"/>
                  </a:lnTo>
                  <a:lnTo>
                    <a:pt x="416814" y="591312"/>
                  </a:lnTo>
                  <a:lnTo>
                    <a:pt x="495805" y="527938"/>
                  </a:lnTo>
                  <a:lnTo>
                    <a:pt x="416814" y="527938"/>
                  </a:lnTo>
                  <a:lnTo>
                    <a:pt x="343407" y="469519"/>
                  </a:lnTo>
                  <a:lnTo>
                    <a:pt x="343407" y="172085"/>
                  </a:lnTo>
                  <a:lnTo>
                    <a:pt x="539496" y="172085"/>
                  </a:lnTo>
                  <a:lnTo>
                    <a:pt x="539496" y="123189"/>
                  </a:lnTo>
                  <a:lnTo>
                    <a:pt x="343407" y="123189"/>
                  </a:lnTo>
                  <a:lnTo>
                    <a:pt x="343407" y="48895"/>
                  </a:lnTo>
                  <a:lnTo>
                    <a:pt x="539496" y="48895"/>
                  </a:lnTo>
                  <a:lnTo>
                    <a:pt x="539496" y="0"/>
                  </a:lnTo>
                  <a:close/>
                </a:path>
                <a:path w="539750" h="591819">
                  <a:moveTo>
                    <a:pt x="539496" y="172085"/>
                  </a:moveTo>
                  <a:lnTo>
                    <a:pt x="490854" y="172085"/>
                  </a:lnTo>
                  <a:lnTo>
                    <a:pt x="490854" y="469519"/>
                  </a:lnTo>
                  <a:lnTo>
                    <a:pt x="416814" y="527938"/>
                  </a:lnTo>
                  <a:lnTo>
                    <a:pt x="495805" y="527938"/>
                  </a:lnTo>
                  <a:lnTo>
                    <a:pt x="539496" y="492887"/>
                  </a:lnTo>
                  <a:lnTo>
                    <a:pt x="539496" y="172085"/>
                  </a:lnTo>
                  <a:close/>
                </a:path>
                <a:path w="539750" h="591819">
                  <a:moveTo>
                    <a:pt x="539496" y="48895"/>
                  </a:moveTo>
                  <a:lnTo>
                    <a:pt x="490854" y="48895"/>
                  </a:lnTo>
                  <a:lnTo>
                    <a:pt x="490854" y="123189"/>
                  </a:lnTo>
                  <a:lnTo>
                    <a:pt x="539496" y="123189"/>
                  </a:lnTo>
                  <a:lnTo>
                    <a:pt x="539496" y="48895"/>
                  </a:lnTo>
                  <a:close/>
                </a:path>
                <a:path w="539750" h="591819">
                  <a:moveTo>
                    <a:pt x="24536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245364" y="591312"/>
                  </a:lnTo>
                  <a:lnTo>
                    <a:pt x="245364" y="542416"/>
                  </a:lnTo>
                  <a:lnTo>
                    <a:pt x="48641" y="542416"/>
                  </a:lnTo>
                  <a:lnTo>
                    <a:pt x="48641" y="48895"/>
                  </a:lnTo>
                  <a:lnTo>
                    <a:pt x="245364" y="48895"/>
                  </a:lnTo>
                  <a:lnTo>
                    <a:pt x="245364" y="0"/>
                  </a:lnTo>
                  <a:close/>
                </a:path>
                <a:path w="539750" h="591819">
                  <a:moveTo>
                    <a:pt x="245364" y="48895"/>
                  </a:moveTo>
                  <a:lnTo>
                    <a:pt x="196088" y="48895"/>
                  </a:lnTo>
                  <a:lnTo>
                    <a:pt x="196088" y="147954"/>
                  </a:lnTo>
                  <a:lnTo>
                    <a:pt x="98044" y="147954"/>
                  </a:lnTo>
                  <a:lnTo>
                    <a:pt x="98044" y="196850"/>
                  </a:lnTo>
                  <a:lnTo>
                    <a:pt x="196088" y="196850"/>
                  </a:lnTo>
                  <a:lnTo>
                    <a:pt x="196088" y="271272"/>
                  </a:lnTo>
                  <a:lnTo>
                    <a:pt x="98044" y="271272"/>
                  </a:lnTo>
                  <a:lnTo>
                    <a:pt x="98044" y="320039"/>
                  </a:lnTo>
                  <a:lnTo>
                    <a:pt x="196088" y="320039"/>
                  </a:lnTo>
                  <a:lnTo>
                    <a:pt x="196088" y="394462"/>
                  </a:lnTo>
                  <a:lnTo>
                    <a:pt x="98044" y="394462"/>
                  </a:lnTo>
                  <a:lnTo>
                    <a:pt x="98044" y="443357"/>
                  </a:lnTo>
                  <a:lnTo>
                    <a:pt x="196088" y="443357"/>
                  </a:lnTo>
                  <a:lnTo>
                    <a:pt x="196088" y="542416"/>
                  </a:lnTo>
                  <a:lnTo>
                    <a:pt x="245364" y="542416"/>
                  </a:lnTo>
                  <a:lnTo>
                    <a:pt x="245364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518915" y="6067043"/>
              <a:ext cx="8673465" cy="791210"/>
            </a:xfrm>
            <a:custGeom>
              <a:avLst/>
              <a:gdLst/>
              <a:ahLst/>
              <a:cxnLst/>
              <a:rect l="l" t="t" r="r" b="b"/>
              <a:pathLst>
                <a:path w="8673465" h="791209">
                  <a:moveTo>
                    <a:pt x="0" y="790956"/>
                  </a:moveTo>
                  <a:lnTo>
                    <a:pt x="8673084" y="790956"/>
                  </a:lnTo>
                  <a:lnTo>
                    <a:pt x="867308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19170" cy="6858000"/>
            </a:xfrm>
            <a:custGeom>
              <a:avLst/>
              <a:gdLst/>
              <a:ahLst/>
              <a:cxnLst/>
              <a:rect l="l" t="t" r="r" b="b"/>
              <a:pathLst>
                <a:path w="3519170" h="6858000">
                  <a:moveTo>
                    <a:pt x="35189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18916" y="685800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59635"/>
              <a:ext cx="4021835" cy="3538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3492" y="207263"/>
              <a:ext cx="1603248" cy="5730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65701" y="361569"/>
            <a:ext cx="316611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0" b="1">
                <a:solidFill>
                  <a:srgbClr val="233C6C"/>
                </a:solidFill>
                <a:latin typeface="Arial"/>
                <a:cs typeface="Arial"/>
              </a:rPr>
              <a:t>ПроВоспитание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80659" y="1442466"/>
            <a:ext cx="415290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AF50"/>
                </a:solidFill>
              </a:rPr>
              <a:t>240</a:t>
            </a:r>
            <a:r>
              <a:rPr dirty="0" sz="4000" spc="-15">
                <a:solidFill>
                  <a:srgbClr val="00AF50"/>
                </a:solidFill>
              </a:rPr>
              <a:t> </a:t>
            </a:r>
            <a:r>
              <a:rPr dirty="0" sz="1600" spc="-10">
                <a:solidFill>
                  <a:srgbClr val="1F4E79"/>
                </a:solidFill>
              </a:rPr>
              <a:t>педагогических</a:t>
            </a:r>
            <a:r>
              <a:rPr dirty="0" sz="1600" spc="20">
                <a:solidFill>
                  <a:srgbClr val="1F4E79"/>
                </a:solidFill>
              </a:rPr>
              <a:t> </a:t>
            </a:r>
            <a:r>
              <a:rPr dirty="0" sz="1600" spc="-5">
                <a:solidFill>
                  <a:srgbClr val="1F4E79"/>
                </a:solidFill>
              </a:rPr>
              <a:t>идей</a:t>
            </a:r>
            <a:endParaRPr sz="1600"/>
          </a:p>
          <a:p>
            <a:pPr algn="ctr">
              <a:lnSpc>
                <a:spcPct val="100000"/>
              </a:lnSpc>
            </a:pPr>
            <a:r>
              <a:rPr dirty="0" sz="4000" spc="-5">
                <a:solidFill>
                  <a:srgbClr val="00AF50"/>
                </a:solidFill>
              </a:rPr>
              <a:t>4 </a:t>
            </a:r>
            <a:r>
              <a:rPr dirty="0" sz="1600" spc="-15">
                <a:solidFill>
                  <a:srgbClr val="1F4E79"/>
                </a:solidFill>
              </a:rPr>
              <a:t>конструктора</a:t>
            </a:r>
            <a:r>
              <a:rPr dirty="0" sz="1600" spc="50">
                <a:solidFill>
                  <a:srgbClr val="1F4E79"/>
                </a:solidFill>
              </a:rPr>
              <a:t> </a:t>
            </a:r>
            <a:r>
              <a:rPr dirty="0" sz="1600" spc="-20">
                <a:solidFill>
                  <a:srgbClr val="1F4E79"/>
                </a:solidFill>
              </a:rPr>
              <a:t>школьных</a:t>
            </a:r>
            <a:r>
              <a:rPr dirty="0" sz="1600" spc="50">
                <a:solidFill>
                  <a:srgbClr val="1F4E79"/>
                </a:solidFill>
              </a:rPr>
              <a:t> </a:t>
            </a:r>
            <a:r>
              <a:rPr dirty="0" sz="1600" spc="-15">
                <a:solidFill>
                  <a:srgbClr val="1F4E79"/>
                </a:solidFill>
              </a:rPr>
              <a:t>документов</a:t>
            </a:r>
            <a:endParaRPr sz="1600"/>
          </a:p>
        </p:txBody>
      </p:sp>
      <p:sp>
        <p:nvSpPr>
          <p:cNvPr id="9" name="object 9"/>
          <p:cNvSpPr txBox="1"/>
          <p:nvPr/>
        </p:nvSpPr>
        <p:spPr>
          <a:xfrm>
            <a:off x="5544439" y="2905455"/>
            <a:ext cx="6517640" cy="2768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88722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12</a:t>
            </a:r>
            <a:r>
              <a:rPr dirty="0" sz="40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1F4E79"/>
                </a:solidFill>
                <a:latin typeface="Arial"/>
                <a:cs typeface="Arial"/>
              </a:rPr>
              <a:t>готовых</a:t>
            </a:r>
            <a:r>
              <a:rPr dirty="0" sz="1600" spc="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1F4E79"/>
                </a:solidFill>
                <a:latin typeface="Arial"/>
                <a:cs typeface="Arial"/>
              </a:rPr>
              <a:t>анкет</a:t>
            </a:r>
            <a:r>
              <a:rPr dirty="0" sz="1600" spc="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E79"/>
                </a:solidFill>
                <a:latin typeface="Arial"/>
                <a:cs typeface="Arial"/>
              </a:rPr>
              <a:t>для</a:t>
            </a:r>
            <a:r>
              <a:rPr dirty="0" sz="1600" spc="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E79"/>
                </a:solidFill>
                <a:latin typeface="Arial"/>
                <a:cs typeface="Arial"/>
              </a:rPr>
              <a:t>самоанализа</a:t>
            </a:r>
            <a:endParaRPr sz="1600">
              <a:latin typeface="Arial"/>
              <a:cs typeface="Arial"/>
            </a:endParaRPr>
          </a:p>
          <a:p>
            <a:pPr algn="ctr" marR="1884045">
              <a:lnSpc>
                <a:spcPct val="100000"/>
              </a:lnSpc>
              <a:spcBef>
                <a:spcPts val="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24/7</a:t>
            </a:r>
            <a:endParaRPr sz="4000">
              <a:latin typeface="Arial"/>
              <a:cs typeface="Arial"/>
            </a:endParaRPr>
          </a:p>
          <a:p>
            <a:pPr algn="ctr" marR="1886585">
              <a:lnSpc>
                <a:spcPct val="100000"/>
              </a:lnSpc>
              <a:spcBef>
                <a:spcPts val="35"/>
              </a:spcBef>
            </a:pPr>
            <a:r>
              <a:rPr dirty="0" sz="2800" spc="-20" b="1">
                <a:solidFill>
                  <a:srgbClr val="00AF50"/>
                </a:solidFill>
                <a:latin typeface="Arial"/>
                <a:cs typeface="Arial"/>
              </a:rPr>
              <a:t>Ежемесячное</a:t>
            </a:r>
            <a:r>
              <a:rPr dirty="0" sz="2800" spc="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0AF50"/>
                </a:solidFill>
                <a:latin typeface="Arial"/>
                <a:cs typeface="Arial"/>
              </a:rPr>
              <a:t>пополнение</a:t>
            </a:r>
            <a:endParaRPr sz="2800">
              <a:latin typeface="Arial"/>
              <a:cs typeface="Arial"/>
            </a:endParaRPr>
          </a:p>
          <a:p>
            <a:pPr algn="ctr" marR="1884045">
              <a:lnSpc>
                <a:spcPct val="100000"/>
              </a:lnSpc>
              <a:spcBef>
                <a:spcPts val="35"/>
              </a:spcBef>
            </a:pPr>
            <a:r>
              <a:rPr dirty="0" sz="1600" spc="-10" b="1">
                <a:solidFill>
                  <a:srgbClr val="1F4E79"/>
                </a:solidFill>
                <a:latin typeface="Arial"/>
                <a:cs typeface="Arial"/>
              </a:rPr>
              <a:t>педагогических </a:t>
            </a:r>
            <a:r>
              <a:rPr dirty="0" sz="1600" spc="-5" b="1">
                <a:solidFill>
                  <a:srgbClr val="1F4E79"/>
                </a:solidFill>
                <a:latin typeface="Arial"/>
                <a:cs typeface="Arial"/>
              </a:rPr>
              <a:t>идей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2038350">
              <a:lnSpc>
                <a:spcPct val="100000"/>
              </a:lnSpc>
            </a:pP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https://media.prosv.ru/vospitanie/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292" y="3994403"/>
            <a:ext cx="3796665" cy="2365375"/>
          </a:xfrm>
          <a:custGeom>
            <a:avLst/>
            <a:gdLst/>
            <a:ahLst/>
            <a:cxnLst/>
            <a:rect l="l" t="t" r="r" b="b"/>
            <a:pathLst>
              <a:path w="3796665" h="2365375">
                <a:moveTo>
                  <a:pt x="3796283" y="0"/>
                </a:moveTo>
                <a:lnTo>
                  <a:pt x="0" y="0"/>
                </a:lnTo>
                <a:lnTo>
                  <a:pt x="0" y="2365248"/>
                </a:lnTo>
                <a:lnTo>
                  <a:pt x="3796283" y="2365248"/>
                </a:lnTo>
                <a:lnTo>
                  <a:pt x="379628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68011" y="1100327"/>
            <a:ext cx="3796665" cy="2479675"/>
          </a:xfrm>
          <a:custGeom>
            <a:avLst/>
            <a:gdLst/>
            <a:ahLst/>
            <a:cxnLst/>
            <a:rect l="l" t="t" r="r" b="b"/>
            <a:pathLst>
              <a:path w="3796665" h="2479675">
                <a:moveTo>
                  <a:pt x="3796284" y="0"/>
                </a:moveTo>
                <a:lnTo>
                  <a:pt x="0" y="0"/>
                </a:lnTo>
                <a:lnTo>
                  <a:pt x="0" y="2479548"/>
                </a:lnTo>
                <a:lnTo>
                  <a:pt x="3796284" y="2479548"/>
                </a:lnTo>
                <a:lnTo>
                  <a:pt x="379628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7116" y="1100327"/>
            <a:ext cx="3796665" cy="2479675"/>
          </a:xfrm>
          <a:custGeom>
            <a:avLst/>
            <a:gdLst/>
            <a:ahLst/>
            <a:cxnLst/>
            <a:rect l="l" t="t" r="r" b="b"/>
            <a:pathLst>
              <a:path w="3796665" h="2479675">
                <a:moveTo>
                  <a:pt x="3796284" y="0"/>
                </a:moveTo>
                <a:lnTo>
                  <a:pt x="0" y="0"/>
                </a:lnTo>
                <a:lnTo>
                  <a:pt x="0" y="2479548"/>
                </a:lnTo>
                <a:lnTo>
                  <a:pt x="3796284" y="2479548"/>
                </a:lnTo>
                <a:lnTo>
                  <a:pt x="379628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604" y="292100"/>
            <a:ext cx="45948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Лаборатория</a:t>
            </a:r>
            <a:r>
              <a:rPr dirty="0" spc="-130"/>
              <a:t> </a:t>
            </a:r>
            <a:r>
              <a:rPr dirty="0" spc="-35"/>
              <a:t>проектов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807452" y="9142"/>
            <a:ext cx="4389120" cy="6849109"/>
            <a:chOff x="7807452" y="9142"/>
            <a:chExt cx="4389120" cy="6849109"/>
          </a:xfrm>
        </p:grpSpPr>
        <p:sp>
          <p:nvSpPr>
            <p:cNvPr id="7" name="object 7"/>
            <p:cNvSpPr/>
            <p:nvPr/>
          </p:nvSpPr>
          <p:spPr>
            <a:xfrm>
              <a:off x="8683752" y="9142"/>
              <a:ext cx="3508375" cy="6849109"/>
            </a:xfrm>
            <a:custGeom>
              <a:avLst/>
              <a:gdLst/>
              <a:ahLst/>
              <a:cxnLst/>
              <a:rect l="l" t="t" r="r" b="b"/>
              <a:pathLst>
                <a:path w="3508375" h="6849109">
                  <a:moveTo>
                    <a:pt x="3508248" y="6848854"/>
                  </a:moveTo>
                  <a:lnTo>
                    <a:pt x="3508248" y="0"/>
                  </a:lnTo>
                  <a:lnTo>
                    <a:pt x="0" y="0"/>
                  </a:lnTo>
                  <a:lnTo>
                    <a:pt x="0" y="6848854"/>
                  </a:lnTo>
                  <a:lnTo>
                    <a:pt x="3508248" y="6848854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3752" y="854964"/>
              <a:ext cx="3508248" cy="2628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3492" y="207264"/>
              <a:ext cx="1603248" cy="5730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452" y="4279391"/>
              <a:ext cx="2697479" cy="23926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5144" y="5172455"/>
              <a:ext cx="2276855" cy="13639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10572" y="5167884"/>
              <a:ext cx="2281555" cy="1373505"/>
            </a:xfrm>
            <a:custGeom>
              <a:avLst/>
              <a:gdLst/>
              <a:ahLst/>
              <a:cxnLst/>
              <a:rect l="l" t="t" r="r" b="b"/>
              <a:pathLst>
                <a:path w="2281554" h="1373504">
                  <a:moveTo>
                    <a:pt x="0" y="1373124"/>
                  </a:moveTo>
                  <a:lnTo>
                    <a:pt x="2281428" y="1373124"/>
                  </a:lnTo>
                </a:path>
                <a:path w="2281554" h="1373504">
                  <a:moveTo>
                    <a:pt x="2281428" y="0"/>
                  </a:moveTo>
                  <a:lnTo>
                    <a:pt x="0" y="0"/>
                  </a:lnTo>
                  <a:lnTo>
                    <a:pt x="0" y="137312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3244" y="3483864"/>
              <a:ext cx="2238755" cy="14356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48672" y="3479291"/>
              <a:ext cx="2243455" cy="1445260"/>
            </a:xfrm>
            <a:custGeom>
              <a:avLst/>
              <a:gdLst/>
              <a:ahLst/>
              <a:cxnLst/>
              <a:rect l="l" t="t" r="r" b="b"/>
              <a:pathLst>
                <a:path w="2243454" h="1445260">
                  <a:moveTo>
                    <a:pt x="0" y="1444752"/>
                  </a:moveTo>
                  <a:lnTo>
                    <a:pt x="2243328" y="1444752"/>
                  </a:lnTo>
                </a:path>
                <a:path w="2243454" h="1445260">
                  <a:moveTo>
                    <a:pt x="2243328" y="0"/>
                  </a:moveTo>
                  <a:lnTo>
                    <a:pt x="0" y="0"/>
                  </a:lnTo>
                  <a:lnTo>
                    <a:pt x="0" y="1444752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0955" y="1274826"/>
            <a:ext cx="3077210" cy="21412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457200" marR="12065" indent="-457200">
              <a:lnSpc>
                <a:spcPct val="88500"/>
              </a:lnSpc>
              <a:spcBef>
                <a:spcPts val="34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Обязательность организации </a:t>
            </a:r>
            <a:r>
              <a:rPr dirty="0" sz="1500" spc="-38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проектной</a:t>
            </a:r>
            <a:r>
              <a:rPr dirty="0" sz="15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500" spc="-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1F4E79"/>
                </a:solidFill>
                <a:latin typeface="Microsoft Sans Serif"/>
                <a:cs typeface="Microsoft Sans Serif"/>
              </a:rPr>
              <a:t>в </a:t>
            </a:r>
            <a:r>
              <a:rPr dirty="0" sz="15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1F4E79"/>
                </a:solidFill>
                <a:latin typeface="Microsoft Sans Serif"/>
                <a:cs typeface="Microsoft Sans Serif"/>
              </a:rPr>
              <a:t>школе</a:t>
            </a:r>
            <a:r>
              <a:rPr dirty="0" sz="1500" spc="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40">
                <a:solidFill>
                  <a:srgbClr val="1F4E79"/>
                </a:solidFill>
                <a:latin typeface="Microsoft Sans Serif"/>
                <a:cs typeface="Microsoft Sans Serif"/>
              </a:rPr>
              <a:t>(ФГОСы)</a:t>
            </a:r>
            <a:endParaRPr sz="1500">
              <a:latin typeface="Microsoft Sans Serif"/>
              <a:cs typeface="Microsoft Sans Serif"/>
            </a:endParaRPr>
          </a:p>
          <a:p>
            <a:pPr marL="457200" marR="321945" indent="-457200">
              <a:lnSpc>
                <a:spcPct val="87100"/>
              </a:lnSpc>
              <a:spcBef>
                <a:spcPts val="59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Обязательность развития </a:t>
            </a:r>
            <a:r>
              <a:rPr dirty="0" sz="1500" spc="-38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1F4E79"/>
                </a:solidFill>
                <a:latin typeface="Microsoft Sans Serif"/>
                <a:cs typeface="Microsoft Sans Serif"/>
              </a:rPr>
              <a:t>информационно-</a:t>
            </a:r>
            <a:endParaRPr sz="1500">
              <a:latin typeface="Microsoft Sans Serif"/>
              <a:cs typeface="Microsoft Sans Serif"/>
            </a:endParaRPr>
          </a:p>
          <a:p>
            <a:pPr marL="457200">
              <a:lnSpc>
                <a:spcPts val="1620"/>
              </a:lnSpc>
            </a:pP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1500" spc="-3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среды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ts val="2039"/>
              </a:lnSpc>
              <a:spcBef>
                <a:spcPts val="32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45">
                <a:solidFill>
                  <a:srgbClr val="1F4E79"/>
                </a:solidFill>
                <a:latin typeface="Microsoft Sans Serif"/>
                <a:cs typeface="Microsoft Sans Serif"/>
              </a:rPr>
              <a:t>Результат</a:t>
            </a:r>
            <a:r>
              <a:rPr dirty="0" sz="15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защиты</a:t>
            </a:r>
            <a:endParaRPr sz="1500">
              <a:latin typeface="Microsoft Sans Serif"/>
              <a:cs typeface="Microsoft Sans Serif"/>
            </a:endParaRPr>
          </a:p>
          <a:p>
            <a:pPr marL="457200">
              <a:lnSpc>
                <a:spcPts val="1590"/>
              </a:lnSpc>
            </a:pP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1500" spc="1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1F4E79"/>
                </a:solidFill>
                <a:latin typeface="Microsoft Sans Serif"/>
                <a:cs typeface="Microsoft Sans Serif"/>
              </a:rPr>
              <a:t>проекта</a:t>
            </a:r>
            <a:r>
              <a:rPr dirty="0" sz="1500" spc="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90">
                <a:solidFill>
                  <a:srgbClr val="1F4E79"/>
                </a:solidFill>
                <a:latin typeface="Microsoft Sans Serif"/>
                <a:cs typeface="Microsoft Sans Serif"/>
              </a:rPr>
              <a:t>–</a:t>
            </a:r>
            <a:r>
              <a:rPr dirty="0" sz="1500" spc="1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1F4E79"/>
                </a:solidFill>
                <a:latin typeface="Microsoft Sans Serif"/>
                <a:cs typeface="Microsoft Sans Serif"/>
              </a:rPr>
              <a:t>в</a:t>
            </a:r>
            <a:endParaRPr sz="1500">
              <a:latin typeface="Microsoft Sans Serif"/>
              <a:cs typeface="Microsoft Sans Serif"/>
            </a:endParaRPr>
          </a:p>
          <a:p>
            <a:pPr marL="457200">
              <a:lnSpc>
                <a:spcPts val="1710"/>
              </a:lnSpc>
            </a:pP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аттестат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1719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z="1050" spc="10"/>
              <a:t>11</a:t>
            </a:fld>
            <a:endParaRPr sz="1050"/>
          </a:p>
        </p:txBody>
      </p:sp>
      <p:sp>
        <p:nvSpPr>
          <p:cNvPr id="16" name="object 16"/>
          <p:cNvSpPr txBox="1"/>
          <p:nvPr/>
        </p:nvSpPr>
        <p:spPr>
          <a:xfrm>
            <a:off x="5022215" y="1271396"/>
            <a:ext cx="2976880" cy="214122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457200" marR="5080" indent="-457200">
              <a:lnSpc>
                <a:spcPct val="87100"/>
              </a:lnSpc>
              <a:spcBef>
                <a:spcPts val="37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Недостаточность</a:t>
            </a:r>
            <a:r>
              <a:rPr dirty="0" sz="15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проектных </a:t>
            </a:r>
            <a:r>
              <a:rPr dirty="0" sz="1500" spc="-38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1F4E79"/>
                </a:solidFill>
                <a:latin typeface="Microsoft Sans Serif"/>
                <a:cs typeface="Microsoft Sans Serif"/>
              </a:rPr>
              <a:t>компетенций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1F4E79"/>
                </a:solidFill>
                <a:latin typeface="Microsoft Sans Serif"/>
                <a:cs typeface="Microsoft Sans Serif"/>
              </a:rPr>
              <a:t>у</a:t>
            </a:r>
            <a:r>
              <a:rPr dirty="0" sz="15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учителей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ts val="2039"/>
              </a:lnSpc>
              <a:spcBef>
                <a:spcPts val="31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20">
                <a:solidFill>
                  <a:srgbClr val="1F4E79"/>
                </a:solidFill>
                <a:latin typeface="Microsoft Sans Serif"/>
                <a:cs typeface="Microsoft Sans Serif"/>
              </a:rPr>
              <a:t>«Дополнительная»</a:t>
            </a:r>
            <a:r>
              <a:rPr dirty="0" sz="1500" spc="-3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1F4E79"/>
                </a:solidFill>
                <a:latin typeface="Microsoft Sans Serif"/>
                <a:cs typeface="Microsoft Sans Serif"/>
              </a:rPr>
              <a:t>нагрузка</a:t>
            </a:r>
            <a:endParaRPr sz="1500">
              <a:latin typeface="Microsoft Sans Serif"/>
              <a:cs typeface="Microsoft Sans Serif"/>
            </a:endParaRPr>
          </a:p>
          <a:p>
            <a:pPr marL="457200">
              <a:lnSpc>
                <a:spcPts val="1590"/>
              </a:lnSpc>
            </a:pP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учителя</a:t>
            </a:r>
            <a:r>
              <a:rPr dirty="0" sz="150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(нет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 времени</a:t>
            </a:r>
            <a:endParaRPr sz="1500">
              <a:latin typeface="Microsoft Sans Serif"/>
              <a:cs typeface="Microsoft Sans Serif"/>
            </a:endParaRPr>
          </a:p>
          <a:p>
            <a:pPr marL="457200" marR="251460">
              <a:lnSpc>
                <a:spcPts val="1620"/>
              </a:lnSpc>
              <a:spcBef>
                <a:spcPts val="114"/>
              </a:spcBef>
            </a:pPr>
            <a:r>
              <a:rPr dirty="0" sz="1500" spc="-20">
                <a:solidFill>
                  <a:srgbClr val="1F4E79"/>
                </a:solidFill>
                <a:latin typeface="Microsoft Sans Serif"/>
                <a:cs typeface="Microsoft Sans Serif"/>
              </a:rPr>
              <a:t>подготовить</a:t>
            </a:r>
            <a:r>
              <a:rPr dirty="0" sz="150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достаточный </a:t>
            </a:r>
            <a:r>
              <a:rPr dirty="0" sz="1500" spc="-38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массив</a:t>
            </a:r>
            <a:r>
              <a:rPr dirty="0" sz="1500" spc="-5">
                <a:solidFill>
                  <a:srgbClr val="1F4E79"/>
                </a:solidFill>
                <a:latin typeface="Microsoft Sans Serif"/>
                <a:cs typeface="Microsoft Sans Serif"/>
              </a:rPr>
              <a:t> материалов)</a:t>
            </a:r>
            <a:endParaRPr sz="1500">
              <a:latin typeface="Microsoft Sans Serif"/>
              <a:cs typeface="Microsoft Sans Serif"/>
            </a:endParaRPr>
          </a:p>
          <a:p>
            <a:pPr marL="457200" marR="227329" indent="-457200">
              <a:lnSpc>
                <a:spcPct val="87100"/>
              </a:lnSpc>
              <a:spcBef>
                <a:spcPts val="580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Отсутствие инструментов </a:t>
            </a:r>
            <a:r>
              <a:rPr dirty="0" sz="1500" spc="-38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1F4E79"/>
                </a:solidFill>
                <a:latin typeface="Microsoft Sans Serif"/>
                <a:cs typeface="Microsoft Sans Serif"/>
              </a:rPr>
              <a:t>информационно-</a:t>
            </a:r>
            <a:endParaRPr sz="1500">
              <a:latin typeface="Microsoft Sans Serif"/>
              <a:cs typeface="Microsoft Sans Serif"/>
            </a:endParaRPr>
          </a:p>
          <a:p>
            <a:pPr marL="457200">
              <a:lnSpc>
                <a:spcPts val="1620"/>
              </a:lnSpc>
            </a:pPr>
            <a:r>
              <a:rPr dirty="0" sz="1500" spc="-15">
                <a:solidFill>
                  <a:srgbClr val="1F4E79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1500" spc="-3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1F4E79"/>
                </a:solidFill>
                <a:latin typeface="Microsoft Sans Serif"/>
                <a:cs typeface="Microsoft Sans Serif"/>
              </a:rPr>
              <a:t>среды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4095" y="4018026"/>
            <a:ext cx="3338195" cy="21424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457200" marR="506095" indent="-457200">
              <a:lnSpc>
                <a:spcPct val="88500"/>
              </a:lnSpc>
              <a:spcBef>
                <a:spcPts val="34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15" b="1">
                <a:solidFill>
                  <a:srgbClr val="1F4E79"/>
                </a:solidFill>
                <a:latin typeface="Arial"/>
                <a:cs typeface="Arial"/>
              </a:rPr>
              <a:t>Обучающий</a:t>
            </a:r>
            <a:r>
              <a:rPr dirty="0" sz="1500" spc="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F4E79"/>
                </a:solidFill>
                <a:latin typeface="Arial"/>
                <a:cs typeface="Arial"/>
              </a:rPr>
              <a:t>алгоритм</a:t>
            </a:r>
            <a:r>
              <a:rPr dirty="0" sz="1500" spc="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F4E79"/>
                </a:solidFill>
                <a:latin typeface="Arial"/>
                <a:cs typeface="Arial"/>
              </a:rPr>
              <a:t>по </a:t>
            </a:r>
            <a:r>
              <a:rPr dirty="0" sz="1500" spc="-40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овладению проектными </a:t>
            </a:r>
            <a:r>
              <a:rPr dirty="0" sz="150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F4E79"/>
                </a:solidFill>
                <a:latin typeface="Arial"/>
                <a:cs typeface="Arial"/>
              </a:rPr>
              <a:t>компетенциями</a:t>
            </a:r>
            <a:endParaRPr sz="1500">
              <a:latin typeface="Arial"/>
              <a:cs typeface="Arial"/>
            </a:endParaRPr>
          </a:p>
          <a:p>
            <a:pPr marL="457200" marR="292100" indent="-457200">
              <a:lnSpc>
                <a:spcPct val="89000"/>
              </a:lnSpc>
              <a:spcBef>
                <a:spcPts val="565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Практическая </a:t>
            </a:r>
            <a:r>
              <a:rPr dirty="0" sz="1500" spc="-20" b="1">
                <a:solidFill>
                  <a:srgbClr val="1F4E79"/>
                </a:solidFill>
                <a:latin typeface="Arial"/>
                <a:cs typeface="Arial"/>
              </a:rPr>
              <a:t>отработка </a:t>
            </a:r>
            <a:r>
              <a:rPr dirty="0" sz="15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проектных</a:t>
            </a:r>
            <a:r>
              <a:rPr dirty="0" sz="1500" spc="-5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F4E79"/>
                </a:solidFill>
                <a:latin typeface="Arial"/>
                <a:cs typeface="Arial"/>
              </a:rPr>
              <a:t>компетенций</a:t>
            </a:r>
            <a:r>
              <a:rPr dirty="0" sz="15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F4E79"/>
                </a:solidFill>
                <a:latin typeface="Arial"/>
                <a:cs typeface="Arial"/>
              </a:rPr>
              <a:t>на </a:t>
            </a:r>
            <a:r>
              <a:rPr dirty="0" sz="1500" spc="-40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F4E79"/>
                </a:solidFill>
                <a:latin typeface="Arial"/>
                <a:cs typeface="Arial"/>
              </a:rPr>
              <a:t>значительном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1F4E79"/>
                </a:solidFill>
                <a:latin typeface="Arial"/>
                <a:cs typeface="Arial"/>
              </a:rPr>
              <a:t>объеме </a:t>
            </a:r>
            <a:r>
              <a:rPr dirty="0" sz="1500" spc="-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1F4E79"/>
                </a:solidFill>
                <a:latin typeface="Arial"/>
                <a:cs typeface="Arial"/>
              </a:rPr>
              <a:t>готового</a:t>
            </a:r>
            <a:r>
              <a:rPr dirty="0" sz="1500" spc="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1F4E79"/>
                </a:solidFill>
                <a:latin typeface="Arial"/>
                <a:cs typeface="Arial"/>
              </a:rPr>
              <a:t>контента</a:t>
            </a:r>
            <a:endParaRPr sz="1500">
              <a:latin typeface="Arial"/>
              <a:cs typeface="Arial"/>
            </a:endParaRPr>
          </a:p>
          <a:p>
            <a:pPr marL="457200" marR="5080" indent="-457200">
              <a:lnSpc>
                <a:spcPct val="87100"/>
              </a:lnSpc>
              <a:spcBef>
                <a:spcPts val="600"/>
              </a:spcBef>
              <a:tabLst>
                <a:tab pos="456565" algn="l"/>
              </a:tabLst>
            </a:pPr>
            <a:r>
              <a:rPr dirty="0" sz="1800">
                <a:solidFill>
                  <a:srgbClr val="1F4E79"/>
                </a:solidFill>
                <a:latin typeface="Consolas"/>
                <a:cs typeface="Consolas"/>
              </a:rPr>
              <a:t>▸	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Единые критерии оценивания </a:t>
            </a:r>
            <a:r>
              <a:rPr dirty="0" sz="1500" spc="-40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15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1F4E79"/>
                </a:solidFill>
                <a:latin typeface="Arial"/>
                <a:cs typeface="Arial"/>
              </a:rPr>
              <a:t>самооценки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292100"/>
            <a:ext cx="45948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 b="1">
                <a:solidFill>
                  <a:srgbClr val="233C6C"/>
                </a:solidFill>
                <a:latin typeface="Arial"/>
                <a:cs typeface="Arial"/>
              </a:rPr>
              <a:t>Лаборатория</a:t>
            </a:r>
            <a:r>
              <a:rPr dirty="0" sz="3200" spc="-130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3200" spc="-35" b="1">
                <a:solidFill>
                  <a:srgbClr val="233C6C"/>
                </a:solidFill>
                <a:latin typeface="Arial"/>
                <a:cs typeface="Arial"/>
              </a:rPr>
              <a:t>проектов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28104" y="9142"/>
            <a:ext cx="5290820" cy="6849109"/>
            <a:chOff x="6928104" y="9142"/>
            <a:chExt cx="5290820" cy="6849109"/>
          </a:xfrm>
        </p:grpSpPr>
        <p:sp>
          <p:nvSpPr>
            <p:cNvPr id="4" name="object 4"/>
            <p:cNvSpPr/>
            <p:nvPr/>
          </p:nvSpPr>
          <p:spPr>
            <a:xfrm>
              <a:off x="8683752" y="9142"/>
              <a:ext cx="3508375" cy="6849109"/>
            </a:xfrm>
            <a:custGeom>
              <a:avLst/>
              <a:gdLst/>
              <a:ahLst/>
              <a:cxnLst/>
              <a:rect l="l" t="t" r="r" b="b"/>
              <a:pathLst>
                <a:path w="3508375" h="6849109">
                  <a:moveTo>
                    <a:pt x="3508248" y="6848854"/>
                  </a:moveTo>
                  <a:lnTo>
                    <a:pt x="3508248" y="0"/>
                  </a:lnTo>
                  <a:lnTo>
                    <a:pt x="0" y="0"/>
                  </a:lnTo>
                  <a:lnTo>
                    <a:pt x="0" y="6848854"/>
                  </a:lnTo>
                  <a:lnTo>
                    <a:pt x="3508248" y="6848854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492" y="207264"/>
              <a:ext cx="1603248" cy="5730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5756" y="1208531"/>
              <a:ext cx="3476244" cy="2615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1444" y="4160520"/>
              <a:ext cx="5192267" cy="21991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54774" y="4133850"/>
              <a:ext cx="5237480" cy="2252980"/>
            </a:xfrm>
            <a:custGeom>
              <a:avLst/>
              <a:gdLst/>
              <a:ahLst/>
              <a:cxnLst/>
              <a:rect l="l" t="t" r="r" b="b"/>
              <a:pathLst>
                <a:path w="5237480" h="2252979">
                  <a:moveTo>
                    <a:pt x="295148" y="0"/>
                  </a:moveTo>
                  <a:lnTo>
                    <a:pt x="4951095" y="0"/>
                  </a:lnTo>
                  <a:lnTo>
                    <a:pt x="4980432" y="1650"/>
                  </a:lnTo>
                  <a:lnTo>
                    <a:pt x="5037835" y="13462"/>
                  </a:lnTo>
                  <a:lnTo>
                    <a:pt x="5115814" y="50545"/>
                  </a:lnTo>
                  <a:lnTo>
                    <a:pt x="5159375" y="86741"/>
                  </a:lnTo>
                  <a:lnTo>
                    <a:pt x="5195189" y="130301"/>
                  </a:lnTo>
                  <a:lnTo>
                    <a:pt x="5222367" y="179958"/>
                  </a:lnTo>
                  <a:lnTo>
                    <a:pt x="5232654" y="208152"/>
                  </a:lnTo>
                  <a:lnTo>
                    <a:pt x="5237226" y="226357"/>
                  </a:lnTo>
                </a:path>
                <a:path w="5237480" h="2252979">
                  <a:moveTo>
                    <a:pt x="5237226" y="2026436"/>
                  </a:moveTo>
                  <a:lnTo>
                    <a:pt x="5222367" y="2072881"/>
                  </a:lnTo>
                  <a:lnTo>
                    <a:pt x="5195189" y="2122474"/>
                  </a:lnTo>
                  <a:lnTo>
                    <a:pt x="5159375" y="2166061"/>
                  </a:lnTo>
                  <a:lnTo>
                    <a:pt x="5115814" y="2202268"/>
                  </a:lnTo>
                  <a:lnTo>
                    <a:pt x="5065903" y="2229561"/>
                  </a:lnTo>
                  <a:lnTo>
                    <a:pt x="5009642" y="2246757"/>
                  </a:lnTo>
                  <a:lnTo>
                    <a:pt x="4951095" y="2252814"/>
                  </a:lnTo>
                  <a:lnTo>
                    <a:pt x="295021" y="2252814"/>
                  </a:lnTo>
                  <a:lnTo>
                    <a:pt x="235966" y="2246757"/>
                  </a:lnTo>
                  <a:lnTo>
                    <a:pt x="180085" y="2229561"/>
                  </a:lnTo>
                  <a:lnTo>
                    <a:pt x="130301" y="2202268"/>
                  </a:lnTo>
                  <a:lnTo>
                    <a:pt x="86741" y="2166112"/>
                  </a:lnTo>
                  <a:lnTo>
                    <a:pt x="50546" y="2122551"/>
                  </a:lnTo>
                  <a:lnTo>
                    <a:pt x="23241" y="2072716"/>
                  </a:lnTo>
                  <a:lnTo>
                    <a:pt x="6096" y="2017014"/>
                  </a:lnTo>
                  <a:lnTo>
                    <a:pt x="0" y="1957654"/>
                  </a:lnTo>
                  <a:lnTo>
                    <a:pt x="0" y="295020"/>
                  </a:lnTo>
                  <a:lnTo>
                    <a:pt x="6096" y="235966"/>
                  </a:lnTo>
                  <a:lnTo>
                    <a:pt x="23241" y="180086"/>
                  </a:lnTo>
                  <a:lnTo>
                    <a:pt x="50546" y="130301"/>
                  </a:lnTo>
                  <a:lnTo>
                    <a:pt x="86741" y="86741"/>
                  </a:lnTo>
                  <a:lnTo>
                    <a:pt x="130301" y="50545"/>
                  </a:lnTo>
                  <a:lnTo>
                    <a:pt x="180085" y="23241"/>
                  </a:lnTo>
                  <a:lnTo>
                    <a:pt x="235839" y="6095"/>
                  </a:lnTo>
                  <a:lnTo>
                    <a:pt x="265683" y="1269"/>
                  </a:lnTo>
                  <a:lnTo>
                    <a:pt x="295148" y="0"/>
                  </a:lnTo>
                </a:path>
              </a:pathLst>
            </a:custGeom>
            <a:ln w="53340">
              <a:solidFill>
                <a:srgbClr val="2C4F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8300" y="1060830"/>
            <a:ext cx="6273165" cy="1963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875404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5</a:t>
            </a:r>
            <a:r>
              <a:rPr dirty="0" sz="40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dirty="0" sz="4000" spc="-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4000" spc="-114" b="1">
                <a:solidFill>
                  <a:srgbClr val="00AF50"/>
                </a:solidFill>
                <a:latin typeface="Arial"/>
                <a:cs typeface="Arial"/>
              </a:rPr>
              <a:t>11</a:t>
            </a:r>
            <a:r>
              <a:rPr dirty="0" sz="40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классы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>
                <a:solidFill>
                  <a:srgbClr val="00AF50"/>
                </a:solidFill>
                <a:latin typeface="Arial"/>
                <a:cs typeface="Arial"/>
              </a:rPr>
              <a:t>150+</a:t>
            </a: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algn="ctr" marL="4102735">
              <a:lnSpc>
                <a:spcPct val="100000"/>
              </a:lnSpc>
              <a:spcBef>
                <a:spcPts val="380"/>
              </a:spcBef>
            </a:pP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dirty="0" sz="4400" spc="8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вида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 проектов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648" y="3681221"/>
            <a:ext cx="6036945" cy="2473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dirty="0" sz="4400" spc="-3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1F4E79"/>
                </a:solidFill>
                <a:latin typeface="Arial"/>
                <a:cs typeface="Arial"/>
              </a:rPr>
              <a:t>у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вня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dirty="0" sz="1800" spc="-30" b="1">
                <a:solidFill>
                  <a:srgbClr val="1F4E79"/>
                </a:solidFill>
                <a:latin typeface="Arial"/>
                <a:cs typeface="Arial"/>
              </a:rPr>
              <a:t>л</a:t>
            </a:r>
            <a:r>
              <a:rPr dirty="0" sz="1800" spc="-20" b="1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жн</a:t>
            </a:r>
            <a:r>
              <a:rPr dirty="0" sz="1800" spc="-20" b="1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dirty="0" sz="1800" spc="-35" b="1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1800" spc="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п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оек</a:t>
            </a:r>
            <a:r>
              <a:rPr dirty="0" sz="1800" spc="-55" b="1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24/7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Следующий</a:t>
            </a:r>
            <a:r>
              <a:rPr dirty="0" sz="1800" spc="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AF50"/>
                </a:solidFill>
                <a:latin typeface="Arial"/>
                <a:cs typeface="Arial"/>
              </a:rPr>
              <a:t>релиз:</a:t>
            </a:r>
            <a:r>
              <a:rPr dirty="0" sz="1800" spc="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пополнение</a:t>
            </a:r>
            <a:r>
              <a:rPr dirty="0" sz="18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проектов</a:t>
            </a:r>
            <a:r>
              <a:rPr dirty="0" sz="1800" spc="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для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1-4</a:t>
            </a:r>
            <a:endParaRPr sz="4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65"/>
              </a:spcBef>
            </a:pP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классов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59" y="3118104"/>
            <a:ext cx="5347716" cy="4968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14138" y="1311605"/>
            <a:ext cx="35420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https://media.prosv.ru/lsp/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1719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z="1050" spc="10"/>
              <a:t>11</a:t>
            </a:fld>
            <a:endParaRPr sz="10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116195" cy="6858000"/>
            <a:chOff x="0" y="0"/>
            <a:chExt cx="511619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220210" cy="6858000"/>
            </a:xfrm>
            <a:custGeom>
              <a:avLst/>
              <a:gdLst/>
              <a:ahLst/>
              <a:cxnLst/>
              <a:rect l="l" t="t" r="r" b="b"/>
              <a:pathLst>
                <a:path w="4220210" h="6858000">
                  <a:moveTo>
                    <a:pt x="42199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9956" y="6858000"/>
                  </a:lnTo>
                  <a:lnTo>
                    <a:pt x="421995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2960"/>
              <a:ext cx="5116068" cy="5349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0992"/>
              <a:ext cx="5000244" cy="398983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6654" y="1907642"/>
            <a:ext cx="380262" cy="4499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68441" y="221668"/>
            <a:ext cx="3094355" cy="1340485"/>
          </a:xfrm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3600" spc="-30"/>
              <a:t>Учим</a:t>
            </a:r>
            <a:r>
              <a:rPr dirty="0" sz="3600" spc="-95"/>
              <a:t> </a:t>
            </a:r>
            <a:r>
              <a:rPr dirty="0" sz="3600" spc="-35"/>
              <a:t>стихи</a:t>
            </a:r>
            <a:endParaRPr sz="3600"/>
          </a:p>
          <a:p>
            <a:pPr marL="22225" marR="5080">
              <a:lnSpc>
                <a:spcPts val="2210"/>
              </a:lnSpc>
              <a:spcBef>
                <a:spcPts val="745"/>
              </a:spcBef>
            </a:pPr>
            <a:r>
              <a:rPr dirty="0" sz="2000" spc="-30" b="0">
                <a:latin typeface="Microsoft Sans Serif"/>
                <a:cs typeface="Microsoft Sans Serif"/>
              </a:rPr>
              <a:t>Сервис</a:t>
            </a:r>
            <a:r>
              <a:rPr dirty="0" sz="2000" spc="-85" b="0">
                <a:latin typeface="Microsoft Sans Serif"/>
                <a:cs typeface="Microsoft Sans Serif"/>
              </a:rPr>
              <a:t> </a:t>
            </a:r>
            <a:r>
              <a:rPr dirty="0" sz="2000" spc="-20" b="0">
                <a:latin typeface="Microsoft Sans Serif"/>
                <a:cs typeface="Microsoft Sans Serif"/>
              </a:rPr>
              <a:t>для</a:t>
            </a:r>
            <a:r>
              <a:rPr dirty="0" sz="2000" spc="-70" b="0">
                <a:latin typeface="Microsoft Sans Serif"/>
                <a:cs typeface="Microsoft Sans Serif"/>
              </a:rPr>
              <a:t> </a:t>
            </a:r>
            <a:r>
              <a:rPr dirty="0" sz="2000" spc="-50" b="0">
                <a:latin typeface="Microsoft Sans Serif"/>
                <a:cs typeface="Microsoft Sans Serif"/>
              </a:rPr>
              <a:t>эффективного </a:t>
            </a:r>
            <a:r>
              <a:rPr dirty="0" sz="2000" spc="-515" b="0">
                <a:latin typeface="Microsoft Sans Serif"/>
                <a:cs typeface="Microsoft Sans Serif"/>
              </a:rPr>
              <a:t> </a:t>
            </a:r>
            <a:r>
              <a:rPr dirty="0" sz="2000" spc="-120" b="0">
                <a:latin typeface="Microsoft Sans Serif"/>
                <a:cs typeface="Microsoft Sans Serif"/>
              </a:rPr>
              <a:t>з</a:t>
            </a:r>
            <a:r>
              <a:rPr dirty="0" sz="2000" spc="-60" b="0">
                <a:latin typeface="Microsoft Sans Serif"/>
                <a:cs typeface="Microsoft Sans Serif"/>
              </a:rPr>
              <a:t>а</a:t>
            </a:r>
            <a:r>
              <a:rPr dirty="0" sz="2000" spc="-45" b="0">
                <a:latin typeface="Microsoft Sans Serif"/>
                <a:cs typeface="Microsoft Sans Serif"/>
              </a:rPr>
              <a:t>у</a:t>
            </a:r>
            <a:r>
              <a:rPr dirty="0" sz="2000" spc="-65" b="0">
                <a:latin typeface="Microsoft Sans Serif"/>
                <a:cs typeface="Microsoft Sans Serif"/>
              </a:rPr>
              <a:t>ч</a:t>
            </a:r>
            <a:r>
              <a:rPr dirty="0" sz="2000" spc="-40" b="0">
                <a:latin typeface="Microsoft Sans Serif"/>
                <a:cs typeface="Microsoft Sans Serif"/>
              </a:rPr>
              <a:t>и</a:t>
            </a:r>
            <a:r>
              <a:rPr dirty="0" sz="2000" spc="-60" b="0">
                <a:latin typeface="Microsoft Sans Serif"/>
                <a:cs typeface="Microsoft Sans Serif"/>
              </a:rPr>
              <a:t>в</a:t>
            </a:r>
            <a:r>
              <a:rPr dirty="0" sz="2000" spc="-35" b="0">
                <a:latin typeface="Microsoft Sans Serif"/>
                <a:cs typeface="Microsoft Sans Serif"/>
              </a:rPr>
              <a:t>а</a:t>
            </a:r>
            <a:r>
              <a:rPr dirty="0" sz="2000" spc="-50" b="0">
                <a:latin typeface="Microsoft Sans Serif"/>
                <a:cs typeface="Microsoft Sans Serif"/>
              </a:rPr>
              <a:t>н</a:t>
            </a:r>
            <a:r>
              <a:rPr dirty="0" sz="2000" spc="-40" b="0">
                <a:latin typeface="Microsoft Sans Serif"/>
                <a:cs typeface="Microsoft Sans Serif"/>
              </a:rPr>
              <a:t>и</a:t>
            </a:r>
            <a:r>
              <a:rPr dirty="0" sz="2000" b="0">
                <a:latin typeface="Microsoft Sans Serif"/>
                <a:cs typeface="Microsoft Sans Serif"/>
              </a:rPr>
              <a:t>я</a:t>
            </a:r>
            <a:r>
              <a:rPr dirty="0" sz="2000" spc="-45" b="0">
                <a:latin typeface="Microsoft Sans Serif"/>
                <a:cs typeface="Microsoft Sans Serif"/>
              </a:rPr>
              <a:t> </a:t>
            </a:r>
            <a:r>
              <a:rPr dirty="0" sz="2000" spc="-35" b="0">
                <a:latin typeface="Microsoft Sans Serif"/>
                <a:cs typeface="Microsoft Sans Serif"/>
              </a:rPr>
              <a:t>с</a:t>
            </a:r>
            <a:r>
              <a:rPr dirty="0" sz="2000" spc="-45" b="0">
                <a:latin typeface="Microsoft Sans Serif"/>
                <a:cs typeface="Microsoft Sans Serif"/>
              </a:rPr>
              <a:t>т</a:t>
            </a:r>
            <a:r>
              <a:rPr dirty="0" sz="2000" spc="-40" b="0">
                <a:latin typeface="Microsoft Sans Serif"/>
                <a:cs typeface="Microsoft Sans Serif"/>
              </a:rPr>
              <a:t>и</a:t>
            </a:r>
            <a:r>
              <a:rPr dirty="0" sz="2000" spc="-70" b="0">
                <a:latin typeface="Microsoft Sans Serif"/>
                <a:cs typeface="Microsoft Sans Serif"/>
              </a:rPr>
              <a:t>х</a:t>
            </a:r>
            <a:r>
              <a:rPr dirty="0" sz="2000" spc="-85" b="0">
                <a:latin typeface="Microsoft Sans Serif"/>
                <a:cs typeface="Microsoft Sans Serif"/>
              </a:rPr>
              <a:t>о</a:t>
            </a:r>
            <a:r>
              <a:rPr dirty="0" sz="2000" spc="-45" b="0">
                <a:latin typeface="Microsoft Sans Serif"/>
                <a:cs typeface="Microsoft Sans Serif"/>
              </a:rPr>
              <a:t>т</a:t>
            </a:r>
            <a:r>
              <a:rPr dirty="0" sz="2000" spc="-60" b="0">
                <a:latin typeface="Microsoft Sans Serif"/>
                <a:cs typeface="Microsoft Sans Serif"/>
              </a:rPr>
              <a:t>в</a:t>
            </a:r>
            <a:r>
              <a:rPr dirty="0" sz="2000" spc="-35" b="0">
                <a:latin typeface="Microsoft Sans Serif"/>
                <a:cs typeface="Microsoft Sans Serif"/>
              </a:rPr>
              <a:t>оре</a:t>
            </a:r>
            <a:r>
              <a:rPr dirty="0" sz="2000" spc="-50" b="0">
                <a:latin typeface="Microsoft Sans Serif"/>
                <a:cs typeface="Microsoft Sans Serif"/>
              </a:rPr>
              <a:t>н</a:t>
            </a:r>
            <a:r>
              <a:rPr dirty="0" sz="2000" spc="-40" b="0">
                <a:latin typeface="Microsoft Sans Serif"/>
                <a:cs typeface="Microsoft Sans Serif"/>
              </a:rPr>
              <a:t>и</a:t>
            </a:r>
            <a:r>
              <a:rPr dirty="0" sz="2000" b="0">
                <a:latin typeface="Microsoft Sans Serif"/>
                <a:cs typeface="Microsoft Sans Serif"/>
              </a:rPr>
              <a:t>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8500" y="1957197"/>
            <a:ext cx="922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95">
                <a:solidFill>
                  <a:srgbClr val="233C6C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а</a:t>
            </a:r>
            <a:r>
              <a:rPr dirty="0" sz="2000" spc="-45">
                <a:solidFill>
                  <a:srgbClr val="233C6C"/>
                </a:solidFill>
                <a:latin typeface="Microsoft Sans Serif"/>
                <a:cs typeface="Microsoft Sans Serif"/>
              </a:rPr>
              <a:t>д</a:t>
            </a:r>
            <a:r>
              <a:rPr dirty="0" sz="2000" spc="-85">
                <a:solidFill>
                  <a:srgbClr val="233C6C"/>
                </a:solidFill>
                <a:latin typeface="Microsoft Sans Serif"/>
                <a:cs typeface="Microsoft Sans Serif"/>
              </a:rPr>
              <a:t>а</a:t>
            </a:r>
            <a:r>
              <a:rPr dirty="0" sz="2000" spc="-65">
                <a:solidFill>
                  <a:srgbClr val="233C6C"/>
                </a:solidFill>
                <a:latin typeface="Microsoft Sans Serif"/>
                <a:cs typeface="Microsoft Sans Serif"/>
              </a:rPr>
              <a:t>ч</a:t>
            </a:r>
            <a:r>
              <a:rPr dirty="0" sz="2000" spc="-40">
                <a:solidFill>
                  <a:srgbClr val="233C6C"/>
                </a:solidFill>
                <a:latin typeface="Microsoft Sans Serif"/>
                <a:cs typeface="Microsoft Sans Serif"/>
              </a:rPr>
              <a:t>а</a:t>
            </a:r>
            <a:r>
              <a:rPr dirty="0" sz="2000">
                <a:solidFill>
                  <a:srgbClr val="233C6C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8500" y="2167385"/>
            <a:ext cx="6195060" cy="95948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3732529">
              <a:lnSpc>
                <a:spcPct val="100000"/>
              </a:lnSpc>
              <a:spcBef>
                <a:spcPts val="465"/>
              </a:spcBef>
            </a:pPr>
            <a:r>
              <a:rPr dirty="0" sz="1600" spc="-15" b="1">
                <a:solidFill>
                  <a:srgbClr val="001F5F"/>
                </a:solidFill>
                <a:latin typeface="Calibri"/>
                <a:cs typeface="Calibri"/>
              </a:rPr>
              <a:t>https://media.prosv.ru/stihi/</a:t>
            </a:r>
            <a:endParaRPr sz="1600">
              <a:latin typeface="Calibri"/>
              <a:cs typeface="Calibri"/>
            </a:endParaRPr>
          </a:p>
          <a:p>
            <a:pPr marL="12700" marR="994410">
              <a:lnSpc>
                <a:spcPts val="2200"/>
              </a:lnSpc>
              <a:spcBef>
                <a:spcPts val="710"/>
              </a:spcBef>
            </a:pPr>
            <a:r>
              <a:rPr dirty="0" sz="2000" spc="-60">
                <a:solidFill>
                  <a:srgbClr val="233C6C"/>
                </a:solidFill>
                <a:latin typeface="Microsoft Sans Serif"/>
                <a:cs typeface="Microsoft Sans Serif"/>
              </a:rPr>
              <a:t>помочь</a:t>
            </a:r>
            <a:r>
              <a:rPr dirty="0" sz="2000" spc="-4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5">
                <a:solidFill>
                  <a:srgbClr val="233C6C"/>
                </a:solidFill>
                <a:latin typeface="Microsoft Sans Serif"/>
                <a:cs typeface="Microsoft Sans Serif"/>
              </a:rPr>
              <a:t>школьникам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5">
                <a:solidFill>
                  <a:srgbClr val="233C6C"/>
                </a:solidFill>
                <a:latin typeface="Microsoft Sans Serif"/>
                <a:cs typeface="Microsoft Sans Serif"/>
              </a:rPr>
              <a:t>легко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3C6C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-5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233C6C"/>
                </a:solidFill>
                <a:latin typeface="Microsoft Sans Serif"/>
                <a:cs typeface="Microsoft Sans Serif"/>
              </a:rPr>
              <a:t>успешно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5">
                <a:solidFill>
                  <a:srgbClr val="233C6C"/>
                </a:solidFill>
                <a:latin typeface="Microsoft Sans Serif"/>
                <a:cs typeface="Microsoft Sans Serif"/>
              </a:rPr>
              <a:t>заучить </a:t>
            </a:r>
            <a:r>
              <a:rPr dirty="0" sz="2000" spc="-51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233C6C"/>
                </a:solidFill>
                <a:latin typeface="Microsoft Sans Serif"/>
                <a:cs typeface="Microsoft Sans Serif"/>
              </a:rPr>
              <a:t>стихотворение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3C6C"/>
                </a:solidFill>
                <a:latin typeface="Microsoft Sans Serif"/>
                <a:cs typeface="Microsoft Sans Serif"/>
              </a:rPr>
              <a:t>с</a:t>
            </a:r>
            <a:r>
              <a:rPr dirty="0" sz="2000" spc="-5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233C6C"/>
                </a:solidFill>
                <a:latin typeface="Microsoft Sans Serif"/>
                <a:cs typeface="Microsoft Sans Serif"/>
              </a:rPr>
              <a:t>опорой</a:t>
            </a:r>
            <a:r>
              <a:rPr dirty="0" sz="2000" spc="-4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233C6C"/>
                </a:solidFill>
                <a:latin typeface="Microsoft Sans Serif"/>
                <a:cs typeface="Microsoft Sans Serif"/>
              </a:rPr>
              <a:t>на: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8195" y="3382517"/>
            <a:ext cx="5342890" cy="239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9570" marR="124269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233C6C"/>
                </a:solidFill>
                <a:latin typeface="Microsoft Sans Serif"/>
                <a:cs typeface="Microsoft Sans Serif"/>
              </a:rPr>
              <a:t>определение</a:t>
            </a:r>
            <a:r>
              <a:rPr dirty="0" sz="1800" spc="-1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эмоционального</a:t>
            </a:r>
            <a:r>
              <a:rPr dirty="0" sz="1800" spc="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тона </a:t>
            </a:r>
            <a:r>
              <a:rPr dirty="0" sz="1800" spc="-3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осмысление</a:t>
            </a:r>
            <a:r>
              <a:rPr dirty="0" sz="1800" spc="-1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содержания 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восприятие</a:t>
            </a:r>
            <a:r>
              <a:rPr dirty="0" sz="1800" spc="-1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233C6C"/>
                </a:solidFill>
                <a:latin typeface="Microsoft Sans Serif"/>
                <a:cs typeface="Microsoft Sans Serif"/>
              </a:rPr>
              <a:t>смысловых</a:t>
            </a:r>
            <a:r>
              <a:rPr dirty="0" sz="1800" spc="-1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0">
                <a:solidFill>
                  <a:srgbClr val="233C6C"/>
                </a:solidFill>
                <a:latin typeface="Microsoft Sans Serif"/>
                <a:cs typeface="Microsoft Sans Serif"/>
              </a:rPr>
              <a:t>фрагментов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000" spc="-85">
                <a:solidFill>
                  <a:srgbClr val="233C6C"/>
                </a:solidFill>
                <a:latin typeface="Microsoft Sans Serif"/>
                <a:cs typeface="Microsoft Sans Serif"/>
              </a:rPr>
              <a:t>Результат: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797050">
              <a:lnSpc>
                <a:spcPct val="102200"/>
              </a:lnSpc>
            </a:pP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60">
                <a:solidFill>
                  <a:srgbClr val="233C6C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ере</a:t>
            </a:r>
            <a:r>
              <a:rPr dirty="0" sz="1800">
                <a:solidFill>
                  <a:srgbClr val="233C6C"/>
                </a:solidFill>
                <a:latin typeface="Microsoft Sans Serif"/>
                <a:cs typeface="Microsoft Sans Serif"/>
              </a:rPr>
              <a:t>с </a:t>
            </a:r>
            <a:r>
              <a:rPr dirty="0" sz="1800" spc="-114">
                <a:solidFill>
                  <a:srgbClr val="233C6C"/>
                </a:solidFill>
                <a:latin typeface="Microsoft Sans Serif"/>
                <a:cs typeface="Microsoft Sans Serif"/>
              </a:rPr>
              <a:t>к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>
                <a:solidFill>
                  <a:srgbClr val="233C6C"/>
                </a:solidFill>
                <a:latin typeface="Microsoft Sans Serif"/>
                <a:cs typeface="Microsoft Sans Serif"/>
              </a:rPr>
              <a:t>ч</a:t>
            </a:r>
            <a:r>
              <a:rPr dirty="0" sz="1800" spc="-60">
                <a:solidFill>
                  <a:srgbClr val="233C6C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е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10">
                <a:solidFill>
                  <a:srgbClr val="233C6C"/>
                </a:solidFill>
                <a:latin typeface="Microsoft Sans Serif"/>
                <a:cs typeface="Microsoft Sans Serif"/>
              </a:rPr>
              <a:t>ю</a:t>
            </a:r>
            <a:r>
              <a:rPr dirty="0" sz="1800" spc="-2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35">
                <a:solidFill>
                  <a:srgbClr val="233C6C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75">
                <a:solidFill>
                  <a:srgbClr val="233C6C"/>
                </a:solidFill>
                <a:latin typeface="Microsoft Sans Serif"/>
                <a:cs typeface="Microsoft Sans Serif"/>
              </a:rPr>
              <a:t>х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о</a:t>
            </a:r>
            <a:r>
              <a:rPr dirty="0" sz="1800">
                <a:solidFill>
                  <a:srgbClr val="233C6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1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135">
                <a:solidFill>
                  <a:srgbClr val="233C6C"/>
                </a:solidFill>
                <a:latin typeface="Microsoft Sans Serif"/>
                <a:cs typeface="Microsoft Sans Serif"/>
              </a:rPr>
              <a:t>з</a:t>
            </a:r>
            <a:r>
              <a:rPr dirty="0" sz="1800" spc="-85">
                <a:solidFill>
                  <a:srgbClr val="233C6C"/>
                </a:solidFill>
                <a:latin typeface="Microsoft Sans Serif"/>
                <a:cs typeface="Microsoft Sans Serif"/>
              </a:rPr>
              <a:t>у</a:t>
            </a:r>
            <a:r>
              <a:rPr dirty="0" sz="1800" spc="-40">
                <a:solidFill>
                  <a:srgbClr val="233C6C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35">
                <a:solidFill>
                  <a:srgbClr val="233C6C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-5">
                <a:solidFill>
                  <a:srgbClr val="233C6C"/>
                </a:solidFill>
                <a:latin typeface="Microsoft Sans Serif"/>
                <a:cs typeface="Microsoft Sans Serif"/>
              </a:rPr>
              <a:t>ь 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Расширение</a:t>
            </a:r>
            <a:r>
              <a:rPr dirty="0" sz="1800" spc="-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словарного</a:t>
            </a:r>
            <a:r>
              <a:rPr dirty="0" sz="1800" spc="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5">
                <a:solidFill>
                  <a:srgbClr val="233C6C"/>
                </a:solidFill>
                <a:latin typeface="Microsoft Sans Serif"/>
                <a:cs typeface="Microsoft Sans Serif"/>
              </a:rPr>
              <a:t>запаса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Эффективная</a:t>
            </a:r>
            <a:r>
              <a:rPr dirty="0" sz="180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0">
                <a:solidFill>
                  <a:srgbClr val="233C6C"/>
                </a:solidFill>
                <a:latin typeface="Microsoft Sans Serif"/>
                <a:cs typeface="Microsoft Sans Serif"/>
              </a:rPr>
              <a:t>организация</a:t>
            </a:r>
            <a:r>
              <a:rPr dirty="0" sz="1800" spc="-5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школьных</a:t>
            </a:r>
            <a:r>
              <a:rPr dirty="0" sz="1800" spc="-10">
                <a:solidFill>
                  <a:srgbClr val="233C6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233C6C"/>
                </a:solidFill>
                <a:latin typeface="Microsoft Sans Serif"/>
                <a:cs typeface="Microsoft Sans Serif"/>
              </a:rPr>
              <a:t>мероприятий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7222" y="4390223"/>
            <a:ext cx="378771" cy="4774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06320" y="854596"/>
            <a:ext cx="1103453" cy="110411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1719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z="1050" spc="10"/>
              <a:t>11</a:t>
            </a:fld>
            <a:endParaRPr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518915" y="6067043"/>
              <a:ext cx="8673465" cy="791210"/>
            </a:xfrm>
            <a:custGeom>
              <a:avLst/>
              <a:gdLst/>
              <a:ahLst/>
              <a:cxnLst/>
              <a:rect l="l" t="t" r="r" b="b"/>
              <a:pathLst>
                <a:path w="8673465" h="791209">
                  <a:moveTo>
                    <a:pt x="0" y="790956"/>
                  </a:moveTo>
                  <a:lnTo>
                    <a:pt x="8673084" y="790956"/>
                  </a:lnTo>
                  <a:lnTo>
                    <a:pt x="867308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19170" cy="6858000"/>
            </a:xfrm>
            <a:custGeom>
              <a:avLst/>
              <a:gdLst/>
              <a:ahLst/>
              <a:cxnLst/>
              <a:rect l="l" t="t" r="r" b="b"/>
              <a:pathLst>
                <a:path w="3519170" h="6858000">
                  <a:moveTo>
                    <a:pt x="35189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18916" y="685800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492" y="207263"/>
              <a:ext cx="1603248" cy="5730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1702307"/>
              <a:ext cx="3374136" cy="28117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03064" y="2418588"/>
              <a:ext cx="7470775" cy="906780"/>
            </a:xfrm>
            <a:custGeom>
              <a:avLst/>
              <a:gdLst/>
              <a:ahLst/>
              <a:cxnLst/>
              <a:rect l="l" t="t" r="r" b="b"/>
              <a:pathLst>
                <a:path w="7470775" h="906779">
                  <a:moveTo>
                    <a:pt x="7470648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7470648" y="906780"/>
                  </a:lnTo>
                  <a:lnTo>
                    <a:pt x="747064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57547" y="137743"/>
            <a:ext cx="5755640" cy="1093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5"/>
              </a:spcBef>
            </a:pPr>
            <a:r>
              <a:rPr dirty="0" sz="3000" spc="-35"/>
              <a:t>Функциональная</a:t>
            </a:r>
            <a:r>
              <a:rPr dirty="0" sz="3000" spc="-105"/>
              <a:t> </a:t>
            </a:r>
            <a:r>
              <a:rPr dirty="0" sz="3000" spc="-45"/>
              <a:t>грамотность. </a:t>
            </a:r>
            <a:r>
              <a:rPr dirty="0" sz="3000" spc="-815"/>
              <a:t> </a:t>
            </a:r>
            <a:r>
              <a:rPr dirty="0" sz="3000" spc="-30"/>
              <a:t>Банк</a:t>
            </a:r>
            <a:r>
              <a:rPr dirty="0" sz="3000" spc="-60"/>
              <a:t> </a:t>
            </a:r>
            <a:r>
              <a:rPr dirty="0" sz="3000" spc="-40"/>
              <a:t>заданий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4690617" y="1413128"/>
            <a:ext cx="7025005" cy="589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210"/>
              </a:lnSpc>
              <a:spcBef>
                <a:spcPts val="120"/>
              </a:spcBef>
            </a:pPr>
            <a:r>
              <a:rPr dirty="0" sz="1850" spc="35" b="1">
                <a:solidFill>
                  <a:srgbClr val="001F5F"/>
                </a:solidFill>
                <a:latin typeface="Arial"/>
                <a:cs typeface="Arial"/>
              </a:rPr>
              <a:t>Интерактивное</a:t>
            </a:r>
            <a:r>
              <a:rPr dirty="0" sz="1850" spc="25" b="1">
                <a:solidFill>
                  <a:srgbClr val="001F5F"/>
                </a:solidFill>
                <a:latin typeface="Arial"/>
                <a:cs typeface="Arial"/>
              </a:rPr>
              <a:t> продолжение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дидактического </a:t>
            </a:r>
            <a:r>
              <a:rPr dirty="0" sz="1850" spc="25" b="1">
                <a:solidFill>
                  <a:srgbClr val="001F5F"/>
                </a:solidFill>
                <a:latin typeface="Arial"/>
                <a:cs typeface="Arial"/>
              </a:rPr>
              <a:t>комплекса</a:t>
            </a:r>
            <a:r>
              <a:rPr dirty="0" sz="185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Издательства</a:t>
            </a:r>
            <a:r>
              <a:rPr dirty="0" sz="1850" spc="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«Просвещение»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0794" y="2537917"/>
            <a:ext cx="595249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Задания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экспертов</a:t>
            </a:r>
            <a:r>
              <a:rPr dirty="0" sz="20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международных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исследований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4721" y="2666238"/>
            <a:ext cx="477520" cy="413384"/>
          </a:xfrm>
          <a:custGeom>
            <a:avLst/>
            <a:gdLst/>
            <a:ahLst/>
            <a:cxnLst/>
            <a:rect l="l" t="t" r="r" b="b"/>
            <a:pathLst>
              <a:path w="477520" h="413385">
                <a:moveTo>
                  <a:pt x="0" y="206501"/>
                </a:moveTo>
                <a:lnTo>
                  <a:pt x="4846" y="164885"/>
                </a:lnTo>
                <a:lnTo>
                  <a:pt x="18746" y="126122"/>
                </a:lnTo>
                <a:lnTo>
                  <a:pt x="40739" y="91045"/>
                </a:lnTo>
                <a:lnTo>
                  <a:pt x="69865" y="60483"/>
                </a:lnTo>
                <a:lnTo>
                  <a:pt x="105165" y="35267"/>
                </a:lnTo>
                <a:lnTo>
                  <a:pt x="145678" y="16228"/>
                </a:lnTo>
                <a:lnTo>
                  <a:pt x="190445" y="4195"/>
                </a:lnTo>
                <a:lnTo>
                  <a:pt x="238505" y="0"/>
                </a:lnTo>
                <a:lnTo>
                  <a:pt x="286566" y="4195"/>
                </a:lnTo>
                <a:lnTo>
                  <a:pt x="331333" y="16228"/>
                </a:lnTo>
                <a:lnTo>
                  <a:pt x="371846" y="35267"/>
                </a:lnTo>
                <a:lnTo>
                  <a:pt x="407146" y="60483"/>
                </a:lnTo>
                <a:lnTo>
                  <a:pt x="436272" y="91045"/>
                </a:lnTo>
                <a:lnTo>
                  <a:pt x="458265" y="126122"/>
                </a:lnTo>
                <a:lnTo>
                  <a:pt x="472165" y="164885"/>
                </a:lnTo>
                <a:lnTo>
                  <a:pt x="477012" y="206501"/>
                </a:lnTo>
                <a:lnTo>
                  <a:pt x="472165" y="248118"/>
                </a:lnTo>
                <a:lnTo>
                  <a:pt x="458265" y="286881"/>
                </a:lnTo>
                <a:lnTo>
                  <a:pt x="436272" y="321958"/>
                </a:lnTo>
                <a:lnTo>
                  <a:pt x="407146" y="352520"/>
                </a:lnTo>
                <a:lnTo>
                  <a:pt x="371846" y="377736"/>
                </a:lnTo>
                <a:lnTo>
                  <a:pt x="331333" y="396775"/>
                </a:lnTo>
                <a:lnTo>
                  <a:pt x="286566" y="408808"/>
                </a:lnTo>
                <a:lnTo>
                  <a:pt x="238505" y="413003"/>
                </a:lnTo>
                <a:lnTo>
                  <a:pt x="190445" y="408808"/>
                </a:lnTo>
                <a:lnTo>
                  <a:pt x="145678" y="396775"/>
                </a:lnTo>
                <a:lnTo>
                  <a:pt x="105165" y="377736"/>
                </a:lnTo>
                <a:lnTo>
                  <a:pt x="69865" y="352520"/>
                </a:lnTo>
                <a:lnTo>
                  <a:pt x="40739" y="321958"/>
                </a:lnTo>
                <a:lnTo>
                  <a:pt x="18746" y="286881"/>
                </a:lnTo>
                <a:lnTo>
                  <a:pt x="4846" y="248118"/>
                </a:lnTo>
                <a:lnTo>
                  <a:pt x="0" y="206501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50865" y="2607640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3064" y="3572255"/>
            <a:ext cx="7470775" cy="906780"/>
          </a:xfrm>
          <a:custGeom>
            <a:avLst/>
            <a:gdLst/>
            <a:ahLst/>
            <a:cxnLst/>
            <a:rect l="l" t="t" r="r" b="b"/>
            <a:pathLst>
              <a:path w="7470775" h="906779">
                <a:moveTo>
                  <a:pt x="7470648" y="0"/>
                </a:moveTo>
                <a:lnTo>
                  <a:pt x="0" y="0"/>
                </a:lnTo>
                <a:lnTo>
                  <a:pt x="0" y="906780"/>
                </a:lnTo>
                <a:lnTo>
                  <a:pt x="7470648" y="906780"/>
                </a:lnTo>
                <a:lnTo>
                  <a:pt x="74706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590794" y="3692397"/>
            <a:ext cx="514096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Наблюдение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динамикой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формирования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функциональной</a:t>
            </a:r>
            <a:r>
              <a:rPr dirty="0" sz="20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грамотности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 обучающихся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14721" y="3819905"/>
            <a:ext cx="477520" cy="413384"/>
          </a:xfrm>
          <a:custGeom>
            <a:avLst/>
            <a:gdLst/>
            <a:ahLst/>
            <a:cxnLst/>
            <a:rect l="l" t="t" r="r" b="b"/>
            <a:pathLst>
              <a:path w="477520" h="413385">
                <a:moveTo>
                  <a:pt x="0" y="206502"/>
                </a:moveTo>
                <a:lnTo>
                  <a:pt x="4846" y="164885"/>
                </a:lnTo>
                <a:lnTo>
                  <a:pt x="18746" y="126122"/>
                </a:lnTo>
                <a:lnTo>
                  <a:pt x="40739" y="91045"/>
                </a:lnTo>
                <a:lnTo>
                  <a:pt x="69865" y="60483"/>
                </a:lnTo>
                <a:lnTo>
                  <a:pt x="105165" y="35267"/>
                </a:lnTo>
                <a:lnTo>
                  <a:pt x="145678" y="16228"/>
                </a:lnTo>
                <a:lnTo>
                  <a:pt x="190445" y="4195"/>
                </a:lnTo>
                <a:lnTo>
                  <a:pt x="238505" y="0"/>
                </a:lnTo>
                <a:lnTo>
                  <a:pt x="286566" y="4195"/>
                </a:lnTo>
                <a:lnTo>
                  <a:pt x="331333" y="16228"/>
                </a:lnTo>
                <a:lnTo>
                  <a:pt x="371846" y="35267"/>
                </a:lnTo>
                <a:lnTo>
                  <a:pt x="407146" y="60483"/>
                </a:lnTo>
                <a:lnTo>
                  <a:pt x="436272" y="91045"/>
                </a:lnTo>
                <a:lnTo>
                  <a:pt x="458265" y="126122"/>
                </a:lnTo>
                <a:lnTo>
                  <a:pt x="472165" y="164885"/>
                </a:lnTo>
                <a:lnTo>
                  <a:pt x="477012" y="206502"/>
                </a:lnTo>
                <a:lnTo>
                  <a:pt x="472165" y="248118"/>
                </a:lnTo>
                <a:lnTo>
                  <a:pt x="458265" y="286881"/>
                </a:lnTo>
                <a:lnTo>
                  <a:pt x="436272" y="321958"/>
                </a:lnTo>
                <a:lnTo>
                  <a:pt x="407146" y="352520"/>
                </a:lnTo>
                <a:lnTo>
                  <a:pt x="371846" y="377736"/>
                </a:lnTo>
                <a:lnTo>
                  <a:pt x="331333" y="396775"/>
                </a:lnTo>
                <a:lnTo>
                  <a:pt x="286566" y="408808"/>
                </a:lnTo>
                <a:lnTo>
                  <a:pt x="238505" y="413004"/>
                </a:lnTo>
                <a:lnTo>
                  <a:pt x="190445" y="408808"/>
                </a:lnTo>
                <a:lnTo>
                  <a:pt x="145678" y="396775"/>
                </a:lnTo>
                <a:lnTo>
                  <a:pt x="105165" y="377736"/>
                </a:lnTo>
                <a:lnTo>
                  <a:pt x="69865" y="352520"/>
                </a:lnTo>
                <a:lnTo>
                  <a:pt x="40739" y="321958"/>
                </a:lnTo>
                <a:lnTo>
                  <a:pt x="18746" y="286881"/>
                </a:lnTo>
                <a:lnTo>
                  <a:pt x="4846" y="248118"/>
                </a:lnTo>
                <a:lnTo>
                  <a:pt x="0" y="206502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50865" y="377812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03064" y="4765547"/>
            <a:ext cx="7470775" cy="908685"/>
          </a:xfrm>
          <a:custGeom>
            <a:avLst/>
            <a:gdLst/>
            <a:ahLst/>
            <a:cxnLst/>
            <a:rect l="l" t="t" r="r" b="b"/>
            <a:pathLst>
              <a:path w="7470775" h="908685">
                <a:moveTo>
                  <a:pt x="7470648" y="0"/>
                </a:moveTo>
                <a:lnTo>
                  <a:pt x="0" y="0"/>
                </a:lnTo>
                <a:lnTo>
                  <a:pt x="0" y="908304"/>
                </a:lnTo>
                <a:lnTo>
                  <a:pt x="7470648" y="908304"/>
                </a:lnTo>
                <a:lnTo>
                  <a:pt x="74706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590794" y="5039359"/>
            <a:ext cx="50882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Индивидуальная</a:t>
            </a:r>
            <a:r>
              <a:rPr dirty="0" sz="20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каждым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учащимся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4721" y="5014721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20" h="411479">
                <a:moveTo>
                  <a:pt x="0" y="205739"/>
                </a:moveTo>
                <a:lnTo>
                  <a:pt x="4846" y="164265"/>
                </a:lnTo>
                <a:lnTo>
                  <a:pt x="18746" y="125640"/>
                </a:lnTo>
                <a:lnTo>
                  <a:pt x="40739" y="90692"/>
                </a:lnTo>
                <a:lnTo>
                  <a:pt x="69865" y="60245"/>
                </a:lnTo>
                <a:lnTo>
                  <a:pt x="105165" y="35127"/>
                </a:lnTo>
                <a:lnTo>
                  <a:pt x="145678" y="16162"/>
                </a:lnTo>
                <a:lnTo>
                  <a:pt x="190445" y="4178"/>
                </a:lnTo>
                <a:lnTo>
                  <a:pt x="238505" y="0"/>
                </a:lnTo>
                <a:lnTo>
                  <a:pt x="286566" y="4178"/>
                </a:lnTo>
                <a:lnTo>
                  <a:pt x="331333" y="16162"/>
                </a:lnTo>
                <a:lnTo>
                  <a:pt x="371846" y="35127"/>
                </a:lnTo>
                <a:lnTo>
                  <a:pt x="407146" y="60245"/>
                </a:lnTo>
                <a:lnTo>
                  <a:pt x="436272" y="90692"/>
                </a:lnTo>
                <a:lnTo>
                  <a:pt x="458265" y="125640"/>
                </a:lnTo>
                <a:lnTo>
                  <a:pt x="472165" y="164265"/>
                </a:lnTo>
                <a:lnTo>
                  <a:pt x="477012" y="205739"/>
                </a:lnTo>
                <a:lnTo>
                  <a:pt x="472165" y="247214"/>
                </a:lnTo>
                <a:lnTo>
                  <a:pt x="458265" y="285839"/>
                </a:lnTo>
                <a:lnTo>
                  <a:pt x="436272" y="320787"/>
                </a:lnTo>
                <a:lnTo>
                  <a:pt x="407146" y="351234"/>
                </a:lnTo>
                <a:lnTo>
                  <a:pt x="371846" y="376352"/>
                </a:lnTo>
                <a:lnTo>
                  <a:pt x="331333" y="395317"/>
                </a:lnTo>
                <a:lnTo>
                  <a:pt x="286566" y="407301"/>
                </a:lnTo>
                <a:lnTo>
                  <a:pt x="238505" y="411479"/>
                </a:lnTo>
                <a:lnTo>
                  <a:pt x="190445" y="407301"/>
                </a:lnTo>
                <a:lnTo>
                  <a:pt x="145678" y="395317"/>
                </a:lnTo>
                <a:lnTo>
                  <a:pt x="105165" y="376352"/>
                </a:lnTo>
                <a:lnTo>
                  <a:pt x="69865" y="351234"/>
                </a:lnTo>
                <a:lnTo>
                  <a:pt x="40739" y="320787"/>
                </a:lnTo>
                <a:lnTo>
                  <a:pt x="18746" y="285839"/>
                </a:lnTo>
                <a:lnTo>
                  <a:pt x="4846" y="247214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150865" y="4972558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14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518915" y="6067043"/>
              <a:ext cx="8673465" cy="791210"/>
            </a:xfrm>
            <a:custGeom>
              <a:avLst/>
              <a:gdLst/>
              <a:ahLst/>
              <a:cxnLst/>
              <a:rect l="l" t="t" r="r" b="b"/>
              <a:pathLst>
                <a:path w="8673465" h="791209">
                  <a:moveTo>
                    <a:pt x="0" y="790956"/>
                  </a:moveTo>
                  <a:lnTo>
                    <a:pt x="8673084" y="790956"/>
                  </a:lnTo>
                  <a:lnTo>
                    <a:pt x="867308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19170" cy="6858000"/>
            </a:xfrm>
            <a:custGeom>
              <a:avLst/>
              <a:gdLst/>
              <a:ahLst/>
              <a:cxnLst/>
              <a:rect l="l" t="t" r="r" b="b"/>
              <a:pathLst>
                <a:path w="3519170" h="6858000">
                  <a:moveTo>
                    <a:pt x="35189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18916" y="685800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492" y="207263"/>
              <a:ext cx="1603248" cy="5730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34895"/>
              <a:ext cx="3518915" cy="28803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57547" y="137743"/>
            <a:ext cx="575564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5"/>
              </a:spcBef>
            </a:pPr>
            <a:r>
              <a:rPr dirty="0" sz="3000" spc="-35" b="1">
                <a:solidFill>
                  <a:srgbClr val="233C6C"/>
                </a:solidFill>
                <a:latin typeface="Arial"/>
                <a:cs typeface="Arial"/>
              </a:rPr>
              <a:t>Функциональная</a:t>
            </a:r>
            <a:r>
              <a:rPr dirty="0" sz="3000" spc="-105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3000" spc="-45" b="1">
                <a:solidFill>
                  <a:srgbClr val="233C6C"/>
                </a:solidFill>
                <a:latin typeface="Arial"/>
                <a:cs typeface="Arial"/>
              </a:rPr>
              <a:t>грамотность. </a:t>
            </a:r>
            <a:r>
              <a:rPr dirty="0" sz="3000" spc="-815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3000" spc="-30" b="1">
                <a:solidFill>
                  <a:srgbClr val="233C6C"/>
                </a:solidFill>
                <a:latin typeface="Arial"/>
                <a:cs typeface="Arial"/>
              </a:rPr>
              <a:t>Банк</a:t>
            </a:r>
            <a:r>
              <a:rPr dirty="0" sz="3000" spc="-60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3000" spc="-40" b="1">
                <a:solidFill>
                  <a:srgbClr val="233C6C"/>
                </a:solidFill>
                <a:latin typeface="Arial"/>
                <a:cs typeface="Arial"/>
              </a:rPr>
              <a:t>заданий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14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20565" y="1632966"/>
            <a:ext cx="7272655" cy="3926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52577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3-9</a:t>
            </a:r>
            <a:r>
              <a:rPr dirty="0" sz="40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классы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>
                <a:solidFill>
                  <a:srgbClr val="00AF50"/>
                </a:solidFill>
                <a:latin typeface="Arial"/>
                <a:cs typeface="Arial"/>
              </a:rPr>
              <a:t>500+</a:t>
            </a:r>
            <a:r>
              <a:rPr dirty="0" sz="4000" spc="1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F4E79"/>
                </a:solidFill>
                <a:latin typeface="Arial"/>
                <a:cs typeface="Arial"/>
              </a:rPr>
              <a:t>комплексных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 заданий</a:t>
            </a:r>
            <a:endParaRPr sz="1800">
              <a:latin typeface="Arial"/>
              <a:cs typeface="Arial"/>
            </a:endParaRPr>
          </a:p>
          <a:p>
            <a:pPr algn="ctr" marL="3789045">
              <a:lnSpc>
                <a:spcPct val="100000"/>
              </a:lnSpc>
              <a:spcBef>
                <a:spcPts val="380"/>
              </a:spcBef>
            </a:pP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5</a:t>
            </a:r>
            <a:r>
              <a:rPr dirty="0" sz="4400" spc="7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компонентов</a:t>
            </a:r>
            <a:r>
              <a:rPr dirty="0" sz="1800" spc="1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F4E79"/>
                </a:solidFill>
                <a:latin typeface="Arial"/>
                <a:cs typeface="Arial"/>
              </a:rPr>
              <a:t>грамотности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100</a:t>
            </a: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000+</a:t>
            </a:r>
            <a:r>
              <a:rPr dirty="0" sz="4400" spc="-3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п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dirty="0" sz="1800" spc="-20" b="1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а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ых</a:t>
            </a:r>
            <a:r>
              <a:rPr dirty="0" sz="18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F4E79"/>
                </a:solidFill>
                <a:latin typeface="Arial"/>
                <a:cs typeface="Arial"/>
              </a:rPr>
              <a:t>л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ц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dirty="0" sz="1800" spc="5" b="1">
                <a:solidFill>
                  <a:srgbClr val="1F4E79"/>
                </a:solidFill>
                <a:latin typeface="Arial"/>
                <a:cs typeface="Arial"/>
              </a:rPr>
              <a:t>з</a:t>
            </a:r>
            <a:r>
              <a:rPr dirty="0" sz="1800" b="1">
                <a:solidFill>
                  <a:srgbClr val="1F4E79"/>
                </a:solidFill>
                <a:latin typeface="Arial"/>
                <a:cs typeface="Arial"/>
              </a:rPr>
              <a:t>ий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24/7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Следующий</a:t>
            </a:r>
            <a:r>
              <a:rPr dirty="0" sz="1800" spc="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AF50"/>
                </a:solidFill>
                <a:latin typeface="Arial"/>
                <a:cs typeface="Arial"/>
              </a:rPr>
              <a:t>релиз:</a:t>
            </a:r>
            <a:r>
              <a:rPr dirty="0" sz="1800" spc="1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+</a:t>
            </a:r>
            <a:r>
              <a:rPr dirty="0" sz="4400" spc="-1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AF50"/>
                </a:solidFill>
                <a:latin typeface="Arial"/>
                <a:cs typeface="Arial"/>
              </a:rPr>
              <a:t>2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компонента</a:t>
            </a:r>
            <a:r>
              <a:rPr dirty="0" sz="1800" spc="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F4E79"/>
                </a:solidFill>
                <a:latin typeface="Arial"/>
                <a:cs typeface="Arial"/>
              </a:rPr>
              <a:t>грамотности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0631" y="1451863"/>
            <a:ext cx="28676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https://media.prosv.ru/fg/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9142"/>
            <a:ext cx="12189460" cy="6849109"/>
            <a:chOff x="3047" y="9142"/>
            <a:chExt cx="12189460" cy="6849109"/>
          </a:xfrm>
        </p:grpSpPr>
        <p:sp>
          <p:nvSpPr>
            <p:cNvPr id="3" name="object 3"/>
            <p:cNvSpPr/>
            <p:nvPr/>
          </p:nvSpPr>
          <p:spPr>
            <a:xfrm>
              <a:off x="3047" y="6067043"/>
              <a:ext cx="8681085" cy="791210"/>
            </a:xfrm>
            <a:custGeom>
              <a:avLst/>
              <a:gdLst/>
              <a:ahLst/>
              <a:cxnLst/>
              <a:rect l="l" t="t" r="r" b="b"/>
              <a:pathLst>
                <a:path w="8681085" h="791209">
                  <a:moveTo>
                    <a:pt x="0" y="790956"/>
                  </a:moveTo>
                  <a:lnTo>
                    <a:pt x="8680704" y="790956"/>
                  </a:lnTo>
                  <a:lnTo>
                    <a:pt x="868070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83752" y="9142"/>
              <a:ext cx="3508375" cy="6849109"/>
            </a:xfrm>
            <a:custGeom>
              <a:avLst/>
              <a:gdLst/>
              <a:ahLst/>
              <a:cxnLst/>
              <a:rect l="l" t="t" r="r" b="b"/>
              <a:pathLst>
                <a:path w="3508375" h="6849109">
                  <a:moveTo>
                    <a:pt x="3508248" y="6848854"/>
                  </a:moveTo>
                  <a:lnTo>
                    <a:pt x="3508248" y="0"/>
                  </a:lnTo>
                  <a:lnTo>
                    <a:pt x="0" y="0"/>
                  </a:lnTo>
                  <a:lnTo>
                    <a:pt x="0" y="6848854"/>
                  </a:lnTo>
                  <a:lnTo>
                    <a:pt x="3508248" y="6848854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491" y="207264"/>
              <a:ext cx="1603248" cy="5730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Учебник</a:t>
            </a:r>
            <a:r>
              <a:rPr dirty="0" spc="-85"/>
              <a:t> </a:t>
            </a:r>
            <a:r>
              <a:rPr dirty="0"/>
              <a:t>в</a:t>
            </a:r>
            <a:r>
              <a:rPr dirty="0" spc="-100"/>
              <a:t> </a:t>
            </a:r>
            <a:r>
              <a:rPr dirty="0" spc="-35"/>
              <a:t>наушниках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588" y="5733694"/>
            <a:ext cx="6901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Следующий</a:t>
            </a:r>
            <a:r>
              <a:rPr dirty="0" sz="1800" spc="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AF50"/>
                </a:solidFill>
                <a:latin typeface="Arial"/>
                <a:cs typeface="Arial"/>
              </a:rPr>
              <a:t>релиз:</a:t>
            </a: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увеличение</a:t>
            </a:r>
            <a:r>
              <a:rPr dirty="0" sz="1800" spc="5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F4E79"/>
                </a:solidFill>
                <a:latin typeface="Arial"/>
                <a:cs typeface="Arial"/>
              </a:rPr>
              <a:t>количества</a:t>
            </a:r>
            <a:r>
              <a:rPr dirty="0" sz="1800" spc="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F4E79"/>
                </a:solidFill>
                <a:latin typeface="Arial"/>
                <a:cs typeface="Arial"/>
              </a:rPr>
              <a:t>аудиоучебников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7304" y="1868423"/>
            <a:ext cx="11664950" cy="2868295"/>
            <a:chOff x="527304" y="1868423"/>
            <a:chExt cx="11664950" cy="28682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2141219"/>
              <a:ext cx="3474720" cy="25953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7304" y="1868423"/>
              <a:ext cx="7470775" cy="908685"/>
            </a:xfrm>
            <a:custGeom>
              <a:avLst/>
              <a:gdLst/>
              <a:ahLst/>
              <a:cxnLst/>
              <a:rect l="l" t="t" r="r" b="b"/>
              <a:pathLst>
                <a:path w="7470775" h="908685">
                  <a:moveTo>
                    <a:pt x="7470648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7470648" y="908303"/>
                  </a:lnTo>
                  <a:lnTo>
                    <a:pt x="747064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0486" y="2117597"/>
              <a:ext cx="475615" cy="411480"/>
            </a:xfrm>
            <a:custGeom>
              <a:avLst/>
              <a:gdLst/>
              <a:ahLst/>
              <a:cxnLst/>
              <a:rect l="l" t="t" r="r" b="b"/>
              <a:pathLst>
                <a:path w="475615" h="411480">
                  <a:moveTo>
                    <a:pt x="0" y="205739"/>
                  </a:moveTo>
                  <a:lnTo>
                    <a:pt x="4829" y="164265"/>
                  </a:lnTo>
                  <a:lnTo>
                    <a:pt x="18682" y="125640"/>
                  </a:lnTo>
                  <a:lnTo>
                    <a:pt x="40602" y="90692"/>
                  </a:lnTo>
                  <a:lnTo>
                    <a:pt x="69632" y="60245"/>
                  </a:lnTo>
                  <a:lnTo>
                    <a:pt x="104817" y="35127"/>
                  </a:lnTo>
                  <a:lnTo>
                    <a:pt x="145202" y="16162"/>
                  </a:lnTo>
                  <a:lnTo>
                    <a:pt x="189829" y="4178"/>
                  </a:lnTo>
                  <a:lnTo>
                    <a:pt x="237744" y="0"/>
                  </a:lnTo>
                  <a:lnTo>
                    <a:pt x="285658" y="4178"/>
                  </a:lnTo>
                  <a:lnTo>
                    <a:pt x="330285" y="16162"/>
                  </a:lnTo>
                  <a:lnTo>
                    <a:pt x="370670" y="35127"/>
                  </a:lnTo>
                  <a:lnTo>
                    <a:pt x="405855" y="60245"/>
                  </a:lnTo>
                  <a:lnTo>
                    <a:pt x="434885" y="90692"/>
                  </a:lnTo>
                  <a:lnTo>
                    <a:pt x="456805" y="125640"/>
                  </a:lnTo>
                  <a:lnTo>
                    <a:pt x="470658" y="164265"/>
                  </a:lnTo>
                  <a:lnTo>
                    <a:pt x="475488" y="205739"/>
                  </a:lnTo>
                  <a:lnTo>
                    <a:pt x="470658" y="247214"/>
                  </a:lnTo>
                  <a:lnTo>
                    <a:pt x="456805" y="285839"/>
                  </a:lnTo>
                  <a:lnTo>
                    <a:pt x="434885" y="320787"/>
                  </a:lnTo>
                  <a:lnTo>
                    <a:pt x="405855" y="351234"/>
                  </a:lnTo>
                  <a:lnTo>
                    <a:pt x="370670" y="376352"/>
                  </a:lnTo>
                  <a:lnTo>
                    <a:pt x="330285" y="395317"/>
                  </a:lnTo>
                  <a:lnTo>
                    <a:pt x="285658" y="407301"/>
                  </a:lnTo>
                  <a:lnTo>
                    <a:pt x="237744" y="411479"/>
                  </a:lnTo>
                  <a:lnTo>
                    <a:pt x="189829" y="407301"/>
                  </a:lnTo>
                  <a:lnTo>
                    <a:pt x="145202" y="395317"/>
                  </a:lnTo>
                  <a:lnTo>
                    <a:pt x="104817" y="376352"/>
                  </a:lnTo>
                  <a:lnTo>
                    <a:pt x="69632" y="351234"/>
                  </a:lnTo>
                  <a:lnTo>
                    <a:pt x="40602" y="320787"/>
                  </a:lnTo>
                  <a:lnTo>
                    <a:pt x="18682" y="285839"/>
                  </a:lnTo>
                  <a:lnTo>
                    <a:pt x="4829" y="247214"/>
                  </a:lnTo>
                  <a:lnTo>
                    <a:pt x="0" y="205739"/>
                  </a:lnTo>
                  <a:close/>
                </a:path>
              </a:pathLst>
            </a:custGeom>
            <a:ln w="19812">
              <a:solidFill>
                <a:srgbClr val="4650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54707" y="778310"/>
            <a:ext cx="5859780" cy="852169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50" spc="25" b="1">
                <a:solidFill>
                  <a:srgbClr val="001F5F"/>
                </a:solidFill>
                <a:latin typeface="Arial"/>
                <a:cs typeface="Arial"/>
              </a:rPr>
              <a:t>Популярные </a:t>
            </a:r>
            <a:r>
              <a:rPr dirty="0" sz="1650" spc="20" b="1">
                <a:solidFill>
                  <a:srgbClr val="001F5F"/>
                </a:solidFill>
                <a:latin typeface="Arial"/>
                <a:cs typeface="Arial"/>
              </a:rPr>
              <a:t>учебники</a:t>
            </a:r>
            <a:r>
              <a:rPr dirty="0" sz="165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165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dirty="0" sz="165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spc="15" b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dirty="0" sz="1650" spc="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dirty="0" sz="165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spc="25" b="1">
                <a:solidFill>
                  <a:srgbClr val="001F5F"/>
                </a:solidFill>
                <a:latin typeface="Arial"/>
                <a:cs typeface="Arial"/>
              </a:rPr>
              <a:t>класс</a:t>
            </a:r>
            <a:r>
              <a:rPr dirty="0" sz="165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50" spc="1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50" spc="15" b="1">
                <a:solidFill>
                  <a:srgbClr val="001F5F"/>
                </a:solidFill>
                <a:latin typeface="Arial"/>
                <a:cs typeface="Arial"/>
              </a:rPr>
              <a:t>аудиоформате</a:t>
            </a:r>
            <a:endParaRPr sz="1650">
              <a:latin typeface="Arial"/>
              <a:cs typeface="Arial"/>
            </a:endParaRPr>
          </a:p>
          <a:p>
            <a:pPr marL="1574800">
              <a:lnSpc>
                <a:spcPct val="100000"/>
              </a:lnSpc>
              <a:spcBef>
                <a:spcPts val="1165"/>
              </a:spcBef>
            </a:pP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https://media.prosv.ru/audio-uchebnik/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4" y="1868423"/>
            <a:ext cx="7470775" cy="90868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1455"/>
              </a:spcBef>
              <a:tabLst>
                <a:tab pos="899794" algn="l"/>
              </a:tabLst>
            </a:pPr>
            <a:r>
              <a:rPr dirty="0" baseline="-2976" sz="4200" spc="-7" b="1">
                <a:solidFill>
                  <a:srgbClr val="001F5F"/>
                </a:solidFill>
                <a:latin typeface="Calibri"/>
                <a:cs typeface="Calibri"/>
              </a:rPr>
              <a:t>1	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Снижает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нагрузку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зрение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304" y="2921507"/>
            <a:ext cx="7470775" cy="908685"/>
          </a:xfrm>
          <a:custGeom>
            <a:avLst/>
            <a:gdLst/>
            <a:ahLst/>
            <a:cxnLst/>
            <a:rect l="l" t="t" r="r" b="b"/>
            <a:pathLst>
              <a:path w="7470775" h="908685">
                <a:moveTo>
                  <a:pt x="7470648" y="0"/>
                </a:moveTo>
                <a:lnTo>
                  <a:pt x="0" y="0"/>
                </a:lnTo>
                <a:lnTo>
                  <a:pt x="0" y="908303"/>
                </a:lnTo>
                <a:lnTo>
                  <a:pt x="7470648" y="908303"/>
                </a:lnTo>
                <a:lnTo>
                  <a:pt x="74706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27733" y="3042031"/>
            <a:ext cx="503618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R="5080" indent="558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Восприятие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информации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на слух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формирует </a:t>
            </a:r>
            <a:r>
              <a:rPr dirty="0" sz="2000" spc="-4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ассоциативные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связи,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тренирует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внимание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0486" y="3170682"/>
            <a:ext cx="475615" cy="411480"/>
          </a:xfrm>
          <a:custGeom>
            <a:avLst/>
            <a:gdLst/>
            <a:ahLst/>
            <a:cxnLst/>
            <a:rect l="l" t="t" r="r" b="b"/>
            <a:pathLst>
              <a:path w="475615" h="411479">
                <a:moveTo>
                  <a:pt x="0" y="205739"/>
                </a:moveTo>
                <a:lnTo>
                  <a:pt x="4829" y="164265"/>
                </a:lnTo>
                <a:lnTo>
                  <a:pt x="18682" y="125640"/>
                </a:lnTo>
                <a:lnTo>
                  <a:pt x="40602" y="90692"/>
                </a:lnTo>
                <a:lnTo>
                  <a:pt x="69632" y="60245"/>
                </a:lnTo>
                <a:lnTo>
                  <a:pt x="104817" y="35127"/>
                </a:lnTo>
                <a:lnTo>
                  <a:pt x="145202" y="16162"/>
                </a:lnTo>
                <a:lnTo>
                  <a:pt x="189829" y="4178"/>
                </a:lnTo>
                <a:lnTo>
                  <a:pt x="237744" y="0"/>
                </a:lnTo>
                <a:lnTo>
                  <a:pt x="285658" y="4178"/>
                </a:lnTo>
                <a:lnTo>
                  <a:pt x="330285" y="16162"/>
                </a:lnTo>
                <a:lnTo>
                  <a:pt x="370670" y="35127"/>
                </a:lnTo>
                <a:lnTo>
                  <a:pt x="405855" y="60245"/>
                </a:lnTo>
                <a:lnTo>
                  <a:pt x="434885" y="90692"/>
                </a:lnTo>
                <a:lnTo>
                  <a:pt x="456805" y="125640"/>
                </a:lnTo>
                <a:lnTo>
                  <a:pt x="470658" y="164265"/>
                </a:lnTo>
                <a:lnTo>
                  <a:pt x="475488" y="205739"/>
                </a:lnTo>
                <a:lnTo>
                  <a:pt x="470658" y="247214"/>
                </a:lnTo>
                <a:lnTo>
                  <a:pt x="456805" y="285839"/>
                </a:lnTo>
                <a:lnTo>
                  <a:pt x="434885" y="320787"/>
                </a:lnTo>
                <a:lnTo>
                  <a:pt x="405855" y="351234"/>
                </a:lnTo>
                <a:lnTo>
                  <a:pt x="370670" y="376352"/>
                </a:lnTo>
                <a:lnTo>
                  <a:pt x="330285" y="395317"/>
                </a:lnTo>
                <a:lnTo>
                  <a:pt x="285658" y="407301"/>
                </a:lnTo>
                <a:lnTo>
                  <a:pt x="237744" y="411479"/>
                </a:lnTo>
                <a:lnTo>
                  <a:pt x="189829" y="407301"/>
                </a:lnTo>
                <a:lnTo>
                  <a:pt x="145202" y="395317"/>
                </a:lnTo>
                <a:lnTo>
                  <a:pt x="104817" y="376352"/>
                </a:lnTo>
                <a:lnTo>
                  <a:pt x="69632" y="351234"/>
                </a:lnTo>
                <a:lnTo>
                  <a:pt x="40602" y="320787"/>
                </a:lnTo>
                <a:lnTo>
                  <a:pt x="18682" y="285839"/>
                </a:lnTo>
                <a:lnTo>
                  <a:pt x="4829" y="247214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87856" y="3127629"/>
            <a:ext cx="1930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016" y="3974591"/>
            <a:ext cx="7470775" cy="906780"/>
          </a:xfrm>
          <a:custGeom>
            <a:avLst/>
            <a:gdLst/>
            <a:ahLst/>
            <a:cxnLst/>
            <a:rect l="l" t="t" r="r" b="b"/>
            <a:pathLst>
              <a:path w="7470775" h="906779">
                <a:moveTo>
                  <a:pt x="7470648" y="0"/>
                </a:moveTo>
                <a:lnTo>
                  <a:pt x="0" y="0"/>
                </a:lnTo>
                <a:lnTo>
                  <a:pt x="0" y="906779"/>
                </a:lnTo>
                <a:lnTo>
                  <a:pt x="7470648" y="906779"/>
                </a:lnTo>
                <a:lnTo>
                  <a:pt x="74706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09446" y="4094734"/>
            <a:ext cx="6395085" cy="138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Профессиональные дикторы, правильное произношение </a:t>
            </a:r>
            <a:r>
              <a:rPr dirty="0" sz="2000" spc="-4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интонации</a:t>
            </a:r>
            <a:endParaRPr sz="2000">
              <a:latin typeface="Calibri"/>
              <a:cs typeface="Calibri"/>
            </a:endParaRPr>
          </a:p>
          <a:p>
            <a:pPr algn="ctr" marR="1059815">
              <a:lnSpc>
                <a:spcPct val="100000"/>
              </a:lnSpc>
              <a:spcBef>
                <a:spcPts val="1080"/>
              </a:spcBef>
              <a:tabLst>
                <a:tab pos="2517775" algn="l"/>
              </a:tabLst>
            </a:pPr>
            <a:r>
              <a:rPr dirty="0" sz="4000" spc="-10" b="1">
                <a:solidFill>
                  <a:srgbClr val="00AF50"/>
                </a:solidFill>
                <a:latin typeface="Arial"/>
                <a:cs typeface="Arial"/>
              </a:rPr>
              <a:t>30+</a:t>
            </a:r>
            <a:r>
              <a:rPr dirty="0" sz="4000" spc="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Arial"/>
                <a:cs typeface="Arial"/>
              </a:rPr>
              <a:t>учебников	</a:t>
            </a:r>
            <a:r>
              <a:rPr dirty="0" sz="4000" spc="-5" b="1">
                <a:solidFill>
                  <a:srgbClr val="00AF50"/>
                </a:solidFill>
                <a:latin typeface="Arial"/>
                <a:cs typeface="Arial"/>
              </a:rPr>
              <a:t>24/7</a:t>
            </a:r>
            <a:endParaRPr sz="4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97" y="4222241"/>
            <a:ext cx="475615" cy="413384"/>
          </a:xfrm>
          <a:custGeom>
            <a:avLst/>
            <a:gdLst/>
            <a:ahLst/>
            <a:cxnLst/>
            <a:rect l="l" t="t" r="r" b="b"/>
            <a:pathLst>
              <a:path w="475615" h="413385">
                <a:moveTo>
                  <a:pt x="0" y="206501"/>
                </a:moveTo>
                <a:lnTo>
                  <a:pt x="4829" y="164885"/>
                </a:lnTo>
                <a:lnTo>
                  <a:pt x="18682" y="126122"/>
                </a:lnTo>
                <a:lnTo>
                  <a:pt x="40602" y="91045"/>
                </a:lnTo>
                <a:lnTo>
                  <a:pt x="69632" y="60483"/>
                </a:lnTo>
                <a:lnTo>
                  <a:pt x="104817" y="35267"/>
                </a:lnTo>
                <a:lnTo>
                  <a:pt x="145202" y="16228"/>
                </a:lnTo>
                <a:lnTo>
                  <a:pt x="189829" y="4195"/>
                </a:lnTo>
                <a:lnTo>
                  <a:pt x="237744" y="0"/>
                </a:lnTo>
                <a:lnTo>
                  <a:pt x="285658" y="4195"/>
                </a:lnTo>
                <a:lnTo>
                  <a:pt x="330285" y="16228"/>
                </a:lnTo>
                <a:lnTo>
                  <a:pt x="370670" y="35267"/>
                </a:lnTo>
                <a:lnTo>
                  <a:pt x="405855" y="60483"/>
                </a:lnTo>
                <a:lnTo>
                  <a:pt x="434885" y="91045"/>
                </a:lnTo>
                <a:lnTo>
                  <a:pt x="456805" y="126122"/>
                </a:lnTo>
                <a:lnTo>
                  <a:pt x="470658" y="164885"/>
                </a:lnTo>
                <a:lnTo>
                  <a:pt x="475488" y="206501"/>
                </a:lnTo>
                <a:lnTo>
                  <a:pt x="470658" y="248118"/>
                </a:lnTo>
                <a:lnTo>
                  <a:pt x="456805" y="286881"/>
                </a:lnTo>
                <a:lnTo>
                  <a:pt x="434885" y="321958"/>
                </a:lnTo>
                <a:lnTo>
                  <a:pt x="405855" y="352520"/>
                </a:lnTo>
                <a:lnTo>
                  <a:pt x="370670" y="377736"/>
                </a:lnTo>
                <a:lnTo>
                  <a:pt x="330285" y="396775"/>
                </a:lnTo>
                <a:lnTo>
                  <a:pt x="285658" y="408808"/>
                </a:lnTo>
                <a:lnTo>
                  <a:pt x="237744" y="413003"/>
                </a:lnTo>
                <a:lnTo>
                  <a:pt x="189829" y="408808"/>
                </a:lnTo>
                <a:lnTo>
                  <a:pt x="145202" y="396775"/>
                </a:lnTo>
                <a:lnTo>
                  <a:pt x="104817" y="377736"/>
                </a:lnTo>
                <a:lnTo>
                  <a:pt x="69632" y="352520"/>
                </a:lnTo>
                <a:lnTo>
                  <a:pt x="40602" y="321958"/>
                </a:lnTo>
                <a:lnTo>
                  <a:pt x="18682" y="286881"/>
                </a:lnTo>
                <a:lnTo>
                  <a:pt x="4829" y="248118"/>
                </a:lnTo>
                <a:lnTo>
                  <a:pt x="0" y="206501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69568" y="4180459"/>
            <a:ext cx="1930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842242" y="6559777"/>
            <a:ext cx="175260" cy="17780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50">
                <a:latin typeface="Microsoft Sans Serif"/>
                <a:cs typeface="Microsoft Sans Serif"/>
              </a:rPr>
              <a:t>16</a:t>
            </a:r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287" y="281686"/>
            <a:ext cx="809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233C6C"/>
                </a:solidFill>
                <a:latin typeface="Arial"/>
                <a:cs typeface="Arial"/>
              </a:rPr>
              <a:t>Как</a:t>
            </a:r>
            <a:r>
              <a:rPr dirty="0" sz="2800" spc="-70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233C6C"/>
                </a:solidFill>
                <a:latin typeface="Arial"/>
                <a:cs typeface="Arial"/>
              </a:rPr>
              <a:t>получить</a:t>
            </a:r>
            <a:r>
              <a:rPr dirty="0" sz="2800" spc="-25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233C6C"/>
                </a:solidFill>
                <a:latin typeface="Arial"/>
                <a:cs typeface="Arial"/>
              </a:rPr>
              <a:t>доступ</a:t>
            </a:r>
            <a:r>
              <a:rPr dirty="0" sz="2800" spc="-15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33C6C"/>
                </a:solidFill>
                <a:latin typeface="Arial"/>
                <a:cs typeface="Arial"/>
              </a:rPr>
              <a:t>к</a:t>
            </a:r>
            <a:r>
              <a:rPr dirty="0" sz="2800" spc="-80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233C6C"/>
                </a:solidFill>
                <a:latin typeface="Arial"/>
                <a:cs typeface="Arial"/>
              </a:rPr>
              <a:t>цифровым</a:t>
            </a:r>
            <a:r>
              <a:rPr dirty="0" sz="2800" spc="-30" b="1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233C6C"/>
                </a:solidFill>
                <a:latin typeface="Arial"/>
                <a:cs typeface="Arial"/>
              </a:rPr>
              <a:t>продуктам?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99047"/>
            <a:ext cx="12189460" cy="759460"/>
          </a:xfrm>
          <a:custGeom>
            <a:avLst/>
            <a:gdLst/>
            <a:ahLst/>
            <a:cxnLst/>
            <a:rect l="l" t="t" r="r" b="b"/>
            <a:pathLst>
              <a:path w="12189460" h="759459">
                <a:moveTo>
                  <a:pt x="12188952" y="0"/>
                </a:moveTo>
                <a:lnTo>
                  <a:pt x="0" y="0"/>
                </a:lnTo>
                <a:lnTo>
                  <a:pt x="0" y="758948"/>
                </a:lnTo>
                <a:lnTo>
                  <a:pt x="12188952" y="758948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3492" y="207263"/>
            <a:ext cx="1603248" cy="5730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19" y="2093976"/>
            <a:ext cx="9477756" cy="37734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080516"/>
            <a:ext cx="12151360" cy="719455"/>
          </a:xfrm>
          <a:custGeom>
            <a:avLst/>
            <a:gdLst/>
            <a:ahLst/>
            <a:cxnLst/>
            <a:rect l="l" t="t" r="r" b="b"/>
            <a:pathLst>
              <a:path w="12151360" h="719455">
                <a:moveTo>
                  <a:pt x="12150852" y="0"/>
                </a:moveTo>
                <a:lnTo>
                  <a:pt x="0" y="0"/>
                </a:lnTo>
                <a:lnTo>
                  <a:pt x="0" y="719327"/>
                </a:lnTo>
                <a:lnTo>
                  <a:pt x="12150852" y="719327"/>
                </a:lnTo>
                <a:lnTo>
                  <a:pt x="121508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97327" y="1102233"/>
            <a:ext cx="7545070" cy="5943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78230" marR="5080" indent="-1065530">
              <a:lnSpc>
                <a:spcPct val="100499"/>
              </a:lnSpc>
              <a:spcBef>
                <a:spcPts val="110"/>
              </a:spcBef>
            </a:pP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Зайдите на </a:t>
            </a:r>
            <a:r>
              <a:rPr dirty="0" sz="1850" b="1">
                <a:solidFill>
                  <a:srgbClr val="001F5F"/>
                </a:solidFill>
                <a:latin typeface="Calibri"/>
                <a:cs typeface="Calibri"/>
              </a:rPr>
              <a:t>платформу Медиатека </a:t>
            </a: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Просвещения, </a:t>
            </a:r>
            <a:r>
              <a:rPr dirty="0" u="heavy" sz="185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https://media.prosv.ru</a:t>
            </a:r>
            <a:r>
              <a:rPr dirty="0" sz="1850" spc="-5" b="1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dirty="0" sz="1850" spc="-40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50" spc="10" b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 перейдите</a:t>
            </a:r>
            <a:r>
              <a:rPr dirty="0" sz="185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на страницу</a:t>
            </a:r>
            <a:r>
              <a:rPr dirty="0" sz="185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001F5F"/>
                </a:solidFill>
                <a:latin typeface="Calibri"/>
                <a:cs typeface="Calibri"/>
              </a:rPr>
              <a:t>соответствующего</a:t>
            </a:r>
            <a:r>
              <a:rPr dirty="0" sz="185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50" spc="5" b="1">
                <a:solidFill>
                  <a:srgbClr val="001F5F"/>
                </a:solidFill>
                <a:latin typeface="Calibri"/>
                <a:cs typeface="Calibri"/>
              </a:rPr>
              <a:t>сервиса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9047"/>
            <a:ext cx="12189460" cy="759460"/>
          </a:xfrm>
          <a:custGeom>
            <a:avLst/>
            <a:gdLst/>
            <a:ahLst/>
            <a:cxnLst/>
            <a:rect l="l" t="t" r="r" b="b"/>
            <a:pathLst>
              <a:path w="12189460" h="759459">
                <a:moveTo>
                  <a:pt x="12188952" y="0"/>
                </a:moveTo>
                <a:lnTo>
                  <a:pt x="0" y="0"/>
                </a:lnTo>
                <a:lnTo>
                  <a:pt x="0" y="758948"/>
                </a:lnTo>
                <a:lnTo>
                  <a:pt x="12188952" y="758948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3492" y="207263"/>
            <a:ext cx="1603248" cy="5730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6620" y="344804"/>
            <a:ext cx="82264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/>
              <a:t>Цифровые</a:t>
            </a:r>
            <a:r>
              <a:rPr dirty="0" sz="2800" spc="-20"/>
              <a:t> </a:t>
            </a:r>
            <a:r>
              <a:rPr dirty="0" sz="2800" spc="-50"/>
              <a:t>комплекты</a:t>
            </a:r>
            <a:r>
              <a:rPr dirty="0" sz="2800" spc="-25"/>
              <a:t> </a:t>
            </a:r>
            <a:r>
              <a:rPr dirty="0" sz="2800" spc="-50"/>
              <a:t>электронных</a:t>
            </a:r>
            <a:r>
              <a:rPr dirty="0" sz="2800" spc="-15"/>
              <a:t> </a:t>
            </a:r>
            <a:r>
              <a:rPr dirty="0" sz="2800" spc="-45"/>
              <a:t>учебников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0" y="960119"/>
            <a:ext cx="12189460" cy="932815"/>
          </a:xfrm>
          <a:custGeom>
            <a:avLst/>
            <a:gdLst/>
            <a:ahLst/>
            <a:cxnLst/>
            <a:rect l="l" t="t" r="r" b="b"/>
            <a:pathLst>
              <a:path w="12189460" h="932814">
                <a:moveTo>
                  <a:pt x="12188952" y="0"/>
                </a:moveTo>
                <a:lnTo>
                  <a:pt x="0" y="0"/>
                </a:lnTo>
                <a:lnTo>
                  <a:pt x="0" y="932688"/>
                </a:lnTo>
                <a:lnTo>
                  <a:pt x="12188952" y="932688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3085" y="1233373"/>
            <a:ext cx="11488420" cy="1085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Бесплатный</a:t>
            </a:r>
            <a:r>
              <a:rPr dirty="0" sz="2400" spc="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доступ для</a:t>
            </a:r>
            <a:r>
              <a:rPr dirty="0" sz="2400" spc="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школ,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педагогов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 и</a:t>
            </a:r>
            <a:r>
              <a:rPr dirty="0" sz="2400" spc="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учащихся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dirty="0" sz="24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платформе</a:t>
            </a:r>
            <a:r>
              <a:rPr dirty="0" sz="2400" spc="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u="heavy" sz="2400" spc="-1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https://educont.ru/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Цифровой</a:t>
            </a:r>
            <a:r>
              <a:rPr dirty="0" sz="20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сервис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«Учим</a:t>
            </a:r>
            <a:r>
              <a:rPr dirty="0" sz="20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стихи»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177</a:t>
            </a:r>
            <a:r>
              <a:rPr dirty="0" sz="20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ЦОК</a:t>
            </a:r>
            <a:r>
              <a:rPr dirty="0" sz="20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«Просвещения»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 различным</a:t>
            </a:r>
            <a:r>
              <a:rPr dirty="0" sz="20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1-11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224" y="3017011"/>
            <a:ext cx="209423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Компоненты</a:t>
            </a:r>
            <a:r>
              <a:rPr dirty="0" sz="16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Calibri"/>
                <a:cs typeface="Calibri"/>
              </a:rPr>
              <a:t>ЦОК</a:t>
            </a:r>
            <a:r>
              <a:rPr dirty="0" sz="16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dirty="0" sz="16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Calibri"/>
                <a:cs typeface="Calibri"/>
              </a:rPr>
              <a:t>ЭФУ </a:t>
            </a:r>
            <a:r>
              <a:rPr dirty="0" sz="1600" spc="-3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33E50"/>
                </a:solidFill>
                <a:latin typeface="Calibri"/>
                <a:cs typeface="Calibri"/>
              </a:rPr>
              <a:t>для </a:t>
            </a:r>
            <a:r>
              <a:rPr dirty="0" sz="1600" spc="-5">
                <a:solidFill>
                  <a:srgbClr val="333E50"/>
                </a:solidFill>
                <a:latin typeface="Calibri"/>
                <a:cs typeface="Calibri"/>
              </a:rPr>
              <a:t>уровня начального, </a:t>
            </a:r>
            <a:r>
              <a:rPr dirty="0" sz="1600" spc="-35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33E50"/>
                </a:solidFill>
                <a:latin typeface="Calibri"/>
                <a:cs typeface="Calibri"/>
              </a:rPr>
              <a:t>основного</a:t>
            </a:r>
            <a:r>
              <a:rPr dirty="0" sz="1600" spc="1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E50"/>
                </a:solidFill>
                <a:latin typeface="Calibri"/>
                <a:cs typeface="Calibri"/>
              </a:rPr>
              <a:t>и </a:t>
            </a:r>
            <a:r>
              <a:rPr dirty="0" sz="1600" spc="-15">
                <a:solidFill>
                  <a:srgbClr val="333E50"/>
                </a:solidFill>
                <a:latin typeface="Calibri"/>
                <a:cs typeface="Calibri"/>
              </a:rPr>
              <a:t>среднего </a:t>
            </a:r>
            <a:r>
              <a:rPr dirty="0" sz="1600" spc="-10">
                <a:solidFill>
                  <a:srgbClr val="333E50"/>
                </a:solidFill>
                <a:latin typeface="Calibri"/>
                <a:cs typeface="Calibri"/>
              </a:rPr>
              <a:t> общего </a:t>
            </a:r>
            <a:r>
              <a:rPr dirty="0" sz="1600" spc="-5">
                <a:solidFill>
                  <a:srgbClr val="333E50"/>
                </a:solidFill>
                <a:latin typeface="Calibri"/>
                <a:cs typeface="Calibri"/>
              </a:rPr>
              <a:t>образования</a:t>
            </a:r>
            <a:r>
              <a:rPr dirty="0" sz="1600" spc="-5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Calibri"/>
                <a:cs typeface="Calibri"/>
              </a:rPr>
              <a:t>включенные 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Calibri"/>
                <a:cs typeface="Calibri"/>
              </a:rPr>
              <a:t>действующий</a:t>
            </a:r>
            <a:r>
              <a:rPr dirty="0" sz="16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Calibri"/>
                <a:cs typeface="Calibri"/>
              </a:rPr>
              <a:t>ФПУ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0991" y="3111790"/>
            <a:ext cx="1165253" cy="11647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395841" y="4429759"/>
            <a:ext cx="23152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Больше</a:t>
            </a:r>
            <a:r>
              <a:rPr dirty="0" sz="2000" spc="-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информации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5139" y="2453639"/>
            <a:ext cx="5945123" cy="31805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279647" y="6067043"/>
              <a:ext cx="8912860" cy="791210"/>
            </a:xfrm>
            <a:custGeom>
              <a:avLst/>
              <a:gdLst/>
              <a:ahLst/>
              <a:cxnLst/>
              <a:rect l="l" t="t" r="r" b="b"/>
              <a:pathLst>
                <a:path w="8912860" h="791209">
                  <a:moveTo>
                    <a:pt x="0" y="790956"/>
                  </a:moveTo>
                  <a:lnTo>
                    <a:pt x="8912352" y="790956"/>
                  </a:lnTo>
                  <a:lnTo>
                    <a:pt x="8912352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279775" cy="6858000"/>
            </a:xfrm>
            <a:custGeom>
              <a:avLst/>
              <a:gdLst/>
              <a:ahLst/>
              <a:cxnLst/>
              <a:rect l="l" t="t" r="r" b="b"/>
              <a:pathLst>
                <a:path w="3279775" h="6858000">
                  <a:moveTo>
                    <a:pt x="32796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279648" y="6858000"/>
                  </a:lnTo>
                  <a:lnTo>
                    <a:pt x="3279648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316" y="4113276"/>
              <a:ext cx="1319784" cy="1226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694944"/>
              <a:ext cx="1676400" cy="1676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3492" y="207263"/>
              <a:ext cx="1603248" cy="57302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776730">
              <a:lnSpc>
                <a:spcPct val="100000"/>
              </a:lnSpc>
              <a:spcBef>
                <a:spcPts val="665"/>
              </a:spcBef>
            </a:pPr>
            <a:r>
              <a:rPr dirty="0" spc="10"/>
              <a:t>по</a:t>
            </a:r>
            <a:r>
              <a:rPr dirty="0" spc="-20"/>
              <a:t> </a:t>
            </a:r>
            <a:r>
              <a:rPr dirty="0" spc="5"/>
              <a:t>вопросам</a:t>
            </a:r>
            <a:r>
              <a:rPr dirty="0" spc="-40"/>
              <a:t> </a:t>
            </a:r>
            <a:r>
              <a:rPr dirty="0"/>
              <a:t>приобретения</a:t>
            </a:r>
            <a:r>
              <a:rPr dirty="0" spc="5"/>
              <a:t> </a:t>
            </a:r>
            <a:r>
              <a:rPr dirty="0" spc="10"/>
              <a:t>цифровых </a:t>
            </a:r>
            <a:r>
              <a:rPr dirty="0" spc="5"/>
              <a:t>сервисов</a:t>
            </a:r>
          </a:p>
          <a:p>
            <a:pPr marL="1776730">
              <a:lnSpc>
                <a:spcPct val="100000"/>
              </a:lnSpc>
              <a:spcBef>
                <a:spcPts val="580"/>
              </a:spcBef>
            </a:pPr>
            <a:r>
              <a:rPr dirty="0" spc="15"/>
              <a:t>для</a:t>
            </a:r>
            <a:r>
              <a:rPr dirty="0" spc="-20"/>
              <a:t> </a:t>
            </a:r>
            <a:r>
              <a:rPr dirty="0" spc="-5"/>
              <a:t>государственных</a:t>
            </a:r>
            <a:r>
              <a:rPr dirty="0" spc="-10"/>
              <a:t> </a:t>
            </a:r>
            <a:r>
              <a:rPr dirty="0" spc="-5"/>
              <a:t>структур</a:t>
            </a:r>
          </a:p>
          <a:p>
            <a:pPr marL="1776730">
              <a:lnSpc>
                <a:spcPct val="100000"/>
              </a:lnSpc>
              <a:spcBef>
                <a:spcPts val="590"/>
              </a:spcBef>
            </a:pPr>
            <a:r>
              <a:rPr dirty="0" spc="10"/>
              <a:t>и</a:t>
            </a:r>
            <a:r>
              <a:rPr dirty="0"/>
              <a:t> образовательных</a:t>
            </a:r>
            <a:r>
              <a:rPr dirty="0" spc="-25"/>
              <a:t> </a:t>
            </a:r>
            <a:r>
              <a:rPr dirty="0" spc="5"/>
              <a:t>организаций</a:t>
            </a:r>
          </a:p>
          <a:p>
            <a:pPr marL="1764030">
              <a:lnSpc>
                <a:spcPct val="100000"/>
              </a:lnSpc>
            </a:pPr>
            <a:endParaRPr sz="2800"/>
          </a:p>
          <a:p>
            <a:pPr marL="1776730">
              <a:lnSpc>
                <a:spcPct val="100000"/>
              </a:lnSpc>
            </a:pPr>
            <a:r>
              <a:rPr dirty="0" sz="2000" spc="-15">
                <a:hlinkClick r:id="rId5"/>
              </a:rPr>
              <a:t>vopros@prosv.ru</a:t>
            </a:r>
            <a:endParaRPr sz="2000"/>
          </a:p>
          <a:p>
            <a:pPr marL="1764030">
              <a:lnSpc>
                <a:spcPct val="100000"/>
              </a:lnSpc>
              <a:spcBef>
                <a:spcPts val="15"/>
              </a:spcBef>
            </a:pPr>
            <a:endParaRPr sz="2950"/>
          </a:p>
          <a:p>
            <a:pPr marL="1776730">
              <a:lnSpc>
                <a:spcPct val="100000"/>
              </a:lnSpc>
            </a:pPr>
            <a:r>
              <a:rPr dirty="0" sz="1800" spc="-20"/>
              <a:t>Щеглова </a:t>
            </a:r>
            <a:r>
              <a:rPr dirty="0" sz="1800"/>
              <a:t>Ирина</a:t>
            </a:r>
            <a:r>
              <a:rPr dirty="0" sz="1800" spc="-10"/>
              <a:t> </a:t>
            </a:r>
            <a:r>
              <a:rPr dirty="0" sz="1800" spc="-5"/>
              <a:t>Сергеевна</a:t>
            </a:r>
            <a:r>
              <a:rPr dirty="0" sz="1600" spc="-5" b="0">
                <a:latin typeface="Microsoft Sans Serif"/>
                <a:cs typeface="Microsoft Sans Serif"/>
              </a:rPr>
              <a:t>,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ct val="100000"/>
              </a:lnSpc>
              <a:spcBef>
                <a:spcPts val="835"/>
              </a:spcBef>
            </a:pPr>
            <a:r>
              <a:rPr dirty="0" sz="1600" spc="-15" b="0">
                <a:latin typeface="Microsoft Sans Serif"/>
                <a:cs typeface="Microsoft Sans Serif"/>
              </a:rPr>
              <a:t>Региональный</a:t>
            </a:r>
            <a:r>
              <a:rPr dirty="0" sz="1600" spc="70" b="0">
                <a:latin typeface="Microsoft Sans Serif"/>
                <a:cs typeface="Microsoft Sans Serif"/>
              </a:rPr>
              <a:t> </a:t>
            </a:r>
            <a:r>
              <a:rPr dirty="0" sz="1600" spc="-20" b="0">
                <a:latin typeface="Microsoft Sans Serif"/>
                <a:cs typeface="Microsoft Sans Serif"/>
              </a:rPr>
              <a:t>директор</a:t>
            </a:r>
            <a:r>
              <a:rPr dirty="0" sz="1600" spc="35" b="0">
                <a:latin typeface="Microsoft Sans Serif"/>
                <a:cs typeface="Microsoft Sans Serif"/>
              </a:rPr>
              <a:t> </a:t>
            </a:r>
            <a:r>
              <a:rPr dirty="0" sz="1600" spc="-5" b="0">
                <a:latin typeface="Microsoft Sans Serif"/>
                <a:cs typeface="Microsoft Sans Serif"/>
              </a:rPr>
              <a:t>в</a:t>
            </a:r>
            <a:r>
              <a:rPr dirty="0" sz="1600" spc="15" b="0">
                <a:latin typeface="Microsoft Sans Serif"/>
                <a:cs typeface="Microsoft Sans Serif"/>
              </a:rPr>
              <a:t> </a:t>
            </a:r>
            <a:r>
              <a:rPr dirty="0" sz="1600" spc="-30" b="0">
                <a:latin typeface="Microsoft Sans Serif"/>
                <a:cs typeface="Microsoft Sans Serif"/>
              </a:rPr>
              <a:t>Республике</a:t>
            </a:r>
            <a:r>
              <a:rPr dirty="0" sz="1600" spc="60" b="0">
                <a:latin typeface="Microsoft Sans Serif"/>
                <a:cs typeface="Microsoft Sans Serif"/>
              </a:rPr>
              <a:t> </a:t>
            </a:r>
            <a:r>
              <a:rPr dirty="0" sz="1600" spc="-50" b="0">
                <a:latin typeface="Microsoft Sans Serif"/>
                <a:cs typeface="Microsoft Sans Serif"/>
              </a:rPr>
              <a:t>Крым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ct val="100000"/>
              </a:lnSpc>
              <a:spcBef>
                <a:spcPts val="890"/>
              </a:spcBef>
            </a:pPr>
            <a:r>
              <a:rPr dirty="0" sz="1600" spc="-5" b="0">
                <a:latin typeface="Microsoft Sans Serif"/>
                <a:cs typeface="Microsoft Sans Serif"/>
              </a:rPr>
              <a:t>и</a:t>
            </a:r>
            <a:r>
              <a:rPr dirty="0" sz="1600" spc="5" b="0">
                <a:latin typeface="Microsoft Sans Serif"/>
                <a:cs typeface="Microsoft Sans Serif"/>
              </a:rPr>
              <a:t> </a:t>
            </a:r>
            <a:r>
              <a:rPr dirty="0" sz="1600" spc="-30" b="0">
                <a:latin typeface="Microsoft Sans Serif"/>
                <a:cs typeface="Microsoft Sans Serif"/>
              </a:rPr>
              <a:t>г.Севастополе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ct val="100000"/>
              </a:lnSpc>
              <a:spcBef>
                <a:spcPts val="875"/>
              </a:spcBef>
            </a:pPr>
            <a:r>
              <a:rPr dirty="0" sz="1600" spc="-30" b="0">
                <a:latin typeface="Microsoft Sans Serif"/>
                <a:cs typeface="Microsoft Sans Serif"/>
              </a:rPr>
              <a:t>Тел.:</a:t>
            </a:r>
            <a:r>
              <a:rPr dirty="0" sz="1600" spc="30" b="0">
                <a:latin typeface="Microsoft Sans Serif"/>
                <a:cs typeface="Microsoft Sans Serif"/>
              </a:rPr>
              <a:t> </a:t>
            </a:r>
            <a:r>
              <a:rPr dirty="0" sz="1600" spc="-5"/>
              <a:t>8</a:t>
            </a:r>
            <a:r>
              <a:rPr dirty="0" sz="1600"/>
              <a:t> </a:t>
            </a:r>
            <a:r>
              <a:rPr dirty="0" sz="1600" spc="-5"/>
              <a:t>(978)</a:t>
            </a:r>
            <a:r>
              <a:rPr dirty="0" sz="1600" spc="15"/>
              <a:t> </a:t>
            </a:r>
            <a:r>
              <a:rPr dirty="0" sz="1600" spc="-5"/>
              <a:t>826-42-97,</a:t>
            </a:r>
            <a:r>
              <a:rPr dirty="0" sz="1600" spc="35"/>
              <a:t> </a:t>
            </a:r>
            <a:r>
              <a:rPr dirty="0" sz="1600" spc="-5"/>
              <a:t>8 (985)</a:t>
            </a:r>
            <a:r>
              <a:rPr dirty="0" sz="1600" spc="15"/>
              <a:t> </a:t>
            </a:r>
            <a:r>
              <a:rPr dirty="0" sz="1600" spc="-5"/>
              <a:t>951-90-81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ct val="100000"/>
              </a:lnSpc>
              <a:spcBef>
                <a:spcPts val="880"/>
              </a:spcBef>
            </a:pPr>
            <a:r>
              <a:rPr dirty="0" sz="1600" spc="-5" b="0">
                <a:latin typeface="Microsoft Sans Serif"/>
                <a:cs typeface="Microsoft Sans Serif"/>
              </a:rPr>
              <a:t>Email:</a:t>
            </a:r>
            <a:r>
              <a:rPr dirty="0" sz="1600" spc="5" b="0"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38648E"/>
                </a:solidFill>
              </a:rPr>
              <a:t>IShcheglova@prosv,ru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42242" y="6559777"/>
            <a:ext cx="175260" cy="17780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50">
                <a:latin typeface="Microsoft Sans Serif"/>
                <a:cs typeface="Microsoft Sans Serif"/>
              </a:rPr>
              <a:t>19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14061" y="749553"/>
            <a:ext cx="45262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>
                <a:solidFill>
                  <a:srgbClr val="2C4F8F"/>
                </a:solidFill>
              </a:rPr>
              <a:t>Поддержка</a:t>
            </a:r>
            <a:r>
              <a:rPr dirty="0" spc="-75">
                <a:solidFill>
                  <a:srgbClr val="2C4F8F"/>
                </a:solidFill>
              </a:rPr>
              <a:t> </a:t>
            </a:r>
            <a:r>
              <a:rPr dirty="0">
                <a:solidFill>
                  <a:srgbClr val="2C4F8F"/>
                </a:solidFill>
              </a:rPr>
              <a:t>и</a:t>
            </a:r>
            <a:r>
              <a:rPr dirty="0" spc="-85">
                <a:solidFill>
                  <a:srgbClr val="2C4F8F"/>
                </a:solidFill>
              </a:rPr>
              <a:t> </a:t>
            </a:r>
            <a:r>
              <a:rPr dirty="0" spc="-40">
                <a:solidFill>
                  <a:srgbClr val="2C4F8F"/>
                </a:solidFill>
              </a:rPr>
              <a:t>контакты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870" y="557530"/>
            <a:ext cx="9139555" cy="44297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70230">
              <a:lnSpc>
                <a:spcPts val="2160"/>
              </a:lnSpc>
              <a:spcBef>
                <a:spcPts val="375"/>
              </a:spcBef>
            </a:pP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Профессиональная компетентность </a:t>
            </a:r>
            <a:r>
              <a:rPr dirty="0" sz="2000" spc="-10" b="1">
                <a:solidFill>
                  <a:srgbClr val="1F4E79"/>
                </a:solidFill>
                <a:latin typeface="Calibri"/>
                <a:cs typeface="Calibri"/>
              </a:rPr>
              <a:t>педагога </a:t>
            </a:r>
            <a:r>
              <a:rPr dirty="0" sz="2000">
                <a:latin typeface="Calibri"/>
                <a:cs typeface="Calibri"/>
              </a:rPr>
              <a:t>– интегральная </a:t>
            </a:r>
            <a:r>
              <a:rPr dirty="0" sz="2000" spc="-5">
                <a:latin typeface="Calibri"/>
                <a:cs typeface="Calibri"/>
              </a:rPr>
              <a:t>характеристика,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определяющая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способность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решать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профессиональные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проблемы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типичные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dirty="0" sz="2000" spc="-5">
                <a:latin typeface="Calibri"/>
                <a:cs typeface="Calibri"/>
              </a:rPr>
              <a:t>профессиональные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задачи,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возникающие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реальных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ситуациях</a:t>
            </a:r>
            <a:r>
              <a:rPr dirty="0" sz="2000" spc="-5">
                <a:latin typeface="Calibri"/>
                <a:cs typeface="Calibri"/>
              </a:rPr>
              <a:t> профессиональной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2000" spc="-10">
                <a:latin typeface="Calibri"/>
                <a:cs typeface="Calibri"/>
              </a:rPr>
              <a:t>педагогической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деятельности,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использованием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знаний,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профессионального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жизненного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опыта,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ценностей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наклонностей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buFont typeface="Wingdings"/>
              <a:buChar char=""/>
              <a:tabLst>
                <a:tab pos="383540" algn="l"/>
              </a:tabLst>
            </a:pPr>
            <a:r>
              <a:rPr dirty="0" sz="2000" spc="-10" b="1">
                <a:solidFill>
                  <a:srgbClr val="1F4E79"/>
                </a:solidFill>
                <a:latin typeface="Calibri"/>
                <a:cs typeface="Calibri"/>
              </a:rPr>
              <a:t>Психолого-</a:t>
            </a:r>
            <a:r>
              <a:rPr dirty="0" sz="20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педагогическая</a:t>
            </a:r>
            <a:r>
              <a:rPr dirty="0" sz="2000" spc="-4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компетенция</a:t>
            </a:r>
            <a:endParaRPr sz="20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383540" algn="l"/>
              </a:tabLst>
            </a:pP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Организационно-деятельностная</a:t>
            </a:r>
            <a:r>
              <a:rPr dirty="0" sz="2000" spc="-6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компетенция</a:t>
            </a:r>
            <a:endParaRPr sz="20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383540" algn="l"/>
              </a:tabLst>
            </a:pPr>
            <a:r>
              <a:rPr dirty="0" sz="2000" spc="-10" b="1">
                <a:solidFill>
                  <a:srgbClr val="1F4E79"/>
                </a:solidFill>
                <a:latin typeface="Calibri"/>
                <a:cs typeface="Calibri"/>
              </a:rPr>
              <a:t>Предметно-методологическая</a:t>
            </a:r>
            <a:r>
              <a:rPr dirty="0" sz="20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компетенция</a:t>
            </a:r>
            <a:endParaRPr sz="20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spcBef>
                <a:spcPts val="755"/>
              </a:spcBef>
              <a:buFont typeface="Wingdings"/>
              <a:buChar char=""/>
              <a:tabLst>
                <a:tab pos="383540" algn="l"/>
              </a:tabLst>
            </a:pPr>
            <a:r>
              <a:rPr dirty="0" sz="2000" spc="-10" b="1">
                <a:solidFill>
                  <a:srgbClr val="1F4E79"/>
                </a:solidFill>
                <a:latin typeface="Calibri"/>
                <a:cs typeface="Calibri"/>
              </a:rPr>
              <a:t>Коммуникативная</a:t>
            </a:r>
            <a:r>
              <a:rPr dirty="0" sz="2000" spc="-4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компетенция</a:t>
            </a:r>
            <a:endParaRPr sz="20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383540" algn="l"/>
              </a:tabLst>
            </a:pPr>
            <a:r>
              <a:rPr dirty="0" sz="2000" spc="-10" b="1">
                <a:solidFill>
                  <a:srgbClr val="1F4E79"/>
                </a:solidFill>
                <a:latin typeface="Calibri"/>
                <a:cs typeface="Calibri"/>
              </a:rPr>
              <a:t>ИКТ-компетенция</a:t>
            </a:r>
            <a:endParaRPr sz="2000">
              <a:latin typeface="Calibri"/>
              <a:cs typeface="Calibri"/>
            </a:endParaRPr>
          </a:p>
          <a:p>
            <a:pPr marL="382905" indent="-2292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83540" algn="l"/>
              </a:tabLst>
            </a:pP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Валеологическая</a:t>
            </a:r>
            <a:r>
              <a:rPr dirty="0" sz="2000" spc="-5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4E79"/>
                </a:solidFill>
                <a:latin typeface="Calibri"/>
                <a:cs typeface="Calibri"/>
              </a:rPr>
              <a:t>компетенция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1131" y="352043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39">
                <a:moveTo>
                  <a:pt x="481838" y="0"/>
                </a:moveTo>
                <a:lnTo>
                  <a:pt x="0" y="0"/>
                </a:lnTo>
                <a:lnTo>
                  <a:pt x="0" y="27431"/>
                </a:lnTo>
                <a:lnTo>
                  <a:pt x="483108" y="27431"/>
                </a:lnTo>
                <a:lnTo>
                  <a:pt x="481838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1484" y="146303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5">
                <a:moveTo>
                  <a:pt x="201168" y="27940"/>
                </a:moveTo>
                <a:lnTo>
                  <a:pt x="190373" y="24930"/>
                </a:lnTo>
                <a:lnTo>
                  <a:pt x="190373" y="36195"/>
                </a:lnTo>
                <a:lnTo>
                  <a:pt x="183642" y="126619"/>
                </a:lnTo>
                <a:lnTo>
                  <a:pt x="157734" y="127901"/>
                </a:lnTo>
                <a:lnTo>
                  <a:pt x="161925" y="51308"/>
                </a:lnTo>
                <a:lnTo>
                  <a:pt x="130937" y="45974"/>
                </a:lnTo>
                <a:lnTo>
                  <a:pt x="129667" y="130556"/>
                </a:lnTo>
                <a:lnTo>
                  <a:pt x="101219" y="132207"/>
                </a:lnTo>
                <a:lnTo>
                  <a:pt x="101219" y="242062"/>
                </a:lnTo>
                <a:lnTo>
                  <a:pt x="24257" y="211455"/>
                </a:lnTo>
                <a:lnTo>
                  <a:pt x="17526" y="126619"/>
                </a:lnTo>
                <a:lnTo>
                  <a:pt x="36449" y="127901"/>
                </a:lnTo>
                <a:lnTo>
                  <a:pt x="37185" y="126619"/>
                </a:lnTo>
                <a:lnTo>
                  <a:pt x="51054" y="102870"/>
                </a:lnTo>
                <a:lnTo>
                  <a:pt x="61912" y="84848"/>
                </a:lnTo>
                <a:lnTo>
                  <a:pt x="72771" y="66802"/>
                </a:lnTo>
                <a:lnTo>
                  <a:pt x="71501" y="90424"/>
                </a:lnTo>
                <a:lnTo>
                  <a:pt x="72771" y="130556"/>
                </a:lnTo>
                <a:lnTo>
                  <a:pt x="101219" y="132207"/>
                </a:lnTo>
                <a:lnTo>
                  <a:pt x="101219" y="66802"/>
                </a:lnTo>
                <a:lnTo>
                  <a:pt x="101219" y="19431"/>
                </a:lnTo>
                <a:lnTo>
                  <a:pt x="101219" y="11176"/>
                </a:lnTo>
                <a:lnTo>
                  <a:pt x="190373" y="36195"/>
                </a:lnTo>
                <a:lnTo>
                  <a:pt x="190373" y="24930"/>
                </a:lnTo>
                <a:lnTo>
                  <a:pt x="141185" y="11176"/>
                </a:lnTo>
                <a:lnTo>
                  <a:pt x="101219" y="0"/>
                </a:lnTo>
                <a:lnTo>
                  <a:pt x="71501" y="8204"/>
                </a:lnTo>
                <a:lnTo>
                  <a:pt x="71501" y="19431"/>
                </a:lnTo>
                <a:lnTo>
                  <a:pt x="51054" y="52959"/>
                </a:lnTo>
                <a:lnTo>
                  <a:pt x="33528" y="84848"/>
                </a:lnTo>
                <a:lnTo>
                  <a:pt x="33528" y="61226"/>
                </a:lnTo>
                <a:lnTo>
                  <a:pt x="32258" y="30607"/>
                </a:lnTo>
                <a:lnTo>
                  <a:pt x="51054" y="25019"/>
                </a:lnTo>
                <a:lnTo>
                  <a:pt x="71501" y="19431"/>
                </a:lnTo>
                <a:lnTo>
                  <a:pt x="71501" y="8204"/>
                </a:lnTo>
                <a:lnTo>
                  <a:pt x="0" y="27940"/>
                </a:lnTo>
                <a:lnTo>
                  <a:pt x="13462" y="219710"/>
                </a:lnTo>
                <a:lnTo>
                  <a:pt x="51054" y="235077"/>
                </a:lnTo>
                <a:lnTo>
                  <a:pt x="101219" y="254508"/>
                </a:lnTo>
                <a:lnTo>
                  <a:pt x="132054" y="242062"/>
                </a:lnTo>
                <a:lnTo>
                  <a:pt x="187452" y="219710"/>
                </a:lnTo>
                <a:lnTo>
                  <a:pt x="194017" y="127901"/>
                </a:lnTo>
                <a:lnTo>
                  <a:pt x="201168" y="27940"/>
                </a:lnTo>
                <a:close/>
              </a:path>
              <a:path w="730250" h="254635">
                <a:moveTo>
                  <a:pt x="729996" y="205740"/>
                </a:moveTo>
                <a:lnTo>
                  <a:pt x="248285" y="205740"/>
                </a:lnTo>
                <a:lnTo>
                  <a:pt x="245364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578083" y="451104"/>
            <a:ext cx="1268095" cy="134620"/>
            <a:chOff x="10578083" y="451104"/>
            <a:chExt cx="1268095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8083" y="452628"/>
              <a:ext cx="109727" cy="102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7623" y="452628"/>
              <a:ext cx="74675" cy="102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3635" y="451104"/>
              <a:ext cx="100584" cy="1051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8603" y="451104"/>
              <a:ext cx="92964" cy="1051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2903" y="452628"/>
              <a:ext cx="80772" cy="102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6535" y="452628"/>
              <a:ext cx="76200" cy="102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2547" y="452628"/>
              <a:ext cx="251459" cy="132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15343" y="452628"/>
              <a:ext cx="330707" cy="102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553" y="557783"/>
            <a:ext cx="10389235" cy="6300470"/>
            <a:chOff x="1121553" y="557783"/>
            <a:chExt cx="10389235" cy="630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53" y="4944887"/>
              <a:ext cx="10028140" cy="19131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9" y="5103875"/>
              <a:ext cx="9531096" cy="15194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4911" y="557783"/>
              <a:ext cx="4975859" cy="472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9984" y="752855"/>
              <a:ext cx="4405883" cy="41529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3125" y="944321"/>
            <a:ext cx="5859145" cy="41357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781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2017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года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под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руководством</a:t>
            </a:r>
            <a:r>
              <a:rPr dirty="0" sz="1800" spc="7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Рособрнадзора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разрабатывается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апробируется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Модель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оценки 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компетенций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работников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образовательных </a:t>
            </a:r>
            <a:r>
              <a:rPr dirty="0" sz="1800" spc="-20">
                <a:latin typeface="Microsoft Sans Serif"/>
                <a:cs typeface="Microsoft Sans Serif"/>
              </a:rPr>
              <a:t> организаций,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направленная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повышение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качества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образования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Российской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Федерации.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Данный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35">
                <a:latin typeface="Microsoft Sans Serif"/>
                <a:cs typeface="Microsoft Sans Serif"/>
              </a:rPr>
              <a:t>комплекс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работ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проводится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во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исполнение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60">
                <a:latin typeface="Microsoft Sans Serif"/>
                <a:cs typeface="Microsoft Sans Serif"/>
              </a:rPr>
              <a:t>Указа</a:t>
            </a:r>
            <a:endParaRPr sz="1800">
              <a:latin typeface="Microsoft Sans Serif"/>
              <a:cs typeface="Microsoft Sans Serif"/>
            </a:endParaRPr>
          </a:p>
          <a:p>
            <a:pPr marL="12700" marR="229235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Президента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Российской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Федерации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от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07.05.2018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130">
                <a:latin typeface="Microsoft Sans Serif"/>
                <a:cs typeface="Microsoft Sans Serif"/>
              </a:rPr>
              <a:t>№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204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внедрению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национальной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системы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Microsoft Sans Serif"/>
                <a:cs typeface="Microsoft Sans Serif"/>
              </a:rPr>
              <a:t>профессионального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роста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педагогических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работников.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По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заказу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Рособрнадзора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исполнителями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данного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  <a:hlinkClick r:id="rId6"/>
              </a:rPr>
              <a:t>проекта</a:t>
            </a:r>
            <a:r>
              <a:rPr dirty="0" sz="1800" spc="25">
                <a:latin typeface="Microsoft Sans Serif"/>
                <a:cs typeface="Microsoft Sans Serif"/>
                <a:hlinkClick r:id="rId6"/>
              </a:rPr>
              <a:t> </a:t>
            </a:r>
            <a:r>
              <a:rPr dirty="0" sz="1800" spc="-10">
                <a:latin typeface="Microsoft Sans Serif"/>
                <a:cs typeface="Microsoft Sans Serif"/>
                <a:hlinkClick r:id="rId6"/>
              </a:rPr>
              <a:t>являются</a:t>
            </a:r>
            <a:r>
              <a:rPr dirty="0" sz="1800" spc="5">
                <a:latin typeface="Microsoft Sans Serif"/>
                <a:cs typeface="Microsoft Sans Serif"/>
                <a:hlinkClick r:id="rId6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АНО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РЦПНСП</a:t>
            </a:r>
            <a:r>
              <a:rPr dirty="0" u="heavy" sz="1800" spc="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«Инициатива»</a:t>
            </a:r>
            <a:r>
              <a:rPr dirty="0" sz="1800" spc="-10">
                <a:latin typeface="Microsoft Sans Serif"/>
                <a:cs typeface="Microsoft Sans Serif"/>
                <a:hlinkClick r:id="rId6"/>
              </a:rPr>
              <a:t>,</a:t>
            </a:r>
            <a:r>
              <a:rPr dirty="0" sz="1800">
                <a:latin typeface="Microsoft Sans Serif"/>
                <a:cs typeface="Microsoft Sans Serif"/>
                <a:hlinkClick r:id="rId6"/>
              </a:rPr>
              <a:t> </a:t>
            </a:r>
            <a:r>
              <a:rPr dirty="0" u="heavy" sz="1800" spc="-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ГК</a:t>
            </a:r>
            <a:endParaRPr sz="1800">
              <a:latin typeface="Microsoft Sans Serif"/>
              <a:cs typeface="Microsoft Sans Serif"/>
            </a:endParaRPr>
          </a:p>
          <a:p>
            <a:pPr marL="12700" marR="319405">
              <a:lnSpc>
                <a:spcPct val="100000"/>
              </a:lnSpc>
              <a:spcBef>
                <a:spcPts val="5"/>
              </a:spcBef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«Просвещение»</a:t>
            </a:r>
            <a:r>
              <a:rPr dirty="0" sz="1800" spc="-10">
                <a:latin typeface="Microsoft Sans Serif"/>
                <a:cs typeface="Microsoft Sans Serif"/>
                <a:hlinkClick r:id="rId7"/>
              </a:rPr>
              <a:t>,</a:t>
            </a:r>
            <a:r>
              <a:rPr dirty="0" sz="1800" spc="40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ООО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 </a:t>
            </a:r>
            <a:r>
              <a:rPr dirty="0" u="heavy" sz="180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«РТК-Иксора»</a:t>
            </a:r>
            <a:r>
              <a:rPr dirty="0" sz="1800" spc="-30">
                <a:latin typeface="Microsoft Sans Serif"/>
                <a:cs typeface="Microsoft Sans Serif"/>
                <a:hlinkClick r:id="rId7"/>
              </a:rPr>
              <a:t>,</a:t>
            </a:r>
            <a:r>
              <a:rPr dirty="0" sz="1800" spc="20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ООО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«НМЦ </a:t>
            </a:r>
            <a:r>
              <a:rPr dirty="0" sz="1800" spc="-5">
                <a:solidFill>
                  <a:srgbClr val="0462C1"/>
                </a:solidFill>
                <a:latin typeface="Microsoft Sans Serif"/>
                <a:cs typeface="Microsoft Sans Serif"/>
                <a:hlinkClick r:id="rId7"/>
              </a:rPr>
              <a:t> </a:t>
            </a:r>
            <a:r>
              <a:rPr dirty="0" u="heavy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Аксиома»</a:t>
            </a:r>
            <a:r>
              <a:rPr dirty="0" sz="1800" spc="-5">
                <a:solidFill>
                  <a:srgbClr val="0462C1"/>
                </a:solidFill>
                <a:latin typeface="Microsoft Sans Serif"/>
                <a:cs typeface="Microsoft Sans Serif"/>
                <a:hlinkClick r:id="rId7"/>
              </a:rPr>
              <a:t> </a:t>
            </a:r>
            <a:r>
              <a:rPr dirty="0" sz="1800">
                <a:latin typeface="Microsoft Sans Serif"/>
                <a:cs typeface="Microsoft Sans Serif"/>
                <a:hlinkClick r:id="rId7"/>
              </a:rPr>
              <a:t>с</a:t>
            </a:r>
            <a:r>
              <a:rPr dirty="0" sz="1800" spc="15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sz="1800" spc="-20">
                <a:latin typeface="Microsoft Sans Serif"/>
                <a:cs typeface="Microsoft Sans Serif"/>
                <a:hlinkClick r:id="rId7"/>
              </a:rPr>
              <a:t>привлечением</a:t>
            </a:r>
            <a:r>
              <a:rPr dirty="0" sz="1800" spc="15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sz="1800" spc="-15">
                <a:latin typeface="Microsoft Sans Serif"/>
                <a:cs typeface="Microsoft Sans Serif"/>
                <a:hlinkClick r:id="rId7"/>
              </a:rPr>
              <a:t>ведущих</a:t>
            </a:r>
            <a:r>
              <a:rPr dirty="0" sz="1800" spc="30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sz="1800" spc="-5">
                <a:latin typeface="Microsoft Sans Serif"/>
                <a:cs typeface="Microsoft Sans Serif"/>
                <a:hlinkClick r:id="rId7"/>
              </a:rPr>
              <a:t>специалистов</a:t>
            </a:r>
            <a:r>
              <a:rPr dirty="0" sz="1800" spc="5">
                <a:latin typeface="Microsoft Sans Serif"/>
                <a:cs typeface="Microsoft Sans Serif"/>
                <a:hlinkClick r:id="rId7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общественно-профессиональных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объединений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10"/>
              </a:lnSpc>
            </a:pPr>
            <a:r>
              <a:rPr dirty="0" sz="1800" spc="-25">
                <a:latin typeface="Microsoft Sans Serif"/>
                <a:cs typeface="Microsoft Sans Serif"/>
              </a:rPr>
              <a:t>педагогических </a:t>
            </a:r>
            <a:r>
              <a:rPr dirty="0" sz="1800" spc="-15">
                <a:latin typeface="Microsoft Sans Serif"/>
                <a:cs typeface="Microsoft Sans Serif"/>
              </a:rPr>
              <a:t>работников.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9502" y="160985"/>
            <a:ext cx="4502785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Оценка</a:t>
            </a:r>
            <a:r>
              <a:rPr dirty="0" sz="2400" spc="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компетенций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работников</a:t>
            </a:r>
            <a:endParaRPr sz="24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образовательных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организацией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81131" y="352043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39">
                <a:moveTo>
                  <a:pt x="481838" y="0"/>
                </a:moveTo>
                <a:lnTo>
                  <a:pt x="0" y="0"/>
                </a:lnTo>
                <a:lnTo>
                  <a:pt x="0" y="27431"/>
                </a:lnTo>
                <a:lnTo>
                  <a:pt x="483108" y="27431"/>
                </a:lnTo>
                <a:lnTo>
                  <a:pt x="481838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1484" y="146303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5">
                <a:moveTo>
                  <a:pt x="201168" y="27940"/>
                </a:moveTo>
                <a:lnTo>
                  <a:pt x="190373" y="24930"/>
                </a:lnTo>
                <a:lnTo>
                  <a:pt x="190373" y="36195"/>
                </a:lnTo>
                <a:lnTo>
                  <a:pt x="183642" y="126619"/>
                </a:lnTo>
                <a:lnTo>
                  <a:pt x="157734" y="127901"/>
                </a:lnTo>
                <a:lnTo>
                  <a:pt x="161925" y="51308"/>
                </a:lnTo>
                <a:lnTo>
                  <a:pt x="130937" y="45974"/>
                </a:lnTo>
                <a:lnTo>
                  <a:pt x="129667" y="130556"/>
                </a:lnTo>
                <a:lnTo>
                  <a:pt x="101219" y="132207"/>
                </a:lnTo>
                <a:lnTo>
                  <a:pt x="101219" y="242062"/>
                </a:lnTo>
                <a:lnTo>
                  <a:pt x="24257" y="211455"/>
                </a:lnTo>
                <a:lnTo>
                  <a:pt x="17526" y="126619"/>
                </a:lnTo>
                <a:lnTo>
                  <a:pt x="36449" y="127901"/>
                </a:lnTo>
                <a:lnTo>
                  <a:pt x="37185" y="126619"/>
                </a:lnTo>
                <a:lnTo>
                  <a:pt x="51054" y="102870"/>
                </a:lnTo>
                <a:lnTo>
                  <a:pt x="61912" y="84848"/>
                </a:lnTo>
                <a:lnTo>
                  <a:pt x="72771" y="66802"/>
                </a:lnTo>
                <a:lnTo>
                  <a:pt x="71501" y="90424"/>
                </a:lnTo>
                <a:lnTo>
                  <a:pt x="72771" y="130556"/>
                </a:lnTo>
                <a:lnTo>
                  <a:pt x="101219" y="132207"/>
                </a:lnTo>
                <a:lnTo>
                  <a:pt x="101219" y="66802"/>
                </a:lnTo>
                <a:lnTo>
                  <a:pt x="101219" y="19431"/>
                </a:lnTo>
                <a:lnTo>
                  <a:pt x="101219" y="11176"/>
                </a:lnTo>
                <a:lnTo>
                  <a:pt x="190373" y="36195"/>
                </a:lnTo>
                <a:lnTo>
                  <a:pt x="190373" y="24930"/>
                </a:lnTo>
                <a:lnTo>
                  <a:pt x="141185" y="11176"/>
                </a:lnTo>
                <a:lnTo>
                  <a:pt x="101219" y="0"/>
                </a:lnTo>
                <a:lnTo>
                  <a:pt x="71501" y="8204"/>
                </a:lnTo>
                <a:lnTo>
                  <a:pt x="71501" y="19431"/>
                </a:lnTo>
                <a:lnTo>
                  <a:pt x="51054" y="52959"/>
                </a:lnTo>
                <a:lnTo>
                  <a:pt x="33528" y="84848"/>
                </a:lnTo>
                <a:lnTo>
                  <a:pt x="33528" y="61226"/>
                </a:lnTo>
                <a:lnTo>
                  <a:pt x="32258" y="30607"/>
                </a:lnTo>
                <a:lnTo>
                  <a:pt x="51054" y="25019"/>
                </a:lnTo>
                <a:lnTo>
                  <a:pt x="71501" y="19431"/>
                </a:lnTo>
                <a:lnTo>
                  <a:pt x="71501" y="8204"/>
                </a:lnTo>
                <a:lnTo>
                  <a:pt x="0" y="27940"/>
                </a:lnTo>
                <a:lnTo>
                  <a:pt x="13462" y="219710"/>
                </a:lnTo>
                <a:lnTo>
                  <a:pt x="51054" y="235077"/>
                </a:lnTo>
                <a:lnTo>
                  <a:pt x="101219" y="254508"/>
                </a:lnTo>
                <a:lnTo>
                  <a:pt x="132054" y="242062"/>
                </a:lnTo>
                <a:lnTo>
                  <a:pt x="187452" y="219710"/>
                </a:lnTo>
                <a:lnTo>
                  <a:pt x="194017" y="127901"/>
                </a:lnTo>
                <a:lnTo>
                  <a:pt x="201168" y="27940"/>
                </a:lnTo>
                <a:close/>
              </a:path>
              <a:path w="730250" h="254635">
                <a:moveTo>
                  <a:pt x="729996" y="205740"/>
                </a:moveTo>
                <a:lnTo>
                  <a:pt x="248285" y="205740"/>
                </a:lnTo>
                <a:lnTo>
                  <a:pt x="245364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0578083" y="451104"/>
            <a:ext cx="1268095" cy="134620"/>
            <a:chOff x="10578083" y="451104"/>
            <a:chExt cx="1268095" cy="13462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8083" y="452628"/>
              <a:ext cx="109727" cy="102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7623" y="452628"/>
              <a:ext cx="74675" cy="1021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3635" y="451104"/>
              <a:ext cx="100584" cy="105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28603" y="451104"/>
              <a:ext cx="92964" cy="105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42903" y="452628"/>
              <a:ext cx="80772" cy="1021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46535" y="452628"/>
              <a:ext cx="76200" cy="1021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42547" y="452628"/>
              <a:ext cx="251459" cy="1325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15343" y="452628"/>
              <a:ext cx="330707" cy="102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3702" y="332613"/>
            <a:ext cx="271335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">
                <a:solidFill>
                  <a:srgbClr val="1F4E79"/>
                </a:solidFill>
                <a:latin typeface="Calibri"/>
                <a:cs typeface="Calibri"/>
              </a:rPr>
              <a:t>История</a:t>
            </a:r>
            <a:r>
              <a:rPr dirty="0" sz="2900" spc="-8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900" spc="-5">
                <a:solidFill>
                  <a:srgbClr val="1F4E79"/>
                </a:solidFill>
                <a:latin typeface="Calibri"/>
                <a:cs typeface="Calibri"/>
              </a:rPr>
              <a:t>проекта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108" y="274142"/>
            <a:ext cx="487426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1F4E79"/>
                </a:solidFill>
                <a:latin typeface="Calibri"/>
                <a:cs typeface="Calibri"/>
              </a:rPr>
              <a:t>Новые</a:t>
            </a:r>
            <a:r>
              <a:rPr dirty="0" sz="29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1F4E79"/>
                </a:solidFill>
                <a:latin typeface="Calibri"/>
                <a:cs typeface="Calibri"/>
              </a:rPr>
              <a:t>образовательные</a:t>
            </a:r>
            <a:r>
              <a:rPr dirty="0" sz="29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900" spc="-20">
                <a:solidFill>
                  <a:srgbClr val="1F4E79"/>
                </a:solidFill>
                <a:latin typeface="Calibri"/>
                <a:cs typeface="Calibri"/>
              </a:rPr>
              <a:t>цели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2932" y="1216152"/>
            <a:ext cx="3253740" cy="12744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 marL="241935" marR="235585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latin typeface="Calibri"/>
                <a:cs typeface="Calibri"/>
              </a:rPr>
              <a:t>Внешние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требования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профессиональной</a:t>
            </a:r>
            <a:endParaRPr sz="24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среды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4243" y="1249680"/>
            <a:ext cx="3252470" cy="12757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15"/>
              </a:spcBef>
            </a:pPr>
            <a:r>
              <a:rPr dirty="0" sz="2400">
                <a:latin typeface="Calibri"/>
                <a:cs typeface="Calibri"/>
              </a:rPr>
              <a:t>Внутренние</a:t>
            </a:r>
            <a:endParaRPr sz="2400">
              <a:latin typeface="Calibri"/>
              <a:cs typeface="Calibri"/>
            </a:endParaRPr>
          </a:p>
          <a:p>
            <a:pPr algn="ctr" marL="362585" marR="35242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пр</a:t>
            </a:r>
            <a:r>
              <a:rPr dirty="0" sz="2400" spc="-10">
                <a:latin typeface="Calibri"/>
                <a:cs typeface="Calibri"/>
              </a:rPr>
              <a:t>о</a:t>
            </a:r>
            <a:r>
              <a:rPr dirty="0" sz="2400" spc="-5">
                <a:latin typeface="Calibri"/>
                <a:cs typeface="Calibri"/>
              </a:rPr>
              <a:t>ф</a:t>
            </a:r>
            <a:r>
              <a:rPr dirty="0" sz="2400">
                <a:latin typeface="Calibri"/>
                <a:cs typeface="Calibri"/>
              </a:rPr>
              <a:t>е</a:t>
            </a:r>
            <a:r>
              <a:rPr dirty="0" sz="2400" spc="-10">
                <a:latin typeface="Calibri"/>
                <a:cs typeface="Calibri"/>
              </a:rPr>
              <a:t>с</a:t>
            </a:r>
            <a:r>
              <a:rPr dirty="0" sz="2400">
                <a:latin typeface="Calibri"/>
                <a:cs typeface="Calibri"/>
              </a:rPr>
              <a:t>сиональные  </a:t>
            </a:r>
            <a:r>
              <a:rPr dirty="0" sz="2400" spc="-10">
                <a:latin typeface="Calibri"/>
                <a:cs typeface="Calibri"/>
              </a:rPr>
              <a:t>потребности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9832" y="717676"/>
            <a:ext cx="3720465" cy="513080"/>
          </a:xfrm>
          <a:custGeom>
            <a:avLst/>
            <a:gdLst/>
            <a:ahLst/>
            <a:cxnLst/>
            <a:rect l="l" t="t" r="r" b="b"/>
            <a:pathLst>
              <a:path w="3720465" h="513080">
                <a:moveTo>
                  <a:pt x="3720465" y="485013"/>
                </a:moveTo>
                <a:lnTo>
                  <a:pt x="3650234" y="415036"/>
                </a:lnTo>
                <a:lnTo>
                  <a:pt x="3647694" y="412623"/>
                </a:lnTo>
                <a:lnTo>
                  <a:pt x="3643630" y="412623"/>
                </a:lnTo>
                <a:lnTo>
                  <a:pt x="3641217" y="415163"/>
                </a:lnTo>
                <a:lnTo>
                  <a:pt x="3638677" y="417576"/>
                </a:lnTo>
                <a:lnTo>
                  <a:pt x="3638804" y="421640"/>
                </a:lnTo>
                <a:lnTo>
                  <a:pt x="3687127" y="469696"/>
                </a:lnTo>
                <a:lnTo>
                  <a:pt x="1936597" y="14630"/>
                </a:lnTo>
                <a:lnTo>
                  <a:pt x="1945640" y="12446"/>
                </a:lnTo>
                <a:lnTo>
                  <a:pt x="1942719" y="0"/>
                </a:lnTo>
                <a:lnTo>
                  <a:pt x="33502" y="459701"/>
                </a:lnTo>
                <a:lnTo>
                  <a:pt x="82804" y="412496"/>
                </a:lnTo>
                <a:lnTo>
                  <a:pt x="82931" y="408432"/>
                </a:lnTo>
                <a:lnTo>
                  <a:pt x="78105" y="403352"/>
                </a:lnTo>
                <a:lnTo>
                  <a:pt x="74041" y="403225"/>
                </a:lnTo>
                <a:lnTo>
                  <a:pt x="0" y="474218"/>
                </a:lnTo>
                <a:lnTo>
                  <a:pt x="98298" y="503809"/>
                </a:lnTo>
                <a:lnTo>
                  <a:pt x="101727" y="501904"/>
                </a:lnTo>
                <a:lnTo>
                  <a:pt x="102743" y="498602"/>
                </a:lnTo>
                <a:lnTo>
                  <a:pt x="103759" y="495173"/>
                </a:lnTo>
                <a:lnTo>
                  <a:pt x="101854" y="491617"/>
                </a:lnTo>
                <a:lnTo>
                  <a:pt x="55054" y="477520"/>
                </a:lnTo>
                <a:lnTo>
                  <a:pt x="36677" y="471995"/>
                </a:lnTo>
                <a:lnTo>
                  <a:pt x="1919744" y="18681"/>
                </a:lnTo>
                <a:lnTo>
                  <a:pt x="1918589" y="22987"/>
                </a:lnTo>
                <a:lnTo>
                  <a:pt x="3683863" y="481990"/>
                </a:lnTo>
                <a:lnTo>
                  <a:pt x="3621659" y="499491"/>
                </a:lnTo>
                <a:lnTo>
                  <a:pt x="3618230" y="500507"/>
                </a:lnTo>
                <a:lnTo>
                  <a:pt x="3616325" y="503936"/>
                </a:lnTo>
                <a:lnTo>
                  <a:pt x="3617214" y="507365"/>
                </a:lnTo>
                <a:lnTo>
                  <a:pt x="3618230" y="510667"/>
                </a:lnTo>
                <a:lnTo>
                  <a:pt x="3621659" y="512699"/>
                </a:lnTo>
                <a:lnTo>
                  <a:pt x="3625088" y="511683"/>
                </a:lnTo>
                <a:lnTo>
                  <a:pt x="3710013" y="487934"/>
                </a:lnTo>
                <a:lnTo>
                  <a:pt x="3720465" y="4850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15639" y="3069335"/>
            <a:ext cx="5977255" cy="6115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800"/>
              </a:lnSpc>
            </a:pPr>
            <a:r>
              <a:rPr dirty="0" sz="2400" spc="-10">
                <a:latin typeface="Calibri"/>
                <a:cs typeface="Calibri"/>
              </a:rPr>
              <a:t>Образовательный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запрос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3962" y="2505455"/>
            <a:ext cx="3627120" cy="592455"/>
          </a:xfrm>
          <a:custGeom>
            <a:avLst/>
            <a:gdLst/>
            <a:ahLst/>
            <a:cxnLst/>
            <a:rect l="l" t="t" r="r" b="b"/>
            <a:pathLst>
              <a:path w="3627120" h="592455">
                <a:moveTo>
                  <a:pt x="3626993" y="32004"/>
                </a:moveTo>
                <a:lnTo>
                  <a:pt x="3623183" y="19812"/>
                </a:lnTo>
                <a:lnTo>
                  <a:pt x="1949780" y="552589"/>
                </a:lnTo>
                <a:lnTo>
                  <a:pt x="1993265" y="504444"/>
                </a:lnTo>
                <a:lnTo>
                  <a:pt x="1995678" y="501904"/>
                </a:lnTo>
                <a:lnTo>
                  <a:pt x="1995424" y="497840"/>
                </a:lnTo>
                <a:lnTo>
                  <a:pt x="1992757" y="495554"/>
                </a:lnTo>
                <a:lnTo>
                  <a:pt x="1990217" y="493141"/>
                </a:lnTo>
                <a:lnTo>
                  <a:pt x="1986153" y="493395"/>
                </a:lnTo>
                <a:lnTo>
                  <a:pt x="1932292" y="553034"/>
                </a:lnTo>
                <a:lnTo>
                  <a:pt x="1870837" y="488696"/>
                </a:lnTo>
                <a:lnTo>
                  <a:pt x="1866773" y="488569"/>
                </a:lnTo>
                <a:lnTo>
                  <a:pt x="1861693" y="493395"/>
                </a:lnTo>
                <a:lnTo>
                  <a:pt x="1861693" y="497459"/>
                </a:lnTo>
                <a:lnTo>
                  <a:pt x="1908771" y="546722"/>
                </a:lnTo>
                <a:lnTo>
                  <a:pt x="3556" y="0"/>
                </a:lnTo>
                <a:lnTo>
                  <a:pt x="0" y="12192"/>
                </a:lnTo>
                <a:lnTo>
                  <a:pt x="1905419" y="558977"/>
                </a:lnTo>
                <a:lnTo>
                  <a:pt x="1842516" y="574929"/>
                </a:lnTo>
                <a:lnTo>
                  <a:pt x="1839214" y="575691"/>
                </a:lnTo>
                <a:lnTo>
                  <a:pt x="1837182" y="579247"/>
                </a:lnTo>
                <a:lnTo>
                  <a:pt x="1837944" y="582549"/>
                </a:lnTo>
                <a:lnTo>
                  <a:pt x="1838833" y="585978"/>
                </a:lnTo>
                <a:lnTo>
                  <a:pt x="1842262" y="588010"/>
                </a:lnTo>
                <a:lnTo>
                  <a:pt x="1845691" y="587248"/>
                </a:lnTo>
                <a:lnTo>
                  <a:pt x="1917966" y="568896"/>
                </a:lnTo>
                <a:lnTo>
                  <a:pt x="1917446" y="569468"/>
                </a:lnTo>
                <a:lnTo>
                  <a:pt x="2017522" y="591947"/>
                </a:lnTo>
                <a:lnTo>
                  <a:pt x="2020951" y="589788"/>
                </a:lnTo>
                <a:lnTo>
                  <a:pt x="2022475" y="582930"/>
                </a:lnTo>
                <a:lnTo>
                  <a:pt x="2020316" y="579501"/>
                </a:lnTo>
                <a:lnTo>
                  <a:pt x="1985518" y="571754"/>
                </a:lnTo>
                <a:lnTo>
                  <a:pt x="1953615" y="564654"/>
                </a:lnTo>
                <a:lnTo>
                  <a:pt x="1931289" y="571754"/>
                </a:lnTo>
                <a:lnTo>
                  <a:pt x="1936864" y="569976"/>
                </a:lnTo>
                <a:lnTo>
                  <a:pt x="1953615" y="564654"/>
                </a:lnTo>
                <a:lnTo>
                  <a:pt x="3626993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83664" y="4689347"/>
            <a:ext cx="8641080" cy="1957070"/>
          </a:xfrm>
          <a:custGeom>
            <a:avLst/>
            <a:gdLst/>
            <a:ahLst/>
            <a:cxnLst/>
            <a:rect l="l" t="t" r="r" b="b"/>
            <a:pathLst>
              <a:path w="8641080" h="1957070">
                <a:moveTo>
                  <a:pt x="0" y="1956815"/>
                </a:moveTo>
                <a:lnTo>
                  <a:pt x="8641080" y="1956815"/>
                </a:lnTo>
                <a:lnTo>
                  <a:pt x="8641080" y="0"/>
                </a:lnTo>
                <a:lnTo>
                  <a:pt x="0" y="0"/>
                </a:lnTo>
                <a:lnTo>
                  <a:pt x="0" y="195681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01973" y="4666869"/>
            <a:ext cx="520573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735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информационная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учебно-методическая</a:t>
            </a:r>
            <a:endParaRPr sz="2400">
              <a:latin typeface="Calibri"/>
              <a:cs typeface="Calibri"/>
            </a:endParaRPr>
          </a:p>
          <a:p>
            <a:pPr algn="ctr" marL="510540" marR="436880">
              <a:lnSpc>
                <a:spcPts val="2590"/>
              </a:lnSpc>
              <a:spcBef>
                <a:spcPts val="185"/>
              </a:spcBef>
            </a:pPr>
            <a:r>
              <a:rPr dirty="0" sz="2400" spc="-10">
                <a:latin typeface="Calibri"/>
                <a:cs typeface="Calibri"/>
              </a:rPr>
              <a:t>организационно-педагогическая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научно-методическая</a:t>
            </a:r>
            <a:endParaRPr sz="2400">
              <a:latin typeface="Calibri"/>
              <a:cs typeface="Calibri"/>
            </a:endParaRPr>
          </a:p>
          <a:p>
            <a:pPr algn="ctr" marL="67310">
              <a:lnSpc>
                <a:spcPts val="2410"/>
              </a:lnSpc>
            </a:pPr>
            <a:r>
              <a:rPr dirty="0" sz="2400" spc="-5">
                <a:latin typeface="Calibri"/>
                <a:cs typeface="Calibri"/>
              </a:rPr>
              <a:t>экспертно-аналитическая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социально-психологическая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поддержка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639" y="3832859"/>
            <a:ext cx="5977255" cy="6127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810"/>
              </a:lnSpc>
            </a:pPr>
            <a:r>
              <a:rPr dirty="0" sz="2400">
                <a:latin typeface="Calibri"/>
                <a:cs typeface="Calibri"/>
              </a:rPr>
              <a:t>Выбор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методической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услуги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81131" y="352043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39">
                <a:moveTo>
                  <a:pt x="481838" y="0"/>
                </a:moveTo>
                <a:lnTo>
                  <a:pt x="0" y="0"/>
                </a:lnTo>
                <a:lnTo>
                  <a:pt x="0" y="27431"/>
                </a:lnTo>
                <a:lnTo>
                  <a:pt x="483108" y="27431"/>
                </a:lnTo>
                <a:lnTo>
                  <a:pt x="481838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11484" y="146303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5">
                <a:moveTo>
                  <a:pt x="201168" y="27940"/>
                </a:moveTo>
                <a:lnTo>
                  <a:pt x="190373" y="24930"/>
                </a:lnTo>
                <a:lnTo>
                  <a:pt x="190373" y="36195"/>
                </a:lnTo>
                <a:lnTo>
                  <a:pt x="183642" y="126619"/>
                </a:lnTo>
                <a:lnTo>
                  <a:pt x="157734" y="127901"/>
                </a:lnTo>
                <a:lnTo>
                  <a:pt x="161925" y="51308"/>
                </a:lnTo>
                <a:lnTo>
                  <a:pt x="130937" y="45974"/>
                </a:lnTo>
                <a:lnTo>
                  <a:pt x="129667" y="130556"/>
                </a:lnTo>
                <a:lnTo>
                  <a:pt x="101219" y="132207"/>
                </a:lnTo>
                <a:lnTo>
                  <a:pt x="101219" y="242062"/>
                </a:lnTo>
                <a:lnTo>
                  <a:pt x="24257" y="211455"/>
                </a:lnTo>
                <a:lnTo>
                  <a:pt x="17526" y="126619"/>
                </a:lnTo>
                <a:lnTo>
                  <a:pt x="36449" y="127901"/>
                </a:lnTo>
                <a:lnTo>
                  <a:pt x="37185" y="126619"/>
                </a:lnTo>
                <a:lnTo>
                  <a:pt x="51054" y="102870"/>
                </a:lnTo>
                <a:lnTo>
                  <a:pt x="61912" y="84848"/>
                </a:lnTo>
                <a:lnTo>
                  <a:pt x="72771" y="66802"/>
                </a:lnTo>
                <a:lnTo>
                  <a:pt x="71501" y="90424"/>
                </a:lnTo>
                <a:lnTo>
                  <a:pt x="72771" y="130556"/>
                </a:lnTo>
                <a:lnTo>
                  <a:pt x="101219" y="132207"/>
                </a:lnTo>
                <a:lnTo>
                  <a:pt x="101219" y="66802"/>
                </a:lnTo>
                <a:lnTo>
                  <a:pt x="101219" y="19431"/>
                </a:lnTo>
                <a:lnTo>
                  <a:pt x="101219" y="11176"/>
                </a:lnTo>
                <a:lnTo>
                  <a:pt x="190373" y="36195"/>
                </a:lnTo>
                <a:lnTo>
                  <a:pt x="190373" y="24930"/>
                </a:lnTo>
                <a:lnTo>
                  <a:pt x="141185" y="11176"/>
                </a:lnTo>
                <a:lnTo>
                  <a:pt x="101219" y="0"/>
                </a:lnTo>
                <a:lnTo>
                  <a:pt x="71501" y="8204"/>
                </a:lnTo>
                <a:lnTo>
                  <a:pt x="71501" y="19431"/>
                </a:lnTo>
                <a:lnTo>
                  <a:pt x="51054" y="52959"/>
                </a:lnTo>
                <a:lnTo>
                  <a:pt x="33528" y="84848"/>
                </a:lnTo>
                <a:lnTo>
                  <a:pt x="33528" y="61226"/>
                </a:lnTo>
                <a:lnTo>
                  <a:pt x="32258" y="30607"/>
                </a:lnTo>
                <a:lnTo>
                  <a:pt x="51054" y="25019"/>
                </a:lnTo>
                <a:lnTo>
                  <a:pt x="71501" y="19431"/>
                </a:lnTo>
                <a:lnTo>
                  <a:pt x="71501" y="8204"/>
                </a:lnTo>
                <a:lnTo>
                  <a:pt x="0" y="27940"/>
                </a:lnTo>
                <a:lnTo>
                  <a:pt x="13462" y="219710"/>
                </a:lnTo>
                <a:lnTo>
                  <a:pt x="51054" y="235077"/>
                </a:lnTo>
                <a:lnTo>
                  <a:pt x="101219" y="254508"/>
                </a:lnTo>
                <a:lnTo>
                  <a:pt x="132054" y="242062"/>
                </a:lnTo>
                <a:lnTo>
                  <a:pt x="187452" y="219710"/>
                </a:lnTo>
                <a:lnTo>
                  <a:pt x="194017" y="127901"/>
                </a:lnTo>
                <a:lnTo>
                  <a:pt x="201168" y="27940"/>
                </a:lnTo>
                <a:close/>
              </a:path>
              <a:path w="730250" h="254635">
                <a:moveTo>
                  <a:pt x="729996" y="205740"/>
                </a:moveTo>
                <a:lnTo>
                  <a:pt x="248285" y="205740"/>
                </a:lnTo>
                <a:lnTo>
                  <a:pt x="245364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0578083" y="451104"/>
            <a:ext cx="1268095" cy="134620"/>
            <a:chOff x="10578083" y="451104"/>
            <a:chExt cx="1268095" cy="1346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8083" y="452628"/>
              <a:ext cx="109727" cy="1021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7623" y="452628"/>
              <a:ext cx="74675" cy="1021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3635" y="451104"/>
              <a:ext cx="100584" cy="1051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8603" y="451104"/>
              <a:ext cx="92964" cy="1051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2903" y="452628"/>
              <a:ext cx="80772" cy="1021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6535" y="452628"/>
              <a:ext cx="76200" cy="1021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2547" y="452628"/>
              <a:ext cx="251459" cy="1325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15343" y="452628"/>
              <a:ext cx="330707" cy="102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2332" y="3061703"/>
            <a:ext cx="3371215" cy="1290320"/>
            <a:chOff x="4942332" y="3061703"/>
            <a:chExt cx="3371215" cy="1290320"/>
          </a:xfrm>
        </p:grpSpPr>
        <p:sp>
          <p:nvSpPr>
            <p:cNvPr id="3" name="object 3"/>
            <p:cNvSpPr/>
            <p:nvPr/>
          </p:nvSpPr>
          <p:spPr>
            <a:xfrm>
              <a:off x="7345680" y="3823715"/>
              <a:ext cx="965200" cy="524510"/>
            </a:xfrm>
            <a:custGeom>
              <a:avLst/>
              <a:gdLst/>
              <a:ahLst/>
              <a:cxnLst/>
              <a:rect l="l" t="t" r="r" b="b"/>
              <a:pathLst>
                <a:path w="965200" h="524510">
                  <a:moveTo>
                    <a:pt x="0" y="0"/>
                  </a:moveTo>
                  <a:lnTo>
                    <a:pt x="569976" y="0"/>
                  </a:lnTo>
                  <a:lnTo>
                    <a:pt x="569976" y="524509"/>
                  </a:lnTo>
                  <a:lnTo>
                    <a:pt x="964692" y="524509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2332" y="3061703"/>
              <a:ext cx="2376677" cy="101880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6025" y="389001"/>
            <a:ext cx="58629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8685" algn="l"/>
              </a:tabLst>
            </a:pPr>
            <a:r>
              <a:rPr dirty="0" sz="2400" spc="-20" b="0">
                <a:solidFill>
                  <a:srgbClr val="1F4E79"/>
                </a:solidFill>
                <a:latin typeface="Calibri Light"/>
                <a:cs typeface="Calibri Light"/>
              </a:rPr>
              <a:t>Методическая</a:t>
            </a:r>
            <a:r>
              <a:rPr dirty="0" sz="2400" spc="-55" b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1F4E79"/>
                </a:solidFill>
                <a:latin typeface="Calibri Light"/>
                <a:cs typeface="Calibri Light"/>
              </a:rPr>
              <a:t>поддержка	</a:t>
            </a:r>
            <a:r>
              <a:rPr dirty="0" sz="2400" spc="-5" b="0">
                <a:solidFill>
                  <a:srgbClr val="1F4E79"/>
                </a:solidFill>
                <a:latin typeface="Calibri Light"/>
                <a:cs typeface="Calibri Light"/>
              </a:rPr>
              <a:t>ГК</a:t>
            </a:r>
            <a:r>
              <a:rPr dirty="0" sz="2400" spc="-95" b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1F4E79"/>
                </a:solidFill>
                <a:latin typeface="Calibri Light"/>
                <a:cs typeface="Calibri Light"/>
              </a:rPr>
              <a:t>«Просвещение»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8407" y="3184905"/>
            <a:ext cx="610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dirty="0" u="sng" sz="120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2980" y="3368166"/>
            <a:ext cx="1003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dirty="0" u="sng" sz="120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8834" y="3184905"/>
            <a:ext cx="19653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8610" marR="264795" indent="12192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Взаимодействие 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ГК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«Просвещение»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607060" marR="5080" indent="-594995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участ</a:t>
            </a:r>
            <a:r>
              <a:rPr dirty="0" sz="1200" b="1">
                <a:latin typeface="Calibri"/>
                <a:cs typeface="Calibri"/>
              </a:rPr>
              <a:t>ни</a:t>
            </a:r>
            <a:r>
              <a:rPr dirty="0" sz="1200" spc="-3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ов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обр</a:t>
            </a:r>
            <a:r>
              <a:rPr dirty="0" sz="1200" spc="-5" b="1">
                <a:latin typeface="Calibri"/>
                <a:cs typeface="Calibri"/>
              </a:rPr>
              <a:t>а</a:t>
            </a:r>
            <a:r>
              <a:rPr dirty="0" sz="1200" b="1">
                <a:latin typeface="Calibri"/>
                <a:cs typeface="Calibri"/>
              </a:rPr>
              <a:t>з</a:t>
            </a:r>
            <a:r>
              <a:rPr dirty="0" sz="1200" spc="5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в</a:t>
            </a:r>
            <a:r>
              <a:rPr dirty="0" sz="1200" spc="-5" b="1">
                <a:latin typeface="Calibri"/>
                <a:cs typeface="Calibri"/>
              </a:rPr>
              <a:t>а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spc="-30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10" b="1">
                <a:latin typeface="Calibri"/>
                <a:cs typeface="Calibri"/>
              </a:rPr>
              <a:t>ь</a:t>
            </a:r>
            <a:r>
              <a:rPr dirty="0" sz="1200" b="1">
                <a:latin typeface="Calibri"/>
                <a:cs typeface="Calibri"/>
              </a:rPr>
              <a:t>ных  </a:t>
            </a:r>
            <a:r>
              <a:rPr dirty="0" sz="1200" b="1">
                <a:latin typeface="Calibri"/>
                <a:cs typeface="Calibri"/>
              </a:rPr>
              <a:t>отношений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07453" y="2048243"/>
            <a:ext cx="2869565" cy="1170305"/>
            <a:chOff x="7307453" y="2048243"/>
            <a:chExt cx="2869565" cy="1170305"/>
          </a:xfrm>
        </p:grpSpPr>
        <p:sp>
          <p:nvSpPr>
            <p:cNvPr id="10" name="object 10"/>
            <p:cNvSpPr/>
            <p:nvPr/>
          </p:nvSpPr>
          <p:spPr>
            <a:xfrm>
              <a:off x="7310628" y="2357628"/>
              <a:ext cx="929005" cy="857250"/>
            </a:xfrm>
            <a:custGeom>
              <a:avLst/>
              <a:gdLst/>
              <a:ahLst/>
              <a:cxnLst/>
              <a:rect l="l" t="t" r="r" b="b"/>
              <a:pathLst>
                <a:path w="929004" h="857250">
                  <a:moveTo>
                    <a:pt x="0" y="857250"/>
                  </a:moveTo>
                  <a:lnTo>
                    <a:pt x="464312" y="857250"/>
                  </a:lnTo>
                  <a:lnTo>
                    <a:pt x="464312" y="0"/>
                  </a:lnTo>
                  <a:lnTo>
                    <a:pt x="928624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0456" y="2048243"/>
              <a:ext cx="1956053" cy="48997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779509" y="2163572"/>
            <a:ext cx="8432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Семинары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8368" y="3326879"/>
            <a:ext cx="1916429" cy="55703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12885" y="3402329"/>
            <a:ext cx="1249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Calibri"/>
                <a:cs typeface="Calibri"/>
              </a:rPr>
              <a:t>К</a:t>
            </a:r>
            <a:r>
              <a:rPr dirty="0" sz="1200" spc="-5" b="1">
                <a:latin typeface="Calibri"/>
                <a:cs typeface="Calibri"/>
              </a:rPr>
              <a:t>у</a:t>
            </a:r>
            <a:r>
              <a:rPr dirty="0" sz="1200" b="1">
                <a:latin typeface="Calibri"/>
                <a:cs typeface="Calibri"/>
              </a:rPr>
              <a:t>р</a:t>
            </a:r>
            <a:r>
              <a:rPr dirty="0" sz="1200" spc="-5" b="1">
                <a:latin typeface="Calibri"/>
                <a:cs typeface="Calibri"/>
              </a:rPr>
              <a:t>с</a:t>
            </a:r>
            <a:r>
              <a:rPr dirty="0" sz="1200" b="1">
                <a:latin typeface="Calibri"/>
                <a:cs typeface="Calibri"/>
              </a:rPr>
              <a:t>ы </a:t>
            </a:r>
            <a:r>
              <a:rPr dirty="0" sz="1200" spc="-5" b="1">
                <a:latin typeface="Calibri"/>
                <a:cs typeface="Calibri"/>
              </a:rPr>
              <a:t>п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5" b="1">
                <a:latin typeface="Calibri"/>
                <a:cs typeface="Calibri"/>
              </a:rPr>
              <a:t>в</a:t>
            </a:r>
            <a:r>
              <a:rPr dirty="0" sz="1200" b="1">
                <a:latin typeface="Calibri"/>
                <a:cs typeface="Calibri"/>
              </a:rPr>
              <a:t>ы</a:t>
            </a:r>
            <a:r>
              <a:rPr dirty="0" sz="1200" spc="-10" b="1">
                <a:latin typeface="Calibri"/>
                <a:cs typeface="Calibri"/>
              </a:rPr>
              <a:t>ш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ния  </a:t>
            </a:r>
            <a:r>
              <a:rPr dirty="0" sz="1200" spc="-10" b="1">
                <a:latin typeface="Calibri"/>
                <a:cs typeface="Calibri"/>
              </a:rPr>
              <a:t>квалификации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0080" y="4061459"/>
            <a:ext cx="1916429" cy="5768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677782" y="4056126"/>
            <a:ext cx="1083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Конференции </a:t>
            </a:r>
            <a:r>
              <a:rPr dirty="0" sz="1200" b="1">
                <a:latin typeface="Calibri"/>
                <a:cs typeface="Calibri"/>
              </a:rPr>
              <a:t> П</a:t>
            </a:r>
            <a:r>
              <a:rPr dirty="0" sz="1200" spc="-20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д</a:t>
            </a:r>
            <a:r>
              <a:rPr dirty="0" sz="1200" spc="-10" b="1">
                <a:latin typeface="Calibri"/>
                <a:cs typeface="Calibri"/>
              </a:rPr>
              <a:t>а</a:t>
            </a:r>
            <a:r>
              <a:rPr dirty="0" sz="1200" spc="-20" b="1">
                <a:latin typeface="Calibri"/>
                <a:cs typeface="Calibri"/>
              </a:rPr>
              <a:t>г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5" b="1">
                <a:latin typeface="Calibri"/>
                <a:cs typeface="Calibri"/>
              </a:rPr>
              <a:t>г</a:t>
            </a:r>
            <a:r>
              <a:rPr dirty="0" sz="1200" b="1">
                <a:latin typeface="Calibri"/>
                <a:cs typeface="Calibri"/>
              </a:rPr>
              <a:t>и</a:t>
            </a:r>
            <a:r>
              <a:rPr dirty="0" sz="1200" spc="-5" b="1">
                <a:latin typeface="Calibri"/>
                <a:cs typeface="Calibri"/>
              </a:rPr>
              <a:t>чес</a:t>
            </a:r>
            <a:r>
              <a:rPr dirty="0" sz="1200" spc="-1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марафоны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27960" y="1869948"/>
            <a:ext cx="2339975" cy="3354070"/>
            <a:chOff x="2727960" y="1869948"/>
            <a:chExt cx="2339975" cy="3354070"/>
          </a:xfrm>
        </p:grpSpPr>
        <p:sp>
          <p:nvSpPr>
            <p:cNvPr id="18" name="object 18"/>
            <p:cNvSpPr/>
            <p:nvPr/>
          </p:nvSpPr>
          <p:spPr>
            <a:xfrm>
              <a:off x="4136136" y="4035552"/>
              <a:ext cx="929005" cy="857250"/>
            </a:xfrm>
            <a:custGeom>
              <a:avLst/>
              <a:gdLst/>
              <a:ahLst/>
              <a:cxnLst/>
              <a:rect l="l" t="t" r="r" b="b"/>
              <a:pathLst>
                <a:path w="929004" h="857250">
                  <a:moveTo>
                    <a:pt x="928624" y="0"/>
                  </a:moveTo>
                  <a:lnTo>
                    <a:pt x="464312" y="0"/>
                  </a:lnTo>
                  <a:lnTo>
                    <a:pt x="464312" y="857250"/>
                  </a:lnTo>
                  <a:lnTo>
                    <a:pt x="0" y="85725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960" y="1869948"/>
              <a:ext cx="1518665" cy="6377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7960" y="4632960"/>
              <a:ext cx="1518665" cy="59055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080385" y="2059686"/>
            <a:ext cx="1499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6000" algn="l"/>
                <a:tab pos="1485900" algn="l"/>
              </a:tabLst>
            </a:pPr>
            <a:r>
              <a:rPr dirty="0" sz="1400" spc="-5" b="1">
                <a:latin typeface="Calibri"/>
                <a:cs typeface="Calibri"/>
              </a:rPr>
              <a:t>Вебинары	</a:t>
            </a:r>
            <a:r>
              <a:rPr dirty="0" u="sng" sz="1400" spc="-5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1597" y="4817109"/>
            <a:ext cx="1233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Прое</a:t>
            </a:r>
            <a:r>
              <a:rPr dirty="0" sz="1200" spc="-1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т</a:t>
            </a:r>
            <a:r>
              <a:rPr dirty="0" sz="1200" spc="5" b="1">
                <a:latin typeface="Calibri"/>
                <a:cs typeface="Calibri"/>
              </a:rPr>
              <a:t>н</a:t>
            </a:r>
            <a:r>
              <a:rPr dirty="0" sz="1200" b="1">
                <a:latin typeface="Calibri"/>
                <a:cs typeface="Calibri"/>
              </a:rPr>
              <a:t>ые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се</a:t>
            </a:r>
            <a:r>
              <a:rPr dirty="0" sz="1200" spc="-15" b="1">
                <a:latin typeface="Calibri"/>
                <a:cs typeface="Calibri"/>
              </a:rPr>
              <a:t>с</a:t>
            </a:r>
            <a:r>
              <a:rPr dirty="0" sz="1200" spc="-5" b="1">
                <a:latin typeface="Calibri"/>
                <a:cs typeface="Calibri"/>
              </a:rPr>
              <a:t>с</a:t>
            </a:r>
            <a:r>
              <a:rPr dirty="0" sz="1200" b="1">
                <a:latin typeface="Calibri"/>
                <a:cs typeface="Calibri"/>
              </a:rPr>
              <a:t>ии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27832" y="3238487"/>
            <a:ext cx="1518666" cy="48388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595878" y="3351021"/>
            <a:ext cx="7867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Конкурсы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32916" y="3061677"/>
            <a:ext cx="2008505" cy="800735"/>
            <a:chOff x="1232916" y="3061677"/>
            <a:chExt cx="2008505" cy="800735"/>
          </a:xfrm>
        </p:grpSpPr>
        <p:sp>
          <p:nvSpPr>
            <p:cNvPr id="26" name="object 26"/>
            <p:cNvSpPr/>
            <p:nvPr/>
          </p:nvSpPr>
          <p:spPr>
            <a:xfrm>
              <a:off x="3023616" y="3572255"/>
              <a:ext cx="214629" cy="1905"/>
            </a:xfrm>
            <a:custGeom>
              <a:avLst/>
              <a:gdLst/>
              <a:ahLst/>
              <a:cxnLst/>
              <a:rect l="l" t="t" r="r" b="b"/>
              <a:pathLst>
                <a:path w="214630" h="1904">
                  <a:moveTo>
                    <a:pt x="0" y="0"/>
                  </a:moveTo>
                  <a:lnTo>
                    <a:pt x="214248" y="1524"/>
                  </a:lnTo>
                </a:path>
              </a:pathLst>
            </a:custGeom>
            <a:ln w="609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23616" y="3285743"/>
              <a:ext cx="1905" cy="571500"/>
            </a:xfrm>
            <a:custGeom>
              <a:avLst/>
              <a:gdLst/>
              <a:ahLst/>
              <a:cxnLst/>
              <a:rect l="l" t="t" r="r" b="b"/>
              <a:pathLst>
                <a:path w="1905" h="571500">
                  <a:moveTo>
                    <a:pt x="1523" y="0"/>
                  </a:moveTo>
                  <a:lnTo>
                    <a:pt x="0" y="571499"/>
                  </a:lnTo>
                </a:path>
              </a:pathLst>
            </a:custGeom>
            <a:ln w="609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667000" y="3285743"/>
              <a:ext cx="357505" cy="573405"/>
            </a:xfrm>
            <a:custGeom>
              <a:avLst/>
              <a:gdLst/>
              <a:ahLst/>
              <a:cxnLst/>
              <a:rect l="l" t="t" r="r" b="b"/>
              <a:pathLst>
                <a:path w="357505" h="573404">
                  <a:moveTo>
                    <a:pt x="0" y="0"/>
                  </a:moveTo>
                  <a:lnTo>
                    <a:pt x="357250" y="1523"/>
                  </a:lnTo>
                </a:path>
                <a:path w="357505" h="573404">
                  <a:moveTo>
                    <a:pt x="0" y="571499"/>
                  </a:moveTo>
                  <a:lnTo>
                    <a:pt x="357250" y="573023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2916" y="3061677"/>
              <a:ext cx="1584198" cy="37570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722367" y="3351021"/>
            <a:ext cx="2876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320" algn="l"/>
              </a:tabLst>
            </a:pPr>
            <a:r>
              <a:rPr dirty="0" u="sng" sz="140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9341" y="3046603"/>
            <a:ext cx="137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Профессионального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45666" y="3229483"/>
            <a:ext cx="762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мас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р</a:t>
            </a:r>
            <a:r>
              <a:rPr dirty="0" sz="1200" spc="-5" b="1">
                <a:latin typeface="Calibri"/>
                <a:cs typeface="Calibri"/>
              </a:rPr>
              <a:t>ств</a:t>
            </a:r>
            <a:r>
              <a:rPr dirty="0" sz="1200" b="1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2916" y="3704831"/>
            <a:ext cx="1584198" cy="37567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549653" y="3781170"/>
            <a:ext cx="952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Для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учащихся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14088" y="1150607"/>
            <a:ext cx="1598295" cy="1925320"/>
            <a:chOff x="4514088" y="1150607"/>
            <a:chExt cx="1598295" cy="1925320"/>
          </a:xfrm>
        </p:grpSpPr>
        <p:sp>
          <p:nvSpPr>
            <p:cNvPr id="36" name="object 36"/>
            <p:cNvSpPr/>
            <p:nvPr/>
          </p:nvSpPr>
          <p:spPr>
            <a:xfrm>
              <a:off x="5309616" y="1929383"/>
              <a:ext cx="5080" cy="1143000"/>
            </a:xfrm>
            <a:custGeom>
              <a:avLst/>
              <a:gdLst/>
              <a:ahLst/>
              <a:cxnLst/>
              <a:rect l="l" t="t" r="r" b="b"/>
              <a:pathLst>
                <a:path w="5079" h="1143000">
                  <a:moveTo>
                    <a:pt x="0" y="1143000"/>
                  </a:moveTo>
                  <a:lnTo>
                    <a:pt x="4699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4088" y="1150607"/>
              <a:ext cx="1597914" cy="78563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767198" y="1340358"/>
            <a:ext cx="10934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Calibri"/>
                <a:cs typeface="Calibri"/>
              </a:rPr>
              <a:t>Тьюторское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сопровождение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71844" y="1222247"/>
            <a:ext cx="1868170" cy="1853564"/>
            <a:chOff x="6371844" y="1222247"/>
            <a:chExt cx="1868170" cy="1853564"/>
          </a:xfrm>
        </p:grpSpPr>
        <p:sp>
          <p:nvSpPr>
            <p:cNvPr id="40" name="object 40"/>
            <p:cNvSpPr/>
            <p:nvPr/>
          </p:nvSpPr>
          <p:spPr>
            <a:xfrm>
              <a:off x="7095744" y="1857755"/>
              <a:ext cx="1905" cy="1214755"/>
            </a:xfrm>
            <a:custGeom>
              <a:avLst/>
              <a:gdLst/>
              <a:ahLst/>
              <a:cxnLst/>
              <a:rect l="l" t="t" r="r" b="b"/>
              <a:pathLst>
                <a:path w="1904" h="1214755">
                  <a:moveTo>
                    <a:pt x="0" y="1214501"/>
                  </a:moveTo>
                  <a:lnTo>
                    <a:pt x="165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1844" y="1222247"/>
              <a:ext cx="1867661" cy="71399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552056" y="1284554"/>
            <a:ext cx="15093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Методическая</a:t>
            </a:r>
            <a:endParaRPr sz="1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Calibri"/>
                <a:cs typeface="Calibri"/>
              </a:rPr>
              <a:t>поддержка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на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сайте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462C1"/>
                </a:solidFill>
                <a:latin typeface="Calibri"/>
                <a:cs typeface="Calibri"/>
                <a:hlinkClick r:id="rId13"/>
              </a:rPr>
              <a:t>Учитель.club/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72100" y="4068953"/>
            <a:ext cx="1596390" cy="1083310"/>
            <a:chOff x="5372100" y="4068953"/>
            <a:chExt cx="1596390" cy="1083310"/>
          </a:xfrm>
        </p:grpSpPr>
        <p:sp>
          <p:nvSpPr>
            <p:cNvPr id="44" name="object 44"/>
            <p:cNvSpPr/>
            <p:nvPr/>
          </p:nvSpPr>
          <p:spPr>
            <a:xfrm>
              <a:off x="6096000" y="4072128"/>
              <a:ext cx="1905" cy="857250"/>
            </a:xfrm>
            <a:custGeom>
              <a:avLst/>
              <a:gdLst/>
              <a:ahLst/>
              <a:cxnLst/>
              <a:rect l="l" t="t" r="r" b="b"/>
              <a:pathLst>
                <a:path w="1904" h="857250">
                  <a:moveTo>
                    <a:pt x="0" y="857250"/>
                  </a:moveTo>
                  <a:lnTo>
                    <a:pt x="165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2100" y="4776178"/>
              <a:ext cx="1596390" cy="375704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656579" y="4852796"/>
            <a:ext cx="1031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5" b="1">
                <a:latin typeface="Calibri"/>
                <a:cs typeface="Calibri"/>
              </a:rPr>
              <a:t>б</a:t>
            </a:r>
            <a:r>
              <a:rPr dirty="0" sz="1200" spc="-10" b="1">
                <a:latin typeface="Calibri"/>
                <a:cs typeface="Calibri"/>
              </a:rPr>
              <a:t>м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н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оп</a:t>
            </a:r>
            <a:r>
              <a:rPr dirty="0" sz="1200" spc="-5" b="1">
                <a:latin typeface="Calibri"/>
                <a:cs typeface="Calibri"/>
              </a:rPr>
              <a:t>ы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b="1">
                <a:latin typeface="Calibri"/>
                <a:cs typeface="Calibri"/>
              </a:rPr>
              <a:t>ом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44467" y="5140325"/>
            <a:ext cx="2926715" cy="1083310"/>
            <a:chOff x="3744467" y="5140325"/>
            <a:chExt cx="2926715" cy="1083310"/>
          </a:xfrm>
        </p:grpSpPr>
        <p:sp>
          <p:nvSpPr>
            <p:cNvPr id="48" name="object 48"/>
            <p:cNvSpPr/>
            <p:nvPr/>
          </p:nvSpPr>
          <p:spPr>
            <a:xfrm>
              <a:off x="6094475" y="5143500"/>
              <a:ext cx="1905" cy="357505"/>
            </a:xfrm>
            <a:custGeom>
              <a:avLst/>
              <a:gdLst/>
              <a:ahLst/>
              <a:cxnLst/>
              <a:rect l="l" t="t" r="r" b="b"/>
              <a:pathLst>
                <a:path w="1904" h="357504">
                  <a:moveTo>
                    <a:pt x="1524" y="0"/>
                  </a:moveTo>
                  <a:lnTo>
                    <a:pt x="0" y="357124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667755" y="5500115"/>
              <a:ext cx="1000125" cy="1905"/>
            </a:xfrm>
            <a:custGeom>
              <a:avLst/>
              <a:gdLst/>
              <a:ahLst/>
              <a:cxnLst/>
              <a:rect l="l" t="t" r="r" b="b"/>
              <a:pathLst>
                <a:path w="1000125" h="1904">
                  <a:moveTo>
                    <a:pt x="1000125" y="1524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629655" y="5500115"/>
              <a:ext cx="1038225" cy="358775"/>
            </a:xfrm>
            <a:custGeom>
              <a:avLst/>
              <a:gdLst/>
              <a:ahLst/>
              <a:cxnLst/>
              <a:rect l="l" t="t" r="r" b="b"/>
              <a:pathLst>
                <a:path w="1038225" h="358775">
                  <a:moveTo>
                    <a:pt x="1651" y="1524"/>
                  </a:moveTo>
                  <a:lnTo>
                    <a:pt x="0" y="358711"/>
                  </a:lnTo>
                </a:path>
                <a:path w="1038225" h="358775">
                  <a:moveTo>
                    <a:pt x="1037844" y="0"/>
                  </a:moveTo>
                  <a:lnTo>
                    <a:pt x="1037844" y="358775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4467" y="5847587"/>
              <a:ext cx="1986534" cy="375678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871086" y="5832754"/>
            <a:ext cx="17341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Информационно-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Calibri"/>
                <a:cs typeface="Calibri"/>
              </a:rPr>
              <a:t>методические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бюллетени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85204" y="5847588"/>
            <a:ext cx="1661922" cy="375678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6748018" y="5832754"/>
            <a:ext cx="13411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Профессиональные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Calibri"/>
                <a:cs typeface="Calibri"/>
              </a:rPr>
              <a:t>сообщества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58556" y="2665476"/>
            <a:ext cx="1917953" cy="500634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8523478" y="2712465"/>
            <a:ext cx="13925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Методические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дни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регионе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78368" y="4817351"/>
            <a:ext cx="1916429" cy="56465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593073" y="4863160"/>
            <a:ext cx="12909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latin typeface="Calibri"/>
                <a:cs typeface="Calibri"/>
              </a:rPr>
              <a:t>Горячая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линия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20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v</a:t>
            </a:r>
            <a:r>
              <a:rPr dirty="0" sz="1400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opros@p</a:t>
            </a:r>
            <a:r>
              <a:rPr dirty="0" sz="1400" spc="-5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r</a:t>
            </a:r>
            <a:r>
              <a:rPr dirty="0" sz="1400" spc="-15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o</a:t>
            </a:r>
            <a:r>
              <a:rPr dirty="0" sz="1400" spc="-20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s</a:t>
            </a:r>
            <a:r>
              <a:rPr dirty="0" sz="1400" spc="-100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v</a:t>
            </a:r>
            <a:r>
              <a:rPr dirty="0" sz="1400" spc="-5" b="1">
                <a:solidFill>
                  <a:srgbClr val="0462C1"/>
                </a:solidFill>
                <a:latin typeface="Calibri"/>
                <a:cs typeface="Calibri"/>
                <a:hlinkClick r:id="rId19"/>
              </a:rPr>
              <a:t>.ru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278623" y="3998976"/>
            <a:ext cx="1010919" cy="930275"/>
          </a:xfrm>
          <a:custGeom>
            <a:avLst/>
            <a:gdLst/>
            <a:ahLst/>
            <a:cxnLst/>
            <a:rect l="l" t="t" r="r" b="b"/>
            <a:pathLst>
              <a:path w="1010920" h="930275">
                <a:moveTo>
                  <a:pt x="0" y="0"/>
                </a:moveTo>
                <a:lnTo>
                  <a:pt x="505332" y="0"/>
                </a:lnTo>
                <a:lnTo>
                  <a:pt x="505332" y="929894"/>
                </a:lnTo>
                <a:lnTo>
                  <a:pt x="1010793" y="92989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727435" y="400811"/>
            <a:ext cx="483234" cy="26034"/>
          </a:xfrm>
          <a:custGeom>
            <a:avLst/>
            <a:gdLst/>
            <a:ahLst/>
            <a:cxnLst/>
            <a:rect l="l" t="t" r="r" b="b"/>
            <a:pathLst>
              <a:path w="483234" h="26034">
                <a:moveTo>
                  <a:pt x="481838" y="0"/>
                </a:moveTo>
                <a:lnTo>
                  <a:pt x="0" y="0"/>
                </a:lnTo>
                <a:lnTo>
                  <a:pt x="0" y="25908"/>
                </a:lnTo>
                <a:lnTo>
                  <a:pt x="483108" y="25908"/>
                </a:lnTo>
                <a:lnTo>
                  <a:pt x="481838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1" name="object 61"/>
          <p:cNvGrpSpPr/>
          <p:nvPr/>
        </p:nvGrpSpPr>
        <p:grpSpPr>
          <a:xfrm>
            <a:off x="11256264" y="204215"/>
            <a:ext cx="730250" cy="242570"/>
            <a:chOff x="11256264" y="204215"/>
            <a:chExt cx="730250" cy="242570"/>
          </a:xfrm>
        </p:grpSpPr>
        <p:sp>
          <p:nvSpPr>
            <p:cNvPr id="62" name="object 62"/>
            <p:cNvSpPr/>
            <p:nvPr/>
          </p:nvSpPr>
          <p:spPr>
            <a:xfrm>
              <a:off x="11503152" y="400811"/>
              <a:ext cx="483234" cy="26034"/>
            </a:xfrm>
            <a:custGeom>
              <a:avLst/>
              <a:gdLst/>
              <a:ahLst/>
              <a:cxnLst/>
              <a:rect l="l" t="t" r="r" b="b"/>
              <a:pathLst>
                <a:path w="483234" h="26034">
                  <a:moveTo>
                    <a:pt x="483107" y="0"/>
                  </a:moveTo>
                  <a:lnTo>
                    <a:pt x="2921" y="0"/>
                  </a:lnTo>
                  <a:lnTo>
                    <a:pt x="0" y="25908"/>
                  </a:lnTo>
                  <a:lnTo>
                    <a:pt x="483107" y="25908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56264" y="204215"/>
              <a:ext cx="202691" cy="242315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10722864" y="495300"/>
            <a:ext cx="1270000" cy="128270"/>
            <a:chOff x="10722864" y="495300"/>
            <a:chExt cx="1270000" cy="128270"/>
          </a:xfrm>
        </p:grpSpPr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22864" y="496823"/>
              <a:ext cx="205739" cy="975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48416" y="495300"/>
              <a:ext cx="102107" cy="10058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74908" y="495300"/>
              <a:ext cx="92964" cy="10058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89208" y="496823"/>
              <a:ext cx="80772" cy="975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292840" y="496823"/>
              <a:ext cx="74675" cy="975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88852" y="496823"/>
              <a:ext cx="251459" cy="12649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60124" y="496823"/>
              <a:ext cx="332231" cy="9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48" y="310642"/>
            <a:ext cx="76276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>
                <a:latin typeface="Calibri"/>
                <a:cs typeface="Calibri"/>
              </a:rPr>
              <a:t>Экосистема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цифровых </a:t>
            </a:r>
            <a:r>
              <a:rPr dirty="0" sz="2800" spc="-50">
                <a:latin typeface="Calibri"/>
                <a:cs typeface="Calibri"/>
              </a:rPr>
              <a:t>продуктов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«Просвещения»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8" y="970534"/>
            <a:ext cx="4062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233C6C"/>
                </a:solidFill>
                <a:latin typeface="Calibri"/>
                <a:cs typeface="Calibri"/>
              </a:rPr>
              <a:t>Формируем</a:t>
            </a:r>
            <a:r>
              <a:rPr dirty="0" sz="2400" spc="-100" b="1">
                <a:solidFill>
                  <a:srgbClr val="233C6C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233C6C"/>
                </a:solidFill>
                <a:latin typeface="Calibri"/>
                <a:cs typeface="Calibri"/>
              </a:rPr>
              <a:t>ИКТ-компетенцию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47" y="6496608"/>
            <a:ext cx="2839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dirty="0" sz="12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dirty="0" sz="1200" spc="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dirty="0" sz="12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dirty="0" sz="1200" spc="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3492" y="207263"/>
            <a:ext cx="1603248" cy="5730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1420367"/>
            <a:ext cx="2039112" cy="2395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0444" y="2374392"/>
            <a:ext cx="1965959" cy="23759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2276" y="2372867"/>
            <a:ext cx="1958339" cy="23759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0452" y="1403603"/>
            <a:ext cx="2017776" cy="23759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85604" y="4070603"/>
            <a:ext cx="1996440" cy="237591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697211" y="1411224"/>
            <a:ext cx="1946275" cy="2380615"/>
            <a:chOff x="9697211" y="1411224"/>
            <a:chExt cx="1946275" cy="238061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6355" y="1420368"/>
              <a:ext cx="1927859" cy="18982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01783" y="1415796"/>
              <a:ext cx="1937385" cy="2371725"/>
            </a:xfrm>
            <a:custGeom>
              <a:avLst/>
              <a:gdLst/>
              <a:ahLst/>
              <a:cxnLst/>
              <a:rect l="l" t="t" r="r" b="b"/>
              <a:pathLst>
                <a:path w="1937384" h="2371725">
                  <a:moveTo>
                    <a:pt x="0" y="2371343"/>
                  </a:moveTo>
                  <a:lnTo>
                    <a:pt x="1937003" y="2371343"/>
                  </a:lnTo>
                  <a:lnTo>
                    <a:pt x="1937003" y="0"/>
                  </a:lnTo>
                  <a:lnTo>
                    <a:pt x="0" y="0"/>
                  </a:lnTo>
                  <a:lnTo>
                    <a:pt x="0" y="2371343"/>
                  </a:lnTo>
                  <a:close/>
                </a:path>
              </a:pathLst>
            </a:custGeom>
            <a:ln w="9144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10315" y="2929127"/>
              <a:ext cx="624840" cy="7513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05744" y="2924556"/>
              <a:ext cx="634365" cy="760730"/>
            </a:xfrm>
            <a:custGeom>
              <a:avLst/>
              <a:gdLst/>
              <a:ahLst/>
              <a:cxnLst/>
              <a:rect l="l" t="t" r="r" b="b"/>
              <a:pathLst>
                <a:path w="634365" h="760729">
                  <a:moveTo>
                    <a:pt x="0" y="760476"/>
                  </a:moveTo>
                  <a:lnTo>
                    <a:pt x="633983" y="760476"/>
                  </a:lnTo>
                  <a:lnTo>
                    <a:pt x="633983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9144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09744" y="5123688"/>
            <a:ext cx="2682240" cy="128168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518018" y="4900676"/>
            <a:ext cx="21831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https://media.prosv.ru/stihi/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1300" y="4105402"/>
            <a:ext cx="2117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https://media.prosv.ru/ksg/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60763" y="6531050"/>
            <a:ext cx="23463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2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https://media.prosv.ru/nachinaizer</a:t>
            </a: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24" y="4074032"/>
            <a:ext cx="2650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https://media.prosv.ru/vospitanie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4520" y="4922265"/>
            <a:ext cx="20840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https://media.prosv.ru/lsp/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34498" y="3800602"/>
            <a:ext cx="20135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https://media.prosv.ru/fg/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0034" y="6518554"/>
            <a:ext cx="3013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7"/>
              </a:rPr>
              <a:t>https://media.prosv.ru/audio-uchebnik/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518915" y="6067043"/>
              <a:ext cx="8673465" cy="791210"/>
            </a:xfrm>
            <a:custGeom>
              <a:avLst/>
              <a:gdLst/>
              <a:ahLst/>
              <a:cxnLst/>
              <a:rect l="l" t="t" r="r" b="b"/>
              <a:pathLst>
                <a:path w="8673465" h="791209">
                  <a:moveTo>
                    <a:pt x="0" y="790956"/>
                  </a:moveTo>
                  <a:lnTo>
                    <a:pt x="8673084" y="790956"/>
                  </a:lnTo>
                  <a:lnTo>
                    <a:pt x="867308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19170" cy="6858000"/>
            </a:xfrm>
            <a:custGeom>
              <a:avLst/>
              <a:gdLst/>
              <a:ahLst/>
              <a:cxnLst/>
              <a:rect l="l" t="t" r="r" b="b"/>
              <a:pathLst>
                <a:path w="3519170" h="6858000">
                  <a:moveTo>
                    <a:pt x="35189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18916" y="685800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18915" cy="25435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5207" y="4521708"/>
              <a:ext cx="3343655" cy="19933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76798" y="1047445"/>
            <a:ext cx="6096635" cy="590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210"/>
              </a:lnSpc>
              <a:spcBef>
                <a:spcPts val="125"/>
              </a:spcBef>
            </a:pPr>
            <a:r>
              <a:rPr dirty="0" sz="1850" spc="35" b="1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dirty="0" sz="185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заместителей</a:t>
            </a:r>
            <a:r>
              <a:rPr dirty="0" sz="185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1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5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советников </a:t>
            </a:r>
            <a:r>
              <a:rPr dirty="0" sz="1850" spc="35" b="1">
                <a:solidFill>
                  <a:srgbClr val="001F5F"/>
                </a:solidFill>
                <a:latin typeface="Arial"/>
                <a:cs typeface="Arial"/>
              </a:rPr>
              <a:t>директоров</a:t>
            </a:r>
            <a:r>
              <a:rPr dirty="0" sz="185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20" b="1">
                <a:solidFill>
                  <a:srgbClr val="001F5F"/>
                </a:solidFill>
                <a:latin typeface="Arial"/>
                <a:cs typeface="Arial"/>
              </a:rPr>
              <a:t>школ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dirty="0" sz="1850" spc="25" b="1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воспитательной </a:t>
            </a:r>
            <a:r>
              <a:rPr dirty="0" sz="1850" spc="25" b="1">
                <a:solidFill>
                  <a:srgbClr val="001F5F"/>
                </a:solidFill>
                <a:latin typeface="Arial"/>
                <a:cs typeface="Arial"/>
              </a:rPr>
              <a:t>работе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5701" y="361569"/>
            <a:ext cx="31661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>
                <a:solidFill>
                  <a:srgbClr val="001F5F"/>
                </a:solidFill>
              </a:rPr>
              <a:t>ПроВоспитание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7620" y="4759452"/>
            <a:ext cx="1217930" cy="6464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 marR="172720">
              <a:lnSpc>
                <a:spcPct val="100000"/>
              </a:lnSpc>
              <a:spcBef>
                <a:spcPts val="300"/>
              </a:spcBef>
            </a:pPr>
            <a:r>
              <a:rPr dirty="0" sz="1200" spc="-10" b="1">
                <a:latin typeface="Calibri"/>
                <a:cs typeface="Calibri"/>
              </a:rPr>
              <a:t>Конструктор </a:t>
            </a:r>
            <a:r>
              <a:rPr dirty="0" sz="1200" spc="-5" b="1">
                <a:latin typeface="Calibri"/>
                <a:cs typeface="Calibri"/>
              </a:rPr>
              <a:t> Ка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нд</a:t>
            </a:r>
            <a:r>
              <a:rPr dirty="0" sz="1200" spc="-10" b="1">
                <a:latin typeface="Calibri"/>
                <a:cs typeface="Calibri"/>
              </a:rPr>
              <a:t>а</a:t>
            </a:r>
            <a:r>
              <a:rPr dirty="0" sz="1200" b="1">
                <a:latin typeface="Calibri"/>
                <a:cs typeface="Calibri"/>
              </a:rPr>
              <a:t>рно</a:t>
            </a:r>
            <a:r>
              <a:rPr dirty="0" sz="1200" spc="-20" b="1">
                <a:latin typeface="Calibri"/>
                <a:cs typeface="Calibri"/>
              </a:rPr>
              <a:t>г</a:t>
            </a:r>
            <a:r>
              <a:rPr dirty="0" sz="1200" b="1">
                <a:latin typeface="Calibri"/>
                <a:cs typeface="Calibri"/>
              </a:rPr>
              <a:t>о  </a:t>
            </a:r>
            <a:r>
              <a:rPr dirty="0" sz="1200" spc="-5" b="1">
                <a:latin typeface="Calibri"/>
                <a:cs typeface="Calibri"/>
              </a:rPr>
              <a:t>плана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92" y="2645664"/>
            <a:ext cx="3137916" cy="17891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0916" y="2782823"/>
            <a:ext cx="1033780" cy="8305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91440" marR="111760">
              <a:lnSpc>
                <a:spcPct val="100000"/>
              </a:lnSpc>
              <a:spcBef>
                <a:spcPts val="290"/>
              </a:spcBef>
            </a:pPr>
            <a:r>
              <a:rPr dirty="0" sz="1200" spc="-2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5" b="1">
                <a:latin typeface="Calibri"/>
                <a:cs typeface="Calibri"/>
              </a:rPr>
              <a:t>н</a:t>
            </a:r>
            <a:r>
              <a:rPr dirty="0" sz="1200" spc="-5" b="1">
                <a:latin typeface="Calibri"/>
                <a:cs typeface="Calibri"/>
              </a:rPr>
              <a:t>ст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spc="-5" b="1">
                <a:latin typeface="Calibri"/>
                <a:cs typeface="Calibri"/>
              </a:rPr>
              <a:t>у</a:t>
            </a:r>
            <a:r>
              <a:rPr dirty="0" sz="1200" spc="-10" b="1">
                <a:latin typeface="Calibri"/>
                <a:cs typeface="Calibri"/>
              </a:rPr>
              <a:t>к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b="1">
                <a:latin typeface="Calibri"/>
                <a:cs typeface="Calibri"/>
              </a:rPr>
              <a:t>ор  </a:t>
            </a:r>
            <a:r>
              <a:rPr dirty="0" sz="1200" spc="-10" b="1">
                <a:latin typeface="Calibri"/>
                <a:cs typeface="Calibri"/>
              </a:rPr>
              <a:t>Рабочей </a:t>
            </a:r>
            <a:r>
              <a:rPr dirty="0" sz="1200" spc="-5" b="1">
                <a:latin typeface="Calibri"/>
                <a:cs typeface="Calibri"/>
              </a:rPr>
              <a:t> программы 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воспитания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8864" y="1857755"/>
            <a:ext cx="6803390" cy="906780"/>
          </a:xfrm>
          <a:custGeom>
            <a:avLst/>
            <a:gdLst/>
            <a:ahLst/>
            <a:cxnLst/>
            <a:rect l="l" t="t" r="r" b="b"/>
            <a:pathLst>
              <a:path w="6803390" h="906780">
                <a:moveTo>
                  <a:pt x="0" y="906780"/>
                </a:moveTo>
                <a:lnTo>
                  <a:pt x="6803136" y="906780"/>
                </a:lnTo>
                <a:lnTo>
                  <a:pt x="6803136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77102" y="1977389"/>
            <a:ext cx="577850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Создать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Рабочую программу воспитания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удобном </a:t>
            </a:r>
            <a:r>
              <a:rPr dirty="0" sz="2000" spc="-4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конструкторе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74614" y="2105405"/>
            <a:ext cx="434340" cy="413384"/>
          </a:xfrm>
          <a:custGeom>
            <a:avLst/>
            <a:gdLst/>
            <a:ahLst/>
            <a:cxnLst/>
            <a:rect l="l" t="t" r="r" b="b"/>
            <a:pathLst>
              <a:path w="434339" h="413385">
                <a:moveTo>
                  <a:pt x="0" y="206502"/>
                </a:moveTo>
                <a:lnTo>
                  <a:pt x="5738" y="159153"/>
                </a:lnTo>
                <a:lnTo>
                  <a:pt x="22082" y="115688"/>
                </a:lnTo>
                <a:lnTo>
                  <a:pt x="47726" y="77346"/>
                </a:lnTo>
                <a:lnTo>
                  <a:pt x="81362" y="45366"/>
                </a:lnTo>
                <a:lnTo>
                  <a:pt x="121686" y="20989"/>
                </a:lnTo>
                <a:lnTo>
                  <a:pt x="167391" y="5453"/>
                </a:lnTo>
                <a:lnTo>
                  <a:pt x="217170" y="0"/>
                </a:lnTo>
                <a:lnTo>
                  <a:pt x="266948" y="5453"/>
                </a:lnTo>
                <a:lnTo>
                  <a:pt x="312653" y="20989"/>
                </a:lnTo>
                <a:lnTo>
                  <a:pt x="352977" y="45366"/>
                </a:lnTo>
                <a:lnTo>
                  <a:pt x="386613" y="77346"/>
                </a:lnTo>
                <a:lnTo>
                  <a:pt x="412257" y="115688"/>
                </a:lnTo>
                <a:lnTo>
                  <a:pt x="428601" y="159153"/>
                </a:lnTo>
                <a:lnTo>
                  <a:pt x="434339" y="206502"/>
                </a:lnTo>
                <a:lnTo>
                  <a:pt x="428601" y="253850"/>
                </a:lnTo>
                <a:lnTo>
                  <a:pt x="412257" y="297315"/>
                </a:lnTo>
                <a:lnTo>
                  <a:pt x="386613" y="335657"/>
                </a:lnTo>
                <a:lnTo>
                  <a:pt x="352977" y="367637"/>
                </a:lnTo>
                <a:lnTo>
                  <a:pt x="312653" y="392014"/>
                </a:lnTo>
                <a:lnTo>
                  <a:pt x="266948" y="407550"/>
                </a:lnTo>
                <a:lnTo>
                  <a:pt x="217170" y="413004"/>
                </a:lnTo>
                <a:lnTo>
                  <a:pt x="167391" y="407550"/>
                </a:lnTo>
                <a:lnTo>
                  <a:pt x="121686" y="392014"/>
                </a:lnTo>
                <a:lnTo>
                  <a:pt x="81362" y="367637"/>
                </a:lnTo>
                <a:lnTo>
                  <a:pt x="47726" y="335657"/>
                </a:lnTo>
                <a:lnTo>
                  <a:pt x="22082" y="297315"/>
                </a:lnTo>
                <a:lnTo>
                  <a:pt x="5738" y="253850"/>
                </a:lnTo>
                <a:lnTo>
                  <a:pt x="0" y="206502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88533" y="204711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8864" y="2909316"/>
            <a:ext cx="6803390" cy="908685"/>
          </a:xfrm>
          <a:custGeom>
            <a:avLst/>
            <a:gdLst/>
            <a:ahLst/>
            <a:cxnLst/>
            <a:rect l="l" t="t" r="r" b="b"/>
            <a:pathLst>
              <a:path w="6803390" h="908685">
                <a:moveTo>
                  <a:pt x="0" y="908304"/>
                </a:moveTo>
                <a:lnTo>
                  <a:pt x="6803136" y="908304"/>
                </a:lnTo>
                <a:lnTo>
                  <a:pt x="6803136" y="0"/>
                </a:lnTo>
                <a:lnTo>
                  <a:pt x="0" y="0"/>
                </a:lnTo>
                <a:lnTo>
                  <a:pt x="0" y="90830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77102" y="3030093"/>
            <a:ext cx="569912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Разработать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Календарный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школы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(по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 всем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модулям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направлениям)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4614" y="3158489"/>
            <a:ext cx="434340" cy="411480"/>
          </a:xfrm>
          <a:custGeom>
            <a:avLst/>
            <a:gdLst/>
            <a:ahLst/>
            <a:cxnLst/>
            <a:rect l="l" t="t" r="r" b="b"/>
            <a:pathLst>
              <a:path w="434339" h="411479">
                <a:moveTo>
                  <a:pt x="0" y="205739"/>
                </a:moveTo>
                <a:lnTo>
                  <a:pt x="5738" y="158553"/>
                </a:lnTo>
                <a:lnTo>
                  <a:pt x="22082" y="115244"/>
                </a:lnTo>
                <a:lnTo>
                  <a:pt x="47726" y="77044"/>
                </a:lnTo>
                <a:lnTo>
                  <a:pt x="81362" y="45186"/>
                </a:lnTo>
                <a:lnTo>
                  <a:pt x="121686" y="20905"/>
                </a:lnTo>
                <a:lnTo>
                  <a:pt x="167391" y="5431"/>
                </a:lnTo>
                <a:lnTo>
                  <a:pt x="217170" y="0"/>
                </a:lnTo>
                <a:lnTo>
                  <a:pt x="266948" y="5431"/>
                </a:lnTo>
                <a:lnTo>
                  <a:pt x="312653" y="20905"/>
                </a:lnTo>
                <a:lnTo>
                  <a:pt x="352977" y="45186"/>
                </a:lnTo>
                <a:lnTo>
                  <a:pt x="386613" y="77044"/>
                </a:lnTo>
                <a:lnTo>
                  <a:pt x="412257" y="115244"/>
                </a:lnTo>
                <a:lnTo>
                  <a:pt x="428601" y="158553"/>
                </a:lnTo>
                <a:lnTo>
                  <a:pt x="434339" y="205739"/>
                </a:lnTo>
                <a:lnTo>
                  <a:pt x="428601" y="252926"/>
                </a:lnTo>
                <a:lnTo>
                  <a:pt x="412257" y="296235"/>
                </a:lnTo>
                <a:lnTo>
                  <a:pt x="386613" y="334435"/>
                </a:lnTo>
                <a:lnTo>
                  <a:pt x="352977" y="366293"/>
                </a:lnTo>
                <a:lnTo>
                  <a:pt x="312653" y="390574"/>
                </a:lnTo>
                <a:lnTo>
                  <a:pt x="266948" y="406048"/>
                </a:lnTo>
                <a:lnTo>
                  <a:pt x="217170" y="411480"/>
                </a:lnTo>
                <a:lnTo>
                  <a:pt x="167391" y="406048"/>
                </a:lnTo>
                <a:lnTo>
                  <a:pt x="121686" y="390574"/>
                </a:lnTo>
                <a:lnTo>
                  <a:pt x="81362" y="366293"/>
                </a:lnTo>
                <a:lnTo>
                  <a:pt x="47726" y="334435"/>
                </a:lnTo>
                <a:lnTo>
                  <a:pt x="22082" y="296235"/>
                </a:lnTo>
                <a:lnTo>
                  <a:pt x="5738" y="252926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788533" y="311581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70576" y="3962400"/>
            <a:ext cx="6821805" cy="906780"/>
          </a:xfrm>
          <a:custGeom>
            <a:avLst/>
            <a:gdLst/>
            <a:ahLst/>
            <a:cxnLst/>
            <a:rect l="l" t="t" r="r" b="b"/>
            <a:pathLst>
              <a:path w="6821805" h="906779">
                <a:moveTo>
                  <a:pt x="6821424" y="0"/>
                </a:moveTo>
                <a:lnTo>
                  <a:pt x="0" y="0"/>
                </a:lnTo>
                <a:lnTo>
                  <a:pt x="0" y="906780"/>
                </a:lnTo>
                <a:lnTo>
                  <a:pt x="6821424" y="906780"/>
                </a:lnTo>
                <a:lnTo>
                  <a:pt x="68214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58814" y="4235322"/>
            <a:ext cx="51327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Сформировать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Календарь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 школьных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событий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56326" y="4211573"/>
            <a:ext cx="434340" cy="411480"/>
          </a:xfrm>
          <a:custGeom>
            <a:avLst/>
            <a:gdLst/>
            <a:ahLst/>
            <a:cxnLst/>
            <a:rect l="l" t="t" r="r" b="b"/>
            <a:pathLst>
              <a:path w="434339" h="411479">
                <a:moveTo>
                  <a:pt x="0" y="205739"/>
                </a:moveTo>
                <a:lnTo>
                  <a:pt x="5738" y="158553"/>
                </a:lnTo>
                <a:lnTo>
                  <a:pt x="22082" y="115244"/>
                </a:lnTo>
                <a:lnTo>
                  <a:pt x="47726" y="77044"/>
                </a:lnTo>
                <a:lnTo>
                  <a:pt x="81362" y="45186"/>
                </a:lnTo>
                <a:lnTo>
                  <a:pt x="121686" y="20905"/>
                </a:lnTo>
                <a:lnTo>
                  <a:pt x="167391" y="5431"/>
                </a:lnTo>
                <a:lnTo>
                  <a:pt x="217170" y="0"/>
                </a:lnTo>
                <a:lnTo>
                  <a:pt x="266948" y="5431"/>
                </a:lnTo>
                <a:lnTo>
                  <a:pt x="312653" y="20905"/>
                </a:lnTo>
                <a:lnTo>
                  <a:pt x="352977" y="45186"/>
                </a:lnTo>
                <a:lnTo>
                  <a:pt x="386613" y="77044"/>
                </a:lnTo>
                <a:lnTo>
                  <a:pt x="412257" y="115244"/>
                </a:lnTo>
                <a:lnTo>
                  <a:pt x="428601" y="158553"/>
                </a:lnTo>
                <a:lnTo>
                  <a:pt x="434339" y="205739"/>
                </a:lnTo>
                <a:lnTo>
                  <a:pt x="428601" y="252926"/>
                </a:lnTo>
                <a:lnTo>
                  <a:pt x="412257" y="296235"/>
                </a:lnTo>
                <a:lnTo>
                  <a:pt x="386613" y="334435"/>
                </a:lnTo>
                <a:lnTo>
                  <a:pt x="352977" y="366293"/>
                </a:lnTo>
                <a:lnTo>
                  <a:pt x="312653" y="390574"/>
                </a:lnTo>
                <a:lnTo>
                  <a:pt x="266948" y="406048"/>
                </a:lnTo>
                <a:lnTo>
                  <a:pt x="217170" y="411480"/>
                </a:lnTo>
                <a:lnTo>
                  <a:pt x="167391" y="406048"/>
                </a:lnTo>
                <a:lnTo>
                  <a:pt x="121686" y="390574"/>
                </a:lnTo>
                <a:lnTo>
                  <a:pt x="81362" y="366293"/>
                </a:lnTo>
                <a:lnTo>
                  <a:pt x="47726" y="334435"/>
                </a:lnTo>
                <a:lnTo>
                  <a:pt x="22082" y="296235"/>
                </a:lnTo>
                <a:lnTo>
                  <a:pt x="5738" y="252926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770245" y="4168521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70576" y="5042915"/>
            <a:ext cx="6821805" cy="906780"/>
          </a:xfrm>
          <a:custGeom>
            <a:avLst/>
            <a:gdLst/>
            <a:ahLst/>
            <a:cxnLst/>
            <a:rect l="l" t="t" r="r" b="b"/>
            <a:pathLst>
              <a:path w="6821805" h="906779">
                <a:moveTo>
                  <a:pt x="6821424" y="0"/>
                </a:moveTo>
                <a:lnTo>
                  <a:pt x="0" y="0"/>
                </a:lnTo>
                <a:lnTo>
                  <a:pt x="0" y="906780"/>
                </a:lnTo>
                <a:lnTo>
                  <a:pt x="6821424" y="906780"/>
                </a:lnTo>
                <a:lnTo>
                  <a:pt x="68214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58814" y="5163439"/>
            <a:ext cx="512635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Провести</a:t>
            </a:r>
            <a:r>
              <a:rPr dirty="0" sz="20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самоанализ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r>
              <a:rPr dirty="0" sz="20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сотрудников</a:t>
            </a:r>
            <a:r>
              <a:rPr dirty="0" sz="20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школы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56326" y="5290565"/>
            <a:ext cx="434340" cy="413384"/>
          </a:xfrm>
          <a:custGeom>
            <a:avLst/>
            <a:gdLst/>
            <a:ahLst/>
            <a:cxnLst/>
            <a:rect l="l" t="t" r="r" b="b"/>
            <a:pathLst>
              <a:path w="434339" h="413385">
                <a:moveTo>
                  <a:pt x="0" y="206502"/>
                </a:moveTo>
                <a:lnTo>
                  <a:pt x="5738" y="159153"/>
                </a:lnTo>
                <a:lnTo>
                  <a:pt x="22082" y="115688"/>
                </a:lnTo>
                <a:lnTo>
                  <a:pt x="47726" y="77346"/>
                </a:lnTo>
                <a:lnTo>
                  <a:pt x="81362" y="45366"/>
                </a:lnTo>
                <a:lnTo>
                  <a:pt x="121686" y="20989"/>
                </a:lnTo>
                <a:lnTo>
                  <a:pt x="167391" y="5453"/>
                </a:lnTo>
                <a:lnTo>
                  <a:pt x="217170" y="0"/>
                </a:lnTo>
                <a:lnTo>
                  <a:pt x="266948" y="5453"/>
                </a:lnTo>
                <a:lnTo>
                  <a:pt x="312653" y="20989"/>
                </a:lnTo>
                <a:lnTo>
                  <a:pt x="352977" y="45366"/>
                </a:lnTo>
                <a:lnTo>
                  <a:pt x="386613" y="77346"/>
                </a:lnTo>
                <a:lnTo>
                  <a:pt x="412257" y="115688"/>
                </a:lnTo>
                <a:lnTo>
                  <a:pt x="428601" y="159153"/>
                </a:lnTo>
                <a:lnTo>
                  <a:pt x="434339" y="206502"/>
                </a:lnTo>
                <a:lnTo>
                  <a:pt x="428601" y="253850"/>
                </a:lnTo>
                <a:lnTo>
                  <a:pt x="412257" y="297315"/>
                </a:lnTo>
                <a:lnTo>
                  <a:pt x="386613" y="335657"/>
                </a:lnTo>
                <a:lnTo>
                  <a:pt x="352977" y="367637"/>
                </a:lnTo>
                <a:lnTo>
                  <a:pt x="312653" y="392014"/>
                </a:lnTo>
                <a:lnTo>
                  <a:pt x="266948" y="407550"/>
                </a:lnTo>
                <a:lnTo>
                  <a:pt x="217170" y="413004"/>
                </a:lnTo>
                <a:lnTo>
                  <a:pt x="167391" y="407550"/>
                </a:lnTo>
                <a:lnTo>
                  <a:pt x="121686" y="392014"/>
                </a:lnTo>
                <a:lnTo>
                  <a:pt x="81362" y="367637"/>
                </a:lnTo>
                <a:lnTo>
                  <a:pt x="47726" y="335657"/>
                </a:lnTo>
                <a:lnTo>
                  <a:pt x="22082" y="297315"/>
                </a:lnTo>
                <a:lnTo>
                  <a:pt x="5738" y="253850"/>
                </a:lnTo>
                <a:lnTo>
                  <a:pt x="0" y="206502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770245" y="524906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13492" y="207263"/>
            <a:ext cx="1603248" cy="57302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518915" y="6067043"/>
              <a:ext cx="8673465" cy="791210"/>
            </a:xfrm>
            <a:custGeom>
              <a:avLst/>
              <a:gdLst/>
              <a:ahLst/>
              <a:cxnLst/>
              <a:rect l="l" t="t" r="r" b="b"/>
              <a:pathLst>
                <a:path w="8673465" h="791209">
                  <a:moveTo>
                    <a:pt x="0" y="790956"/>
                  </a:moveTo>
                  <a:lnTo>
                    <a:pt x="8673084" y="790956"/>
                  </a:lnTo>
                  <a:lnTo>
                    <a:pt x="8673084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19170" cy="6858000"/>
            </a:xfrm>
            <a:custGeom>
              <a:avLst/>
              <a:gdLst/>
              <a:ahLst/>
              <a:cxnLst/>
              <a:rect l="l" t="t" r="r" b="b"/>
              <a:pathLst>
                <a:path w="3519170" h="6858000">
                  <a:moveTo>
                    <a:pt x="35189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518916" y="685800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395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88864" y="1857755"/>
              <a:ext cx="6803390" cy="906780"/>
            </a:xfrm>
            <a:custGeom>
              <a:avLst/>
              <a:gdLst/>
              <a:ahLst/>
              <a:cxnLst/>
              <a:rect l="l" t="t" r="r" b="b"/>
              <a:pathLst>
                <a:path w="6803390" h="906780">
                  <a:moveTo>
                    <a:pt x="0" y="906780"/>
                  </a:moveTo>
                  <a:lnTo>
                    <a:pt x="6803136" y="906780"/>
                  </a:lnTo>
                  <a:lnTo>
                    <a:pt x="6803136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76798" y="1047445"/>
            <a:ext cx="505968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35" b="1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 учителей</a:t>
            </a:r>
            <a:r>
              <a:rPr dirty="0" sz="185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1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50" spc="40" b="1">
                <a:solidFill>
                  <a:srgbClr val="001F5F"/>
                </a:solidFill>
                <a:latin typeface="Arial"/>
                <a:cs typeface="Arial"/>
              </a:rPr>
              <a:t> классных</a:t>
            </a:r>
            <a:r>
              <a:rPr dirty="0" sz="185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1F5F"/>
                </a:solidFill>
                <a:latin typeface="Arial"/>
                <a:cs typeface="Arial"/>
              </a:rPr>
              <a:t>руководителей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65701" y="361569"/>
            <a:ext cx="31661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ПроВоспитание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77102" y="1824989"/>
            <a:ext cx="531304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Воспользоваться готовыми сценариями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dirty="0" sz="20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материалами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для организации воспитательной </a:t>
            </a:r>
            <a:r>
              <a:rPr dirty="0" sz="2000" spc="-4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74614" y="2105405"/>
            <a:ext cx="434340" cy="413384"/>
          </a:xfrm>
          <a:custGeom>
            <a:avLst/>
            <a:gdLst/>
            <a:ahLst/>
            <a:cxnLst/>
            <a:rect l="l" t="t" r="r" b="b"/>
            <a:pathLst>
              <a:path w="434339" h="413385">
                <a:moveTo>
                  <a:pt x="0" y="206502"/>
                </a:moveTo>
                <a:lnTo>
                  <a:pt x="5738" y="159153"/>
                </a:lnTo>
                <a:lnTo>
                  <a:pt x="22082" y="115688"/>
                </a:lnTo>
                <a:lnTo>
                  <a:pt x="47726" y="77346"/>
                </a:lnTo>
                <a:lnTo>
                  <a:pt x="81362" y="45366"/>
                </a:lnTo>
                <a:lnTo>
                  <a:pt x="121686" y="20989"/>
                </a:lnTo>
                <a:lnTo>
                  <a:pt x="167391" y="5453"/>
                </a:lnTo>
                <a:lnTo>
                  <a:pt x="217170" y="0"/>
                </a:lnTo>
                <a:lnTo>
                  <a:pt x="266948" y="5453"/>
                </a:lnTo>
                <a:lnTo>
                  <a:pt x="312653" y="20989"/>
                </a:lnTo>
                <a:lnTo>
                  <a:pt x="352977" y="45366"/>
                </a:lnTo>
                <a:lnTo>
                  <a:pt x="386613" y="77346"/>
                </a:lnTo>
                <a:lnTo>
                  <a:pt x="412257" y="115688"/>
                </a:lnTo>
                <a:lnTo>
                  <a:pt x="428601" y="159153"/>
                </a:lnTo>
                <a:lnTo>
                  <a:pt x="434339" y="206502"/>
                </a:lnTo>
                <a:lnTo>
                  <a:pt x="428601" y="253850"/>
                </a:lnTo>
                <a:lnTo>
                  <a:pt x="412257" y="297315"/>
                </a:lnTo>
                <a:lnTo>
                  <a:pt x="386613" y="335657"/>
                </a:lnTo>
                <a:lnTo>
                  <a:pt x="352977" y="367637"/>
                </a:lnTo>
                <a:lnTo>
                  <a:pt x="312653" y="392014"/>
                </a:lnTo>
                <a:lnTo>
                  <a:pt x="266948" y="407550"/>
                </a:lnTo>
                <a:lnTo>
                  <a:pt x="217170" y="413004"/>
                </a:lnTo>
                <a:lnTo>
                  <a:pt x="167391" y="407550"/>
                </a:lnTo>
                <a:lnTo>
                  <a:pt x="121686" y="392014"/>
                </a:lnTo>
                <a:lnTo>
                  <a:pt x="81362" y="367637"/>
                </a:lnTo>
                <a:lnTo>
                  <a:pt x="47726" y="335657"/>
                </a:lnTo>
                <a:lnTo>
                  <a:pt x="22082" y="297315"/>
                </a:lnTo>
                <a:lnTo>
                  <a:pt x="5738" y="253850"/>
                </a:lnTo>
                <a:lnTo>
                  <a:pt x="0" y="206502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88533" y="204711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88864" y="2909316"/>
            <a:ext cx="6803390" cy="908685"/>
          </a:xfrm>
          <a:custGeom>
            <a:avLst/>
            <a:gdLst/>
            <a:ahLst/>
            <a:cxnLst/>
            <a:rect l="l" t="t" r="r" b="b"/>
            <a:pathLst>
              <a:path w="6803390" h="908685">
                <a:moveTo>
                  <a:pt x="0" y="908304"/>
                </a:moveTo>
                <a:lnTo>
                  <a:pt x="6803136" y="908304"/>
                </a:lnTo>
                <a:lnTo>
                  <a:pt x="6803136" y="0"/>
                </a:lnTo>
                <a:lnTo>
                  <a:pt x="0" y="0"/>
                </a:lnTo>
                <a:lnTo>
                  <a:pt x="0" y="90830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77102" y="3030093"/>
            <a:ext cx="504063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Отслеживать</a:t>
            </a:r>
            <a:r>
              <a:rPr dirty="0" sz="20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воспитательные</a:t>
            </a:r>
            <a:r>
              <a:rPr dirty="0" sz="20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мероприятия</a:t>
            </a:r>
            <a:r>
              <a:rPr dirty="0" sz="20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2000" spc="-434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Календаре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школьных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событий)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4614" y="3158489"/>
            <a:ext cx="434340" cy="411480"/>
          </a:xfrm>
          <a:custGeom>
            <a:avLst/>
            <a:gdLst/>
            <a:ahLst/>
            <a:cxnLst/>
            <a:rect l="l" t="t" r="r" b="b"/>
            <a:pathLst>
              <a:path w="434339" h="411479">
                <a:moveTo>
                  <a:pt x="0" y="205739"/>
                </a:moveTo>
                <a:lnTo>
                  <a:pt x="5738" y="158553"/>
                </a:lnTo>
                <a:lnTo>
                  <a:pt x="22082" y="115244"/>
                </a:lnTo>
                <a:lnTo>
                  <a:pt x="47726" y="77044"/>
                </a:lnTo>
                <a:lnTo>
                  <a:pt x="81362" y="45186"/>
                </a:lnTo>
                <a:lnTo>
                  <a:pt x="121686" y="20905"/>
                </a:lnTo>
                <a:lnTo>
                  <a:pt x="167391" y="5431"/>
                </a:lnTo>
                <a:lnTo>
                  <a:pt x="217170" y="0"/>
                </a:lnTo>
                <a:lnTo>
                  <a:pt x="266948" y="5431"/>
                </a:lnTo>
                <a:lnTo>
                  <a:pt x="312653" y="20905"/>
                </a:lnTo>
                <a:lnTo>
                  <a:pt x="352977" y="45186"/>
                </a:lnTo>
                <a:lnTo>
                  <a:pt x="386613" y="77044"/>
                </a:lnTo>
                <a:lnTo>
                  <a:pt x="412257" y="115244"/>
                </a:lnTo>
                <a:lnTo>
                  <a:pt x="428601" y="158553"/>
                </a:lnTo>
                <a:lnTo>
                  <a:pt x="434339" y="205739"/>
                </a:lnTo>
                <a:lnTo>
                  <a:pt x="428601" y="252926"/>
                </a:lnTo>
                <a:lnTo>
                  <a:pt x="412257" y="296235"/>
                </a:lnTo>
                <a:lnTo>
                  <a:pt x="386613" y="334435"/>
                </a:lnTo>
                <a:lnTo>
                  <a:pt x="352977" y="366293"/>
                </a:lnTo>
                <a:lnTo>
                  <a:pt x="312653" y="390574"/>
                </a:lnTo>
                <a:lnTo>
                  <a:pt x="266948" y="406048"/>
                </a:lnTo>
                <a:lnTo>
                  <a:pt x="217170" y="411480"/>
                </a:lnTo>
                <a:lnTo>
                  <a:pt x="167391" y="406048"/>
                </a:lnTo>
                <a:lnTo>
                  <a:pt x="121686" y="390574"/>
                </a:lnTo>
                <a:lnTo>
                  <a:pt x="81362" y="366293"/>
                </a:lnTo>
                <a:lnTo>
                  <a:pt x="47726" y="334435"/>
                </a:lnTo>
                <a:lnTo>
                  <a:pt x="22082" y="296235"/>
                </a:lnTo>
                <a:lnTo>
                  <a:pt x="5738" y="252926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88533" y="311581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70576" y="3962400"/>
            <a:ext cx="6821805" cy="906780"/>
          </a:xfrm>
          <a:custGeom>
            <a:avLst/>
            <a:gdLst/>
            <a:ahLst/>
            <a:cxnLst/>
            <a:rect l="l" t="t" r="r" b="b"/>
            <a:pathLst>
              <a:path w="6821805" h="906779">
                <a:moveTo>
                  <a:pt x="6821424" y="0"/>
                </a:moveTo>
                <a:lnTo>
                  <a:pt x="0" y="0"/>
                </a:lnTo>
                <a:lnTo>
                  <a:pt x="0" y="906780"/>
                </a:lnTo>
                <a:lnTo>
                  <a:pt x="6821424" y="906780"/>
                </a:lnTo>
                <a:lnTo>
                  <a:pt x="68214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58814" y="4235322"/>
            <a:ext cx="49091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Пройти</a:t>
            </a:r>
            <a:r>
              <a:rPr dirty="0" sz="20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самоанализ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r>
              <a:rPr dirty="0" sz="2000" spc="-6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56326" y="4211573"/>
            <a:ext cx="434340" cy="411480"/>
          </a:xfrm>
          <a:custGeom>
            <a:avLst/>
            <a:gdLst/>
            <a:ahLst/>
            <a:cxnLst/>
            <a:rect l="l" t="t" r="r" b="b"/>
            <a:pathLst>
              <a:path w="434339" h="411479">
                <a:moveTo>
                  <a:pt x="0" y="205739"/>
                </a:moveTo>
                <a:lnTo>
                  <a:pt x="5738" y="158553"/>
                </a:lnTo>
                <a:lnTo>
                  <a:pt x="22082" y="115244"/>
                </a:lnTo>
                <a:lnTo>
                  <a:pt x="47726" y="77044"/>
                </a:lnTo>
                <a:lnTo>
                  <a:pt x="81362" y="45186"/>
                </a:lnTo>
                <a:lnTo>
                  <a:pt x="121686" y="20905"/>
                </a:lnTo>
                <a:lnTo>
                  <a:pt x="167391" y="5431"/>
                </a:lnTo>
                <a:lnTo>
                  <a:pt x="217170" y="0"/>
                </a:lnTo>
                <a:lnTo>
                  <a:pt x="266948" y="5431"/>
                </a:lnTo>
                <a:lnTo>
                  <a:pt x="312653" y="20905"/>
                </a:lnTo>
                <a:lnTo>
                  <a:pt x="352977" y="45186"/>
                </a:lnTo>
                <a:lnTo>
                  <a:pt x="386613" y="77044"/>
                </a:lnTo>
                <a:lnTo>
                  <a:pt x="412257" y="115244"/>
                </a:lnTo>
                <a:lnTo>
                  <a:pt x="428601" y="158553"/>
                </a:lnTo>
                <a:lnTo>
                  <a:pt x="434339" y="205739"/>
                </a:lnTo>
                <a:lnTo>
                  <a:pt x="428601" y="252926"/>
                </a:lnTo>
                <a:lnTo>
                  <a:pt x="412257" y="296235"/>
                </a:lnTo>
                <a:lnTo>
                  <a:pt x="386613" y="334435"/>
                </a:lnTo>
                <a:lnTo>
                  <a:pt x="352977" y="366293"/>
                </a:lnTo>
                <a:lnTo>
                  <a:pt x="312653" y="390574"/>
                </a:lnTo>
                <a:lnTo>
                  <a:pt x="266948" y="406048"/>
                </a:lnTo>
                <a:lnTo>
                  <a:pt x="217170" y="411480"/>
                </a:lnTo>
                <a:lnTo>
                  <a:pt x="167391" y="406048"/>
                </a:lnTo>
                <a:lnTo>
                  <a:pt x="121686" y="390574"/>
                </a:lnTo>
                <a:lnTo>
                  <a:pt x="81362" y="366293"/>
                </a:lnTo>
                <a:lnTo>
                  <a:pt x="47726" y="334435"/>
                </a:lnTo>
                <a:lnTo>
                  <a:pt x="22082" y="296235"/>
                </a:lnTo>
                <a:lnTo>
                  <a:pt x="5738" y="252926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70245" y="4168521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70576" y="5042915"/>
            <a:ext cx="6821805" cy="906780"/>
          </a:xfrm>
          <a:custGeom>
            <a:avLst/>
            <a:gdLst/>
            <a:ahLst/>
            <a:cxnLst/>
            <a:rect l="l" t="t" r="r" b="b"/>
            <a:pathLst>
              <a:path w="6821805" h="906779">
                <a:moveTo>
                  <a:pt x="6821424" y="0"/>
                </a:moveTo>
                <a:lnTo>
                  <a:pt x="0" y="0"/>
                </a:lnTo>
                <a:lnTo>
                  <a:pt x="0" y="906780"/>
                </a:lnTo>
                <a:lnTo>
                  <a:pt x="6821424" y="906780"/>
                </a:lnTo>
                <a:lnTo>
                  <a:pt x="68214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58814" y="5163439"/>
            <a:ext cx="508000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Получить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использованию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учебников,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учебных и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методических</a:t>
            </a:r>
            <a:r>
              <a:rPr dirty="0" sz="20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пособий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56326" y="5290565"/>
            <a:ext cx="434340" cy="413384"/>
          </a:xfrm>
          <a:custGeom>
            <a:avLst/>
            <a:gdLst/>
            <a:ahLst/>
            <a:cxnLst/>
            <a:rect l="l" t="t" r="r" b="b"/>
            <a:pathLst>
              <a:path w="434339" h="413385">
                <a:moveTo>
                  <a:pt x="0" y="206502"/>
                </a:moveTo>
                <a:lnTo>
                  <a:pt x="5738" y="159153"/>
                </a:lnTo>
                <a:lnTo>
                  <a:pt x="22082" y="115688"/>
                </a:lnTo>
                <a:lnTo>
                  <a:pt x="47726" y="77346"/>
                </a:lnTo>
                <a:lnTo>
                  <a:pt x="81362" y="45366"/>
                </a:lnTo>
                <a:lnTo>
                  <a:pt x="121686" y="20989"/>
                </a:lnTo>
                <a:lnTo>
                  <a:pt x="167391" y="5453"/>
                </a:lnTo>
                <a:lnTo>
                  <a:pt x="217170" y="0"/>
                </a:lnTo>
                <a:lnTo>
                  <a:pt x="266948" y="5453"/>
                </a:lnTo>
                <a:lnTo>
                  <a:pt x="312653" y="20989"/>
                </a:lnTo>
                <a:lnTo>
                  <a:pt x="352977" y="45366"/>
                </a:lnTo>
                <a:lnTo>
                  <a:pt x="386613" y="77346"/>
                </a:lnTo>
                <a:lnTo>
                  <a:pt x="412257" y="115688"/>
                </a:lnTo>
                <a:lnTo>
                  <a:pt x="428601" y="159153"/>
                </a:lnTo>
                <a:lnTo>
                  <a:pt x="434339" y="206502"/>
                </a:lnTo>
                <a:lnTo>
                  <a:pt x="428601" y="253850"/>
                </a:lnTo>
                <a:lnTo>
                  <a:pt x="412257" y="297315"/>
                </a:lnTo>
                <a:lnTo>
                  <a:pt x="386613" y="335657"/>
                </a:lnTo>
                <a:lnTo>
                  <a:pt x="352977" y="367637"/>
                </a:lnTo>
                <a:lnTo>
                  <a:pt x="312653" y="392014"/>
                </a:lnTo>
                <a:lnTo>
                  <a:pt x="266948" y="407550"/>
                </a:lnTo>
                <a:lnTo>
                  <a:pt x="217170" y="413004"/>
                </a:lnTo>
                <a:lnTo>
                  <a:pt x="167391" y="407550"/>
                </a:lnTo>
                <a:lnTo>
                  <a:pt x="121686" y="392014"/>
                </a:lnTo>
                <a:lnTo>
                  <a:pt x="81362" y="367637"/>
                </a:lnTo>
                <a:lnTo>
                  <a:pt x="47726" y="335657"/>
                </a:lnTo>
                <a:lnTo>
                  <a:pt x="22082" y="297315"/>
                </a:lnTo>
                <a:lnTo>
                  <a:pt x="5738" y="253850"/>
                </a:lnTo>
                <a:lnTo>
                  <a:pt x="0" y="206502"/>
                </a:lnTo>
                <a:close/>
              </a:path>
            </a:pathLst>
          </a:custGeom>
          <a:ln w="19812">
            <a:solidFill>
              <a:srgbClr val="4650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770245" y="524906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12016740" cy="6480175"/>
            <a:chOff x="0" y="0"/>
            <a:chExt cx="12016740" cy="648017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86683"/>
              <a:ext cx="4314443" cy="1810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447" y="4776215"/>
              <a:ext cx="4137660" cy="17038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518915" cy="3186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3491" y="207263"/>
              <a:ext cx="1603248" cy="573023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 spc="-15"/>
              <a:t>АО</a:t>
            </a:r>
            <a:r>
              <a:rPr dirty="0" spc="5"/>
              <a:t> </a:t>
            </a:r>
            <a:r>
              <a:rPr dirty="0" spc="-10"/>
              <a:t>«Издательство</a:t>
            </a:r>
            <a:r>
              <a:rPr dirty="0" spc="15"/>
              <a:t> </a:t>
            </a:r>
            <a:r>
              <a:rPr dirty="0" spc="-5"/>
              <a:t>«Просвещение»,</a:t>
            </a:r>
            <a:r>
              <a:rPr dirty="0" spc="1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Анашкина Екатерина Борисовна</dc:creator>
  <dc:title>Презентация PowerPoint</dc:title>
  <dcterms:created xsi:type="dcterms:W3CDTF">2022-08-24T06:48:23Z</dcterms:created>
  <dcterms:modified xsi:type="dcterms:W3CDTF">2022-08-24T06:48:23Z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2022-08-24T00:00:00Z</vt:filetime>
  </property>
</Properties>
</file>