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452" r:id="rId3"/>
    <p:sldId id="453" r:id="rId4"/>
    <p:sldId id="449" r:id="rId5"/>
    <p:sldId id="265" r:id="rId6"/>
    <p:sldId id="756" r:id="rId7"/>
    <p:sldId id="754" r:id="rId8"/>
    <p:sldId id="788" r:id="rId9"/>
    <p:sldId id="789" r:id="rId10"/>
    <p:sldId id="264" r:id="rId11"/>
    <p:sldId id="761" r:id="rId12"/>
    <p:sldId id="792" r:id="rId13"/>
    <p:sldId id="797" r:id="rId14"/>
    <p:sldId id="798" r:id="rId15"/>
    <p:sldId id="819" r:id="rId16"/>
    <p:sldId id="800" r:id="rId17"/>
    <p:sldId id="801" r:id="rId18"/>
    <p:sldId id="802" r:id="rId19"/>
    <p:sldId id="803" r:id="rId20"/>
    <p:sldId id="804" r:id="rId21"/>
    <p:sldId id="805" r:id="rId22"/>
    <p:sldId id="806" r:id="rId23"/>
    <p:sldId id="807" r:id="rId24"/>
    <p:sldId id="808" r:id="rId25"/>
    <p:sldId id="809" r:id="rId26"/>
    <p:sldId id="810" r:id="rId27"/>
    <p:sldId id="811" r:id="rId28"/>
    <p:sldId id="812" r:id="rId29"/>
    <p:sldId id="813" r:id="rId30"/>
    <p:sldId id="814" r:id="rId31"/>
    <p:sldId id="815" r:id="rId32"/>
    <p:sldId id="816" r:id="rId33"/>
    <p:sldId id="817" r:id="rId34"/>
    <p:sldId id="818" r:id="rId3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лана Элана" initials="ЭЭ" lastIdx="1" clrIdx="0">
    <p:extLst>
      <p:ext uri="{19B8F6BF-5375-455C-9EA6-DF929625EA0E}">
        <p15:presenceInfo xmlns:p15="http://schemas.microsoft.com/office/powerpoint/2012/main" userId="766228e2ba315c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F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9" autoAdjust="0"/>
    <p:restoredTop sz="83425" autoAdjust="0"/>
  </p:normalViewPr>
  <p:slideViewPr>
    <p:cSldViewPr>
      <p:cViewPr varScale="1">
        <p:scale>
          <a:sx n="69" d="100"/>
          <a:sy n="69" d="100"/>
        </p:scale>
        <p:origin x="102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3T17:34:08.5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2197 5 24575,'-129'2'0,"0"6"0,0 4 0,1 6 0,-153 39 0,63 0 0,-322 126 0,494-163 0,3 1 0,0 1 0,1 3 0,-66 52 0,-124 136 0,218-201 0,2 2 0,-1 0 0,2 1 0,0 0 0,1-1 0,1 3 0,0-1 0,1 0 0,1 0 0,1 1 0,1 1 0,1-2 0,0 3 0,2-2 0,-1 1 0,2-1 0,1 0 0,1 2 0,1-2 0,1 1 0,-1-1 0,2 1 0,2-1 0,0-1 0,1 2 0,-1-2 0,3 0 0,1 0 0,-1-1 0,1 0 0,1 0 0,2-1 0,-1-1 0,2 1 0,0-2 0,0-1 0,1 2 0,34 17 0,-6-7 0,1-1 0,2-3 0,72 21 0,151 31 0,-194-56 0,0-3 0,2-2 0,80 0 0,233-13 0,-166-1 0,-174 3 0,384 6 0,-325 1 0,209 36 0,-28 12 0,121 24 0,-328-62 0,-1-2 0,149 3 0,176-17 0,-217-2 0,1042 0 0,-1161-1 0,0-4 0,-1-1 0,1-3 0,-1-4 0,-1-2 0,-1-2 0,70-31 0,-41 11 0,96-54 0,-150 69 0,0-2 0,-1-2 0,-2-1 0,45-42 0,-74 60 0,0 0 0,-1 0 0,-1-2 0,1 1 0,-2-1 0,-1 0 0,0-1 0,0 0 0,-1 1 0,5-20 0,-6 2 0,0 1 0,-3-1 0,-2-57 0,2 73 0,-2 1 0,-2 0 0,1-1 0,0 1 0,-2-1 0,-1 1 0,-1-1 0,1 2 0,-1-1 0,-2 2 0,0-2 0,0 2 0,-1-2 0,-1 3 0,-13-17 0,-71-62 0,-145-113 0,95 87 0,95 80 0,-2 4 0,-3 0 0,0 3 0,-91-37 0,95 47 0,-2 3 0,1 1 0,-85-13 0,-61-17 0,148 31 0,-1 3 0,-1 2 0,1 2 0,-66-3 0,-207 11 0,133 3 0,-101 6 0,-361 55 0,262-18 0,116-2 0,212-35 0,0-3 0,-1-2 0,-1-4 0,2-1 0,-67-7 0,113 4 0,0 0 0,0-1 0,-1 0 0,2-1 0,-1 0 0,1-1 0,0 0 0,2-2 0,-2 1 0,-18-16 0,-58-28 0,55 34-1365,6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5T14:32:14.7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1734 154 24575,'-50'2'0,"0"2"0,0 2 0,-55 14 0,-144 50 0,81-21 0,130-39 0,-282 82 0,242-65 0,1 3 0,-74 40 0,126-54 0,1 2 0,1 0 0,1 1 0,0 1 0,-22 27 0,1-1 0,36-39 0,1 2 0,0-1 0,0 1 0,1-1 0,0 1 0,1 1 0,-4 11 0,-22 40 0,18-42 0,0 0 0,2 1 0,0 0 0,1 1 0,2 0 0,-10 39 0,5-10 0,4-18 0,1 1 0,2 0 0,-2 39 0,7-62 0,-1 33 0,6 61 0,-3-90 0,1 0 0,0 0 0,0 0 0,2-1 0,0 1 0,0-1 0,1 0 0,11 16 0,13 14 0,3-3 0,73 72 0,-72-78 0,-1-3 0,0-1 0,40 26 0,16 13 0,-46-34 0,64 39 0,-71-53 0,102 54 0,-119-67 0,0 0 0,0-2 0,1 0 0,-1-1 0,38 4 0,71 7 0,-72-7 0,68 2 0,760-10 0,-414-3 0,-210 21 0,-49-1 0,-205-18 0,417-1 0,-407-2 0,0-1 0,0 0 0,0-2 0,-1 1 0,0-2 0,0 0 0,-1-1 0,0-1 0,19-15 0,40-21 0,58-15 0,-96 47 0,-1-2 0,0-2 0,-1-1 0,-1-1 0,0-2 0,37-33 0,-38 25 0,-1-2 0,27-37 0,-49 57 0,0 0 0,-1-1 0,-1 0 0,0 0 0,0 0 0,-1-1 0,-1 0 0,0 0 0,-1 0 0,3-23 0,-4 15 0,-2 0 0,0 0 0,-2 0 0,0 0 0,-1 1 0,-1-1 0,-1 1 0,-1 0 0,-1 0 0,0 1 0,-2 0 0,0 0 0,-1 1 0,-24-34 0,-15-14 0,-113-117 0,113 143 0,37 31 0,1 1 0,0-1 0,-13-15 0,-176-187 0,85 93 0,64 61 0,30 33 0,0 0 0,-1 2 0,-45-35 0,-174-136 0,116 87 0,104 90 0,-2 1 0,0 0 0,0 2 0,-2 1 0,1 0 0,-34-9 0,-161-34 0,216 54 0,-61-8 0,-1 3 0,0 2 0,-92 8 0,29-1 0,87-4 0,0 2 0,1 3 0,-74 14 0,86-12-455,1-2 0,-49 2 0,46-5-6371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5T14:32:14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5T14:32:14.7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5T14:34:03.9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1734 154 24575,'-50'2'0,"0"2"0,0 2 0,-55 14 0,-144 50 0,81-21 0,130-39 0,-282 82 0,242-65 0,1 3 0,-74 40 0,126-54 0,1 2 0,1 0 0,1 1 0,0 1 0,-22 27 0,1-1 0,36-39 0,1 2 0,0-1 0,0 1 0,1-1 0,0 1 0,1 1 0,-4 11 0,-22 40 0,18-42 0,0 0 0,2 1 0,0 0 0,1 1 0,2 0 0,-10 39 0,5-10 0,4-18 0,1 1 0,2 0 0,-2 39 0,7-62 0,-1 33 0,6 61 0,-3-90 0,1 0 0,0 0 0,0 0 0,2-1 0,0 1 0,0-1 0,1 0 0,11 16 0,13 14 0,3-3 0,73 72 0,-72-78 0,-1-3 0,0-1 0,40 26 0,16 13 0,-46-34 0,64 39 0,-71-53 0,102 54 0,-119-67 0,0 0 0,0-2 0,1 0 0,-1-1 0,38 4 0,71 7 0,-72-7 0,68 2 0,760-10 0,-414-3 0,-210 21 0,-49-1 0,-205-18 0,417-1 0,-407-2 0,0-1 0,0 0 0,0-2 0,-1 1 0,0-2 0,0 0 0,-1-1 0,0-1 0,19-15 0,40-21 0,58-15 0,-96 47 0,-1-2 0,0-2 0,-1-1 0,-1-1 0,0-2 0,37-33 0,-38 25 0,-1-2 0,27-37 0,-49 57 0,0 0 0,-1-1 0,-1 0 0,0 0 0,0 0 0,-1-1 0,-1 0 0,0 0 0,-1 0 0,3-23 0,-4 15 0,-2 0 0,0 0 0,-2 0 0,0 0 0,-1 1 0,-1-1 0,-1 1 0,-1 0 0,-1 0 0,0 1 0,-2 0 0,0 0 0,-1 1 0,-24-34 0,-15-14 0,-113-117 0,113 143 0,37 31 0,1 1 0,0-1 0,-13-15 0,-176-187 0,85 93 0,64 61 0,30 33 0,0 0 0,-1 2 0,-45-35 0,-174-136 0,116 87 0,104 90 0,-2 1 0,0 0 0,0 2 0,-2 1 0,1 0 0,-34-9 0,-161-34 0,216 54 0,-61-8 0,-1 3 0,0 2 0,-92 8 0,29-1 0,87-4 0,0 2 0,1 3 0,-74 14 0,86-12-455,1-2 0,-49 2 0,46-5-6371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5T14:34:03.9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5T14:34:03.9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7DE06-8FA2-4BEB-91EA-11E0F4D04FC7}" type="datetimeFigureOut">
              <a:rPr lang="ru-RU" smtClean="0"/>
              <a:t>21.08.2022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83678-2B18-4EE4-AE25-D41E20FB2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83678-2B18-4EE4-AE25-D41E20FB240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081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83678-2B18-4EE4-AE25-D41E20FB240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4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03A7E3-5835-48FD-B330-4A0A3B9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B2900-2416-4EA7-A933-123122F686B9}" type="datetimeFigureOut">
              <a:rPr lang="ru-RU" smtClean="0"/>
              <a:pPr/>
              <a:t>21.08.2022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D3408A-0682-4093-9808-3145A430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9FEB87-507F-4BCE-858E-761D534CB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DE9B2-D332-45BB-A611-8B8C55BB94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6496" y="-20066"/>
            <a:ext cx="11659006" cy="1003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06372" y="2660523"/>
            <a:ext cx="9554210" cy="2971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hyperlink" Target="https://krippo.ru/" TargetMode="External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56.png"/><Relationship Id="rId18" Type="http://schemas.openxmlformats.org/officeDocument/2006/relationships/image" Target="../media/image61.png"/><Relationship Id="rId3" Type="http://schemas.openxmlformats.org/officeDocument/2006/relationships/hyperlink" Target="https://vk.com/public210982767" TargetMode="External"/><Relationship Id="rId21" Type="http://schemas.openxmlformats.org/officeDocument/2006/relationships/customXml" Target="../ink/ink7.xml"/><Relationship Id="rId7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hyperlink" Target="http://cenfingram.ru/" TargetMode="External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5" Type="http://schemas.openxmlformats.org/officeDocument/2006/relationships/image" Target="../media/image151.png"/><Relationship Id="rId10" Type="http://schemas.openxmlformats.org/officeDocument/2006/relationships/customXml" Target="../ink/ink2.xml"/><Relationship Id="rId19" Type="http://schemas.openxmlformats.org/officeDocument/2006/relationships/customXml" Target="../ink/ink5.xml"/><Relationship Id="rId4" Type="http://schemas.openxmlformats.org/officeDocument/2006/relationships/image" Target="../media/image55.png"/><Relationship Id="rId9" Type="http://schemas.openxmlformats.org/officeDocument/2006/relationships/hyperlink" Target="https://minfin.rk.gov.ru/ru/index" TargetMode="External"/><Relationship Id="rId14" Type="http://schemas.openxmlformats.org/officeDocument/2006/relationships/customXml" Target="../ink/ink3.xml"/><Relationship Id="rId22" Type="http://schemas.openxmlformats.org/officeDocument/2006/relationships/hyperlink" Target="https://&#1084;&#1086;&#1080;&#1092;&#1080;&#1085;&#1072;&#1085;&#1089;&#1099;.&#1088;&#1092;/project/catalog/regions/kry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.ru/analytics/szpp/fin_literacy/fin_ed_intro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jpeg"/><Relationship Id="rId21" Type="http://schemas.openxmlformats.org/officeDocument/2006/relationships/hyperlink" Target="https://app-dev.&#1084;&#1086;&#1080;&#1092;&#1080;&#1085;&#1072;&#1085;&#1089;&#1099;.&#1088;&#1092;/storage/18922/edinaya-ramka-fg.pdf" TargetMode="Externa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hyperlink" Target="https://fgosreestr.ru/oop?page=14" TargetMode="Externa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gosreestr.ru/oop/primernaia-obrazovatelnaia-programma-uchebnogo-kursa-osnovy-predprinimatelstva-predmetnoi-oblasti-obshchestvennye-nauki" TargetMode="External"/><Relationship Id="rId3" Type="http://schemas.openxmlformats.org/officeDocument/2006/relationships/hyperlink" Target="https://fgosreestr.ru/oop/primernaia-rabochaia-programma-uchebnogo-kursa-obshchestvoznanie-i-estestvoznanie-okruzhaiushchii-mir-sekrety-finansovoi-gramoty-dlia-nachalnogo-obshchego-obrazovaniia" TargetMode="External"/><Relationship Id="rId7" Type="http://schemas.openxmlformats.org/officeDocument/2006/relationships/hyperlink" Target="https://fgosreestr.ru/oop/primernaia-rabochaia-programma-uchebnogo-kursa-obshchestvennye-nauki-osnovy-nalogovoi-gramotnosti-10-11-klassy-bazovyi-uroven" TargetMode="External"/><Relationship Id="rId2" Type="http://schemas.openxmlformats.org/officeDocument/2006/relationships/hyperlink" Target="https://fgosreestr.ru/oop/primernaia-rabochaia-programma-uchebnogo-kursa-obshchestvoznanie-i-estestvoznanie-okruzhaiushchii-mir-finansovaia-kultura-dlia-obrazovatelnykh-organizatsii-realizuiushchikh-programmy-nachalnogo-obshchego-obrazovaniia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gosreestr.ru/oop/primernaia-rabochaia-programma-uchebnogo-kursa-osnovy-finansovoi-gramotnosti-finansovaia-kultura-dlia-10-11-klassov-obrazovatelnykh-organizatsii" TargetMode="External"/><Relationship Id="rId11" Type="http://schemas.openxmlformats.org/officeDocument/2006/relationships/hyperlink" Target="https://&#1084;&#1086;&#1080;&#1092;&#1080;&#1085;&#1072;&#1085;&#1089;&#1099;.&#1088;&#1092;/materials/metod-rekomendacii-k-soderzhaniyu-i-rezultatam-osvoeniya-obrazovatelnyh-programm-v-nachalnoj-shkole/" TargetMode="External"/><Relationship Id="rId5" Type="http://schemas.openxmlformats.org/officeDocument/2006/relationships/hyperlink" Target="https://fgosreestr.ru/oop/primernaia-rabochaia-programma-uchebnogo-kursa-osnovy-finansovoi-gramotnosti-finansovaia-kultura-dlia-5-9-klassov-obrazovatelnykh-organizatsii" TargetMode="External"/><Relationship Id="rId10" Type="http://schemas.openxmlformats.org/officeDocument/2006/relationships/hyperlink" Target="https://fgosreestr.ru/oop/finansovaya-gramotnost-cifrovoy-mir" TargetMode="External"/><Relationship Id="rId4" Type="http://schemas.openxmlformats.org/officeDocument/2006/relationships/hyperlink" Target="https://fgosreestr.ru/oop/primernaia-rabochaia-programma-uchebnogo-kursa-obshchestvenno-nauchnye-predmety-finansovaia-gramotnost-5-7-klassy" TargetMode="External"/><Relationship Id="rId9" Type="http://schemas.openxmlformats.org/officeDocument/2006/relationships/hyperlink" Target="https://fgosreestr.ru/oop/finansovaya-gramotnost-sovremennyy-mi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incult.info/upload/iblock/f20/puteshestvie_v_mir_finansov_web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93;&#1086;&#1095;&#1091;&#1084;&#1086;&#1075;&#1091;&#1079;&#1085;&#1072;&#1102;.&#1088;&#1092;/%D1%88%D0%BA%D0%BE%D0%BB%D1%8C%D0%BD%D0%B8%D0%BA%D0%B0%D0%BC/2-11/#!category=video" TargetMode="External"/><Relationship Id="rId3" Type="http://schemas.openxmlformats.org/officeDocument/2006/relationships/image" Target="../media/image85.png"/><Relationship Id="rId7" Type="http://schemas.openxmlformats.org/officeDocument/2006/relationships/hyperlink" Target="http://1-4-old.prosv.ru/info.aspx?ob_no=47573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mc.hse.ru/4forms" TargetMode="External"/><Relationship Id="rId5" Type="http://schemas.openxmlformats.org/officeDocument/2006/relationships/hyperlink" Target="https://fmc.hse.ru/2-3forms" TargetMode="External"/><Relationship Id="rId10" Type="http://schemas.openxmlformats.org/officeDocument/2006/relationships/image" Target="../media/image86.jpeg"/><Relationship Id="rId4" Type="http://schemas.openxmlformats.org/officeDocument/2006/relationships/hyperlink" Target="https://fincult.info/teaching/uchebno-metodicheskiy-komplekc-vvedenie-v-finansovuyu-gramotnost-dlya-nachalnoy-shkoly/" TargetMode="External"/><Relationship Id="rId9" Type="http://schemas.openxmlformats.org/officeDocument/2006/relationships/hyperlink" Target="https://&#1084;&#1086;&#1080;&#1092;&#1080;&#1085;&#1072;&#1085;&#1089;&#1099;.&#1088;&#1092;/materials/multiki-o-finansah-5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edu.pacc.ru/finmat/" TargetMode="External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0" Type="http://schemas.openxmlformats.org/officeDocument/2006/relationships/hyperlink" Target="https://edu.pacc.ru/finformatika/" TargetMode="External"/><Relationship Id="rId4" Type="http://schemas.openxmlformats.org/officeDocument/2006/relationships/image" Target="../media/image89.png"/><Relationship Id="rId9" Type="http://schemas.openxmlformats.org/officeDocument/2006/relationships/hyperlink" Target="https://fmc.hse.ru/spesialmo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1.jpeg"/><Relationship Id="rId9" Type="http://schemas.openxmlformats.org/officeDocument/2006/relationships/hyperlink" Target="https://fmc.hse.ru/spesialmod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du.pacc.ru/" TargetMode="External"/><Relationship Id="rId13" Type="http://schemas.openxmlformats.org/officeDocument/2006/relationships/image" Target="../media/image84.png"/><Relationship Id="rId3" Type="http://schemas.openxmlformats.org/officeDocument/2006/relationships/hyperlink" Target="https://fmc.hse.ru/5-7forms" TargetMode="External"/><Relationship Id="rId7" Type="http://schemas.openxmlformats.org/officeDocument/2006/relationships/image" Target="../media/image100.png"/><Relationship Id="rId12" Type="http://schemas.openxmlformats.org/officeDocument/2006/relationships/hyperlink" Target="https://prosv.ru/umk/about/financial-competence.html" TargetMode="External"/><Relationship Id="rId17" Type="http://schemas.openxmlformats.org/officeDocument/2006/relationships/hyperlink" Target="https://&#1093;&#1086;&#1095;&#1091;&#1084;&#1086;&#1075;&#1091;&#1079;&#1085;&#1072;&#1102;.&#1088;&#1092;/%D0%BE-%D1%81%D0%B0%D0%B9%D1%82%D0%B5/" TargetMode="External"/><Relationship Id="rId2" Type="http://schemas.openxmlformats.org/officeDocument/2006/relationships/image" Target="../media/image91.jpeg"/><Relationship Id="rId16" Type="http://schemas.openxmlformats.org/officeDocument/2006/relationships/hyperlink" Target="https://fingram-history.oc3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incult.info/teaching/" TargetMode="External"/><Relationship Id="rId11" Type="http://schemas.openxmlformats.org/officeDocument/2006/relationships/hyperlink" Target="https://fmc.hse.ru/spesialmod" TargetMode="External"/><Relationship Id="rId5" Type="http://schemas.openxmlformats.org/officeDocument/2006/relationships/hyperlink" Target="https://fmc.hse.ru/10-11forms" TargetMode="External"/><Relationship Id="rId15" Type="http://schemas.openxmlformats.org/officeDocument/2006/relationships/image" Target="../media/image103.png"/><Relationship Id="rId10" Type="http://schemas.openxmlformats.org/officeDocument/2006/relationships/image" Target="../media/image85.png"/><Relationship Id="rId4" Type="http://schemas.openxmlformats.org/officeDocument/2006/relationships/hyperlink" Target="https://fmc.hse.ru/8-9forms" TargetMode="External"/><Relationship Id="rId9" Type="http://schemas.openxmlformats.org/officeDocument/2006/relationships/image" Target="../media/image101.png"/><Relationship Id="rId1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app-dev.&#1084;&#1086;&#1080;&#1092;&#1080;&#1085;&#1072;&#1085;&#1089;&#1099;.&#1088;&#1092;/storage/17702/doroznaya-karta-2021.pdf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gif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jpeg"/><Relationship Id="rId30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pp-dev.&#1084;&#1086;&#1080;&#1092;&#1080;&#1085;&#1072;&#1085;&#1089;&#1099;.&#1088;&#1092;/storage/31732/553227699.pdf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1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0"/>
            <a:ext cx="12204700" cy="1371600"/>
            <a:chOff x="-6350" y="0"/>
            <a:chExt cx="12204700" cy="13906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377950"/>
            </a:xfrm>
            <a:custGeom>
              <a:avLst/>
              <a:gdLst/>
              <a:ahLst/>
              <a:cxnLst/>
              <a:rect l="l" t="t" r="r" b="b"/>
              <a:pathLst>
                <a:path w="12192000" h="1377950">
                  <a:moveTo>
                    <a:pt x="11962384" y="0"/>
                  </a:moveTo>
                  <a:lnTo>
                    <a:pt x="0" y="0"/>
                  </a:lnTo>
                  <a:lnTo>
                    <a:pt x="0" y="1148079"/>
                  </a:lnTo>
                  <a:lnTo>
                    <a:pt x="229628" y="1377696"/>
                  </a:lnTo>
                  <a:lnTo>
                    <a:pt x="12192000" y="1377696"/>
                  </a:lnTo>
                  <a:lnTo>
                    <a:pt x="12192000" y="229616"/>
                  </a:lnTo>
                  <a:lnTo>
                    <a:pt x="11962384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1377950"/>
            </a:xfrm>
            <a:custGeom>
              <a:avLst/>
              <a:gdLst/>
              <a:ahLst/>
              <a:cxnLst/>
              <a:rect l="l" t="t" r="r" b="b"/>
              <a:pathLst>
                <a:path w="12192000" h="1377950">
                  <a:moveTo>
                    <a:pt x="0" y="0"/>
                  </a:moveTo>
                  <a:lnTo>
                    <a:pt x="11962384" y="0"/>
                  </a:lnTo>
                  <a:lnTo>
                    <a:pt x="12192000" y="229616"/>
                  </a:lnTo>
                  <a:lnTo>
                    <a:pt x="12192000" y="1377696"/>
                  </a:lnTo>
                  <a:lnTo>
                    <a:pt x="229628" y="1377696"/>
                  </a:lnTo>
                  <a:lnTo>
                    <a:pt x="0" y="1148079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5533A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5887" rIns="0" bIns="0" rtlCol="0">
            <a:spAutoFit/>
          </a:bodyPr>
          <a:lstStyle/>
          <a:p>
            <a:pPr marL="3058160" marR="5080" indent="-100965">
              <a:lnSpc>
                <a:spcPts val="2590"/>
              </a:lnSpc>
              <a:spcBef>
                <a:spcPts val="425"/>
              </a:spcBef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ГБОУ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ДПО РК «КРЫМСКИЙ РЕСПУБЛИКАНСКИЙ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ИНСТИТУТ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ПОСТДИПЛОМНОГО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ПЕДАГОГИЧЕСКОГО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ОБРАЗОВАНИЯ»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1537" y="2591591"/>
            <a:ext cx="11313271" cy="17302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1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развития </a:t>
            </a:r>
          </a:p>
          <a:p>
            <a:pPr algn="ctr">
              <a:lnSpc>
                <a:spcPct val="90000"/>
              </a:lnSpc>
            </a:pPr>
            <a:r>
              <a:rPr lang="ru-RU" sz="31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в соответствии с </a:t>
            </a:r>
          </a:p>
          <a:p>
            <a:pPr algn="ctr">
              <a:lnSpc>
                <a:spcPct val="90000"/>
              </a:lnSpc>
            </a:pPr>
            <a:r>
              <a:rPr lang="ru-RU" sz="31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начального общего и основного общего образования и Единой рамкой компетенций по финансовой грамотности</a:t>
            </a:r>
            <a:endParaRPr lang="ru-RU" sz="3100" b="1" spc="-2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7A74A-DC86-5EFC-1D48-4007D7A2644A}"/>
              </a:ext>
            </a:extLst>
          </p:cNvPr>
          <p:cNvSpPr txBox="1"/>
          <p:nvPr/>
        </p:nvSpPr>
        <p:spPr>
          <a:xfrm>
            <a:off x="6629400" y="5562600"/>
            <a:ext cx="55626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19380"/>
            <a:r>
              <a:rPr lang="ru-RU" sz="2000" b="1" spc="-20" dirty="0" err="1">
                <a:latin typeface="Times New Roman"/>
                <a:cs typeface="Times New Roman"/>
              </a:rPr>
              <a:t>Рогатенюк</a:t>
            </a:r>
            <a:r>
              <a:rPr lang="ru-RU" sz="2000" b="1" spc="-20" dirty="0">
                <a:latin typeface="Times New Roman"/>
                <a:cs typeface="Times New Roman"/>
              </a:rPr>
              <a:t> Элана Владимировна</a:t>
            </a:r>
            <a:r>
              <a:rPr lang="ru-RU" sz="2000" spc="-20" dirty="0">
                <a:latin typeface="Times New Roman"/>
                <a:cs typeface="Times New Roman"/>
              </a:rPr>
              <a:t>, </a:t>
            </a:r>
            <a:r>
              <a:rPr lang="ru-RU" spc="-20" dirty="0">
                <a:latin typeface="Times New Roman"/>
                <a:cs typeface="Times New Roman"/>
              </a:rPr>
              <a:t>заведующий кафедрой естественно-математического образования и финансовой грамотности, кандидат экономических наук, доцент  </a:t>
            </a:r>
          </a:p>
        </p:txBody>
      </p:sp>
      <p:pic>
        <p:nvPicPr>
          <p:cNvPr id="11" name="Picture 8" descr="Крымский республиканский институт постдипломного педагогического  образования (КРИППО) – Симферополь | Повышение квалификации – Симферополь,  Крым | Единая справочная">
            <a:extLst>
              <a:ext uri="{FF2B5EF4-FFF2-40B4-BE49-F238E27FC236}">
                <a16:creationId xmlns:a16="http://schemas.microsoft.com/office/drawing/2014/main" id="{20F8494E-7EB0-D57A-1C4C-A868E379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8" y="119268"/>
            <a:ext cx="1861878" cy="11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65" y="27655"/>
            <a:ext cx="12006470" cy="866904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lvl="0" algn="ctr"/>
            <a:r>
              <a:rPr lang="ru-RU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УЧЕБНО-МЕТОДИЧЕСКОЕ ОБЕСПЕЧЕНИЕ ПРЕПОДАВАНИЯ ФИНАНСОВОЙ ГРАМОТНОСТИ В ДОШКОЛЬНЫХ И ОБЩЕОБРАЗОВАТЕЛЬНЫХ ОРГАНИЗАЦИЯХ </a:t>
            </a:r>
          </a:p>
          <a:p>
            <a:pPr lvl="0" algn="ctr"/>
            <a:r>
              <a:rPr lang="ru-RU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РЕСПУБЛИКИ КРЫМ</a:t>
            </a:r>
          </a:p>
        </p:txBody>
      </p:sp>
      <p:pic>
        <p:nvPicPr>
          <p:cNvPr id="9" name="Picture 2" descr="Возможно, это изображение (3 человека, ребенок, люди стоят и текст «государственное бюджетное образовательное учреждение дополнительного профессиональног образования республики крым &lt;&lt;крымский республиканскии институт постдипломного постд педагогического образования&gt;&gt; кафедра дошкольного и начального образования формирование основ финансовой рамотности у учащихся начальной школы методические рекомендации 0 P .симферополь 2020»)">
            <a:extLst>
              <a:ext uri="{FF2B5EF4-FFF2-40B4-BE49-F238E27FC236}">
                <a16:creationId xmlns:a16="http://schemas.microsoft.com/office/drawing/2014/main" id="{6B6EBCE9-BBCF-DD5F-C4AD-849552EB5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436" y="624911"/>
            <a:ext cx="2339121" cy="3106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Возможно, это изображение (3 человека, ребенок, волосы, верхняя одежда и текст «зкономическое воспитание детей дошкольного возраста B процессе ознакомления C современным миром профессий&quot;&gt; методические рекомендации 40»)">
            <a:extLst>
              <a:ext uri="{FF2B5EF4-FFF2-40B4-BE49-F238E27FC236}">
                <a16:creationId xmlns:a16="http://schemas.microsoft.com/office/drawing/2014/main" id="{0F8758C2-FB17-CB6B-DFAF-27F4FCEE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" y="698369"/>
            <a:ext cx="2262921" cy="2984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5D2B54-052C-585D-4957-CCF67F41F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11" t="18308" r="38164" b="14199"/>
          <a:stretch/>
        </p:blipFill>
        <p:spPr>
          <a:xfrm>
            <a:off x="31539" y="3684098"/>
            <a:ext cx="2266539" cy="3170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7879D9-A002-1BF5-D7FB-AB5071E6A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80" t="28344" r="38287" b="16221"/>
          <a:stretch/>
        </p:blipFill>
        <p:spPr>
          <a:xfrm>
            <a:off x="9924994" y="3664072"/>
            <a:ext cx="2267114" cy="3171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4141B3-9F6B-2292-E6B5-40906A4619A1}"/>
              </a:ext>
            </a:extLst>
          </p:cNvPr>
          <p:cNvSpPr txBox="1"/>
          <p:nvPr/>
        </p:nvSpPr>
        <p:spPr>
          <a:xfrm>
            <a:off x="2462284" y="996665"/>
            <a:ext cx="7239000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Методистами и преподавателями ГБОУ ДПО РК КРИПО разработаны учебно-методические пособия и методические рекомендации; анкеты для родителей дошкольников «Мой ребенок и финансовая грамотность» и «Мое отношение к финансовой грамотности», а для самих дошкольников разных возрастов – комплекты диагностических материалов «Финансовое воспитание детей дошкольного возраста».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C53D39-4A52-C0CD-54D7-B8377A6664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00" t="22390" r="36250" b="6091"/>
          <a:stretch/>
        </p:blipFill>
        <p:spPr>
          <a:xfrm>
            <a:off x="2267006" y="3683916"/>
            <a:ext cx="2267114" cy="3170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334F73-2C1E-0C2D-A64C-2B5CA27135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624" t="21097" r="36251" b="9980"/>
          <a:stretch/>
        </p:blipFill>
        <p:spPr>
          <a:xfrm>
            <a:off x="7620902" y="3682763"/>
            <a:ext cx="2339121" cy="3171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FFBC9D-0056-C89A-79F7-BD9703C342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51" t="13315" r="15000" b="32213"/>
          <a:stretch/>
        </p:blipFill>
        <p:spPr>
          <a:xfrm>
            <a:off x="2943547" y="2816642"/>
            <a:ext cx="6304905" cy="2451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DFB095B-EF54-2527-850A-E99BEC29E596}"/>
                  </a:ext>
                </a:extLst>
              </p14:cNvPr>
              <p14:cNvContentPartPr/>
              <p14:nvPr/>
            </p14:nvContentPartPr>
            <p14:xfrm>
              <a:off x="4748337" y="4622219"/>
              <a:ext cx="2467337" cy="646331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DFB095B-EF54-2527-850A-E99BEC29E5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0340" y="4604215"/>
                <a:ext cx="2502970" cy="681978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92071B7-8010-DAFE-5E25-938378C8B987}"/>
              </a:ext>
            </a:extLst>
          </p:cNvPr>
          <p:cNvSpPr txBox="1"/>
          <p:nvPr/>
        </p:nvSpPr>
        <p:spPr>
          <a:xfrm>
            <a:off x="4805369" y="5526342"/>
            <a:ext cx="2444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https://krippo.ru/#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4F62054-6936-70F0-24E7-834FD7596CBD}"/>
              </a:ext>
            </a:extLst>
          </p:cNvPr>
          <p:cNvCxnSpPr>
            <a:cxnSpLocks/>
          </p:cNvCxnSpPr>
          <p:nvPr/>
        </p:nvCxnSpPr>
        <p:spPr>
          <a:xfrm flipH="1">
            <a:off x="7183476" y="4488184"/>
            <a:ext cx="14478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5">
            <a:extLst>
              <a:ext uri="{FF2B5EF4-FFF2-40B4-BE49-F238E27FC236}">
                <a16:creationId xmlns:a16="http://schemas.microsoft.com/office/drawing/2014/main" id="{FD8ED186-37CE-5B70-8FBB-BF0E29C23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98" y="2676415"/>
            <a:ext cx="444362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4508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5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Официальный сайт ЦФГ ГБОУ ДПО РК КРИППО - </a:t>
            </a:r>
            <a:r>
              <a:rPr lang="en-US" sz="1800" b="1" spc="5" dirty="0">
                <a:solidFill>
                  <a:srgbClr val="002060"/>
                </a:solidFill>
                <a:latin typeface="Times New Roman"/>
                <a:ea typeface="+mj-ea"/>
                <a:cs typeface="Times New Roman"/>
                <a:hlinkClick r:id="rId2"/>
              </a:rPr>
              <a:t>http://cenfingram.ru/</a:t>
            </a:r>
            <a:r>
              <a:rPr lang="ru-RU" sz="1800" b="1" spc="5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</a:p>
        </p:txBody>
      </p:sp>
      <p:sp>
        <p:nvSpPr>
          <p:cNvPr id="21" name="Прямоугольник 5">
            <a:extLst>
              <a:ext uri="{FF2B5EF4-FFF2-40B4-BE49-F238E27FC236}">
                <a16:creationId xmlns:a16="http://schemas.microsoft.com/office/drawing/2014/main" id="{9FF877F4-9AB4-A19D-AFBB-FDEF9217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98" y="6163369"/>
            <a:ext cx="477499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indent="355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4508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spc="5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ЦФГ ГБОУ ДПО РК КРИППО – «ВКонтакте» </a:t>
            </a:r>
            <a:r>
              <a:rPr lang="en-US" sz="1800" b="1" spc="5" dirty="0">
                <a:solidFill>
                  <a:srgbClr val="002060"/>
                </a:solidFill>
                <a:latin typeface="Times New Roman"/>
                <a:ea typeface="+mj-ea"/>
                <a:cs typeface="Times New Roman"/>
                <a:hlinkClick r:id="rId3"/>
              </a:rPr>
              <a:t>https://vk.com/public210982767</a:t>
            </a:r>
            <a:r>
              <a:rPr lang="ru-RU" sz="1800" b="1" spc="5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6946A7-B270-A81D-9E31-DE4AAE3FA7D9}"/>
              </a:ext>
            </a:extLst>
          </p:cNvPr>
          <p:cNvSpPr txBox="1"/>
          <p:nvPr/>
        </p:nvSpPr>
        <p:spPr>
          <a:xfrm>
            <a:off x="734298" y="91686"/>
            <a:ext cx="10730337" cy="327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85000"/>
              </a:lnSpc>
              <a:tabLst>
                <a:tab pos="354965" algn="l"/>
                <a:tab pos="355600" algn="l"/>
              </a:tabLst>
            </a:pPr>
            <a:r>
              <a:rPr lang="ru-RU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ОБЕСПЕЧЕНИЕ ИНФОРМАЦИОННОЙ ОТКРЫТОСТИ РАБОТЫ ЦФГ ГБОУ ДПО РК КРИППО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9D8264-A338-8F51-8BD5-663CBCF69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3" t="16332" r="1522" b="5534"/>
          <a:stretch/>
        </p:blipFill>
        <p:spPr>
          <a:xfrm>
            <a:off x="734298" y="549945"/>
            <a:ext cx="4443622" cy="2083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F6CB032-0E59-169B-6834-95341552A2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50" t="22209" r="35893" b="6646"/>
          <a:stretch/>
        </p:blipFill>
        <p:spPr>
          <a:xfrm>
            <a:off x="667679" y="3474260"/>
            <a:ext cx="2288430" cy="2588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7AB32C-F62A-CE59-181A-DA91FDE071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50" t="17762" r="34688" b="10692"/>
          <a:stretch/>
        </p:blipFill>
        <p:spPr>
          <a:xfrm>
            <a:off x="3318337" y="3429000"/>
            <a:ext cx="2232930" cy="2634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EA4BE8-E3F7-E822-CDB1-4981B26B7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25" t="14426" r="6875" b="14462"/>
          <a:stretch/>
        </p:blipFill>
        <p:spPr>
          <a:xfrm>
            <a:off x="6143587" y="416806"/>
            <a:ext cx="5459895" cy="2494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9A178-EA4F-9D5F-6C12-E7E4E5148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54" t="32665" r="6880" b="44044"/>
          <a:stretch/>
        </p:blipFill>
        <p:spPr>
          <a:xfrm>
            <a:off x="6123709" y="2878685"/>
            <a:ext cx="5479773" cy="832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DB5D3C-E8CF-A859-3AAB-810117E426BE}"/>
              </a:ext>
            </a:extLst>
          </p:cNvPr>
          <p:cNvSpPr txBox="1"/>
          <p:nvPr/>
        </p:nvSpPr>
        <p:spPr>
          <a:xfrm>
            <a:off x="7670752" y="3750312"/>
            <a:ext cx="3540083" cy="381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https://minfin.rk.gov.ru/ru/index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B49595D-BBA0-841F-9851-AAB758419F2B}"/>
              </a:ext>
            </a:extLst>
          </p:cNvPr>
          <p:cNvGrpSpPr/>
          <p:nvPr/>
        </p:nvGrpSpPr>
        <p:grpSpPr>
          <a:xfrm>
            <a:off x="10133148" y="2712130"/>
            <a:ext cx="1566360" cy="824400"/>
            <a:chOff x="3921083" y="3005442"/>
            <a:chExt cx="1566360" cy="82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Рукописный ввод 8">
                  <a:extLst>
                    <a:ext uri="{FF2B5EF4-FFF2-40B4-BE49-F238E27FC236}">
                      <a16:creationId xmlns:a16="http://schemas.microsoft.com/office/drawing/2014/main" id="{C5AF0AD6-F538-609F-4343-613B14AFF5CD}"/>
                    </a:ext>
                  </a:extLst>
                </p14:cNvPr>
                <p14:cNvContentPartPr/>
                <p14:nvPr/>
              </p14:nvContentPartPr>
              <p14:xfrm>
                <a:off x="3921083" y="3005442"/>
                <a:ext cx="1566360" cy="82440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FE11C433-714A-5CF3-C78D-4D572DD5B3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03443" y="2987442"/>
                  <a:ext cx="160200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Рукописный ввод 9">
                  <a:extLst>
                    <a:ext uri="{FF2B5EF4-FFF2-40B4-BE49-F238E27FC236}">
                      <a16:creationId xmlns:a16="http://schemas.microsoft.com/office/drawing/2014/main" id="{CB0522F6-57F4-EA37-C012-5D1BB8504A85}"/>
                    </a:ext>
                  </a:extLst>
                </p14:cNvPr>
                <p14:cNvContentPartPr/>
                <p14:nvPr/>
              </p14:nvContentPartPr>
              <p14:xfrm>
                <a:off x="4545323" y="3021282"/>
                <a:ext cx="360" cy="360"/>
              </p14:xfrm>
            </p:contentPart>
          </mc:Choice>
          <mc:Fallback xmlns="">
            <p:pic>
              <p:nvPicPr>
                <p:cNvPr id="27" name="Рукописный ввод 26">
                  <a:extLst>
                    <a:ext uri="{FF2B5EF4-FFF2-40B4-BE49-F238E27FC236}">
                      <a16:creationId xmlns:a16="http://schemas.microsoft.com/office/drawing/2014/main" id="{5E2EC936-9D7B-B0E7-5A4A-E246FACF349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27323" y="300328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98550BCE-A280-1296-4F5C-A1C37942194B}"/>
                    </a:ext>
                  </a:extLst>
                </p14:cNvPr>
                <p14:cNvContentPartPr/>
                <p14:nvPr/>
              </p14:nvContentPartPr>
              <p14:xfrm>
                <a:off x="4545323" y="3021282"/>
                <a:ext cx="360" cy="360"/>
              </p14:xfrm>
            </p:contentPart>
          </mc:Choice>
          <mc:Fallback xmlns="">
            <p:pic>
              <p:nvPicPr>
                <p:cNvPr id="28" name="Рукописный ввод 27">
                  <a:extLst>
                    <a:ext uri="{FF2B5EF4-FFF2-40B4-BE49-F238E27FC236}">
                      <a16:creationId xmlns:a16="http://schemas.microsoft.com/office/drawing/2014/main" id="{40919BDA-318D-BAD4-3200-2D28572C7AB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27323" y="300328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59CDD5-92B6-2613-BD7A-F43D03D3420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4427" r="1250" b="7757"/>
          <a:stretch/>
        </p:blipFill>
        <p:spPr>
          <a:xfrm>
            <a:off x="5955205" y="4312470"/>
            <a:ext cx="4333528" cy="19250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FF0646-0A0E-91D4-D770-E71667479BC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1250" t="15538" r="5979" b="17732"/>
          <a:stretch/>
        </p:blipFill>
        <p:spPr>
          <a:xfrm>
            <a:off x="10095986" y="4312470"/>
            <a:ext cx="2096014" cy="239948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A54DE3A-6F33-1F7C-7188-5E82A5BF4641}"/>
              </a:ext>
            </a:extLst>
          </p:cNvPr>
          <p:cNvGrpSpPr/>
          <p:nvPr/>
        </p:nvGrpSpPr>
        <p:grpSpPr>
          <a:xfrm>
            <a:off x="5647293" y="3905456"/>
            <a:ext cx="1566360" cy="824400"/>
            <a:chOff x="3921083" y="3005442"/>
            <a:chExt cx="1566360" cy="82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2B41164E-B680-8569-3D8F-258742857A8B}"/>
                    </a:ext>
                  </a:extLst>
                </p14:cNvPr>
                <p14:cNvContentPartPr/>
                <p14:nvPr/>
              </p14:nvContentPartPr>
              <p14:xfrm>
                <a:off x="3921083" y="3005442"/>
                <a:ext cx="1566360" cy="824400"/>
              </p14:xfrm>
            </p:contentPart>
          </mc:Choice>
          <mc:Fallback xmlns="">
            <p:pic>
              <p:nvPicPr>
                <p:cNvPr id="26" name="Рукописный ввод 25">
                  <a:extLst>
                    <a:ext uri="{FF2B5EF4-FFF2-40B4-BE49-F238E27FC236}">
                      <a16:creationId xmlns:a16="http://schemas.microsoft.com/office/drawing/2014/main" id="{FE11C433-714A-5CF3-C78D-4D572DD5B3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03443" y="2987442"/>
                  <a:ext cx="1602000" cy="8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00CA510C-708A-49C6-B8C8-23B8780CA436}"/>
                    </a:ext>
                  </a:extLst>
                </p14:cNvPr>
                <p14:cNvContentPartPr/>
                <p14:nvPr/>
              </p14:nvContentPartPr>
              <p14:xfrm>
                <a:off x="4545323" y="3021282"/>
                <a:ext cx="360" cy="360"/>
              </p14:xfrm>
            </p:contentPart>
          </mc:Choice>
          <mc:Fallback xmlns="">
            <p:pic>
              <p:nvPicPr>
                <p:cNvPr id="27" name="Рукописный ввод 26">
                  <a:extLst>
                    <a:ext uri="{FF2B5EF4-FFF2-40B4-BE49-F238E27FC236}">
                      <a16:creationId xmlns:a16="http://schemas.microsoft.com/office/drawing/2014/main" id="{5E2EC936-9D7B-B0E7-5A4A-E246FACF349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27323" y="300328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Рукописный ввод 17">
                  <a:extLst>
                    <a:ext uri="{FF2B5EF4-FFF2-40B4-BE49-F238E27FC236}">
                      <a16:creationId xmlns:a16="http://schemas.microsoft.com/office/drawing/2014/main" id="{2514A5CE-201D-7852-47F4-ED2A7D2D48C3}"/>
                    </a:ext>
                  </a:extLst>
                </p14:cNvPr>
                <p14:cNvContentPartPr/>
                <p14:nvPr/>
              </p14:nvContentPartPr>
              <p14:xfrm>
                <a:off x="4545323" y="3021282"/>
                <a:ext cx="360" cy="360"/>
              </p14:xfrm>
            </p:contentPart>
          </mc:Choice>
          <mc:Fallback xmlns="">
            <p:pic>
              <p:nvPicPr>
                <p:cNvPr id="28" name="Рукописный ввод 27">
                  <a:extLst>
                    <a:ext uri="{FF2B5EF4-FFF2-40B4-BE49-F238E27FC236}">
                      <a16:creationId xmlns:a16="http://schemas.microsoft.com/office/drawing/2014/main" id="{40919BDA-318D-BAD4-3200-2D28572C7AB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27323" y="3003282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0EA486C-6436-98FB-054F-380C747702D8}"/>
              </a:ext>
            </a:extLst>
          </p:cNvPr>
          <p:cNvSpPr txBox="1"/>
          <p:nvPr/>
        </p:nvSpPr>
        <p:spPr>
          <a:xfrm>
            <a:off x="5959338" y="6246305"/>
            <a:ext cx="413664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https://xn--80apaohbc3aw9e.xn--p1ai/project/catalog/regions/krym/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475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0C54EB-47C1-4A15-A193-AD7259400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" t="25543" r="3750" b="15539"/>
          <a:stretch/>
        </p:blipFill>
        <p:spPr>
          <a:xfrm>
            <a:off x="1714500" y="2607712"/>
            <a:ext cx="8763000" cy="3484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AB9391-A1F5-DAF3-3426-71C1EA6159F2}"/>
              </a:ext>
            </a:extLst>
          </p:cNvPr>
          <p:cNvSpPr txBox="1"/>
          <p:nvPr/>
        </p:nvSpPr>
        <p:spPr>
          <a:xfrm>
            <a:off x="685800" y="6092703"/>
            <a:ext cx="1055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 1 –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образовательных программ общего образования, включающих основы финансовой грамотности, % 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http://www.cbr.ru/analytics/szpp/fin_literacy/fin_ed_intro/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38EB02-F1C0-D82A-4AAC-47F16077F935}"/>
              </a:ext>
            </a:extLst>
          </p:cNvPr>
          <p:cNvSpPr txBox="1"/>
          <p:nvPr/>
        </p:nvSpPr>
        <p:spPr>
          <a:xfrm>
            <a:off x="34636" y="-27708"/>
            <a:ext cx="12157364" cy="2590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442913" algn="just" defTabSz="914400" rtl="0" eaLnBrk="0" fontAlgn="base" latinLnBrk="0" hangingPunct="0">
              <a:lnSpc>
                <a:spcPct val="82000"/>
              </a:lnSpc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включения программ по финансовой грамотности в образовательную практику общеобразовательной организации:</a:t>
            </a:r>
          </a:p>
          <a:p>
            <a:pPr marR="0" lvl="0" indent="442913" algn="just" defTabSz="914400" rtl="0" eaLnBrk="0" fontAlgn="base" latinLnBrk="0" hangingPunct="0">
              <a:lnSpc>
                <a:spcPct val="82000"/>
              </a:lnSpc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№ 1: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обязательных предметов (в рамках обязательной части основной образовательной программы)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50850" algn="just" defTabSz="914400" rtl="0" eaLnBrk="0" fontAlgn="base" latinLnBrk="0" hangingPunct="0">
              <a:lnSpc>
                <a:spcPct val="82000"/>
              </a:lnSpc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№ 2: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реализация программы самостоятельного курса «Финансовая грамотность» или «Основы финансовой грамотности» в рамках внеурочной деятельности, в качестве факультативного или элективного курса.</a:t>
            </a:r>
          </a:p>
          <a:p>
            <a:pPr indent="450850" algn="just" eaLnBrk="0" fontAlgn="base" hangingPunct="0">
              <a:lnSpc>
                <a:spcPct val="82000"/>
              </a:lnSpc>
            </a:pPr>
            <a:r>
              <a:rPr lang="ru-RU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№ 3: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тематики финансовой грамотности в программу воспитания и социализации: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а) в рамках классных мероприятий классного руководителя, б) в рамках образовательных событий образовательной организации.</a:t>
            </a:r>
          </a:p>
          <a:p>
            <a:pPr indent="450850" algn="just" eaLnBrk="0" fontAlgn="base" hangingPunct="0">
              <a:lnSpc>
                <a:spcPct val="82000"/>
              </a:lnSpc>
            </a:pPr>
            <a:r>
              <a:rPr lang="ru-RU" b="1" spc="-1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№ 4: 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дополнительных программ в образовательной организации </a:t>
            </a:r>
            <a:r>
              <a:rPr lang="ru-RU" spc="-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(кружки, клубы, профильные тематические смены в детских лагерях дневного пребывания на базе образовательных организаций, выездные оздоровительно-просветительские детские лагеря (тематические смены).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8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0248D0-B5D3-B8A6-EB99-9C6A606364A9}"/>
              </a:ext>
            </a:extLst>
          </p:cNvPr>
          <p:cNvSpPr txBox="1"/>
          <p:nvPr/>
        </p:nvSpPr>
        <p:spPr>
          <a:xfrm>
            <a:off x="2409176" y="119405"/>
            <a:ext cx="739872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Нормативные основы обучения финансовой грамотности в общеобразовательной организации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1C5E715-ADDD-8431-8B31-DE464630EC82}"/>
              </a:ext>
            </a:extLst>
          </p:cNvPr>
          <p:cNvSpPr txBox="1">
            <a:spLocks/>
          </p:cNvSpPr>
          <p:nvPr/>
        </p:nvSpPr>
        <p:spPr>
          <a:xfrm>
            <a:off x="196763" y="1108026"/>
            <a:ext cx="11694956" cy="1361582"/>
          </a:xfrm>
          <a:prstGeom prst="rect">
            <a:avLst/>
          </a:prstGeom>
          <a:ln w="28575" cap="flat" cmpd="sng" algn="ctr">
            <a:solidFill>
              <a:schemeClr val="accent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31.05.2021 №286  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ФГОС НОО»</a:t>
            </a:r>
          </a:p>
          <a:p>
            <a:pPr marL="265113" indent="-265113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от 31 мая 2021 г. № 287 </a:t>
            </a:r>
            <a:r>
              <a:rPr 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ФГОС ООО»</a:t>
            </a:r>
          </a:p>
          <a:p>
            <a:pPr marL="265113" indent="-265113" algn="just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рабочие программы (ПРП) по основным учебным предметам НОО и ООО, </a:t>
            </a:r>
            <a:r>
              <a:rPr lang="ru-RU" spc="-20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включенные в Реестр примерных основны</a:t>
            </a:r>
            <a:r>
              <a:rPr lang="ru-RU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общеобразовательных программ Министерства просвещения Российской Федерации </a:t>
            </a:r>
            <a:r>
              <a:rPr lang="en-US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https://fgosreestr.ru/oop?page=14</a:t>
            </a:r>
            <a:r>
              <a:rPr lang="ru-RU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ФГОС ООО">
            <a:extLst>
              <a:ext uri="{FF2B5EF4-FFF2-40B4-BE49-F238E27FC236}">
                <a16:creationId xmlns:a16="http://schemas.microsoft.com/office/drawing/2014/main" id="{8BDBB130-8308-D4E9-3333-BFF3D459E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9" y="23877"/>
            <a:ext cx="2111703" cy="112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Государственное бюджетное общеобразовательное учреждение средняя  общеобразовательная школа №290 Красносельского района Санкт-Петербурга">
            <a:extLst>
              <a:ext uri="{FF2B5EF4-FFF2-40B4-BE49-F238E27FC236}">
                <a16:creationId xmlns:a16="http://schemas.microsoft.com/office/drawing/2014/main" id="{EBE3F76C-7FD5-7EB4-2ECA-264B0FBA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2" y="0"/>
            <a:ext cx="2277807" cy="10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F461A-6E66-3E75-5FAC-B3B754CDF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95" t="44836" r="23665" b="12511"/>
          <a:stretch/>
        </p:blipFill>
        <p:spPr>
          <a:xfrm>
            <a:off x="2957862" y="3715897"/>
            <a:ext cx="6349289" cy="301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7FE41A-9FA4-7109-92F2-BFC393B6FF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01" t="27767" r="31249" b="26820"/>
          <a:stretch/>
        </p:blipFill>
        <p:spPr>
          <a:xfrm>
            <a:off x="9589790" y="2933102"/>
            <a:ext cx="2404529" cy="165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C8647C-7B52-112E-8439-559F931FD3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1" t="35261" r="31249" b="18568"/>
          <a:stretch/>
        </p:blipFill>
        <p:spPr>
          <a:xfrm>
            <a:off x="9696607" y="3419965"/>
            <a:ext cx="2400609" cy="1684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26E67A-DFA9-80BE-E45C-4F349F969F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625" t="42454" r="31875" b="12133"/>
          <a:stretch/>
        </p:blipFill>
        <p:spPr>
          <a:xfrm>
            <a:off x="9597716" y="3833351"/>
            <a:ext cx="2295699" cy="1637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93DAF9E-788F-C522-490E-69A5580673D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25" t="24432" r="31875" b="35548"/>
          <a:stretch/>
        </p:blipFill>
        <p:spPr>
          <a:xfrm>
            <a:off x="9678885" y="4205672"/>
            <a:ext cx="2455571" cy="154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ED2BAD9-C329-F196-88F2-290B4D27702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000" t="31102" r="31875" b="28354"/>
          <a:stretch/>
        </p:blipFill>
        <p:spPr>
          <a:xfrm>
            <a:off x="9589790" y="4607019"/>
            <a:ext cx="2293324" cy="143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0B284E-A20B-387F-CEAC-994582AAFD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625" t="21097" r="21616" b="12204"/>
          <a:stretch/>
        </p:blipFill>
        <p:spPr>
          <a:xfrm>
            <a:off x="115767" y="2933102"/>
            <a:ext cx="2277807" cy="1565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" name="Рисунок 3071">
            <a:extLst>
              <a:ext uri="{FF2B5EF4-FFF2-40B4-BE49-F238E27FC236}">
                <a16:creationId xmlns:a16="http://schemas.microsoft.com/office/drawing/2014/main" id="{C88A6147-1682-BECD-7A4B-9221ADC0FB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001" t="37108" r="31928" b="14427"/>
          <a:stretch/>
        </p:blipFill>
        <p:spPr>
          <a:xfrm>
            <a:off x="330599" y="3310957"/>
            <a:ext cx="2285638" cy="1731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3" name="Рисунок 3072">
            <a:extLst>
              <a:ext uri="{FF2B5EF4-FFF2-40B4-BE49-F238E27FC236}">
                <a16:creationId xmlns:a16="http://schemas.microsoft.com/office/drawing/2014/main" id="{D2A8D8E9-C18A-5BB5-A4C2-F0CB4D22CD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001" t="31102" r="31249" b="22728"/>
          <a:stretch/>
        </p:blipFill>
        <p:spPr>
          <a:xfrm>
            <a:off x="121338" y="3732403"/>
            <a:ext cx="2425521" cy="172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Рисунок 3074">
            <a:extLst>
              <a:ext uri="{FF2B5EF4-FFF2-40B4-BE49-F238E27FC236}">
                <a16:creationId xmlns:a16="http://schemas.microsoft.com/office/drawing/2014/main" id="{2BBDF141-FF8C-C91E-B63C-ACD186839C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0000" t="26655" r="31875" b="27932"/>
          <a:stretch/>
        </p:blipFill>
        <p:spPr>
          <a:xfrm>
            <a:off x="221612" y="4071215"/>
            <a:ext cx="2394828" cy="169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Рисунок 3075">
            <a:extLst>
              <a:ext uri="{FF2B5EF4-FFF2-40B4-BE49-F238E27FC236}">
                <a16:creationId xmlns:a16="http://schemas.microsoft.com/office/drawing/2014/main" id="{ED88B96F-064E-4863-FD89-B2830A294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0000" t="34241" r="31875" b="19859"/>
          <a:stretch/>
        </p:blipFill>
        <p:spPr>
          <a:xfrm>
            <a:off x="229695" y="4498692"/>
            <a:ext cx="2306433" cy="16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Рисунок 3079">
            <a:extLst>
              <a:ext uri="{FF2B5EF4-FFF2-40B4-BE49-F238E27FC236}">
                <a16:creationId xmlns:a16="http://schemas.microsoft.com/office/drawing/2014/main" id="{98A8AD20-BA76-2351-3BDD-53D441FA7E7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0868" t="31102" r="22391" b="15862"/>
          <a:stretch/>
        </p:blipFill>
        <p:spPr>
          <a:xfrm>
            <a:off x="166120" y="4842221"/>
            <a:ext cx="2459140" cy="1292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2" name="Рисунок 3081">
            <a:extLst>
              <a:ext uri="{FF2B5EF4-FFF2-40B4-BE49-F238E27FC236}">
                <a16:creationId xmlns:a16="http://schemas.microsoft.com/office/drawing/2014/main" id="{9BADB98D-D5BC-36A0-CF95-0ED681C3616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0001" t="26655" r="31249" b="29395"/>
          <a:stretch/>
        </p:blipFill>
        <p:spPr>
          <a:xfrm>
            <a:off x="174303" y="5157252"/>
            <a:ext cx="2337664" cy="1490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4" name="Рисунок 3083">
            <a:extLst>
              <a:ext uri="{FF2B5EF4-FFF2-40B4-BE49-F238E27FC236}">
                <a16:creationId xmlns:a16="http://schemas.microsoft.com/office/drawing/2014/main" id="{62188202-9266-F4B3-F308-600E2F118B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0625" t="36265" r="31250" b="17761"/>
          <a:stretch/>
        </p:blipFill>
        <p:spPr>
          <a:xfrm>
            <a:off x="9629550" y="4964776"/>
            <a:ext cx="2286000" cy="154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6" name="Рисунок 3085">
            <a:extLst>
              <a:ext uri="{FF2B5EF4-FFF2-40B4-BE49-F238E27FC236}">
                <a16:creationId xmlns:a16="http://schemas.microsoft.com/office/drawing/2014/main" id="{12164A47-7802-D0FD-551F-0CB6DB332ED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625" t="33840" r="31875" b="20480"/>
          <a:stretch/>
        </p:blipFill>
        <p:spPr>
          <a:xfrm>
            <a:off x="9807903" y="5260091"/>
            <a:ext cx="2286000" cy="1565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88" name="Рисунок 3087">
            <a:extLst>
              <a:ext uri="{FF2B5EF4-FFF2-40B4-BE49-F238E27FC236}">
                <a16:creationId xmlns:a16="http://schemas.microsoft.com/office/drawing/2014/main" id="{C7892443-11E3-AE8B-8B8D-13195B24521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001" t="46266" r="31249" b="10530"/>
          <a:stretch/>
        </p:blipFill>
        <p:spPr>
          <a:xfrm>
            <a:off x="364678" y="5420602"/>
            <a:ext cx="2218759" cy="1390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975F22-F345-776D-37BD-B65805B45BA6}"/>
              </a:ext>
            </a:extLst>
          </p:cNvPr>
          <p:cNvSpPr/>
          <p:nvPr/>
        </p:nvSpPr>
        <p:spPr>
          <a:xfrm>
            <a:off x="2616237" y="2667085"/>
            <a:ext cx="6856009" cy="896036"/>
          </a:xfrm>
          <a:prstGeom prst="rect">
            <a:avLst/>
          </a:prstGeom>
          <a:noFill/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диная рамка компетенций </a:t>
            </a: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финансовой грамотности для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учащихся школьного возраста (ЕРКФГ) </a:t>
            </a:r>
            <a:r>
              <a:rPr kumimoji="0" lang="en-US" alt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hlinkClick r:id="rId21"/>
              </a:rPr>
              <a:t>https://app-dev.xn--80apaohbc3aw9e.xn--p1ai/storage/18922/edinaya-ramka-fg.pdf</a:t>
            </a:r>
            <a:r>
              <a:rPr kumimoji="0" lang="ru-RU" alt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2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935767-A2A5-1BE5-11CD-8B11A06E9105}"/>
              </a:ext>
            </a:extLst>
          </p:cNvPr>
          <p:cNvGrpSpPr/>
          <p:nvPr/>
        </p:nvGrpSpPr>
        <p:grpSpPr>
          <a:xfrm>
            <a:off x="1921761" y="1637070"/>
            <a:ext cx="8733431" cy="4583684"/>
            <a:chOff x="1921761" y="1637070"/>
            <a:chExt cx="8733431" cy="458368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987EB07-7A6D-4A6D-B38A-8BF6667E6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798" t="28807" r="22581" b="19555"/>
            <a:stretch/>
          </p:blipFill>
          <p:spPr>
            <a:xfrm>
              <a:off x="1921761" y="1637070"/>
              <a:ext cx="8733431" cy="4583684"/>
            </a:xfrm>
            <a:prstGeom prst="rect">
              <a:avLst/>
            </a:prstGeom>
          </p:spPr>
        </p:pic>
        <p:cxnSp>
          <p:nvCxnSpPr>
            <p:cNvPr id="68" name="Прямая со стрелкой 67">
              <a:extLst>
                <a:ext uri="{FF2B5EF4-FFF2-40B4-BE49-F238E27FC236}">
                  <a16:creationId xmlns:a16="http://schemas.microsoft.com/office/drawing/2014/main" id="{B5F28AB9-1512-4D41-A6B7-8644A6E504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5288" y="5496532"/>
              <a:ext cx="797070" cy="7163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8AD030E-091B-4597-BE71-6F6E3FAFDEF8}"/>
              </a:ext>
            </a:extLst>
          </p:cNvPr>
          <p:cNvSpPr txBox="1"/>
          <p:nvPr/>
        </p:nvSpPr>
        <p:spPr>
          <a:xfrm>
            <a:off x="301620" y="10461"/>
            <a:ext cx="11661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предметы, предусматривающие образовательные результаты, включающие финансовую грамотность (ФГОС + ЕРКФГ)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B07FE89-0883-427C-BAFE-2062F4C90E68}"/>
              </a:ext>
            </a:extLst>
          </p:cNvPr>
          <p:cNvCxnSpPr>
            <a:cxnSpLocks/>
          </p:cNvCxnSpPr>
          <p:nvPr/>
        </p:nvCxnSpPr>
        <p:spPr>
          <a:xfrm>
            <a:off x="1513205" y="1858297"/>
            <a:ext cx="1171001" cy="886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E75DADB-B618-4B02-A5ED-189516789BE6}"/>
              </a:ext>
            </a:extLst>
          </p:cNvPr>
          <p:cNvSpPr/>
          <p:nvPr/>
        </p:nvSpPr>
        <p:spPr>
          <a:xfrm>
            <a:off x="825910" y="1637070"/>
            <a:ext cx="2005780" cy="47410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Окружающий мир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 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B3443AAD-6127-4F34-9421-8E125356EFFE}"/>
              </a:ext>
            </a:extLst>
          </p:cNvPr>
          <p:cNvCxnSpPr>
            <a:cxnSpLocks/>
          </p:cNvCxnSpPr>
          <p:nvPr/>
        </p:nvCxnSpPr>
        <p:spPr>
          <a:xfrm>
            <a:off x="1828800" y="3387179"/>
            <a:ext cx="957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3650D95-2F18-426B-B6F1-488AA8BEA8A8}"/>
              </a:ext>
            </a:extLst>
          </p:cNvPr>
          <p:cNvCxnSpPr>
            <a:cxnSpLocks/>
          </p:cNvCxnSpPr>
          <p:nvPr/>
        </p:nvCxnSpPr>
        <p:spPr>
          <a:xfrm flipV="1">
            <a:off x="1759047" y="3876479"/>
            <a:ext cx="1002890" cy="2542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8DFBBA6-06AC-4DE0-B091-1C750FFD2183}"/>
              </a:ext>
            </a:extLst>
          </p:cNvPr>
          <p:cNvCxnSpPr>
            <a:cxnSpLocks/>
          </p:cNvCxnSpPr>
          <p:nvPr/>
        </p:nvCxnSpPr>
        <p:spPr>
          <a:xfrm flipV="1">
            <a:off x="2307400" y="4473464"/>
            <a:ext cx="408556" cy="349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642888E-EF44-4EFA-AB33-598F52357FB9}"/>
              </a:ext>
            </a:extLst>
          </p:cNvPr>
          <p:cNvSpPr/>
          <p:nvPr/>
        </p:nvSpPr>
        <p:spPr>
          <a:xfrm>
            <a:off x="146024" y="3163539"/>
            <a:ext cx="2005780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Информатика  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967E465-E6DC-44AF-867C-9417AD34384A}"/>
              </a:ext>
            </a:extLst>
          </p:cNvPr>
          <p:cNvSpPr/>
          <p:nvPr/>
        </p:nvSpPr>
        <p:spPr>
          <a:xfrm>
            <a:off x="54775" y="3940217"/>
            <a:ext cx="2005780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EBEC45A-EFA5-4526-BB1C-C1A56BF5B556}"/>
              </a:ext>
            </a:extLst>
          </p:cNvPr>
          <p:cNvSpPr/>
          <p:nvPr/>
        </p:nvSpPr>
        <p:spPr>
          <a:xfrm>
            <a:off x="301620" y="4738525"/>
            <a:ext cx="2005780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География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60C379A-35AC-401F-A4C0-5BE786433CDD}"/>
              </a:ext>
            </a:extLst>
          </p:cNvPr>
          <p:cNvSpPr/>
          <p:nvPr/>
        </p:nvSpPr>
        <p:spPr>
          <a:xfrm>
            <a:off x="3268248" y="820692"/>
            <a:ext cx="2516310" cy="75216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Окружающий мир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6CB27C7-01EC-46A3-A8CA-52285A457F4C}"/>
              </a:ext>
            </a:extLst>
          </p:cNvPr>
          <p:cNvCxnSpPr>
            <a:cxnSpLocks/>
          </p:cNvCxnSpPr>
          <p:nvPr/>
        </p:nvCxnSpPr>
        <p:spPr>
          <a:xfrm flipH="1">
            <a:off x="7232358" y="1567647"/>
            <a:ext cx="2471712" cy="1010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495CF9F-C505-4337-B3EC-B0FBAF3C8B44}"/>
              </a:ext>
            </a:extLst>
          </p:cNvPr>
          <p:cNvCxnSpPr>
            <a:cxnSpLocks/>
          </p:cNvCxnSpPr>
          <p:nvPr/>
        </p:nvCxnSpPr>
        <p:spPr>
          <a:xfrm flipH="1">
            <a:off x="4922474" y="1575810"/>
            <a:ext cx="4817873" cy="2897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0F84CA5-1D89-433A-B525-97ED8B0A3BC2}"/>
              </a:ext>
            </a:extLst>
          </p:cNvPr>
          <p:cNvCxnSpPr>
            <a:cxnSpLocks/>
          </p:cNvCxnSpPr>
          <p:nvPr/>
        </p:nvCxnSpPr>
        <p:spPr>
          <a:xfrm flipH="1">
            <a:off x="5000205" y="1567647"/>
            <a:ext cx="1879549" cy="24359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EFA0C88-4226-4212-A3C9-0CB8D464F280}"/>
              </a:ext>
            </a:extLst>
          </p:cNvPr>
          <p:cNvCxnSpPr>
            <a:cxnSpLocks/>
          </p:cNvCxnSpPr>
          <p:nvPr/>
        </p:nvCxnSpPr>
        <p:spPr>
          <a:xfrm>
            <a:off x="4586733" y="1634119"/>
            <a:ext cx="309716" cy="8196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7FF8D74-BCAA-4E90-98A6-37DF94DE7841}"/>
              </a:ext>
            </a:extLst>
          </p:cNvPr>
          <p:cNvSpPr/>
          <p:nvPr/>
        </p:nvSpPr>
        <p:spPr>
          <a:xfrm>
            <a:off x="5974203" y="820691"/>
            <a:ext cx="2516310" cy="75216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Окружающий мир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633A9FF3-4CBF-4029-B935-91BCC730EC33}"/>
              </a:ext>
            </a:extLst>
          </p:cNvPr>
          <p:cNvSpPr/>
          <p:nvPr/>
        </p:nvSpPr>
        <p:spPr>
          <a:xfrm>
            <a:off x="8632959" y="1059560"/>
            <a:ext cx="2516310" cy="50808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Математика  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EF9473B-BA74-402E-A64A-C1E993C11B79}"/>
              </a:ext>
            </a:extLst>
          </p:cNvPr>
          <p:cNvSpPr/>
          <p:nvPr/>
        </p:nvSpPr>
        <p:spPr>
          <a:xfrm>
            <a:off x="9660546" y="1916561"/>
            <a:ext cx="2516310" cy="4097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Обществознание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94E78984-AA9C-48C8-A2E9-27C992D2A075}"/>
              </a:ext>
            </a:extLst>
          </p:cNvPr>
          <p:cNvCxnSpPr>
            <a:cxnSpLocks/>
          </p:cNvCxnSpPr>
          <p:nvPr/>
        </p:nvCxnSpPr>
        <p:spPr>
          <a:xfrm flipH="1">
            <a:off x="8117037" y="2326296"/>
            <a:ext cx="2631116" cy="1010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F6D23CD-B92D-410F-BE0D-38D40B31DB34}"/>
              </a:ext>
            </a:extLst>
          </p:cNvPr>
          <p:cNvCxnSpPr>
            <a:cxnSpLocks/>
          </p:cNvCxnSpPr>
          <p:nvPr/>
        </p:nvCxnSpPr>
        <p:spPr>
          <a:xfrm flipH="1">
            <a:off x="7897162" y="2387556"/>
            <a:ext cx="2691587" cy="627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9C6935A5-52BF-4A14-85F9-D618322BD061}"/>
              </a:ext>
            </a:extLst>
          </p:cNvPr>
          <p:cNvCxnSpPr>
            <a:cxnSpLocks/>
          </p:cNvCxnSpPr>
          <p:nvPr/>
        </p:nvCxnSpPr>
        <p:spPr>
          <a:xfrm flipH="1">
            <a:off x="9108742" y="2364095"/>
            <a:ext cx="1612736" cy="1512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114AE0A-528D-44D0-9B20-DD69E1D11D27}"/>
              </a:ext>
            </a:extLst>
          </p:cNvPr>
          <p:cNvCxnSpPr>
            <a:cxnSpLocks/>
          </p:cNvCxnSpPr>
          <p:nvPr/>
        </p:nvCxnSpPr>
        <p:spPr>
          <a:xfrm flipH="1">
            <a:off x="9390228" y="2364095"/>
            <a:ext cx="1331250" cy="674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7A3B7BF-7371-4DD6-8055-3CA0C6D24319}"/>
              </a:ext>
            </a:extLst>
          </p:cNvPr>
          <p:cNvSpPr/>
          <p:nvPr/>
        </p:nvSpPr>
        <p:spPr>
          <a:xfrm>
            <a:off x="5000205" y="6220754"/>
            <a:ext cx="2896957" cy="53324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PT Sans" panose="020B0503020203020204" pitchFamily="34" charset="-52"/>
              </a:rPr>
              <a:t>Информатика  </a:t>
            </a:r>
          </a:p>
        </p:txBody>
      </p: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A451ACB0-9141-4AC4-8508-CAD499FDF113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3731342" y="5707626"/>
            <a:ext cx="2717342" cy="513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6A4BDA3-9E50-43EB-9992-7FEF857CE881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5210311" y="5575070"/>
            <a:ext cx="1238373" cy="645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222991E3-EACD-4F32-B204-93AF02E4457D}"/>
              </a:ext>
            </a:extLst>
          </p:cNvPr>
          <p:cNvCxnSpPr>
            <a:cxnSpLocks/>
          </p:cNvCxnSpPr>
          <p:nvPr/>
        </p:nvCxnSpPr>
        <p:spPr>
          <a:xfrm flipV="1">
            <a:off x="6448683" y="5496532"/>
            <a:ext cx="2660059" cy="7242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76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3A60D9-07B6-E74E-8CD5-240965E06928}"/>
              </a:ext>
            </a:extLst>
          </p:cNvPr>
          <p:cNvSpPr txBox="1"/>
          <p:nvPr/>
        </p:nvSpPr>
        <p:spPr>
          <a:xfrm>
            <a:off x="0" y="703110"/>
            <a:ext cx="12192000" cy="6154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ПРП учебного курса «Обществознание и естествознание (Окружающий мир). Финансовая культура» (для образовательных организаций, реализующих программы начального общего образования)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https://fgosreestr.ru/oop/primernaia-rabochaia-programma-uchebnogo-kursa-obshchestvoznanie-i-estestvoznanie-okruzhaiushchii-mir-finansovaia-kultura-dlia-obrazovatelnykh-organizatsii-realizuiushchikh-programmy-nachalnogo-obshchego-obrazovaniia</a:t>
            </a:r>
            <a:r>
              <a:rPr lang="ru-RU" sz="155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ПРП учебного курса «Обществознание и естествознание (Окружающий мир). Секреты финансовой грамоты» для начального общего образования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https://fgosreestr.ru/oop/primernaia-rabochaia-programma-uchebnogo-kursa-obshchestvoznanie-i-estestvoznanie-okruzhaiushchii-mir-sekrety-finansovoi-gramoty-dlia-nachalnogo-obshchego-obrazovaniia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ПРП учебного курса «Общественно-научные предметы. Финансовая грамотность. 5—7 классы»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https://fgosreestr.ru/oop/primernaia-rabochaia-programma-uchebnogo-kursa-obshchestvenno-nauchnye-predmety-finansovaia-gramotnost-5-7-klassy</a:t>
            </a:r>
            <a:endParaRPr lang="ru-RU" sz="1550" u="sng" spc="-20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ПРП учебного курса «Основы финансовой грамотности. Финансовая культура» (для 5–9 классов образовательных организаций)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https://fgosreestr.ru/oop/primernaia-rabochaia-programma-uchebnogo-kursa-osnovy-finansovoi-gramotnosti-finansovaia-kultura-dlia-5-9-klassov-obrazovatelnykh-organizatsii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ПРП учебного курса «Основы финансовой грамотности. Финансовая культура» (для 10–11 классов образовательных организаций)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https://fgosreestr.ru/oop/primernaia-rabochaia-programma-uchebnogo-kursa-osnovy-finansovoi-gramotnosti-finansovaia-kultura-dlia-10-11-klassov-obrazovatelnykh-organizatsii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ПРП учебного курса «Общественные науки. Основы налоговой грамотности. 10—11 классы. Базовый уровень»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https://fgosreestr.ru/oop/primernaia-rabochaia-programma-uchebnogo-kursa-obshchestvennye-nauki-osnovy-nalogovoi-gramotnosti-10-11-klassy-bazovyi-uroven</a:t>
            </a:r>
            <a:r>
              <a:rPr lang="ru-RU" sz="1550" spc="-20" dirty="0">
                <a:solidFill>
                  <a:srgbClr val="3C435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 учебного курса «Основы предпринимательства» предметной области «Общественные науки»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https://fgosreestr.ru/oop/primernaia-obrazovatelnaia-programma-uchebnogo-kursa-osnovy-predprinimatelstva-predmetnoi-oblasti-obshchestvennye-nauki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 учебного курса «Финансовая грамотность. Современный мир» предметной области «Общественно-научные предметы» для образовательных организаций, реализующих образовательные программы основного общего образования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https://fgosreestr.ru/oop/finansovaya-gramotnost-sovremennyy-mir</a:t>
            </a:r>
            <a:r>
              <a:rPr lang="ru-RU" sz="1550" spc="-20" dirty="0">
                <a:solidFill>
                  <a:srgbClr val="3C435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 учебного курса «Финансовая грамотность. Цифровой мир» предметной области «Общественные науки» для образовательных организаций, реализующих образовательные программы среднего общего образования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https://fgosreestr.ru/oop/finansovaya-gramotnost-cifrovoy-mir</a:t>
            </a:r>
            <a:r>
              <a:rPr lang="ru-RU" sz="1550" spc="-20" dirty="0">
                <a:solidFill>
                  <a:srgbClr val="3C435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82000"/>
              </a:lnSpc>
            </a:pPr>
            <a:r>
              <a:rPr lang="ru-RU" sz="155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обеспечению общеобразовательными организациями достижения результатов реализации основных образовательных программ по финансовой грамотности на уровне начального общего и основного общего образования в соответствии с ФГОС и Единой рамкой компетенций по финансовой грамотности </a:t>
            </a:r>
            <a:r>
              <a:rPr lang="ru-RU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https://xn--80apaohbc3aw9e.xn--p1ai/materials/metod-rekomendacii-k-soderzhaniyu-i-rezultatam-osvoeniya-obrazovatelnyh-programm-v-nachalnoj-shkole/</a:t>
            </a:r>
            <a:r>
              <a:rPr lang="ru-RU" sz="1550" spc="-20" dirty="0">
                <a:solidFill>
                  <a:srgbClr val="3E3E3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2000"/>
              </a:lnSpc>
            </a:pPr>
            <a:r>
              <a:rPr lang="ru-RU" sz="1550" b="1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Типовые КИМ для промежуточной оценки знаний уровня финансовой грамотности обучающихся и методические рекомендации по их применению в системе общего образования </a:t>
            </a:r>
            <a:r>
              <a:rPr lang="en-US" sz="1550" u="sng" spc="-2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https://xn--80apaohbc3aw9e.xn--p1ai/materials/kimy-dlya-promezhutochnoj-ocenki-znanij-v-sisteme-obshego-obrazovaniya/</a:t>
            </a:r>
            <a:endParaRPr lang="ru-RU" sz="1550" spc="-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10E7D-B893-6BFB-43C8-A39F3DD920A7}"/>
              </a:ext>
            </a:extLst>
          </p:cNvPr>
          <p:cNvSpPr txBox="1"/>
          <p:nvPr/>
        </p:nvSpPr>
        <p:spPr>
          <a:xfrm>
            <a:off x="190500" y="84461"/>
            <a:ext cx="11811000" cy="563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рабочие программы (ПРП) учебных курсов по финансовой грамотности 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</a:t>
            </a:r>
            <a:r>
              <a:rPr lang="ru-RU" b="1" i="0" dirty="0">
                <a:solidFill>
                  <a:srgbClr val="3C43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добрены решением ФУМО по общему образованию, протокол от 23 июня 2022 г. № 3/22)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5BFACF6F-E4BD-4DD9-BBFD-8900FCFB1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04" y="1752600"/>
            <a:ext cx="11910391" cy="4914473"/>
          </a:xfrm>
        </p:spPr>
        <p:txBody>
          <a:bodyPr>
            <a:noAutofit/>
          </a:bodyPr>
          <a:lstStyle/>
          <a:p>
            <a:pPr indent="360363" algn="just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43.4. Предметные результаты по учебному предмету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предметной области «Математика и информатика» должны обеспечивать:</a:t>
            </a:r>
          </a:p>
          <a:p>
            <a:pPr indent="360363" algn="just">
              <a:lnSpc>
                <a:spcPct val="9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использование начальных математических знаний при решении учебных и практических задач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повседневных ситуациях для описания и объяснения окружающих предметов, процессов и явлений, оценки их количественных и пространственных отношений,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в сфере личных и семейных финансов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60363" algn="just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43.5. Предметные результаты по учебному предмету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«Окружающий мир»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предметной области «Обществознание и естествознание (окружающий мир)» должны обеспечивать: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363" algn="just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первоначальные представления о природных и социальных объектах как компонентах единого мира, о многообразии объектов и явлений природы; связи мира живой и неживой природы;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 рационального поведения и обоснованного принятия решений;</a:t>
            </a:r>
          </a:p>
          <a:p>
            <a:pPr indent="360363" algn="just">
              <a:lnSpc>
                <a:spcPct val="9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формирование навыков здорового и безопасного образа жизни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выполнения правил безопасного поведения в окружающей среде,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знаний о небезопасности разглашения личной и финансовой информации при общении с людьми вне семьи, в сети Интернет и опыта соблюдения правил безопасного поведения при использовании личных финансов.</a:t>
            </a:r>
          </a:p>
          <a:p>
            <a:pPr indent="360363" algn="just">
              <a:lnSpc>
                <a:spcPct val="9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планируемые результаты по финансовой грамотности </a:t>
            </a:r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успешно достигаться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таких учебных предметов, как </a:t>
            </a:r>
          </a:p>
          <a:p>
            <a:pPr indent="360363" algn="just">
              <a:lnSpc>
                <a:spcPct val="9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«Технология»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43.8. 1) получение первоначальных представлений о созидательном и нравственном значении труда в жизни человека и общества; </a:t>
            </a:r>
          </a:p>
          <a:p>
            <a:pPr indent="360363" algn="just">
              <a:lnSpc>
                <a:spcPct val="9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«Литературное чтение»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43.1.2. 2) достижение необходимого для продолжения образования уровня общего речевого развития; 6) овладение техникой смыслового чтения вслух.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55BD5-27F4-4AB5-AC0F-0A038400E41D}"/>
              </a:ext>
            </a:extLst>
          </p:cNvPr>
          <p:cNvSpPr txBox="1"/>
          <p:nvPr/>
        </p:nvSpPr>
        <p:spPr>
          <a:xfrm>
            <a:off x="3581400" y="34175"/>
            <a:ext cx="8515065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Начальное общее образование</a:t>
            </a:r>
          </a:p>
          <a:p>
            <a:pPr algn="ctr"/>
            <a:endParaRPr lang="ru-RU" altLang="ko-KR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требований к образовательным результатам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достигнуты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изучения вопросов финансовой грамотности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учебным предметам «Математика» и «Окружающий мир».</a:t>
            </a:r>
            <a:endParaRPr lang="ko-KR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Государственное бюджетное общеобразовательное учреждение средняя  общеобразовательная школа №290 Красносельского района Санкт-Петербурга">
            <a:extLst>
              <a:ext uri="{FF2B5EF4-FFF2-40B4-BE49-F238E27FC236}">
                <a16:creationId xmlns:a16="http://schemas.microsoft.com/office/drawing/2014/main" id="{A570F240-AFE5-F351-24C7-D27DD033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2617"/>
            <a:ext cx="3058945" cy="136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48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BBD2B2-DDE7-D991-4FD7-21BBE47249C0}"/>
              </a:ext>
            </a:extLst>
          </p:cNvPr>
          <p:cNvSpPr txBox="1"/>
          <p:nvPr/>
        </p:nvSpPr>
        <p:spPr>
          <a:xfrm>
            <a:off x="0" y="0"/>
            <a:ext cx="1219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1.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начальной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4F031AE-8A09-F2C6-82B3-C5577D183968}"/>
              </a:ext>
            </a:extLst>
          </p:cNvPr>
          <p:cNvGraphicFramePr>
            <a:graphicFrameLocks noGrp="1"/>
          </p:cNvGraphicFramePr>
          <p:nvPr/>
        </p:nvGraphicFramePr>
        <p:xfrm>
          <a:off x="0" y="762000"/>
          <a:ext cx="12192000" cy="6096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378126988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93038636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103251893"/>
                    </a:ext>
                  </a:extLst>
                </a:gridCol>
              </a:tblGrid>
              <a:tr h="798518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НОО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310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spc="-2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31093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2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58815"/>
                  </a:ext>
                </a:extLst>
              </a:tr>
              <a:tr h="93485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 и величины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Числа в пределах 100. Запись равенства, неравенства. Величины. Сравнение. Соотношение между единицами величины (в пределах 100), его применение для решения практических задач.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893445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92710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7945" marR="64135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  <a:endParaRPr lang="ru-RU" sz="1600" spc="-20" baseline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61595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i="1" spc="-20" baseline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Уметь </a:t>
                      </a:r>
                      <a:r>
                        <a:rPr lang="ru-RU" sz="1600" spc="-20" baseline="0">
                          <a:solidFill>
                            <a:srgbClr val="2B2B2B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проверять чеки и квитанции после совершения покупок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393352"/>
                  </a:ext>
                </a:extLst>
              </a:tr>
              <a:tr h="798518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-вые задачи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Расчётные задачи	на увеличение/уменьшение величины на несколько единиц/в несколько раз.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893445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92710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  <a:p>
                      <a:pPr marL="0" marR="60325" algn="l">
                        <a:lnSpc>
                          <a:spcPct val="90000"/>
                        </a:lnSpc>
                        <a:spcBef>
                          <a:spcPts val="0"/>
                        </a:spcBef>
                        <a:tabLst>
                          <a:tab pos="619125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правильно считать сдачу</a:t>
                      </a:r>
                      <a:endParaRPr lang="ru-RU" sz="1600" spc="-20" baseline="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493276"/>
                  </a:ext>
                </a:extLst>
              </a:tr>
              <a:tr h="331093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3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73315"/>
                  </a:ext>
                </a:extLst>
              </a:tr>
              <a:tr h="701137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Числа и величины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Стоимость (единицы — рубль, копейка);	установление отношения «дороже/дешевле на/в».     Соотношение     «цена,  количество,      стоимость»  в практической ситуации.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	и покупки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  <a:endParaRPr lang="ru-RU" sz="16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0646"/>
                  </a:ext>
                </a:extLst>
              </a:tr>
              <a:tr h="186970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Текстовые задачи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на понимание смысла арифметических действий (в том числе деления с остатком), отношений (больше/меньше на/в), зависимостей (купля- продажа, расчёт времени, количества), на сравнение (разностное, кратное). </a:t>
                      </a:r>
                    </a:p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Проверка решения и оценка полученного результата.</a:t>
                      </a:r>
                    </a:p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Доля величины: половина, треть, четверть, пятая, десятая часть в практической ситуации; сравнение долей одной величины . </a:t>
                      </a:r>
                    </a:p>
                    <a:p>
                      <a:pPr marL="82550" marR="62865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	на  нахождение доли величины.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	и покупки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54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81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4F031AE-8A09-F2C6-82B3-C5577D18396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1" cy="488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6019801">
                  <a:extLst>
                    <a:ext uri="{9D8B030D-6E8A-4147-A177-3AD203B41FA5}">
                      <a16:colId xmlns:a16="http://schemas.microsoft.com/office/drawing/2014/main" val="783553751"/>
                    </a:ext>
                  </a:extLst>
                </a:gridCol>
                <a:gridCol w="1748590">
                  <a:extLst>
                    <a:ext uri="{9D8B030D-6E8A-4147-A177-3AD203B41FA5}">
                      <a16:colId xmlns:a16="http://schemas.microsoft.com/office/drawing/2014/main" val="1930386364"/>
                    </a:ext>
                  </a:extLst>
                </a:gridCol>
                <a:gridCol w="3204410">
                  <a:extLst>
                    <a:ext uri="{9D8B030D-6E8A-4147-A177-3AD203B41FA5}">
                      <a16:colId xmlns:a16="http://schemas.microsoft.com/office/drawing/2014/main" val="1933221951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12420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spc="-2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spc="-2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4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588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Текстовые задачи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Анализ	зависимостей, характеризующих процессы: работы (производительность, время, объём работы), купли- продажи (цена, количество, стоимость) и решение соответствующих задач.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на установление времени (начало, продолжительность и окончание события), расчёта количества, расхода, изменения.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на нахождение доли величины, величины по её доле.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	и покупки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полезность при- обретаемого товара или услуги с его ценой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86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Математи-ческая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информация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Данные о реальных процессах и явлениях окружающего мира, представленные на диаграммах, схемах, в таблицах, текстах.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Поиск информации в справочной литературе, сети Интернет.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Запись информации в предложенной таблице, на столбчатой диаграмме.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Правила безопасной работы с электронными источниками информации (электронная форма учебника, электронные словари, образовательные сайты, ориентированные на детей младшего школьного возраста).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Цены на товары и услуги</a:t>
                      </a:r>
                    </a:p>
                    <a:p>
                      <a:pPr marL="0" marR="62865" lvl="0" indent="0" algn="l" defTabSz="91440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  <a:defRPr/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что одни и те же товары или услуги	могут иметь разную цену в разных местах, в разное время и у разных продавцов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сравнивать и сопоставлять цены на разные товары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Осознавать,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	что деньги необходимо хранить в безопасном месте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113861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8ADD27-6562-2D8C-7B99-C141F9E76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48108" r="50625" b="24432"/>
          <a:stretch/>
        </p:blipFill>
        <p:spPr>
          <a:xfrm>
            <a:off x="10747506" y="4882895"/>
            <a:ext cx="1472204" cy="2029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3C240-BB7F-F581-181B-FF0A24C9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5" t="48108" r="40000" b="24432"/>
          <a:stretch/>
        </p:blipFill>
        <p:spPr>
          <a:xfrm>
            <a:off x="-1" y="4882895"/>
            <a:ext cx="1357745" cy="1972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10522-89B5-5061-FED5-81B961B252A3}"/>
              </a:ext>
            </a:extLst>
          </p:cNvPr>
          <p:cNvSpPr txBox="1"/>
          <p:nvPr/>
        </p:nvSpPr>
        <p:spPr>
          <a:xfrm>
            <a:off x="1451428" y="5047577"/>
            <a:ext cx="9131879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>
              <a:lnSpc>
                <a:spcPct val="90000"/>
              </a:lnSpc>
            </a:pPr>
            <a:r>
              <a:rPr lang="ru-RU" sz="16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  математических задач  «Основы финансовой грамотности». 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1 для 1-4 классов / Составители: Н.П.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</a:t>
            </a:r>
            <a:r>
              <a:rPr lang="ru-RU" sz="16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Новожилова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М.М.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58 с. </a:t>
            </a:r>
          </a:p>
          <a:p>
            <a:pPr indent="360363" algn="just">
              <a:lnSpc>
                <a:spcPct val="90000"/>
              </a:lnSpc>
            </a:pPr>
            <a:r>
              <a:rPr lang="ru-RU" sz="16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к сборнику  математических задач  «Основы финансовой грамотности». 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1 для 1-4 классов / Составители: Н.П.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sz="16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80 с. </a:t>
            </a:r>
          </a:p>
          <a:p>
            <a:pPr indent="360363" algn="just">
              <a:lnSpc>
                <a:spcPct val="90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Сборник</a:t>
            </a:r>
            <a:r>
              <a:rPr lang="ru-RU" sz="1600" b="1" spc="2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занимательных</a:t>
            </a:r>
            <a:r>
              <a:rPr lang="ru-RU" sz="1600" b="1" spc="2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ru-RU" sz="1600" b="1" spc="1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spc="2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ребусов</a:t>
            </a:r>
            <a:r>
              <a:rPr lang="ru-RU" sz="16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</a:t>
            </a:r>
            <a:r>
              <a:rPr lang="ru-RU" sz="1600" b="1" spc="1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spc="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</a:t>
            </a:r>
            <a:r>
              <a:rPr lang="ru-RU" sz="1600" b="1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финансов»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https://fincult.info/upload/iblock/f20/puteshestvie_v_mir_finansov_web.pdf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3938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DE8088-9E2D-8FCC-7846-B64B465E07BE}"/>
              </a:ext>
            </a:extLst>
          </p:cNvPr>
          <p:cNvSpPr txBox="1"/>
          <p:nvPr/>
        </p:nvSpPr>
        <p:spPr>
          <a:xfrm>
            <a:off x="0" y="132645"/>
            <a:ext cx="1219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2.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учебному предмету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«Окружающий мир»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начальной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 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id="{3ADB2FCA-154D-2D89-433B-174F530493EE}"/>
              </a:ext>
            </a:extLst>
          </p:cNvPr>
          <p:cNvGraphicFramePr>
            <a:graphicFrameLocks noGrp="1"/>
          </p:cNvGraphicFramePr>
          <p:nvPr/>
        </p:nvGraphicFramePr>
        <p:xfrm>
          <a:off x="-15170" y="881268"/>
          <a:ext cx="12192000" cy="841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5050168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868836089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112644387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по общему образованию 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19735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6394E1E-B5E1-CCFB-4EE7-A5EE93BEFD32}"/>
              </a:ext>
            </a:extLst>
          </p:cNvPr>
          <p:cNvGraphicFramePr>
            <a:graphicFrameLocks noGrp="1"/>
          </p:cNvGraphicFramePr>
          <p:nvPr/>
        </p:nvGraphicFramePr>
        <p:xfrm>
          <a:off x="-10415" y="4325112"/>
          <a:ext cx="12192000" cy="2532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742491180"/>
                    </a:ext>
                  </a:extLst>
                </a:gridCol>
                <a:gridCol w="3376863">
                  <a:extLst>
                    <a:ext uri="{9D8B030D-6E8A-4147-A177-3AD203B41FA5}">
                      <a16:colId xmlns:a16="http://schemas.microsoft.com/office/drawing/2014/main" val="7656636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13509718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4209007137"/>
                    </a:ext>
                  </a:extLst>
                </a:gridCol>
              </a:tblGrid>
              <a:tr h="25031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3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11385"/>
                  </a:ext>
                </a:extLst>
              </a:tr>
              <a:tr h="210884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 и общество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Семейный бюджет, доходы и расходы семьи. Значение труда в жизни человека и общества. Особенности труда людей родного края, их профессии.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Планирование и управление личными финансами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и расходы семейного	и личного бюджета. Финансовое планирование. Финансовое мошенничество. 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что такое личные и семейные доходы и пути их повышения. </a:t>
                      </a: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что такое личные (семейные) расходы и каковы общие принципы управления расходами человека и семьи </a:t>
                      </a: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необходимость вести учет доходов </a:t>
                      </a:r>
                      <a:r>
                        <a:rPr lang="ru-RU" sz="1800" spc="-2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расходов (бюджет) </a:t>
                      </a:r>
                      <a:r>
                        <a:rPr lang="ru-RU" sz="1600" i="1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</a:t>
                      </a: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что заработная плата, как правило, является основным источником доходов человека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55586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BA63240-D1A9-A7BB-DEBA-2163660BB730}"/>
              </a:ext>
            </a:extLst>
          </p:cNvPr>
          <p:cNvGraphicFramePr>
            <a:graphicFrameLocks noGrp="1"/>
          </p:cNvGraphicFramePr>
          <p:nvPr/>
        </p:nvGraphicFramePr>
        <p:xfrm>
          <a:off x="-8021" y="3034748"/>
          <a:ext cx="12192000" cy="129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629372117"/>
                    </a:ext>
                  </a:extLst>
                </a:gridCol>
                <a:gridCol w="3453063">
                  <a:extLst>
                    <a:ext uri="{9D8B030D-6E8A-4147-A177-3AD203B41FA5}">
                      <a16:colId xmlns:a16="http://schemas.microsoft.com/office/drawing/2014/main" val="390235503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17698146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549054010"/>
                    </a:ext>
                  </a:extLst>
                </a:gridCol>
              </a:tblGrid>
              <a:tr h="256453">
                <a:tc gridSpan="4"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2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121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lvl="0" indent="0" algn="l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</a:t>
                      </a:r>
                    </a:p>
                    <a:p>
                      <a:pPr marL="0" marR="6286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в Интернете (коммуникация в мессенджерах и социальных группах) в условиях контролируемого доступа в Интернет.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  <a:p>
                      <a:pPr marL="0" marR="62865" algn="l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среда.</a:t>
                      </a:r>
                    </a:p>
                    <a:p>
                      <a:pPr marL="0"/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i="1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 и иметь представления о безопасном поведении в Интернете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466488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2DD4A68-E292-0E99-B799-79299E729EB0}"/>
              </a:ext>
            </a:extLst>
          </p:cNvPr>
          <p:cNvGraphicFramePr>
            <a:graphicFrameLocks noGrp="1"/>
          </p:cNvGraphicFramePr>
          <p:nvPr/>
        </p:nvGraphicFramePr>
        <p:xfrm>
          <a:off x="-8021" y="1729408"/>
          <a:ext cx="12192000" cy="1298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1221257"/>
                    </a:ext>
                  </a:extLst>
                </a:gridCol>
                <a:gridCol w="3453063">
                  <a:extLst>
                    <a:ext uri="{9D8B030D-6E8A-4147-A177-3AD203B41FA5}">
                      <a16:colId xmlns:a16="http://schemas.microsoft.com/office/drawing/2014/main" val="34071118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9519916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172715604"/>
                    </a:ext>
                  </a:extLst>
                </a:gridCol>
              </a:tblGrid>
              <a:tr h="288036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1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356991"/>
                  </a:ext>
                </a:extLst>
              </a:tr>
              <a:tr h="451866">
                <a:tc>
                  <a:txBody>
                    <a:bodyPr/>
                    <a:lstStyle/>
                    <a:p>
                      <a:pPr marL="67945" marR="52070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6675" marR="5016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сети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Интернет</a:t>
                      </a:r>
                      <a:r>
                        <a:rPr lang="ru-RU" sz="160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(электронный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дневник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 ресурсы школы) в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условиях</a:t>
                      </a:r>
                      <a:r>
                        <a:rPr lang="ru-RU" sz="1600" spc="4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контролируемого доступа</a:t>
                      </a:r>
                      <a:r>
                        <a:rPr lang="ru-RU" sz="16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Интернет.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567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82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фон презентации">
            <a:extLst>
              <a:ext uri="{FF2B5EF4-FFF2-40B4-BE49-F238E27FC236}">
                <a16:creationId xmlns:a16="http://schemas.microsoft.com/office/drawing/2014/main" id="{E28EC23C-6D2C-4E2E-E175-AEE1BB70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34A811-C7A5-012F-E154-57396B36257C}"/>
              </a:ext>
            </a:extLst>
          </p:cNvPr>
          <p:cNvSpPr txBox="1"/>
          <p:nvPr/>
        </p:nvSpPr>
        <p:spPr>
          <a:xfrm>
            <a:off x="1943100" y="1676400"/>
            <a:ext cx="7886700" cy="235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</a:pP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вопрос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благополучия </a:t>
            </a:r>
            <a:r>
              <a:rPr lang="ru-RU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семей, наших граждан, и это должно рассматриваться как один из важнейших приоритетов нашей социальной политики»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8EA7A-7FF9-A8D9-A12F-4A86B69665B6}"/>
              </a:ext>
            </a:extLst>
          </p:cNvPr>
          <p:cNvSpPr txBox="1"/>
          <p:nvPr/>
        </p:nvSpPr>
        <p:spPr>
          <a:xfrm>
            <a:off x="5486400" y="5162879"/>
            <a:ext cx="4343400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 Силуанов, министр финансов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607650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684956-43C1-B2F3-9FAC-0D2EB052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5" t="17762" r="69375" b="66247"/>
          <a:stretch/>
        </p:blipFill>
        <p:spPr>
          <a:xfrm>
            <a:off x="63975" y="5278025"/>
            <a:ext cx="1716103" cy="741775"/>
          </a:xfrm>
          <a:prstGeom prst="rect">
            <a:avLst/>
          </a:prstGeom>
        </p:spPr>
      </p:pic>
      <p:pic>
        <p:nvPicPr>
          <p:cNvPr id="8" name="Picture 2" descr="Детская музыкальная школа имени Д.Б.Кабалевского ...">
            <a:extLst>
              <a:ext uri="{FF2B5EF4-FFF2-40B4-BE49-F238E27FC236}">
                <a16:creationId xmlns:a16="http://schemas.microsoft.com/office/drawing/2014/main" id="{50BDA421-D6D1-D237-06B6-B06AAC6B8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1" t="5755" r="29261" b="36056"/>
          <a:stretch/>
        </p:blipFill>
        <p:spPr bwMode="auto">
          <a:xfrm>
            <a:off x="62694" y="4047436"/>
            <a:ext cx="781879" cy="7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710A7E6-6DD9-7335-03A0-BBDDDBB44962}"/>
              </a:ext>
            </a:extLst>
          </p:cNvPr>
          <p:cNvGraphicFramePr>
            <a:graphicFrameLocks noGrp="1"/>
          </p:cNvGraphicFramePr>
          <p:nvPr/>
        </p:nvGraphicFramePr>
        <p:xfrm>
          <a:off x="0" y="884211"/>
          <a:ext cx="12192000" cy="1652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742491180"/>
                    </a:ext>
                  </a:extLst>
                </a:gridCol>
                <a:gridCol w="3986463">
                  <a:extLst>
                    <a:ext uri="{9D8B030D-6E8A-4147-A177-3AD203B41FA5}">
                      <a16:colId xmlns:a16="http://schemas.microsoft.com/office/drawing/2014/main" val="7656636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13509718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4209007137"/>
                    </a:ext>
                  </a:extLst>
                </a:gridCol>
              </a:tblGrid>
              <a:tr h="208984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3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11385"/>
                  </a:ext>
                </a:extLst>
              </a:tr>
              <a:tr h="1268714">
                <a:tc>
                  <a:txBody>
                    <a:bodyPr/>
                    <a:lstStyle/>
                    <a:p>
                      <a:pPr marL="67945" marR="52070" algn="ctr">
                        <a:lnSpc>
                          <a:spcPct val="10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в Интернете (ориентирование в признаках мошеннических действий, защита персональной информации правила коммуникации в мессенджерах и социальных группах) в условиях контролируемого доступа в Интернет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2B2B2B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инструментах; </a:t>
                      </a: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безопасном поведении в Интернете, защите персональных данных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55586"/>
                  </a:ext>
                </a:extLst>
              </a:tr>
            </a:tbl>
          </a:graphicData>
        </a:graphic>
      </p:graphicFrame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FA32112A-3E4B-4F8C-2668-3EC0FE3CE953}"/>
              </a:ext>
            </a:extLst>
          </p:cNvPr>
          <p:cNvGraphicFramePr>
            <a:graphicFrameLocks noGrp="1"/>
          </p:cNvGraphicFramePr>
          <p:nvPr/>
        </p:nvGraphicFramePr>
        <p:xfrm>
          <a:off x="12032" y="0"/>
          <a:ext cx="12192000" cy="87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368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4050632">
                  <a:extLst>
                    <a:ext uri="{9D8B030D-6E8A-4147-A177-3AD203B41FA5}">
                      <a16:colId xmlns:a16="http://schemas.microsoft.com/office/drawing/2014/main" val="50501682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868836089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112644387"/>
                    </a:ext>
                  </a:extLst>
                </a:gridCol>
              </a:tblGrid>
              <a:tr h="304800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197358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D5CC45A-7F00-C06F-DDB6-E164D807327E}"/>
              </a:ext>
            </a:extLst>
          </p:cNvPr>
          <p:cNvGraphicFramePr>
            <a:graphicFrameLocks noGrp="1"/>
          </p:cNvGraphicFramePr>
          <p:nvPr/>
        </p:nvGraphicFramePr>
        <p:xfrm>
          <a:off x="0" y="2535491"/>
          <a:ext cx="12192000" cy="162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742491180"/>
                    </a:ext>
                  </a:extLst>
                </a:gridCol>
                <a:gridCol w="4062663">
                  <a:extLst>
                    <a:ext uri="{9D8B030D-6E8A-4147-A177-3AD203B41FA5}">
                      <a16:colId xmlns:a16="http://schemas.microsoft.com/office/drawing/2014/main" val="76566367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713509718"/>
                    </a:ext>
                  </a:extLst>
                </a:gridCol>
                <a:gridCol w="4776537">
                  <a:extLst>
                    <a:ext uri="{9D8B030D-6E8A-4147-A177-3AD203B41FA5}">
                      <a16:colId xmlns:a16="http://schemas.microsoft.com/office/drawing/2014/main" val="4209007137"/>
                    </a:ext>
                  </a:extLst>
                </a:gridCol>
              </a:tblGrid>
              <a:tr h="296594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мир, 4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11385"/>
                  </a:ext>
                </a:extLst>
              </a:tr>
              <a:tr h="1302476">
                <a:tc>
                  <a:txBody>
                    <a:bodyPr/>
                    <a:lstStyle/>
                    <a:p>
                      <a:pPr marL="67945" marR="52070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Правила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безопасной</a:t>
                      </a:r>
                      <a:r>
                        <a:rPr lang="ru-RU" sz="16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-тельности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Безопасность в Интернете (поиск достоверной информации, опознавание государственных образовательных ресурсов и детских развлекательных порталов) в условиях контролируемого доступа в Интернет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rgbClr val="2B2B2B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цифровых инструментах; </a:t>
                      </a: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безопасном поведении в Интернете, защите персональных данных. </a:t>
                      </a:r>
                    </a:p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i="1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</a:t>
                      </a:r>
                      <a:r>
                        <a:rPr lang="ru-RU" sz="16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правила защиты персональных данных в цифровой среде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5558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8C4399-C817-15F2-7B2E-720EEB6A6D73}"/>
              </a:ext>
            </a:extLst>
          </p:cNvPr>
          <p:cNvSpPr txBox="1"/>
          <p:nvPr/>
        </p:nvSpPr>
        <p:spPr>
          <a:xfrm>
            <a:off x="887247" y="4199357"/>
            <a:ext cx="11316785" cy="51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«Введение в финансовую грамотность» </a:t>
            </a:r>
            <a:r>
              <a:rPr lang="ru-RU" sz="16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начальной школы разработан в соответствии с ФГОС НОО и ПООП НОО - </a:t>
            </a:r>
            <a:r>
              <a:rPr lang="ru-RU" sz="1600" spc="-2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https://fincult.info/teaching/uchebno-metodicheskiy-komplekc-vvedenie-v-finansovuyu-gramotnost-dlya-nachalnoy-shkoly</a:t>
            </a:r>
            <a:endParaRPr lang="ru-RU" sz="1600" spc="-2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58054-0957-2182-1D58-E6A4C3710242}"/>
              </a:ext>
            </a:extLst>
          </p:cNvPr>
          <p:cNvSpPr txBox="1"/>
          <p:nvPr/>
        </p:nvSpPr>
        <p:spPr>
          <a:xfrm>
            <a:off x="929330" y="4717222"/>
            <a:ext cx="11274702" cy="720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УМК по финансовой грамотности для учащихся 2-4 классов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подготовленные в рамках совместного проекта Минфина РФ и Всемирного банка «Содействие повышению уровня финансовой грамотности населения и развитию финансового образования в РФ» - </a:t>
            </a:r>
            <a:r>
              <a:rPr lang="ru-RU" sz="16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https://fmc.hse.ru/2-3forms</a:t>
            </a:r>
            <a:r>
              <a:rPr lang="ru-RU" sz="16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ru-RU" sz="16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https://fmc.hse.ru/4forms</a:t>
            </a:r>
            <a:r>
              <a:rPr lang="ru-RU" sz="16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62D82-1F28-79D6-EE3A-DD5E9F91ACA6}"/>
              </a:ext>
            </a:extLst>
          </p:cNvPr>
          <p:cNvSpPr txBox="1"/>
          <p:nvPr/>
        </p:nvSpPr>
        <p:spPr>
          <a:xfrm>
            <a:off x="1852145" y="5446296"/>
            <a:ext cx="10277161" cy="511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УМК «Секреты финансовой грамоты» </a:t>
            </a:r>
            <a:r>
              <a:rPr lang="ru-RU" sz="16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Н.Г. Калашникова, Е.Н. Жаркова, Е.М. Белоусов. – М.: Просвещение, 2022 </a:t>
            </a:r>
            <a:r>
              <a:rPr lang="ru-RU" sz="16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(Готовится к включению в ФПУ) - </a:t>
            </a:r>
            <a:r>
              <a:rPr lang="en-US" sz="16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http://1-4-old.prosv.ru/info.aspx?ob_no=47573</a:t>
            </a:r>
            <a:r>
              <a:rPr lang="ru-RU" sz="16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spc="-3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C6DA8-39AE-16CD-891F-083DDCF7F83F}"/>
              </a:ext>
            </a:extLst>
          </p:cNvPr>
          <p:cNvSpPr txBox="1"/>
          <p:nvPr/>
        </p:nvSpPr>
        <p:spPr>
          <a:xfrm>
            <a:off x="12032" y="5923053"/>
            <a:ext cx="12159186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 анимированных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для</a:t>
            </a:r>
            <a:r>
              <a:rPr lang="ru-RU" sz="1600" b="1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кольников 2-11</a:t>
            </a:r>
            <a:r>
              <a:rPr lang="en-US" sz="1600" b="1" spc="-3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классов и СПО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https://xn--80afmshcb2bdox6g.xn--p1ai/%D1%88%D0%BA%D0%BE%D0%BB%D1%8C%D0%BD%D0%B8%D0%BA%D0%B0%D0%BC/2-11/#!category=video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/>
          </a:p>
          <a:p>
            <a:pPr marR="218440" algn="just">
              <a:lnSpc>
                <a:spcPct val="85000"/>
              </a:lnSpc>
              <a:tabLst>
                <a:tab pos="700405" algn="l"/>
                <a:tab pos="965200" algn="l"/>
                <a:tab pos="1380490" algn="l"/>
                <a:tab pos="2227580" algn="l"/>
                <a:tab pos="2602230" algn="l"/>
                <a:tab pos="3638550" algn="l"/>
              </a:tabLst>
            </a:pPr>
            <a:r>
              <a:rPr lang="ru-RU" sz="1600" b="1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Мультфильмы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spc="-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финансах (5+)</a:t>
            </a:r>
            <a:r>
              <a:rPr lang="ru-RU" sz="1600" b="1" spc="-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ru-RU" sz="1600" spc="1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https://xn--80apaohbc3aw9e.xn--p1ai/materials/multiki-o-finansah-5/</a:t>
            </a:r>
            <a:endParaRPr lang="ru-RU" sz="1600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45DB125C-7A86-E638-D989-F22CD049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76" y="4776020"/>
            <a:ext cx="675513" cy="67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05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42FA9-95A1-6D30-FB09-60D69240CB28}"/>
              </a:ext>
            </a:extLst>
          </p:cNvPr>
          <p:cNvSpPr txBox="1"/>
          <p:nvPr/>
        </p:nvSpPr>
        <p:spPr>
          <a:xfrm>
            <a:off x="2621472" y="34175"/>
            <a:ext cx="94749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ko-KR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общее образование</a:t>
            </a:r>
          </a:p>
          <a:p>
            <a:pPr algn="ctr">
              <a:lnSpc>
                <a:spcPct val="90000"/>
              </a:lnSpc>
            </a:pPr>
            <a:endParaRPr lang="ru-RU" altLang="ko-KR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ООО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требований к образовательным результатам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sz="17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быть достигнуты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вопросов финансовой грамотности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учебным предметам: «Математика», «Информатика», «География», «Обществознание».</a:t>
            </a:r>
            <a:endParaRPr lang="ko-KR" alt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ФГОС ООО">
            <a:extLst>
              <a:ext uri="{FF2B5EF4-FFF2-40B4-BE49-F238E27FC236}">
                <a16:creationId xmlns:a16="http://schemas.microsoft.com/office/drawing/2014/main" id="{689E3A64-45D9-3841-3836-4FC8F91BE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" y="45733"/>
            <a:ext cx="2316672" cy="126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11DDD37-19E1-46DE-7B46-22ED205D4AB3}"/>
              </a:ext>
            </a:extLst>
          </p:cNvPr>
          <p:cNvSpPr txBox="1">
            <a:spLocks/>
          </p:cNvSpPr>
          <p:nvPr/>
        </p:nvSpPr>
        <p:spPr>
          <a:xfrm>
            <a:off x="13648" y="1334292"/>
            <a:ext cx="12192000" cy="5535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0363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 Предметные результаты по предметной области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 и информатика»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обеспечивать: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45.5.1. По учебному предмету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учебные курсы «Алгебра», «Геометрия», «Теория вероятности и статистика») (</a:t>
            </a:r>
            <a:r>
              <a:rPr lang="ru-RU" sz="1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базовом уровне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решать задачи разных типов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том числе на проценты, доли и части, движение, работу,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цену товаров и стоимость покупок и услуг, налоги, задачи из области управления личными и семейными финансами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умение составлять выражения, уравнения, неравенства и системы по условию задачи, исследовать полученное решение и оценивать правдоподобность полученных результатов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45.5.2. По учебному предмету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«Математика»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учебные курсы «Алгебра», «Геометрия», «Теория вероятности и статистика») (</a:t>
            </a:r>
            <a:r>
              <a:rPr lang="ru-RU" sz="1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углубленном уровне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12) умение решать задачи разных типов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на проценты, доли и части, движение, работу,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цену товаров и стоимость покупок и услуг, налоги, задачи из области управления личными и семейными финансами; </a:t>
            </a:r>
            <a:r>
              <a:rPr lang="ru-RU" sz="1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составлять выражения, уравнения, неравенства и системы по условию задачи, исследовать полученное решение и оценивать правдоподобность полученных результатов;</a:t>
            </a:r>
          </a:p>
          <a:p>
            <a:pPr marL="0" indent="360363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45.5.3. По учебному предмету </a:t>
            </a:r>
            <a:r>
              <a:rPr lang="ru-RU" sz="1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«Информатика»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базовом уровне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 умение распознавать попытки и предупреждать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себя и окружающих в деструктивные и криминальные формы сетевой активности (в том числе </a:t>
            </a:r>
            <a:r>
              <a:rPr lang="ru-RU" sz="1700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кибербуллинг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360363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45.5.4. По учебному предмету </a:t>
            </a:r>
            <a:r>
              <a:rPr lang="ru-RU" sz="17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«Информатика»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углубленном уровне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0" indent="360363" algn="just">
              <a:lnSpc>
                <a:spcPct val="87000"/>
              </a:lnSpc>
              <a:spcBef>
                <a:spcPts val="0"/>
              </a:spcBef>
              <a:buNone/>
            </a:pP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15) 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использовать различные средства защиты от вредоносного программного обеспечения, </a:t>
            </a: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обеспечивать личную безопасность при использовании ресурсов сети Интернет, в том числе умение защищать персональную информацию от несанкционированного доступа и его последствий (разглашения, подмены, утраты данных) с учетом основных технологических и социально-психологических аспектов использования сети Интернет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(сетевая анонимность, цифровой след, аутентичность субъектов и ресурсов, опасность вредоносного кода); умение распознавать попытки и предупреждать вовлечение себя и окружающих в деструктивные и криминальные формы сетевой активности (в том числе </a:t>
            </a:r>
            <a:r>
              <a:rPr lang="ru-RU" sz="1700" kern="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кибербуллинг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фишинг</a:t>
            </a:r>
            <a:r>
              <a:rPr lang="ru-RU" sz="1700" kern="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7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4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D43693-D5A5-ACDC-FC57-51BB290D172B}"/>
              </a:ext>
            </a:extLst>
          </p:cNvPr>
          <p:cNvSpPr txBox="1"/>
          <p:nvPr/>
        </p:nvSpPr>
        <p:spPr>
          <a:xfrm>
            <a:off x="2276" y="13648"/>
            <a:ext cx="1218972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3.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AE42E29-D91C-6F13-0ECA-81925E7DD695}"/>
              </a:ext>
            </a:extLst>
          </p:cNvPr>
          <p:cNvGraphicFramePr>
            <a:graphicFrameLocks noGrp="1"/>
          </p:cNvGraphicFramePr>
          <p:nvPr/>
        </p:nvGraphicFramePr>
        <p:xfrm>
          <a:off x="0" y="840767"/>
          <a:ext cx="12192000" cy="598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3645090">
                  <a:extLst>
                    <a:ext uri="{9D8B030D-6E8A-4147-A177-3AD203B41FA5}">
                      <a16:colId xmlns:a16="http://schemas.microsoft.com/office/drawing/2014/main" val="361257797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878657449"/>
                    </a:ext>
                  </a:extLst>
                </a:gridCol>
                <a:gridCol w="2984310">
                  <a:extLst>
                    <a:ext uri="{9D8B030D-6E8A-4147-A177-3AD203B41FA5}">
                      <a16:colId xmlns:a16="http://schemas.microsoft.com/office/drawing/2014/main" val="2243204442"/>
                    </a:ext>
                  </a:extLst>
                </a:gridCol>
              </a:tblGrid>
              <a:tr h="317075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17075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spc="-2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05645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Математика, 5-6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58815"/>
                  </a:ext>
                </a:extLst>
              </a:tr>
              <a:tr h="1564827">
                <a:tc rowSpan="2"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Натуральные числа. Действия с натуральными числами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текстовых задач. Текстовые задачи, следующих видов: задачи на движение, на части, на покупки, на работу и производительность, на проценты, на отношения и пропорции.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Кроме того, обучающиеся учатся работать с информацией, представленной в форме таблиц или диаграмм. 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Дроби.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Понятие процента. Вычисление процента от величины и величины по её проценту.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 текстовых задач, содержащих дроби и проценты.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Положительные и отрицательные числа.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задачи, содержащие зависимости, связывающие величины: цена, количество, стоимость.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Пользоваться основными единицами измерения:	 цена, количество; выражать одни единицы величин через другие.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Анализировать и осмысливать текст задачи, переформулировать условие извлекать необходимые данные, устанавливать зависимости между величинами, строить логическую цепочку рассуждений. 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Объяснять, что такое процент. Вычислять проценты при решении задач в сфере личных и семейных финансов.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Приводить, разбирать, оценивать различные решения.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использования в реальной	жизни положительных и отрицательных чисел.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Платежи и покупки. Цены на товары и услуги 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  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Проверять чеки и квитанции после совершения покупок.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делать выбор товаров и услуг с учетом их цен.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считать стоимость покупки и сдачу.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393352"/>
                  </a:ext>
                </a:extLst>
              </a:tr>
              <a:tr h="2333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 Личные сбережения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что такое банковский вклад.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что такое процентные ставки по вкладам.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и выбирать вклад, Уметь сравнивать условия по разным банковским продуктам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Осознавать необходимость принятия грамотных решений относительно целесообразности обращения за займом и/или кредитом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4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526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18C084-CE25-BDFD-D6D7-67FCFF369C46}"/>
              </a:ext>
            </a:extLst>
          </p:cNvPr>
          <p:cNvGraphicFramePr>
            <a:graphicFrameLocks noGrp="1"/>
          </p:cNvGraphicFramePr>
          <p:nvPr/>
        </p:nvGraphicFramePr>
        <p:xfrm>
          <a:off x="20472" y="0"/>
          <a:ext cx="12191999" cy="688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528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562599">
                  <a:extLst>
                    <a:ext uri="{9D8B030D-6E8A-4147-A177-3AD203B41FA5}">
                      <a16:colId xmlns:a16="http://schemas.microsoft.com/office/drawing/2014/main" val="3195155796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261634407"/>
                    </a:ext>
                  </a:extLst>
                </a:gridCol>
                <a:gridCol w="2611272">
                  <a:extLst>
                    <a:ext uri="{9D8B030D-6E8A-4147-A177-3AD203B41FA5}">
                      <a16:colId xmlns:a16="http://schemas.microsoft.com/office/drawing/2014/main" val="924458727"/>
                    </a:ext>
                  </a:extLst>
                </a:gridCol>
              </a:tblGrid>
              <a:tr h="148590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spc="-2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</a:t>
                      </a:r>
                      <a:endParaRPr lang="ru-RU" sz="15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5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144780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5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Алгебра, 7-8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73315"/>
                  </a:ext>
                </a:extLst>
              </a:tr>
              <a:tr h="1068705">
                <a:tc rowSpan="2"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Числа и вычисления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практико- ориентированные задачи, связанные с отношением величин, пропорциональностью величин, процентами; интерпретировать результаты решения задач с учётом ограничений, связанных	 со свойствами рассматриваемых объектов.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	практические задачи, содержащие проценты, доли, части, выражающие зависимости: скорость —время— расстояние, цена — количество— стоимость, объём работы — время производительность труда.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Разбирать	 реальные жизненные ситуации, формулировать их на языке математики, находить решение, применяя математический аппарат, интерпретировать результат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 Личные сбережения. Займы и кредиты.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и выбирать вклад, 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сравнивать условия по разным банковским продуктам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0646"/>
                  </a:ext>
                </a:extLst>
              </a:tr>
              <a:tr h="1068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4. 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взаимоотношения с государством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endParaRPr lang="ru-RU" sz="15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Определять, для каких случаев подходят те или иные виды заимствования 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Рассчитывать сумму налогов к уплате, налоговых вычетов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442922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Уравнения и неравенства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неравенства	при решении различных практических задач.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текстовые задачи алгебраическим способом с помощью составления уравнения или системы двух уравнений с двумя переменными.</a:t>
                      </a:r>
                      <a:endParaRPr lang="ru-RU" sz="15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</a:t>
                      </a: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83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о </a:t>
                      </a:r>
                      <a:r>
                        <a:rPr lang="ru-RU" sz="15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выруч-ке</a:t>
                      </a: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переменных и постоянных издержках, прибыли</a:t>
                      </a:r>
                    </a:p>
                    <a:p>
                      <a:pPr marL="0" algn="l">
                        <a:lnSpc>
                          <a:spcPct val="85000"/>
                        </a:lnSpc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Оценивать бизнес-идеи и риски, с ними связанные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166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Числовые </a:t>
                      </a:r>
                      <a:r>
                        <a:rPr lang="ru-RU" sz="1500" spc="-20" baseline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последова</a:t>
                      </a: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-тельности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Рассматривать примеры процессов и явлений из реальной жизни, иллюстрирующие изменение в арифметической прогрессии, в геометрической прогрессии; изображать соответствующие зависимости графически.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задачи, связанные с числовыми последовательностями, в том числе задачи из реальной жизни с использованием цифровых технологий (электронных таблиц, графического калькулятора и т.п.).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 на сложные проценты, в том числе </a:t>
                      </a: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задачи из реальной практики (с использованием калькулятора).</a:t>
                      </a:r>
                      <a:endParaRPr lang="ru-RU" sz="15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</a:t>
                      </a: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рассчитывать доходность отдельных осуществленных операций с различными инвестиционными продуктами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366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spc="-2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	примеры линейных зависимостей  в реальных процессах и явлениях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</a:t>
                      </a:r>
                      <a:r>
                        <a:rPr lang="ru-RU" sz="15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упр-ние</a:t>
                      </a: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личными финансами. Личные сбережения. Займы и кредиты. Доходы и расходы семейного и личного бюджета. Финансовое план-</a:t>
                      </a:r>
                      <a:r>
                        <a:rPr lang="ru-RU" sz="15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ние</a:t>
                      </a:r>
                      <a:endParaRPr lang="ru-RU" sz="1500" spc="-20" baseline="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считать расходы и доходы (личные и семейные) в краткосрочном периоде.</a:t>
                      </a:r>
                    </a:p>
                    <a:p>
                      <a:pPr marL="0" marR="62865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5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распределять расходы по основным категориям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721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102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218C084-CE25-BDFD-D6D7-67FCFF369C46}"/>
              </a:ext>
            </a:extLst>
          </p:cNvPr>
          <p:cNvGraphicFramePr>
            <a:graphicFrameLocks noGrp="1"/>
          </p:cNvGraphicFramePr>
          <p:nvPr/>
        </p:nvGraphicFramePr>
        <p:xfrm>
          <a:off x="20472" y="0"/>
          <a:ext cx="12191999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528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118328241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46273591"/>
                    </a:ext>
                  </a:extLst>
                </a:gridCol>
                <a:gridCol w="3068471">
                  <a:extLst>
                    <a:ext uri="{9D8B030D-6E8A-4147-A177-3AD203B41FA5}">
                      <a16:colId xmlns:a16="http://schemas.microsoft.com/office/drawing/2014/main" val="3132668910"/>
                    </a:ext>
                  </a:extLst>
                </a:gridCol>
              </a:tblGrid>
              <a:tr h="350739"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1247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12476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вероятности и статистика, 9-10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2973315"/>
                  </a:ext>
                </a:extLst>
              </a:tr>
              <a:tr h="1813740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Представление данных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 способов представления статистических данных и числовых массивов с помощью таблиц и диаграмм с использованием актуальных и важных данных  (финансовые данные, изменение банковских процентов, общественные явления).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ними. Иностранная валюта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Знать, как обменивать одну валюту на другую.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различать российскую и иностранную валюту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рассчитывать количество приобретаемой валюты на определенную сумму в другой валют</a:t>
                      </a:r>
                      <a:endParaRPr lang="ru-RU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70646"/>
                  </a:ext>
                </a:extLst>
              </a:tr>
              <a:tr h="1020331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Описательная статистика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 понятия: наибольшее и наименьшее значения числового массива, размах.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Решать задачи на выбор способа описания данных в соответствии с природой данных и целями исследования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 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Инвестирование.</a:t>
                      </a:r>
                      <a:endParaRPr lang="ru-RU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рассчитывать доходность отдельных осуществленных операций с различными инвестиционным и продуктами</a:t>
                      </a:r>
                      <a:endParaRPr lang="ru-RU" sz="16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166378"/>
                  </a:ext>
                </a:extLst>
              </a:tr>
              <a:tr h="1530496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Вероятность и частота случайного события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 понятия: случайный опыт и случайное событие, маловероятное и практически достоверное событие.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Изучать значимость маловероятных событий в природе и обществе на важных примерах (аварии, несчастные случаи, защита персональной информации, передача данных).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Изучать роль классических вероятностных моделей (монета, игральная	кость) в теории вероятностей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2865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безопасность (Предметные области 3,4)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признаки мошеннических действий	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алгоритм противодействия типичным схемам финансового мошенничества, связанного с инвестированием и страхованием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366422"/>
                  </a:ext>
                </a:extLst>
              </a:tr>
              <a:tr h="1517742">
                <a:tc>
                  <a:txBody>
                    <a:bodyPr/>
                    <a:lstStyle/>
                    <a:p>
                      <a:pPr marL="0" marR="62865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4255" algn="l"/>
                          <a:tab pos="1160145" algn="l"/>
                          <a:tab pos="1492250" algn="l"/>
                          <a:tab pos="2005330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Случайная величина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Освоение	понятия: математическое ожидание случайной величины	как теоретическое среднее значение, дисперсия случайной величины как аналог дисперсии числового набора.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Решение	задачи на вычисление математического ожидания и дисперсии дискретной случайной величины по заданному распределению, в том числе задач, связанных со страхованием и лотереями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 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Инвестирование.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Оценивать бизнес-идеи и риски, с ними связанные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2721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301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8968A-6749-6864-0CEB-97219DF17B4C}"/>
              </a:ext>
            </a:extLst>
          </p:cNvPr>
          <p:cNvSpPr txBox="1"/>
          <p:nvPr/>
        </p:nvSpPr>
        <p:spPr>
          <a:xfrm>
            <a:off x="14786" y="23218"/>
            <a:ext cx="1218972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4.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«Информатика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B4F568E-B39A-1AF7-233F-1438BEFA4F40}"/>
              </a:ext>
            </a:extLst>
          </p:cNvPr>
          <p:cNvGraphicFramePr>
            <a:graphicFrameLocks noGrp="1"/>
          </p:cNvGraphicFramePr>
          <p:nvPr/>
        </p:nvGraphicFramePr>
        <p:xfrm>
          <a:off x="14786" y="673092"/>
          <a:ext cx="12204510" cy="6184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21678394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789011293"/>
                    </a:ext>
                  </a:extLst>
                </a:gridCol>
                <a:gridCol w="2984310">
                  <a:extLst>
                    <a:ext uri="{9D8B030D-6E8A-4147-A177-3AD203B41FA5}">
                      <a16:colId xmlns:a16="http://schemas.microsoft.com/office/drawing/2014/main" val="1146844390"/>
                    </a:ext>
                  </a:extLst>
                </a:gridCol>
              </a:tblGrid>
              <a:tr h="294608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5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294608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299707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Информатика, 7-8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58815"/>
                  </a:ext>
                </a:extLst>
              </a:tr>
              <a:tr h="2188514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Компьютерные сети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Искать информацию в сети Интернет (в том числе по ключевым словам, по изображению), критически относиться к найденной информации, осознавая опасность для личности и общества распространения вредоносной информации, в том числе экстремистского и террористического характера;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структуру адресов веб-ресурсов;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современные сервисы интернет-коммуникаций; 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Соблюдать сетевой этикет, базовые нормы информационной этики и права при работе в сети Интернет, выбирать безопасные стратегии поведения в сети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 предметные области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правила кибербезопасности (включая защиту персональных данных)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 о том, что такое интернет-платежи и как они осуществляются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	о мошеннических схемах, с которыми можно столкнуться в цифровой среде, в том числе признаки мошеннических сайтов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393352"/>
                  </a:ext>
                </a:extLst>
              </a:tr>
              <a:tr h="273564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Информатика, 9-10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784789"/>
                  </a:ext>
                </a:extLst>
              </a:tr>
              <a:tr h="1788689">
                <a:tc>
                  <a:txBody>
                    <a:bodyPr/>
                    <a:lstStyle/>
                    <a:p>
                      <a:pPr marL="0" algn="ctr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грамотность</a:t>
                      </a:r>
                    </a:p>
                    <a:p>
                      <a:pPr marL="0" algn="ctr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1. Глобальная сеть Интернет и стратегии безопасного поведения в ней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попытки и предупреждать вовлечение себя и окружающих в деструктивные и криминальные формы сетевой активности (в том числе </a:t>
                      </a:r>
                      <a:r>
                        <a:rPr lang="ru-RU" sz="16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кибербуллинг</a:t>
                      </a: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фишинг).</a:t>
                      </a: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Деньги и операции с ними. 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безопасность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признаки ситуаций финансового мошенничества, признаки фишинговых  и других мошеннических сайтов.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угрозу мошенничества</a:t>
                      </a: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85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30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582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B4F568E-B39A-1AF7-233F-1438BEFA4F40}"/>
              </a:ext>
            </a:extLst>
          </p:cNvPr>
          <p:cNvGraphicFramePr>
            <a:graphicFrameLocks noGrp="1"/>
          </p:cNvGraphicFramePr>
          <p:nvPr/>
        </p:nvGraphicFramePr>
        <p:xfrm>
          <a:off x="22240" y="1"/>
          <a:ext cx="12155905" cy="689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14">
                  <a:extLst>
                    <a:ext uri="{9D8B030D-6E8A-4147-A177-3AD203B41FA5}">
                      <a16:colId xmlns:a16="http://schemas.microsoft.com/office/drawing/2014/main" val="4103759682"/>
                    </a:ext>
                  </a:extLst>
                </a:gridCol>
                <a:gridCol w="5272580">
                  <a:extLst>
                    <a:ext uri="{9D8B030D-6E8A-4147-A177-3AD203B41FA5}">
                      <a16:colId xmlns:a16="http://schemas.microsoft.com/office/drawing/2014/main" val="293367520"/>
                    </a:ext>
                  </a:extLst>
                </a:gridCol>
                <a:gridCol w="2049116">
                  <a:extLst>
                    <a:ext uri="{9D8B030D-6E8A-4147-A177-3AD203B41FA5}">
                      <a16:colId xmlns:a16="http://schemas.microsoft.com/office/drawing/2014/main" val="789011293"/>
                    </a:ext>
                  </a:extLst>
                </a:gridCol>
                <a:gridCol w="2972295">
                  <a:extLst>
                    <a:ext uri="{9D8B030D-6E8A-4147-A177-3AD203B41FA5}">
                      <a16:colId xmlns:a16="http://schemas.microsoft.com/office/drawing/2014/main" val="1146844390"/>
                    </a:ext>
                  </a:extLst>
                </a:gridCol>
              </a:tblGrid>
              <a:tr h="758926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48097"/>
                  </a:ext>
                </a:extLst>
              </a:tr>
              <a:tr h="311807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3783495"/>
                  </a:ext>
                </a:extLst>
              </a:tr>
              <a:tr h="311807">
                <a:tc gridSpan="4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Информатика, 9-10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ru-RU" sz="15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784789"/>
                  </a:ext>
                </a:extLst>
              </a:tr>
              <a:tr h="2012037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2. Работа в информационном пространстве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ситуаций, в которых требуется использовать коммуникационные сервисы, справочные и поисковые службы и др.</a:t>
                      </a:r>
                    </a:p>
                    <a:p>
                      <a:pPr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примеры услуг, доступных на официальных сервисах и сервисах государственных услуг.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1. </a:t>
                      </a: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 и операции с ними.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среда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возможности использования личного кабинета Интернет-банка и мобильного приложения Понимать особенности процедуры идентификации личности  с помощью цифровых инструментов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30796"/>
                  </a:ext>
                </a:extLst>
              </a:tr>
              <a:tr h="1788478"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Раздел 4.</a:t>
                      </a:r>
                    </a:p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Информационные технологии.</a:t>
                      </a:r>
                    </a:p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6.</a:t>
                      </a:r>
                    </a:p>
                    <a:p>
                      <a:pPr marL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Электронные таблицы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электронные таблицы для обработки, анализ и визуализации числовых данных, в том числе с выделением диапазона таблицы и упорядочиванием (сортировкой) его элементов;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Создавать и применять в электронных таблицах формулы для расчётов с использованием встроенных арифметических функций (суммирование и подсчёт значений, отвечающих заданному условию, среднее арифметическое, поиск максимального	и минимального значения); 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электронные таблицы для численного моделирования в простых практических задачах;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</a:t>
                      </a: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Планирование и управление личными финансами. Личные сбережения. Доходы и расходы семейного и личного бюджета.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 преимущества финансового планирования и составления бюджета	на основ этих планов.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составлять личный финансовый план с помощью электронных таблиц.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186194"/>
                  </a:ext>
                </a:extLst>
              </a:tr>
              <a:tr h="1522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lv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 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представление	о выручке, переменных и постоянных издержках, прибыли.</a:t>
                      </a:r>
                    </a:p>
                    <a:p>
                      <a:pPr mar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Использовать электронные таблицы для составления бизнес-плана.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900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50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C28CAD-2538-549A-D17E-299BBC20A86E}"/>
              </a:ext>
            </a:extLst>
          </p:cNvPr>
          <p:cNvSpPr txBox="1"/>
          <p:nvPr/>
        </p:nvSpPr>
        <p:spPr>
          <a:xfrm>
            <a:off x="0" y="2971800"/>
            <a:ext cx="5851180" cy="3859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математических задач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финансовой грамотности» 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3 т. Т. 2 для 5-9 классов / Составители: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Моторо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Н.П., Новожилова Н.В.,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Шалашова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М.М. – Москва, 2019. –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с.</a:t>
            </a:r>
          </a:p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к сборнику  математических задач  «Основы финансовой грамотности». 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2 для 5-9 классов / Составители: Н.П.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108 с.</a:t>
            </a:r>
          </a:p>
          <a:p>
            <a:pPr algn="just">
              <a:lnSpc>
                <a:spcPct val="90000"/>
              </a:lnSpc>
            </a:pP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математических задач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7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финансовой грамотности» 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3 т. Т. 3 для 10-11 классов / Составители: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Моторо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Н.П., Новожилова Н.В., </a:t>
            </a:r>
            <a:r>
              <a:rPr lang="ru-RU" sz="17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Шалашова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М.М. – Москва, 2019. – 123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</a:p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к сборнику  математических задач  «Основы финансовой грамотности». 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3 т. Т. 3 для 10-11 классов / Составители: Н.П.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sz="17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120 с.</a:t>
            </a:r>
            <a:endParaRPr lang="ru-RU" sz="17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395CD8-0B99-6740-3DE0-2C33ECEDD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16651" r="37500" b="13315"/>
          <a:stretch/>
        </p:blipFill>
        <p:spPr>
          <a:xfrm>
            <a:off x="121160" y="221320"/>
            <a:ext cx="1835451" cy="2409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75B6BA-403A-E4B6-76C0-365856BDE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16650" r="35625" b="9980"/>
          <a:stretch/>
        </p:blipFill>
        <p:spPr>
          <a:xfrm>
            <a:off x="1291058" y="189764"/>
            <a:ext cx="1777528" cy="2442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B3CD7-A6CE-C30F-056D-A3A446E7E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08" t="24432" r="47752" b="16650"/>
          <a:stretch/>
        </p:blipFill>
        <p:spPr>
          <a:xfrm>
            <a:off x="2409447" y="189764"/>
            <a:ext cx="1612998" cy="2435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5847CD-BEBE-D82C-888C-3FA600CF4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27" t="24432" r="23125" b="16650"/>
          <a:stretch/>
        </p:blipFill>
        <p:spPr>
          <a:xfrm>
            <a:off x="3974186" y="174838"/>
            <a:ext cx="1777529" cy="2438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2430BB-82F4-CD40-C7C6-2460E19DE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24" t="20832" r="8669" b="8869"/>
          <a:stretch/>
        </p:blipFill>
        <p:spPr>
          <a:xfrm>
            <a:off x="5943600" y="18056"/>
            <a:ext cx="6248400" cy="3492800"/>
          </a:xfrm>
          <a:prstGeom prst="rect">
            <a:avLst/>
          </a:prstGeom>
        </p:spPr>
      </p:pic>
      <p:pic>
        <p:nvPicPr>
          <p:cNvPr id="8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3FDDCB4C-AE58-DCB2-25D4-E9C757A24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20" y="3010501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A9256D9-BB51-921B-BA9D-6D5E4B7873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25" t="52223" r="15000" b="25920"/>
          <a:stretch/>
        </p:blipFill>
        <p:spPr>
          <a:xfrm>
            <a:off x="6340820" y="4008831"/>
            <a:ext cx="5851180" cy="905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7ABD09-8337-3B3B-EB2B-F7868A205374}"/>
              </a:ext>
            </a:extLst>
          </p:cNvPr>
          <p:cNvSpPr txBox="1"/>
          <p:nvPr/>
        </p:nvSpPr>
        <p:spPr>
          <a:xfrm>
            <a:off x="7676117" y="4937530"/>
            <a:ext cx="3344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https://edu.pacc.ru/finmat/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E8812A-8644-EBBA-A603-84554E01754F}"/>
              </a:ext>
            </a:extLst>
          </p:cNvPr>
          <p:cNvSpPr txBox="1"/>
          <p:nvPr/>
        </p:nvSpPr>
        <p:spPr>
          <a:xfrm>
            <a:off x="7721292" y="3494705"/>
            <a:ext cx="3176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https://fmc.hse.ru/spesialmod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781377-96EE-58F5-C743-9437BD61BC9C}"/>
              </a:ext>
            </a:extLst>
          </p:cNvPr>
          <p:cNvSpPr txBox="1"/>
          <p:nvPr/>
        </p:nvSpPr>
        <p:spPr>
          <a:xfrm>
            <a:off x="7924800" y="6461986"/>
            <a:ext cx="3344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https://edu.pacc.ru/finformatika/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7F858A-0D3A-53D4-9E6B-208D588BAF3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14427" r="15001" b="70643"/>
          <a:stretch/>
        </p:blipFill>
        <p:spPr>
          <a:xfrm>
            <a:off x="6374907" y="5451656"/>
            <a:ext cx="5817093" cy="9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519E39-A841-BA7A-E87C-181113F0E4F0}"/>
              </a:ext>
            </a:extLst>
          </p:cNvPr>
          <p:cNvSpPr txBox="1"/>
          <p:nvPr/>
        </p:nvSpPr>
        <p:spPr>
          <a:xfrm>
            <a:off x="24063" y="-32084"/>
            <a:ext cx="121679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45.6.3. По учебному предмету </a:t>
            </a:r>
            <a:r>
              <a:rPr lang="ru-RU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«География»:</a:t>
            </a:r>
          </a:p>
          <a:p>
            <a:pPr indent="360363" algn="just">
              <a:buNone/>
            </a:pP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умение устанавливать взаимосвязи между 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изученными природными, 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и экономическими явлениями и процессами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реально наблюдаемыми географическими явлениями и процессами.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C1E4B9-2BCD-F195-4A90-6624A05B277D}"/>
              </a:ext>
            </a:extLst>
          </p:cNvPr>
          <p:cNvSpPr txBox="1"/>
          <p:nvPr/>
        </p:nvSpPr>
        <p:spPr>
          <a:xfrm>
            <a:off x="50402" y="1148641"/>
            <a:ext cx="1214159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5.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«География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CC74B8A-6C08-849F-2B32-94FA86FC4A0F}"/>
              </a:ext>
            </a:extLst>
          </p:cNvPr>
          <p:cNvGraphicFramePr>
            <a:graphicFrameLocks noGrp="1"/>
          </p:cNvGraphicFramePr>
          <p:nvPr/>
        </p:nvGraphicFramePr>
        <p:xfrm>
          <a:off x="8021" y="1996967"/>
          <a:ext cx="12192000" cy="486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137">
                  <a:extLst>
                    <a:ext uri="{9D8B030D-6E8A-4147-A177-3AD203B41FA5}">
                      <a16:colId xmlns:a16="http://schemas.microsoft.com/office/drawing/2014/main" val="855696951"/>
                    </a:ext>
                  </a:extLst>
                </a:gridCol>
                <a:gridCol w="4361118">
                  <a:extLst>
                    <a:ext uri="{9D8B030D-6E8A-4147-A177-3AD203B41FA5}">
                      <a16:colId xmlns:a16="http://schemas.microsoft.com/office/drawing/2014/main" val="3813026971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2206180730"/>
                    </a:ext>
                  </a:extLst>
                </a:gridCol>
                <a:gridCol w="3587744">
                  <a:extLst>
                    <a:ext uri="{9D8B030D-6E8A-4147-A177-3AD203B41FA5}">
                      <a16:colId xmlns:a16="http://schemas.microsoft.com/office/drawing/2014/main" val="1184458862"/>
                    </a:ext>
                  </a:extLst>
                </a:gridCol>
              </a:tblGrid>
              <a:tr h="606796">
                <a:tc gridSpan="2"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1132691"/>
                  </a:ext>
                </a:extLst>
              </a:tr>
              <a:tr h="326736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13039"/>
                  </a:ext>
                </a:extLst>
              </a:tr>
              <a:tr h="326736">
                <a:tc gridSpan="4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 7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2697772"/>
                  </a:ext>
                </a:extLst>
              </a:tr>
              <a:tr h="1680357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Страны и народы мира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Применять понятия «хозяйственная деятельность»,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«хозяйство», «экономика»	для решения практических задач.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и расходы семейного и личного бюджета.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Финансовое планирование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источники получения доходов. Понимать причины изменения доходов и расходов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250697"/>
                  </a:ext>
                </a:extLst>
              </a:tr>
              <a:tr h="1920408"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Взаимодействие природы и общества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tabLst>
                          <a:tab pos="1049655" algn="l"/>
                        </a:tabLst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взаимодействия природы и общества.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Распознавать проявления глобальных проблем человечества (экологическая, сырьевая, энергетическая, преодоления отсталости стран, продовольственная) на локальном и региональном уровнях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 4.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взаимоотношения с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что экономическая ситуация в стране влияет на личное благосостояние и благосостояние семьи.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что правительственные решения, в том числе решения о налогах и льготах, могут влиять на личные и семейные расходы и сбережения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4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099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CC74B8A-6C08-849F-2B32-94FA86FC4A0F}"/>
              </a:ext>
            </a:extLst>
          </p:cNvPr>
          <p:cNvGraphicFramePr>
            <a:graphicFrameLocks noGrp="1"/>
          </p:cNvGraphicFramePr>
          <p:nvPr/>
        </p:nvGraphicFramePr>
        <p:xfrm>
          <a:off x="0" y="28074"/>
          <a:ext cx="12192000" cy="6829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855696951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4046746048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30031155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1063247986"/>
                    </a:ext>
                  </a:extLst>
                </a:gridCol>
              </a:tblGrid>
              <a:tr h="765868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</a:t>
                      </a: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общему образованию</a:t>
                      </a: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2017-2023 годы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132691"/>
                  </a:ext>
                </a:extLst>
              </a:tr>
              <a:tr h="31755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13039"/>
                  </a:ext>
                </a:extLst>
              </a:tr>
              <a:tr h="317555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География, 8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b="1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697772"/>
                  </a:ext>
                </a:extLst>
              </a:tr>
              <a:tr h="2914035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Численность населения России.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Человеческий капитал России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Приводить примеры мер безопасности, в том числе для экономики семьи, в случае природных стихийных бедствий и техногенных катастроф;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Применять понятия «рождаемость», «смертность», «естественный прирост населения», «средняя прогнозируемая продолжительность жизни» «трудовые ресурсы», «трудоспособный возраст», «рабочая сила», «безработица» и др. для решения практико- ориентированных задач;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Представлять в различных формах (таблица,  график, географическое описание) информацию, необходимую для решения практико- ориентированных задач.</a:t>
                      </a:r>
                    </a:p>
                    <a:p>
                      <a:pPr algn="l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3.</a:t>
                      </a:r>
                    </a:p>
                    <a:p>
                      <a:pPr marL="0" lv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 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Предпринимательство</a:t>
                      </a:r>
                      <a:endParaRPr lang="ru-RU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о том, что необходимо для	открытия собственного бизнеса (ресурсы);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Быть осведомленным об основных целях предпринимательской деятельности и ее роли в современном обществе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250697"/>
                  </a:ext>
                </a:extLst>
              </a:tr>
              <a:tr h="273347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География, 9 класс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endParaRPr lang="ru-RU" sz="1600" b="1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4083"/>
                  </a:ext>
                </a:extLst>
              </a:tr>
              <a:tr h="2241565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Раздел 4.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Хозяйство России. </a:t>
                      </a:r>
                    </a:p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Тема 1. Общая характеристика хозяйства России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Находить, извлекать и использовать информацию, характеризующую отраслевую, функциональную и территориальную структуру хозяйства России, для решения практических задач. Критически оценивать финансовые условия жизнедеятельности человека и их природные, социальные, политические, технологические, экологические аспекты, необходимые для принятия собственных решений, с точки зрения домохозяйства, предприятия и национальной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экономики.</a:t>
                      </a:r>
                    </a:p>
                    <a:p>
                      <a:pPr marL="0" algn="l">
                        <a:lnSpc>
                          <a:spcPct val="90000"/>
                        </a:lnSpc>
                      </a:pP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4.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взаимоотношения с государством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Уметь находить, оценивать и интерпретировать финансовую информацию из разных источников; Учиться проявлять готовность: внимательно читать финансовые документы и стремиться выяснять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исправлять любые ошибки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700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647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E55EA4-E5AD-D4B9-511F-512E6651DCDF}"/>
              </a:ext>
            </a:extLst>
          </p:cNvPr>
          <p:cNvSpPr txBox="1"/>
          <p:nvPr/>
        </p:nvSpPr>
        <p:spPr>
          <a:xfrm>
            <a:off x="590379" y="104790"/>
            <a:ext cx="11049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нормативно-правовых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актов,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регулирующих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процессы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мероприятий,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направленных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2200" b="1" spc="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60809-4837-14BC-F55C-F601EAEF9DD3}"/>
              </a:ext>
            </a:extLst>
          </p:cNvPr>
          <p:cNvSpPr txBox="1"/>
          <p:nvPr/>
        </p:nvSpPr>
        <p:spPr>
          <a:xfrm>
            <a:off x="3908603" y="997788"/>
            <a:ext cx="4625797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уровне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Российской Федерации:</a:t>
            </a:r>
            <a:endParaRPr lang="ru-RU" sz="2200" spc="-2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Распоряжение Правительства РФ 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25.09.2017 № 2039-р «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 утверждении Стратегии повышения финансовой грамотности в Российской Федерации на 2017 – 2023 годы»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РФ от 01.02.2018 № 92 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 Межведомственной координационной комиссии по реализации Стратегии повышения финансовой грамотности в Российской   Федерации   на 2017-2023 годы»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20" dirty="0">
                <a:latin typeface="Times New Roman" panose="02020603050405020304" pitchFamily="18" charset="0"/>
              </a:rPr>
              <a:t>Распоряжение Правительства РФ от 10.02.2021 № 291-р «Об определении образовательных организаций высшего образования, на базе которых осуществляют деятельность федеральные методические центры повышения финансовой грамотности населения»</a:t>
            </a:r>
            <a:endParaRPr lang="ru-RU" spc="-2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D7DC6-9C89-EB18-D34B-940B39EC692F}"/>
              </a:ext>
            </a:extLst>
          </p:cNvPr>
          <p:cNvSpPr txBox="1"/>
          <p:nvPr/>
        </p:nvSpPr>
        <p:spPr>
          <a:xfrm>
            <a:off x="38099" y="1043955"/>
            <a:ext cx="387050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международном уровне: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Рекомендации ОЭСР по финансовому образованию в школах и принципы формирования учебных программ для такого образования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</a:rPr>
              <a:t>Проект INFE / ОЭСР по техническому содействию в области финансового образования в странах СНГ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 Совета правительств Содружества Независимых государств от 30 октября 2015 </a:t>
            </a:r>
            <a:r>
              <a:rPr lang="ru-RU" spc="-20" dirty="0">
                <a:latin typeface="Times New Roman" panose="02020603050405020304" pitchFamily="18" charset="0"/>
              </a:rPr>
              <a:t>года «О повышении уровня финансовой грамотности и развитии финансового образования  в государствах – участниках СНГ»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FCDDE-5F83-75EB-0F2F-684674B8E69C}"/>
              </a:ext>
            </a:extLst>
          </p:cNvPr>
          <p:cNvSpPr txBox="1"/>
          <p:nvPr/>
        </p:nvSpPr>
        <p:spPr>
          <a:xfrm>
            <a:off x="8427777" y="997788"/>
            <a:ext cx="3726123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 уровне </a:t>
            </a: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Республики Крым: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20" dirty="0">
                <a:latin typeface="Times New Roman" panose="02020603050405020304" pitchFamily="18" charset="0"/>
              </a:rPr>
              <a:t>Распоряжение Главы Республики Крым от 03.04.2018 № 134-рг «О создании Координационного совета по повышению финансовой грамотности населения Республики Крым»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pc="-20" dirty="0">
                <a:latin typeface="Times New Roman" panose="02020603050405020304" pitchFamily="18" charset="0"/>
              </a:rPr>
              <a:t>Постановление Совета министров Республики Крым от 29.10.2018 № 528 «Об утверждении государственной программы Республики Крым «Управление финансами Республики Крым»</a:t>
            </a:r>
          </a:p>
        </p:txBody>
      </p:sp>
    </p:spTree>
    <p:extLst>
      <p:ext uri="{BB962C8B-B14F-4D97-AF65-F5344CB8AC3E}">
        <p14:creationId xmlns:p14="http://schemas.microsoft.com/office/powerpoint/2010/main" val="392612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F72ECD-4090-3758-74F1-A90A50BB29EA}"/>
              </a:ext>
            </a:extLst>
          </p:cNvPr>
          <p:cNvSpPr txBox="1"/>
          <p:nvPr/>
        </p:nvSpPr>
        <p:spPr>
          <a:xfrm>
            <a:off x="4010" y="8021"/>
            <a:ext cx="12187989" cy="6985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>
              <a:lnSpc>
                <a:spcPct val="87000"/>
              </a:lnSpc>
            </a:pP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45.6. Предметные результаты по предметной области </a:t>
            </a:r>
            <a:r>
              <a:rPr lang="ru-RU" sz="1700" b="1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«Общественно-научные предметы»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обеспечивать: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45.6.2. По учебному предмету </a:t>
            </a:r>
            <a:r>
              <a:rPr lang="ru-RU" sz="1700" b="1" i="0" spc="-2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«Обществознание»: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 применение системы знаний о социальных свойствах человека, особенностях его взаимодействия с другими людьми, важности семьи как базового социального института; характерных чертах общества; содержании и значении социальных норм, регулирующих общественные отношения, включая правовые нормы, регулирующие типичные для несовершеннолетнего и членов его семьи общественные отношения (в том числе нормы гражданского, трудового и семейного права,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налогового законодательства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процессах и явлениях в экономической (в области макро- и микроэкономики),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социальной, духовной и политической сферах жизни общества; основах конституционного строя и организации государственной власти в РФ, правовом статусе гражданина РФ (в том числе несовершеннолетнего); системе образования в РФ;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основах государственной бюджетной и денежно-кредитной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социальной политики, политики в сфере культуры и образования, противодействии коррупции в РФ, обеспечении безопасности личности, общества и государства, в том числе от терроризма;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устанавливать и объяснять взаимосвязи социальных объектов, явлений, процессов в различных сферах общественной жизни, их элементов и основных функций, включая взаимодействия общества и природы, человека и общества, сфер общественной жизни, гражданина и государства;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связи политических потрясений и социально-экономических кризисов в государстве;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12) умение анализировать, обобщать, систематизировать, конкретизировать и критически оценивать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информацию, включая экономико-статистическую, из адаптированных источников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учебных материалов)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публикаций СМИ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соотносить ее с собственными знаниями о моральном и правовом регулировании поведения человека, личным социальным опытом; используя обществоведческие знания, формулировать выводы, подкрепляя их аргументами;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13) умение оценивать собственные поступки и поведение других людей с точки зрения их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соответствия моральным, правовым и иным видам социальных норм,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 рациональности (включая вопросы, связанные с личными финансами и предпринимательской деятельностью, для оценки рисков осуществления финансовых мошенничеств, применения недобросовестных практик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); осознание неприемлемости всех форм антиобщественного поведения;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14) приобретение опыта использования полученных знаний, включая основы финансовой грамотности, в практической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выполнение проектов индивидуально и в группе)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 повседневной жизни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и защиты прав человека и гражданина, прав потребителя (в том числе потребителя финансовых услуг)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осознанного выполнения гражданских обязанностей; для анализа потребления домашнего хозяйства;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составления личного финансового плана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для выбора профессии и оценки собственных перспектив в профессиональной сфере; для опыта публичного представления результатов своей деятельности в соответствии с темой и ситуацией общения, особенностями аудитории и регламентом;</a:t>
            </a:r>
          </a:p>
          <a:p>
            <a:pPr indent="360363" algn="just">
              <a:lnSpc>
                <a:spcPct val="87000"/>
              </a:lnSpc>
            </a:pP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15) приобретение опыта самостоятельного заполнения формы 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электронной) и составления простейших документов (заявления, обращения,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декларации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доверенности, </a:t>
            </a:r>
            <a:r>
              <a:rPr lang="ru-RU" sz="1700" b="1" i="0" spc="-2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финансового плана</a:t>
            </a:r>
            <a:r>
              <a:rPr lang="ru-RU" sz="1700" b="0" i="0" spc="-2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резюме);</a:t>
            </a:r>
          </a:p>
        </p:txBody>
      </p:sp>
    </p:spTree>
    <p:extLst>
      <p:ext uri="{BB962C8B-B14F-4D97-AF65-F5344CB8AC3E}">
        <p14:creationId xmlns:p14="http://schemas.microsoft.com/office/powerpoint/2010/main" val="3888028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407775-2AB0-E570-80A0-049E9DAB46BE}"/>
              </a:ext>
            </a:extLst>
          </p:cNvPr>
          <p:cNvSpPr txBox="1"/>
          <p:nvPr/>
        </p:nvSpPr>
        <p:spPr>
          <a:xfrm>
            <a:off x="50402" y="28074"/>
            <a:ext cx="1214159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18440" indent="448945" algn="ctr">
              <a:lnSpc>
                <a:spcPct val="90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Таблица 6.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Разделы и содержание ПРП по</a:t>
            </a:r>
            <a:r>
              <a:rPr lang="ru-RU" sz="1800" b="1" spc="5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учебному предмету </a:t>
            </a:r>
            <a:r>
              <a:rPr lang="ru-RU" sz="1800" b="1" spc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«Обществознание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800" b="1" spc="6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школе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</a:t>
            </a:r>
            <a:r>
              <a:rPr lang="ru-RU" sz="1800" b="1" spc="6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</a:t>
            </a:r>
            <a:r>
              <a:rPr lang="ru-RU" sz="1800" b="1" spc="5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ООО</a:t>
            </a:r>
            <a:r>
              <a:rPr lang="ru-RU" sz="1800" b="1" spc="-34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и 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элементы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z="18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ЕРКФГ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 соответствующие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3B06414-4339-EA69-E747-5BBA2C7C8C35}"/>
              </a:ext>
            </a:extLst>
          </p:cNvPr>
          <p:cNvGraphicFramePr>
            <a:graphicFrameLocks noGrp="1"/>
          </p:cNvGraphicFramePr>
          <p:nvPr/>
        </p:nvGraphicFramePr>
        <p:xfrm>
          <a:off x="-12032" y="681790"/>
          <a:ext cx="12192001" cy="617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137">
                  <a:extLst>
                    <a:ext uri="{9D8B030D-6E8A-4147-A177-3AD203B41FA5}">
                      <a16:colId xmlns:a16="http://schemas.microsoft.com/office/drawing/2014/main" val="855696951"/>
                    </a:ext>
                  </a:extLst>
                </a:gridCol>
                <a:gridCol w="2871537">
                  <a:extLst>
                    <a:ext uri="{9D8B030D-6E8A-4147-A177-3AD203B41FA5}">
                      <a16:colId xmlns:a16="http://schemas.microsoft.com/office/drawing/2014/main" val="381302697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983539657"/>
                    </a:ext>
                  </a:extLst>
                </a:gridCol>
                <a:gridCol w="4543927">
                  <a:extLst>
                    <a:ext uri="{9D8B030D-6E8A-4147-A177-3AD203B41FA5}">
                      <a16:colId xmlns:a16="http://schemas.microsoft.com/office/drawing/2014/main" val="2148004115"/>
                    </a:ext>
                  </a:extLst>
                </a:gridCol>
              </a:tblGrid>
              <a:tr h="774387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ПРП по учебному предмету, о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добрены ФУМО по общему образованию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</a:pPr>
                      <a:endParaRPr lang="ru-RU" sz="1600" spc="-2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ЕРКФГ, разработанная в целях реализации Стратегии повышения финансовой грамотности в РФ на 2017-2023 годы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1132691"/>
                  </a:ext>
                </a:extLst>
              </a:tr>
              <a:tr h="32108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область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содержание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13039"/>
                  </a:ext>
                </a:extLst>
              </a:tr>
              <a:tr h="32108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ru-RU" sz="1600" b="1" spc="-2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Обществознание,  5-7 классы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02697772"/>
                  </a:ext>
                </a:extLst>
              </a:tr>
              <a:tr h="1359899">
                <a:tc>
                  <a:txBody>
                    <a:bodyPr/>
                    <a:lstStyle/>
                    <a:p>
                      <a:pPr marL="0" marR="60325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Семья и семейные отношения. Семейное хозяйство. Труд – основа жизни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Деньги. Ведение личного и семейного бюджета, осуществление финансового планирования.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2. Планирование и управление личными финансами.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и расходы семейного и личного бюджета.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Финансовое планирование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Знать источники получения доходов. Понимать причины изменения доходов и расходов.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250697"/>
                  </a:ext>
                </a:extLst>
              </a:tr>
              <a:tr h="1359899">
                <a:tc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	в экономических отношениях.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Инфляция. Уплата налогов и оформление налоговых льгот и вычетов. Банки и взаимодействие с ними.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Центральный        банк.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Финансовые организации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4.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Финансовая среда. Финансовые взаимоотношения с государством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 что экономическая ситуация в стране влияет на личное благосостояние и благосостояние семьи.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Понимать, что правительственные решения, в том числе решения о налогах и льготах, могут влиять на личные и семейные расходы и сбережения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44083"/>
                  </a:ext>
                </a:extLst>
              </a:tr>
              <a:tr h="226650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Обществознание, 8-9 классы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508818"/>
                  </a:ext>
                </a:extLst>
              </a:tr>
              <a:tr h="181319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Экономика. Гражданин и государство.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Права потребителей, защит прав потребителей.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собственного бизнеса. Вексель, акция и облигация. Профессиональные участники	 рынка ценны бумаг. Создание пенсионных накоплений и взаимодействие с пенсионными фондами. Негосударственные пенсионные фонды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Предметная область 3</a:t>
                      </a:r>
                      <a:r>
                        <a:rPr lang="ru-RU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Риск и доходность. Инвестирование. Предпринимательство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Иметь представления о том, что необходимо для открытия собственного бизнеса (ресурсы);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Быть осведомленным об основных целях предпринимательской деятельности и ее роли в современном обществе</a:t>
                      </a:r>
                    </a:p>
                    <a:p>
                      <a:pPr marL="0">
                        <a:lnSpc>
                          <a:spcPct val="90000"/>
                        </a:lnSpc>
                      </a:pPr>
                      <a:r>
                        <a:rPr lang="ru-RU" sz="16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	прав потребителей( в том числе финансовых услуг)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213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897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407198-7EC6-4C70-B6B6-DA57D5432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7" t="22281" r="7038" b="37498"/>
          <a:stretch/>
        </p:blipFill>
        <p:spPr>
          <a:xfrm>
            <a:off x="4040" y="4079378"/>
            <a:ext cx="7615960" cy="2310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AD421D-5B75-16AE-DE48-A4F907A46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5" t="36660" r="7666" b="13316"/>
          <a:stretch/>
        </p:blipFill>
        <p:spPr>
          <a:xfrm>
            <a:off x="60659" y="70672"/>
            <a:ext cx="7476064" cy="3020173"/>
          </a:xfrm>
          <a:prstGeom prst="rect">
            <a:avLst/>
          </a:prstGeom>
        </p:spPr>
      </p:pic>
      <p:pic>
        <p:nvPicPr>
          <p:cNvPr id="4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5A53D282-310A-623D-902D-CBDBD52F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86" y="3041562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04CF6E-E1A0-2ABA-237F-7AE4B3C127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32647" r="63750" b="15540"/>
          <a:stretch/>
        </p:blipFill>
        <p:spPr>
          <a:xfrm>
            <a:off x="7595488" y="149943"/>
            <a:ext cx="1825732" cy="2431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33565-477E-76BA-16F5-DA8351B6949B}"/>
              </a:ext>
            </a:extLst>
          </p:cNvPr>
          <p:cNvSpPr txBox="1"/>
          <p:nvPr/>
        </p:nvSpPr>
        <p:spPr>
          <a:xfrm>
            <a:off x="7543800" y="2743200"/>
            <a:ext cx="4517524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b="1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Новый мир. 5-7 классы.</a:t>
            </a:r>
            <a:r>
              <a:rPr lang="ru-RU" sz="17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2-х частях. Учебное пособие </a:t>
            </a:r>
            <a:r>
              <a:rPr lang="ru-RU" sz="17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 Е.Б. </a:t>
            </a:r>
            <a:r>
              <a:rPr lang="ru-RU" sz="1700" b="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Хоменко, А.Г. Кузнецова.</a:t>
            </a:r>
            <a:r>
              <a:rPr lang="ru-RU" sz="170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0" i="0" dirty="0">
                <a:solidFill>
                  <a:srgbClr val="14141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М.: Просвещение, 2022. – 144 с.</a:t>
            </a:r>
            <a:r>
              <a:rPr lang="ru-RU" sz="1700" i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(Готовится к включению в ФПУ)</a:t>
            </a:r>
            <a:endParaRPr lang="ru-RU" sz="1700" b="0" i="0" dirty="0">
              <a:solidFill>
                <a:srgbClr val="14141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Современный </a:t>
            </a:r>
            <a:r>
              <a:rPr lang="ru-RU" sz="1700" b="1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мир. 8-9 классы. Учебное пособие</a:t>
            </a:r>
            <a:r>
              <a:rPr lang="ru-RU" sz="17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Е.Б. Лавренова. – М.: Просвещение, 2019. – 208 с.</a:t>
            </a:r>
          </a:p>
          <a:p>
            <a:pPr algn="just"/>
            <a:r>
              <a:rPr lang="ru-RU" sz="1700" b="1" i="0" dirty="0">
                <a:solidFill>
                  <a:srgbClr val="2B2B2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Цифровой мир. 10-11 классы. </a:t>
            </a:r>
            <a:r>
              <a:rPr lang="ru-RU" sz="1700" b="1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пособие.</a:t>
            </a:r>
            <a:r>
              <a:rPr lang="ru-RU" sz="1700" dirty="0">
                <a:solidFill>
                  <a:srgbClr val="2B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С.В. Толкачева. – М.: Просвещение, 2021. – 176 с.</a:t>
            </a:r>
          </a:p>
          <a:p>
            <a:pPr algn="just"/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грамотность. Цифровой мир. Методические рекомендации. 10—11 классы.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С.В. Толкачёва, Е.Б. Хоменко,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А.Г.Кузнецова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 : Просвещение, 2021. – 144 с.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7CDC1F-CADD-BBE9-E1D7-44E69F6520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75" t="20987" r="70625" b="18749"/>
          <a:stretch/>
        </p:blipFill>
        <p:spPr>
          <a:xfrm>
            <a:off x="8527174" y="161070"/>
            <a:ext cx="1777528" cy="2409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7BB859-88DC-E7CA-6052-AED794DF19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75" t="21097" r="70625" b="19985"/>
          <a:stretch/>
        </p:blipFill>
        <p:spPr>
          <a:xfrm>
            <a:off x="9392861" y="98316"/>
            <a:ext cx="1782792" cy="2426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4778C3-EC16-3D52-F2E1-BA39612094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94" t="13821" r="71250" b="16651"/>
          <a:stretch/>
        </p:blipFill>
        <p:spPr>
          <a:xfrm>
            <a:off x="10314624" y="125521"/>
            <a:ext cx="1674082" cy="2409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D5E58-A1A5-0F72-D92D-F0058226E9B5}"/>
              </a:ext>
            </a:extLst>
          </p:cNvPr>
          <p:cNvSpPr txBox="1"/>
          <p:nvPr/>
        </p:nvSpPr>
        <p:spPr>
          <a:xfrm>
            <a:off x="2423703" y="3297950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https://fmc.hse.ru/spesialmod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1728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029A71-9B06-1E45-39F6-BCC62C2E8467}"/>
              </a:ext>
            </a:extLst>
          </p:cNvPr>
          <p:cNvSpPr txBox="1"/>
          <p:nvPr/>
        </p:nvSpPr>
        <p:spPr>
          <a:xfrm>
            <a:off x="0" y="19878"/>
            <a:ext cx="1219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770" marR="224155" indent="448945" algn="just">
              <a:lnSpc>
                <a:spcPct val="90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планируемые результаты по финансовой грамотности в средней школе (5-9 классы) </a:t>
            </a:r>
            <a:r>
              <a:rPr lang="ru-RU" sz="18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успешно достигаться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изучения таких учебных предметов, как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«История», «Основы безопасности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жизнедеятельности», «Литература», «Английский язык».</a:t>
            </a:r>
          </a:p>
          <a:p>
            <a:pPr marL="64770" marR="224155" indent="448945" algn="just">
              <a:lnSpc>
                <a:spcPct val="90000"/>
              </a:lnSpc>
              <a:spcAft>
                <a:spcPts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 декабря 2021 года на заседании Межведомственной координационной комиссии определены приоритеты развития финансовой грамотности на 2022 год: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образовательных продуктов для всех возрастов, расширение охвата и повышение вовлеченности целевых аудиторий, обеспечение безопасности потребителей финансовых услуг, в том числе их защита от мошеннических схем. </a:t>
            </a:r>
          </a:p>
          <a:p>
            <a:pPr marL="64770" marR="224155" indent="448945" algn="just">
              <a:lnSpc>
                <a:spcPct val="90000"/>
              </a:lnSpc>
              <a:spcAft>
                <a:spcPts val="0"/>
              </a:spcAft>
            </a:pPr>
            <a:r>
              <a:rPr kumimoji="0" lang="ru-RU" altLang="ru-RU" b="0" i="0" u="none" strike="noStrike" cap="none" spc="-20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ru-RU" b="0" i="0" u="none" strike="noStrike" cap="none" spc="-10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рамках сотрудничества с Министерством просвещения Российской Федерации продолжится </a:t>
            </a:r>
            <a:r>
              <a:rPr kumimoji="0" lang="ru-RU" altLang="ru-RU" i="0" u="none" strike="noStrike" cap="none" spc="-10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 финансовой грамотности в систему общего образования</a:t>
            </a:r>
            <a:r>
              <a:rPr kumimoji="0" lang="ru-RU" altLang="ru-RU" b="1" i="0" u="none" strike="noStrike" cap="none" spc="-10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altLang="ru-RU" b="1" i="0" u="none" strike="noStrike" cap="none" spc="-10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01.09.2023 года планируется закрепить преподавание элементов финансовой грамотности в рамках учебных дисциплин  старшей школы (10–11 классы):</a:t>
            </a:r>
            <a:endParaRPr lang="ru-RU" b="1" spc="-1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C0B275F-8B7E-BE40-608D-3D772309F05C}"/>
              </a:ext>
            </a:extLst>
          </p:cNvPr>
          <p:cNvGraphicFramePr>
            <a:graphicFrameLocks noGrp="1"/>
          </p:cNvGraphicFramePr>
          <p:nvPr/>
        </p:nvGraphicFramePr>
        <p:xfrm>
          <a:off x="27708" y="2821339"/>
          <a:ext cx="12164292" cy="4062191"/>
        </p:xfrm>
        <a:graphic>
          <a:graphicData uri="http://schemas.openxmlformats.org/drawingml/2006/table">
            <a:tbl>
              <a:tblPr/>
              <a:tblGrid>
                <a:gridCol w="1697184">
                  <a:extLst>
                    <a:ext uri="{9D8B030D-6E8A-4147-A177-3AD203B41FA5}">
                      <a16:colId xmlns:a16="http://schemas.microsoft.com/office/drawing/2014/main" val="348101299"/>
                    </a:ext>
                  </a:extLst>
                </a:gridCol>
                <a:gridCol w="10467108">
                  <a:extLst>
                    <a:ext uri="{9D8B030D-6E8A-4147-A177-3AD203B41FA5}">
                      <a16:colId xmlns:a16="http://schemas.microsoft.com/office/drawing/2014/main" val="4256678908"/>
                    </a:ext>
                  </a:extLst>
                </a:gridCol>
              </a:tblGrid>
              <a:tr h="169433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Предметное содержание </a:t>
                      </a:r>
                      <a:endParaRPr lang="ru-RU" sz="16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999465"/>
                  </a:ext>
                </a:extLst>
              </a:tr>
              <a:tr h="122976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Сложные финансовые расчеты (кредиты, вклады), решение бытовых финансовых задач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372398"/>
                  </a:ext>
                </a:extLst>
              </a:tr>
              <a:tr h="122976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t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различных компьютерных программ для ведения семейного бюджета, осуществления различных расчетов, в том числе через интернет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28955"/>
                  </a:ext>
                </a:extLst>
              </a:tr>
              <a:tr h="284786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ОБЖ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безопасность во всех сферах жизни человека. Защита персональной финансовой информации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782723"/>
                  </a:ext>
                </a:extLst>
              </a:tr>
              <a:tr h="673130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Обществознание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грамотность. Основы управления личными (семейными) финансами, формирование личных сбережений, пенс. накоплений. Финансовое планирование; финансовые риски, уплата налогов, инвестирование. Роль, функции и задачи Центрального банка Российской Федерации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973571"/>
                  </a:ext>
                </a:extLst>
              </a:tr>
              <a:tr h="40128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Литература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финансового поведения на примере литературных героев: «Анна Каренина», «Преступление и наказание», «Вишневый сад» и др.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416833"/>
                  </a:ext>
                </a:extLst>
              </a:tr>
              <a:tr h="40128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География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влияния типа хозяйства, характера государства на уровень благополучия населения разных стран, в том числе через определение уровня финансовой грамотности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900510"/>
                  </a:ext>
                </a:extLst>
              </a:tr>
              <a:tr h="245951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Экономика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Отдельный модуль, посвященный финансовой грамотности, включающий все основные темы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363136"/>
                  </a:ext>
                </a:extLst>
              </a:tr>
              <a:tr h="362454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Право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Гражданское право в части регулирования правоотношений в сфере оказания услуг финансовыми организациями.</a:t>
                      </a:r>
                      <a:b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прав потребителей финансовых услуг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194295"/>
                  </a:ext>
                </a:extLst>
              </a:tr>
              <a:tr h="327647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Индивидуальный проект</a:t>
                      </a:r>
                    </a:p>
                  </a:txBody>
                  <a:tcPr marL="10807" marR="10807" marT="5403" marB="5403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90000"/>
                        </a:lnSpc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А) индивидуальный проект по тематике финансовой грамотности</a:t>
                      </a:r>
                      <a:b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финансовое обеспечение расчетов нефинансовых проектов</a:t>
                      </a:r>
                    </a:p>
                  </a:txBody>
                  <a:tcPr marL="10807" marR="10807" marT="5403" marB="540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1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673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641349-879B-A9D6-73B7-AC3705766629}"/>
              </a:ext>
            </a:extLst>
          </p:cNvPr>
          <p:cNvSpPr txBox="1"/>
          <p:nvPr/>
        </p:nvSpPr>
        <p:spPr>
          <a:xfrm>
            <a:off x="533400" y="32842"/>
            <a:ext cx="111252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8440" indent="448945" algn="ctr">
              <a:lnSpc>
                <a:spcPct val="90000"/>
              </a:lnSpc>
            </a:pP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обеспечение преподавания финансовой грамотности в средней школе (5-9 классы) и старшей школе (10-11 классы)</a:t>
            </a:r>
          </a:p>
        </p:txBody>
      </p:sp>
      <p:pic>
        <p:nvPicPr>
          <p:cNvPr id="18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2E395576-A9D8-FD4C-B5BE-7EA916F1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11" y="4493882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526A25-1082-4F5B-297C-4777F6E79C0D}"/>
              </a:ext>
            </a:extLst>
          </p:cNvPr>
          <p:cNvSpPr txBox="1"/>
          <p:nvPr/>
        </p:nvSpPr>
        <p:spPr>
          <a:xfrm>
            <a:off x="8763000" y="4447314"/>
            <a:ext cx="2895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https://fmc.hse.ru/5-7forms</a:t>
            </a:r>
            <a:r>
              <a:rPr lang="ru-RU" u="sng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u="sng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https://fmc.hse.ru/8-9forms</a:t>
            </a:r>
            <a:endParaRPr lang="ru-RU" sz="1800" u="sng" spc="-1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https://fmc.hse.ru/10-11forms</a:t>
            </a:r>
            <a:r>
              <a:rPr lang="ru-RU" u="sng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C83C78-23F2-E364-D31E-B288A34CF0EA}"/>
              </a:ext>
            </a:extLst>
          </p:cNvPr>
          <p:cNvSpPr txBox="1"/>
          <p:nvPr/>
        </p:nvSpPr>
        <p:spPr>
          <a:xfrm>
            <a:off x="6817449" y="2903592"/>
            <a:ext cx="5289953" cy="150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атериалы учебного курса по финансовой грамотности для учащихся 5-7 классов, 8-9 классов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7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10-11 классов </a:t>
            </a:r>
            <a:r>
              <a:rPr lang="ru-RU" sz="17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размещенные на сайте </a:t>
            </a:r>
            <a:r>
              <a:rPr lang="ru-RU" sz="17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«Федеральный методический центр по финансовой грамотности системы общего и среднего профессионального образования»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4ECE5-9F2E-833D-9665-828193C488BB}"/>
              </a:ext>
            </a:extLst>
          </p:cNvPr>
          <p:cNvSpPr txBox="1"/>
          <p:nvPr/>
        </p:nvSpPr>
        <p:spPr>
          <a:xfrm>
            <a:off x="2080230" y="980337"/>
            <a:ext cx="3721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образовательного портала Банка России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культура»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https://fincult.info/teaching/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0FB63-4000-D2F5-B00C-4DC5B8C1881E}"/>
              </a:ext>
            </a:extLst>
          </p:cNvPr>
          <p:cNvSpPr txBox="1"/>
          <p:nvPr/>
        </p:nvSpPr>
        <p:spPr>
          <a:xfrm>
            <a:off x="2256405" y="2193306"/>
            <a:ext cx="3897879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образовательного портала Минфина РФ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«Мои финансы»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https://fincult.info/teaching/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 descr="Образовательный проект ПАКК - Партнеры - Портал МОИФИНАНСЫ.РФ">
            <a:extLst>
              <a:ext uri="{FF2B5EF4-FFF2-40B4-BE49-F238E27FC236}">
                <a16:creationId xmlns:a16="http://schemas.microsoft.com/office/drawing/2014/main" id="{CF6E997A-F173-DB3A-846E-DF0A1A31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32" y="5614570"/>
            <a:ext cx="2671011" cy="98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A19FE-33ED-7BF7-D9B6-859B4F2C26F2}"/>
              </a:ext>
            </a:extLst>
          </p:cNvPr>
          <p:cNvSpPr txBox="1"/>
          <p:nvPr/>
        </p:nvSpPr>
        <p:spPr>
          <a:xfrm>
            <a:off x="8570053" y="5726437"/>
            <a:ext cx="3622649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по математике, информатике, русской литературе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https://edu.pacc.ru/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30" name="Picture 6" descr="Финансовая грамотность">
            <a:extLst>
              <a:ext uri="{FF2B5EF4-FFF2-40B4-BE49-F238E27FC236}">
                <a16:creationId xmlns:a16="http://schemas.microsoft.com/office/drawing/2014/main" id="{29B46C59-A41E-45B6-54B5-AA523690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" y="2406439"/>
            <a:ext cx="1979025" cy="4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етская музыкальная школа имени Д.Б.Кабалевского | Финансовая культура">
            <a:extLst>
              <a:ext uri="{FF2B5EF4-FFF2-40B4-BE49-F238E27FC236}">
                <a16:creationId xmlns:a16="http://schemas.microsoft.com/office/drawing/2014/main" id="{CB16BD67-D3B4-A14B-50F1-79B226FC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" y="709296"/>
            <a:ext cx="2015513" cy="136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Высшая школа экономики — Википедия">
            <a:extLst>
              <a:ext uri="{FF2B5EF4-FFF2-40B4-BE49-F238E27FC236}">
                <a16:creationId xmlns:a16="http://schemas.microsoft.com/office/drawing/2014/main" id="{89A0E0B1-464E-D786-C05B-C90873A6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3" y="4531217"/>
            <a:ext cx="928952" cy="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6BFC6-BD3C-2F74-0145-FB30F46CFAB9}"/>
              </a:ext>
            </a:extLst>
          </p:cNvPr>
          <p:cNvSpPr txBox="1"/>
          <p:nvPr/>
        </p:nvSpPr>
        <p:spPr>
          <a:xfrm>
            <a:off x="1305095" y="4502972"/>
            <a:ext cx="484129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Сборники специальных модулей по математике, обществознанию, экономике, праву, географии, ОБЖ, английскому языку для 5-11 классов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https://fmc.hse.ru/spesialmod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6FA30-A379-6B1C-72F5-FF0CB328B23A}"/>
              </a:ext>
            </a:extLst>
          </p:cNvPr>
          <p:cNvSpPr txBox="1"/>
          <p:nvPr/>
        </p:nvSpPr>
        <p:spPr>
          <a:xfrm>
            <a:off x="6905010" y="943788"/>
            <a:ext cx="500237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7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 </a:t>
            </a:r>
            <a:r>
              <a:rPr lang="ru-RU" sz="17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Чумаченко В.В. и Горяева А.П. </a:t>
            </a:r>
            <a:r>
              <a:rPr lang="ru-RU" sz="1700" b="1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финансовой грамотности» для 8-9 классов, </a:t>
            </a:r>
            <a:r>
              <a:rPr lang="ru-RU" sz="170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разработанный по заказу Банка России в соответствии ФГОС ООО и ПООП ООО.</a:t>
            </a:r>
            <a:endParaRPr lang="ru-RU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CAE2A-3A9E-C4FC-E0C9-27276F01FD18}"/>
              </a:ext>
            </a:extLst>
          </p:cNvPr>
          <p:cNvSpPr txBox="1"/>
          <p:nvPr/>
        </p:nvSpPr>
        <p:spPr>
          <a:xfrm>
            <a:off x="8830803" y="2045888"/>
            <a:ext cx="327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https://prosv.ru/umk/about/financial-competence.html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A0FE93-A395-3F1D-7270-361BAFE1B59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825" t="17762" r="69375" b="66247"/>
          <a:stretch/>
        </p:blipFill>
        <p:spPr>
          <a:xfrm>
            <a:off x="6905010" y="2020226"/>
            <a:ext cx="1886423" cy="815395"/>
          </a:xfrm>
          <a:prstGeom prst="rect">
            <a:avLst/>
          </a:prstGeom>
        </p:spPr>
      </p:pic>
      <p:pic>
        <p:nvPicPr>
          <p:cNvPr id="1034" name="Picture 10" descr="Официальный сайт городского округа Вуктыл - Сентябрь">
            <a:extLst>
              <a:ext uri="{FF2B5EF4-FFF2-40B4-BE49-F238E27FC236}">
                <a16:creationId xmlns:a16="http://schemas.microsoft.com/office/drawing/2014/main" id="{CEBC73FA-B13F-E6F0-A978-63992EE8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" y="3244993"/>
            <a:ext cx="1798109" cy="6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4687F0-D56C-1AD5-6007-83D76932EF0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1" r="56875" b="76678"/>
          <a:stretch/>
        </p:blipFill>
        <p:spPr>
          <a:xfrm>
            <a:off x="533400" y="5842078"/>
            <a:ext cx="4953000" cy="595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D423B-4778-E461-C82B-ABB6DFD2D3BF}"/>
              </a:ext>
            </a:extLst>
          </p:cNvPr>
          <p:cNvSpPr txBox="1"/>
          <p:nvPr/>
        </p:nvSpPr>
        <p:spPr>
          <a:xfrm>
            <a:off x="1447800" y="6470751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https://fingram-history.oc3.ru/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2F10F-8E9E-EB34-CA5D-5BE184D822C2}"/>
              </a:ext>
            </a:extLst>
          </p:cNvPr>
          <p:cNvSpPr txBox="1"/>
          <p:nvPr/>
        </p:nvSpPr>
        <p:spPr>
          <a:xfrm>
            <a:off x="1837719" y="3195746"/>
            <a:ext cx="47243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 образовательного портала Роспотребнадзора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ХочуМогуЗнаю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https://xn--80afmshcb2bdox6g.xn--p1ai/%D0%BE-%D1%81%D0%B0%D0%B9%D1%82%D0%B5/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3926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785CAF-61DB-41B1-8940-64D5112094CA}"/>
              </a:ext>
            </a:extLst>
          </p:cNvPr>
          <p:cNvSpPr txBox="1"/>
          <p:nvPr/>
        </p:nvSpPr>
        <p:spPr>
          <a:xfrm>
            <a:off x="1417335" y="1769549"/>
            <a:ext cx="92916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1. Разработка и реализация образовательных программ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B9076-6116-4993-B858-D57616BCCF2E}"/>
              </a:ext>
            </a:extLst>
          </p:cNvPr>
          <p:cNvSpPr txBox="1"/>
          <p:nvPr/>
        </p:nvSpPr>
        <p:spPr>
          <a:xfrm>
            <a:off x="76200" y="2250585"/>
            <a:ext cx="12039600" cy="460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363" algn="just">
              <a:lnSpc>
                <a:spcPct val="80000"/>
              </a:lnSpc>
              <a:tabLst>
                <a:tab pos="360363" algn="l"/>
              </a:tabLst>
            </a:pP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1.1. Актуализация единой рамки компетенций в области финансовой грамотности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инвестиционной, налоговой, пенсионной, бюджетной грамотности, а также инициативного бюджетирования, цифровой и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киберграмотности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финансовой грамотности для предпринимателей, 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всех уровней образования 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взрослого населения</a:t>
            </a:r>
          </a:p>
          <a:p>
            <a:pPr indent="360363" algn="just">
              <a:lnSpc>
                <a:spcPct val="90000"/>
              </a:lnSpc>
              <a:tabLst>
                <a:tab pos="360363" algn="l"/>
              </a:tabLst>
            </a:pP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1.2.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сквозной рамки индикаторов достижения компетенции и методических рекомендаций для общего образования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среднего профессионального и высшего образования по актуализации индикаторов достижения компетенции в области финансовой грамотности</a:t>
            </a:r>
          </a:p>
          <a:p>
            <a:pPr indent="360363" algn="just">
              <a:lnSpc>
                <a:spcPct val="80000"/>
              </a:lnSpc>
              <a:tabLst>
                <a:tab pos="3603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Включение компетенций в области финансовой грамотности в ФГОС СОО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актуализация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ПООП общего образования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обеспечивающих формирование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в области финансовой грамотности</a:t>
            </a:r>
          </a:p>
          <a:p>
            <a:pPr indent="360363" algn="just">
              <a:lnSpc>
                <a:spcPct val="80000"/>
              </a:lnSpc>
              <a:tabLst>
                <a:tab pos="3603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методических рекомендаций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обеспечению общеобразовательными организациями достижения результатов реализации основных образовательных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в области финансовой грамотности на уровне НОО и ООО.</a:t>
            </a:r>
          </a:p>
          <a:p>
            <a:pPr indent="360363" algn="just">
              <a:lnSpc>
                <a:spcPct val="80000"/>
              </a:lnSpc>
              <a:tabLst>
                <a:tab pos="3603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1.12. Расширение внедрения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образовательных организациях, осуществляющих деятельность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субъектов РФ,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программ в области финансовой грамотности на всех уровнях системы образования </a:t>
            </a:r>
          </a:p>
          <a:p>
            <a:pPr indent="360363" algn="just">
              <a:lnSpc>
                <a:spcPct val="80000"/>
              </a:lnSpc>
              <a:tabLst>
                <a:tab pos="3603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1.13.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образования в области финансовой грамотности в системе общего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и высшего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indent="360363" algn="just">
              <a:lnSpc>
                <a:spcPct val="80000"/>
              </a:lnSpc>
              <a:tabLst>
                <a:tab pos="3603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1.14. Организация мониторинга внедрения в образовательных организациях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осуществляющих деятельность на территории субъектов РФ,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программ в области финансовой грамотности на всех уровнях системы образования</a:t>
            </a:r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91E0573A-7DC1-4C3C-88D0-C677F76D1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78036"/>
              </p:ext>
            </p:extLst>
          </p:nvPr>
        </p:nvGraphicFramePr>
        <p:xfrm>
          <a:off x="386315" y="1167014"/>
          <a:ext cx="11419369" cy="409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384">
                  <a:extLst>
                    <a:ext uri="{9D8B030D-6E8A-4147-A177-3AD203B41FA5}">
                      <a16:colId xmlns:a16="http://schemas.microsoft.com/office/drawing/2014/main" val="1843297252"/>
                    </a:ext>
                  </a:extLst>
                </a:gridCol>
                <a:gridCol w="1146262">
                  <a:extLst>
                    <a:ext uri="{9D8B030D-6E8A-4147-A177-3AD203B41FA5}">
                      <a16:colId xmlns:a16="http://schemas.microsoft.com/office/drawing/2014/main" val="2139805755"/>
                    </a:ext>
                  </a:extLst>
                </a:gridCol>
                <a:gridCol w="4520168">
                  <a:extLst>
                    <a:ext uri="{9D8B030D-6E8A-4147-A177-3AD203B41FA5}">
                      <a16:colId xmlns:a16="http://schemas.microsoft.com/office/drawing/2014/main" val="428062105"/>
                    </a:ext>
                  </a:extLst>
                </a:gridCol>
                <a:gridCol w="1751835">
                  <a:extLst>
                    <a:ext uri="{9D8B030D-6E8A-4147-A177-3AD203B41FA5}">
                      <a16:colId xmlns:a16="http://schemas.microsoft.com/office/drawing/2014/main" val="2181923011"/>
                    </a:ext>
                  </a:extLst>
                </a:gridCol>
                <a:gridCol w="1481492">
                  <a:extLst>
                    <a:ext uri="{9D8B030D-6E8A-4147-A177-3AD203B41FA5}">
                      <a16:colId xmlns:a16="http://schemas.microsoft.com/office/drawing/2014/main" val="1587420928"/>
                    </a:ext>
                  </a:extLst>
                </a:gridCol>
                <a:gridCol w="1903228">
                  <a:extLst>
                    <a:ext uri="{9D8B030D-6E8A-4147-A177-3AD203B41FA5}">
                      <a16:colId xmlns:a16="http://schemas.microsoft.com/office/drawing/2014/main" val="3405932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>
                        <a:lnSpc>
                          <a:spcPct val="8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документа, подтверждающего исполнение мероприятия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 исполнители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85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Ожидаемый 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9371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D867D9-F9CE-EA1D-A0FB-8E2A21D26EE5}"/>
              </a:ext>
            </a:extLst>
          </p:cNvPr>
          <p:cNvSpPr txBox="1"/>
          <p:nvPr/>
        </p:nvSpPr>
        <p:spPr>
          <a:xfrm>
            <a:off x="43338" y="-15829"/>
            <a:ext cx="12039600" cy="9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(«дорожная карта») реализации </a:t>
            </a:r>
            <a:r>
              <a:rPr lang="ru-RU" sz="2200" b="1" i="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второго этапа </a:t>
            </a:r>
          </a:p>
          <a:p>
            <a:pPr algn="ctr">
              <a:lnSpc>
                <a:spcPct val="85000"/>
              </a:lnSpc>
            </a:pPr>
            <a:r>
              <a:rPr lang="ru-RU" sz="2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повышения финансовой грамотности в Российской Федерации на 2017-2023 годы </a:t>
            </a:r>
          </a:p>
          <a:p>
            <a:pPr algn="ctr">
              <a:lnSpc>
                <a:spcPct val="90000"/>
              </a:lnSpc>
            </a:pPr>
            <a:r>
              <a:rPr lang="en-US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https://app-dev.xn--80apaohbc3aw9e.xn--p1ai/storage/17702/doroznaya-karta-2021.pdf</a:t>
            </a:r>
            <a:r>
              <a:rPr lang="ru-RU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28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finuniver (@FinUniver) / Twitter">
            <a:extLst>
              <a:ext uri="{FF2B5EF4-FFF2-40B4-BE49-F238E27FC236}">
                <a16:creationId xmlns:a16="http://schemas.microsoft.com/office/drawing/2014/main" id="{6BA20498-B398-82E4-B6ED-4ED26777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49" y="3158345"/>
            <a:ext cx="1103946" cy="110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осковский технологический колледж питания Российского экономического  университета им. Г.В. Плеханова (МТКП РЭУ им. Плеханова) | EDU-inform">
            <a:extLst>
              <a:ext uri="{FF2B5EF4-FFF2-40B4-BE49-F238E27FC236}">
                <a16:creationId xmlns:a16="http://schemas.microsoft.com/office/drawing/2014/main" id="{AB5A374F-9558-03B6-41A8-59771B78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113" y="3209293"/>
            <a:ext cx="1014018" cy="10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Ассоциация развития финансовой грамотности - Photos | Facebook">
            <a:extLst>
              <a:ext uri="{FF2B5EF4-FFF2-40B4-BE49-F238E27FC236}">
                <a16:creationId xmlns:a16="http://schemas.microsoft.com/office/drawing/2014/main" id="{62A7EDD1-14D4-87EC-C36D-3E02C922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19" y="829186"/>
            <a:ext cx="1082695" cy="108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НИФИ Минфина России - Home | Facebook">
            <a:extLst>
              <a:ext uri="{FF2B5EF4-FFF2-40B4-BE49-F238E27FC236}">
                <a16:creationId xmlns:a16="http://schemas.microsoft.com/office/drawing/2014/main" id="{2BEEC236-B667-50E6-EDB3-FBC2C430C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57" y="849187"/>
            <a:ext cx="1126564" cy="11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 txBox="1"/>
          <p:nvPr/>
        </p:nvSpPr>
        <p:spPr>
          <a:xfrm>
            <a:off x="1961060" y="1853771"/>
            <a:ext cx="834360" cy="350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lnSpc>
                <a:spcPts val="1300"/>
              </a:lnSpc>
              <a:spcBef>
                <a:spcPts val="133"/>
              </a:spcBef>
            </a:pPr>
            <a:r>
              <a:rPr sz="1300" b="1" spc="-33" dirty="0">
                <a:latin typeface="Microsoft Sans Serif"/>
                <a:cs typeface="Microsoft Sans Serif"/>
              </a:rPr>
              <a:t>БАНК</a:t>
            </a:r>
            <a:endParaRPr sz="1300" b="1" dirty="0">
              <a:latin typeface="Microsoft Sans Serif"/>
              <a:cs typeface="Microsoft Sans Serif"/>
            </a:endParaRPr>
          </a:p>
          <a:p>
            <a:pPr marL="16933" algn="ctr">
              <a:lnSpc>
                <a:spcPts val="1300"/>
              </a:lnSpc>
            </a:pPr>
            <a:r>
              <a:rPr sz="1300" b="1" dirty="0">
                <a:latin typeface="Microsoft Sans Serif"/>
                <a:cs typeface="Microsoft Sans Serif"/>
              </a:rPr>
              <a:t>Р</a:t>
            </a:r>
            <a:r>
              <a:rPr sz="1300" b="1" spc="-7" dirty="0">
                <a:latin typeface="Microsoft Sans Serif"/>
                <a:cs typeface="Microsoft Sans Serif"/>
              </a:rPr>
              <a:t>ОССИИ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2930" y="1895181"/>
            <a:ext cx="938954" cy="37394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7093" marR="6773" indent="-10160" algn="ctr">
              <a:lnSpc>
                <a:spcPct val="80000"/>
              </a:lnSpc>
              <a:spcBef>
                <a:spcPts val="420"/>
              </a:spcBef>
            </a:pPr>
            <a:r>
              <a:rPr sz="1300" b="1" spc="-27" dirty="0">
                <a:latin typeface="Microsoft Sans Serif"/>
                <a:cs typeface="Microsoft Sans Serif"/>
              </a:rPr>
              <a:t>М</a:t>
            </a:r>
            <a:r>
              <a:rPr sz="1300" b="1" spc="-20" dirty="0">
                <a:latin typeface="Microsoft Sans Serif"/>
                <a:cs typeface="Microsoft Sans Serif"/>
              </a:rPr>
              <a:t>ИНФИН  </a:t>
            </a:r>
            <a:r>
              <a:rPr sz="1300" b="1" dirty="0">
                <a:latin typeface="Microsoft Sans Serif"/>
                <a:cs typeface="Microsoft Sans Serif"/>
              </a:rPr>
              <a:t>Р</a:t>
            </a:r>
            <a:r>
              <a:rPr sz="1300" b="1" spc="-7" dirty="0">
                <a:latin typeface="Microsoft Sans Serif"/>
                <a:cs typeface="Microsoft Sans Serif"/>
              </a:rPr>
              <a:t>ОССИИ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0376" y="1874012"/>
            <a:ext cx="1485222" cy="37394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553" marR="6773" indent="-8466" algn="ctr">
              <a:lnSpc>
                <a:spcPct val="80000"/>
              </a:lnSpc>
              <a:spcBef>
                <a:spcPts val="420"/>
              </a:spcBef>
            </a:pPr>
            <a:r>
              <a:rPr sz="1300" b="1" spc="-7" dirty="0">
                <a:latin typeface="Microsoft Sans Serif"/>
                <a:cs typeface="Microsoft Sans Serif"/>
              </a:rPr>
              <a:t>ПЕНСИОННЫЙ </a:t>
            </a:r>
            <a:r>
              <a:rPr sz="1300" b="1" spc="-300" dirty="0">
                <a:latin typeface="Microsoft Sans Serif"/>
                <a:cs typeface="Microsoft Sans Serif"/>
              </a:rPr>
              <a:t> </a:t>
            </a:r>
            <a:r>
              <a:rPr sz="1300" b="1" spc="-60" dirty="0">
                <a:latin typeface="Microsoft Sans Serif"/>
                <a:cs typeface="Microsoft Sans Serif"/>
              </a:rPr>
              <a:t>ФО</a:t>
            </a:r>
            <a:r>
              <a:rPr sz="1300" b="1" spc="-67" dirty="0">
                <a:latin typeface="Microsoft Sans Serif"/>
                <a:cs typeface="Microsoft Sans Serif"/>
              </a:rPr>
              <a:t>НД</a:t>
            </a:r>
            <a:r>
              <a:rPr sz="1300" b="1" spc="33" dirty="0">
                <a:latin typeface="Microsoft Sans Serif"/>
                <a:cs typeface="Microsoft Sans Serif"/>
              </a:rPr>
              <a:t> </a:t>
            </a:r>
            <a:r>
              <a:rPr sz="1300" b="1" dirty="0">
                <a:latin typeface="Microsoft Sans Serif"/>
                <a:cs typeface="Microsoft Sans Serif"/>
              </a:rPr>
              <a:t>Р</a:t>
            </a:r>
            <a:r>
              <a:rPr sz="1300" b="1" spc="-7" dirty="0">
                <a:latin typeface="Microsoft Sans Serif"/>
                <a:cs typeface="Microsoft Sans Serif"/>
              </a:rPr>
              <a:t>ОССИИ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5847" y="1879770"/>
            <a:ext cx="1750568" cy="3505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 algn="ctr">
              <a:lnSpc>
                <a:spcPts val="1292"/>
              </a:lnSpc>
              <a:spcBef>
                <a:spcPts val="133"/>
              </a:spcBef>
            </a:pPr>
            <a:r>
              <a:rPr sz="1300" b="1" spc="-7" dirty="0">
                <a:latin typeface="Microsoft Sans Serif"/>
                <a:cs typeface="Microsoft Sans Serif"/>
              </a:rPr>
              <a:t>МИНПРОСВЕЩЕНИЯ</a:t>
            </a:r>
            <a:endParaRPr sz="1300" b="1" dirty="0">
              <a:latin typeface="Microsoft Sans Serif"/>
              <a:cs typeface="Microsoft Sans Serif"/>
            </a:endParaRPr>
          </a:p>
          <a:p>
            <a:pPr marL="16933" algn="ctr">
              <a:lnSpc>
                <a:spcPts val="1292"/>
              </a:lnSpc>
            </a:pPr>
            <a:r>
              <a:rPr sz="1300" b="1" spc="-7" dirty="0">
                <a:latin typeface="Microsoft Sans Serif"/>
                <a:cs typeface="Microsoft Sans Serif"/>
              </a:rPr>
              <a:t>РОССИИ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6587" y="1945639"/>
            <a:ext cx="1750568" cy="2171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300" b="1" spc="-20" dirty="0">
                <a:latin typeface="Microsoft Sans Serif"/>
                <a:cs typeface="Microsoft Sans Serif"/>
              </a:rPr>
              <a:t>РОСПОТРЕБНАДЗОР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83037" y="1894331"/>
            <a:ext cx="566928" cy="2171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300" b="1" spc="-47" dirty="0">
                <a:latin typeface="Microsoft Sans Serif"/>
                <a:cs typeface="Microsoft Sans Serif"/>
              </a:rPr>
              <a:t>АРФГ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73584" y="1856344"/>
            <a:ext cx="1485222" cy="37394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6933" marR="6773" algn="ctr">
              <a:lnSpc>
                <a:spcPct val="80000"/>
              </a:lnSpc>
              <a:spcBef>
                <a:spcPts val="420"/>
              </a:spcBef>
            </a:pPr>
            <a:r>
              <a:rPr sz="1300" b="1" spc="-40" dirty="0">
                <a:latin typeface="Microsoft Sans Serif"/>
                <a:cs typeface="Microsoft Sans Serif"/>
              </a:rPr>
              <a:t>НИФИ </a:t>
            </a:r>
            <a:r>
              <a:rPr sz="1300" b="1" spc="-27" dirty="0">
                <a:latin typeface="Microsoft Sans Serif"/>
                <a:cs typeface="Microsoft Sans Serif"/>
              </a:rPr>
              <a:t>МИНФИНА </a:t>
            </a:r>
            <a:r>
              <a:rPr sz="1300" b="1" spc="-300" dirty="0">
                <a:latin typeface="Microsoft Sans Serif"/>
                <a:cs typeface="Microsoft Sans Serif"/>
              </a:rPr>
              <a:t> </a:t>
            </a:r>
            <a:r>
              <a:rPr sz="1300" b="1" spc="-7" dirty="0">
                <a:latin typeface="Microsoft Sans Serif"/>
                <a:cs typeface="Microsoft Sans Serif"/>
              </a:rPr>
              <a:t>РОССИИ</a:t>
            </a:r>
            <a:endParaRPr sz="1300" b="1" dirty="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9611" y="3007530"/>
            <a:ext cx="1203959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13" dirty="0">
                <a:latin typeface="Microsoft Sans Serif"/>
                <a:cs typeface="Microsoft Sans Serif"/>
              </a:rPr>
              <a:t>Минтруд </a:t>
            </a:r>
            <a:r>
              <a:rPr sz="1200" dirty="0">
                <a:latin typeface="Microsoft Sans Serif"/>
                <a:cs typeface="Microsoft Sans Serif"/>
              </a:rPr>
              <a:t>России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0989" y="2680376"/>
            <a:ext cx="154770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7" dirty="0">
                <a:latin typeface="Microsoft Sans Serif"/>
                <a:cs typeface="Microsoft Sans Serif"/>
              </a:rPr>
              <a:t>Минобороны</a:t>
            </a:r>
            <a:r>
              <a:rPr sz="1200" spc="287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России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615692" y="2680376"/>
            <a:ext cx="259080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683131" algn="l"/>
              </a:tabLst>
            </a:pPr>
            <a:r>
              <a:rPr sz="1200" dirty="0">
                <a:latin typeface="Microsoft Sans Serif"/>
                <a:cs typeface="Microsoft Sans Serif"/>
              </a:rPr>
              <a:t>Ро</a:t>
            </a:r>
            <a:r>
              <a:rPr sz="1200" spc="7" dirty="0">
                <a:latin typeface="Microsoft Sans Serif"/>
                <a:cs typeface="Microsoft Sans Serif"/>
              </a:rPr>
              <a:t>с</a:t>
            </a:r>
            <a:r>
              <a:rPr sz="1200" spc="-7" dirty="0">
                <a:latin typeface="Microsoft Sans Serif"/>
                <a:cs typeface="Microsoft Sans Serif"/>
              </a:rPr>
              <a:t>фи</a:t>
            </a:r>
            <a:r>
              <a:rPr sz="1200" spc="-13" dirty="0">
                <a:latin typeface="Microsoft Sans Serif"/>
                <a:cs typeface="Microsoft Sans Serif"/>
              </a:rPr>
              <a:t>н</a:t>
            </a:r>
            <a:r>
              <a:rPr sz="1200" spc="-33" dirty="0">
                <a:latin typeface="Microsoft Sans Serif"/>
                <a:cs typeface="Microsoft Sans Serif"/>
              </a:rPr>
              <a:t>м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-13" dirty="0">
                <a:latin typeface="Microsoft Sans Serif"/>
                <a:cs typeface="Microsoft Sans Serif"/>
              </a:rPr>
              <a:t>н</a:t>
            </a:r>
            <a:r>
              <a:rPr sz="1200" spc="-7" dirty="0">
                <a:latin typeface="Microsoft Sans Serif"/>
                <a:cs typeface="Microsoft Sans Serif"/>
              </a:rPr>
              <a:t>и</a:t>
            </a:r>
            <a:r>
              <a:rPr sz="1200" spc="-13" dirty="0">
                <a:latin typeface="Microsoft Sans Serif"/>
                <a:cs typeface="Microsoft Sans Serif"/>
              </a:rPr>
              <a:t>т</a:t>
            </a:r>
            <a:r>
              <a:rPr sz="1200" dirty="0">
                <a:latin typeface="Microsoft Sans Serif"/>
                <a:cs typeface="Microsoft Sans Serif"/>
              </a:rPr>
              <a:t>ор</a:t>
            </a:r>
            <a:r>
              <a:rPr sz="1200" spc="-7" dirty="0">
                <a:latin typeface="Microsoft Sans Serif"/>
                <a:cs typeface="Microsoft Sans Serif"/>
              </a:rPr>
              <a:t>и</a:t>
            </a:r>
            <a:r>
              <a:rPr sz="1200" spc="-13" dirty="0">
                <a:latin typeface="Microsoft Sans Serif"/>
                <a:cs typeface="Microsoft Sans Serif"/>
              </a:rPr>
              <a:t>н</a:t>
            </a:r>
            <a:r>
              <a:rPr sz="1200" spc="-27" dirty="0">
                <a:latin typeface="Microsoft Sans Serif"/>
                <a:cs typeface="Microsoft Sans Serif"/>
              </a:rPr>
              <a:t>г</a:t>
            </a:r>
            <a:r>
              <a:rPr sz="1200" dirty="0">
                <a:latin typeface="Microsoft Sans Serif"/>
                <a:cs typeface="Microsoft Sans Serif"/>
              </a:rPr>
              <a:t>	</a:t>
            </a:r>
            <a:r>
              <a:rPr sz="1200" spc="-47" dirty="0">
                <a:latin typeface="Microsoft Sans Serif"/>
                <a:cs typeface="Microsoft Sans Serif"/>
              </a:rPr>
              <a:t>ФН</a:t>
            </a:r>
            <a:r>
              <a:rPr sz="1200" spc="-40" dirty="0">
                <a:latin typeface="Microsoft Sans Serif"/>
                <a:cs typeface="Microsoft Sans Serif"/>
              </a:rPr>
              <a:t>С</a:t>
            </a:r>
            <a:r>
              <a:rPr sz="1200" spc="7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Ро</a:t>
            </a:r>
            <a:r>
              <a:rPr sz="1200" spc="7" dirty="0">
                <a:latin typeface="Microsoft Sans Serif"/>
                <a:cs typeface="Microsoft Sans Serif"/>
              </a:rPr>
              <a:t>сс</a:t>
            </a:r>
            <a:r>
              <a:rPr sz="1200" spc="-7" dirty="0">
                <a:latin typeface="Microsoft Sans Serif"/>
                <a:cs typeface="Microsoft Sans Serif"/>
              </a:rPr>
              <a:t>ии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03644" y="2680376"/>
            <a:ext cx="105325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Microsoft Sans Serif"/>
                <a:cs typeface="Microsoft Sans Serif"/>
              </a:rPr>
              <a:t>Ро</a:t>
            </a:r>
            <a:r>
              <a:rPr sz="1200" spc="7" dirty="0">
                <a:latin typeface="Microsoft Sans Serif"/>
                <a:cs typeface="Microsoft Sans Serif"/>
              </a:rPr>
              <a:t>с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-7" dirty="0">
                <a:latin typeface="Microsoft Sans Serif"/>
                <a:cs typeface="Microsoft Sans Serif"/>
              </a:rPr>
              <a:t>бр</a:t>
            </a:r>
            <a:r>
              <a:rPr sz="1200" spc="-13" dirty="0">
                <a:latin typeface="Microsoft Sans Serif"/>
                <a:cs typeface="Microsoft Sans Serif"/>
              </a:rPr>
              <a:t>н</a:t>
            </a:r>
            <a:r>
              <a:rPr sz="1200" dirty="0">
                <a:latin typeface="Microsoft Sans Serif"/>
                <a:cs typeface="Microsoft Sans Serif"/>
              </a:rPr>
              <a:t>ад</a:t>
            </a:r>
            <a:r>
              <a:rPr sz="1200" spc="-60" dirty="0">
                <a:latin typeface="Microsoft Sans Serif"/>
                <a:cs typeface="Microsoft Sans Serif"/>
              </a:rPr>
              <a:t>з</a:t>
            </a:r>
            <a:r>
              <a:rPr sz="1200" dirty="0">
                <a:latin typeface="Microsoft Sans Serif"/>
                <a:cs typeface="Microsoft Sans Serif"/>
              </a:rPr>
              <a:t>ор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42956" y="2680376"/>
            <a:ext cx="101938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Microsoft Sans Serif"/>
                <a:cs typeface="Microsoft Sans Serif"/>
              </a:rPr>
              <a:t>Ро</a:t>
            </a:r>
            <a:r>
              <a:rPr sz="1200" spc="7" dirty="0">
                <a:latin typeface="Microsoft Sans Serif"/>
                <a:cs typeface="Microsoft Sans Serif"/>
              </a:rPr>
              <a:t>с</a:t>
            </a:r>
            <a:r>
              <a:rPr sz="1200" spc="-33" dirty="0">
                <a:latin typeface="Microsoft Sans Serif"/>
                <a:cs typeface="Microsoft Sans Serif"/>
              </a:rPr>
              <a:t>м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13" dirty="0">
                <a:latin typeface="Microsoft Sans Serif"/>
                <a:cs typeface="Microsoft Sans Serif"/>
              </a:rPr>
              <a:t>л</a:t>
            </a:r>
            <a:r>
              <a:rPr sz="1200" dirty="0">
                <a:latin typeface="Microsoft Sans Serif"/>
                <a:cs typeface="Microsoft Sans Serif"/>
              </a:rPr>
              <a:t>оде</a:t>
            </a:r>
            <a:r>
              <a:rPr sz="1200" spc="-27" dirty="0">
                <a:latin typeface="Microsoft Sans Serif"/>
                <a:cs typeface="Microsoft Sans Serif"/>
              </a:rPr>
              <a:t>жь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39657" y="2696634"/>
            <a:ext cx="1865207" cy="349326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557093" marR="6773" indent="-541006">
              <a:lnSpc>
                <a:spcPct val="80000"/>
              </a:lnSpc>
              <a:spcBef>
                <a:spcPts val="420"/>
              </a:spcBef>
            </a:pPr>
            <a:r>
              <a:rPr sz="1200" spc="-7" dirty="0">
                <a:latin typeface="Microsoft Sans Serif"/>
                <a:cs typeface="Microsoft Sans Serif"/>
              </a:rPr>
              <a:t>Агентство </a:t>
            </a:r>
            <a:r>
              <a:rPr sz="1200" spc="-13" dirty="0">
                <a:latin typeface="Microsoft Sans Serif"/>
                <a:cs typeface="Microsoft Sans Serif"/>
              </a:rPr>
              <a:t>стратегических </a:t>
            </a:r>
            <a:r>
              <a:rPr sz="1200" spc="-300" dirty="0">
                <a:latin typeface="Microsoft Sans Serif"/>
                <a:cs typeface="Microsoft Sans Serif"/>
              </a:rPr>
              <a:t> </a:t>
            </a:r>
            <a:r>
              <a:rPr sz="1200" spc="-7" dirty="0">
                <a:latin typeface="Microsoft Sans Serif"/>
                <a:cs typeface="Microsoft Sans Serif"/>
              </a:rPr>
              <a:t>инициатив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58061" y="3007529"/>
            <a:ext cx="292862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570527" algn="l"/>
              </a:tabLst>
            </a:pPr>
            <a:r>
              <a:rPr sz="1200" spc="-7" dirty="0">
                <a:latin typeface="Microsoft Sans Serif"/>
                <a:cs typeface="Microsoft Sans Serif"/>
              </a:rPr>
              <a:t>Минстрой</a:t>
            </a:r>
            <a:r>
              <a:rPr sz="1200" spc="3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России	</a:t>
            </a:r>
            <a:r>
              <a:rPr sz="1200" spc="-7" dirty="0">
                <a:latin typeface="Microsoft Sans Serif"/>
                <a:cs typeface="Microsoft Sans Serif"/>
              </a:rPr>
              <a:t>Минцифры</a:t>
            </a:r>
            <a:r>
              <a:rPr sz="1200" spc="-5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России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26379" y="3007530"/>
            <a:ext cx="153924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13" dirty="0">
                <a:latin typeface="Microsoft Sans Serif"/>
                <a:cs typeface="Microsoft Sans Serif"/>
              </a:rPr>
              <a:t>Минобрнауки</a:t>
            </a:r>
            <a:r>
              <a:rPr sz="1200" spc="-27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России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36138" y="3007530"/>
            <a:ext cx="202946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13" dirty="0">
                <a:latin typeface="Microsoft Sans Serif"/>
                <a:cs typeface="Microsoft Sans Serif"/>
              </a:rPr>
              <a:t>Минэкономразвития</a:t>
            </a:r>
            <a:r>
              <a:rPr sz="1200" spc="-4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России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344407" y="2646951"/>
            <a:ext cx="738293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spc="-133" dirty="0">
                <a:latin typeface="Microsoft Sans Serif"/>
                <a:cs typeface="Microsoft Sans Serif"/>
              </a:rPr>
              <a:t>Д</a:t>
            </a:r>
            <a:r>
              <a:rPr sz="1400" spc="-7" dirty="0">
                <a:latin typeface="Microsoft Sans Serif"/>
                <a:cs typeface="Microsoft Sans Serif"/>
              </a:rPr>
              <a:t>ОМ.</a:t>
            </a:r>
            <a:r>
              <a:rPr sz="1400" dirty="0">
                <a:latin typeface="Microsoft Sans Serif"/>
                <a:cs typeface="Microsoft Sans Serif"/>
              </a:rPr>
              <a:t>рф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220089" y="4127212"/>
            <a:ext cx="1996886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200" b="1" dirty="0">
                <a:solidFill>
                  <a:srgbClr val="393A3A"/>
                </a:solidFill>
                <a:latin typeface="Microsoft Sans Serif"/>
                <a:cs typeface="Microsoft Sans Serif"/>
              </a:rPr>
              <a:t>РЭУ</a:t>
            </a:r>
            <a:r>
              <a:rPr sz="1200" b="1" spc="-7" dirty="0">
                <a:solidFill>
                  <a:srgbClr val="393A3A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13" dirty="0">
                <a:solidFill>
                  <a:srgbClr val="393A3A"/>
                </a:solidFill>
                <a:latin typeface="Microsoft Sans Serif"/>
                <a:cs typeface="Microsoft Sans Serif"/>
              </a:rPr>
              <a:t>им.</a:t>
            </a:r>
            <a:r>
              <a:rPr sz="1200" b="1" spc="13" dirty="0">
                <a:solidFill>
                  <a:srgbClr val="393A3A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7" dirty="0">
                <a:solidFill>
                  <a:srgbClr val="393A3A"/>
                </a:solidFill>
                <a:latin typeface="Microsoft Sans Serif"/>
                <a:cs typeface="Microsoft Sans Serif"/>
              </a:rPr>
              <a:t>Г.В. Плеханова</a:t>
            </a:r>
            <a:endParaRPr sz="1200" b="1" dirty="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1445" y="4228094"/>
            <a:ext cx="2012361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200" b="1" spc="-20" dirty="0">
                <a:solidFill>
                  <a:srgbClr val="393A3A"/>
                </a:solidFill>
                <a:latin typeface="Microsoft Sans Serif"/>
                <a:cs typeface="Microsoft Sans Serif"/>
              </a:rPr>
              <a:t>МГУ</a:t>
            </a:r>
            <a:r>
              <a:rPr sz="1200" b="1" spc="13" dirty="0">
                <a:solidFill>
                  <a:srgbClr val="393A3A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13" dirty="0">
                <a:solidFill>
                  <a:srgbClr val="393A3A"/>
                </a:solidFill>
                <a:latin typeface="Microsoft Sans Serif"/>
                <a:cs typeface="Microsoft Sans Serif"/>
              </a:rPr>
              <a:t>им.</a:t>
            </a:r>
            <a:r>
              <a:rPr sz="1200" b="1" spc="7" dirty="0">
                <a:solidFill>
                  <a:srgbClr val="393A3A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7" dirty="0">
                <a:solidFill>
                  <a:srgbClr val="393A3A"/>
                </a:solidFill>
                <a:latin typeface="Microsoft Sans Serif"/>
                <a:cs typeface="Microsoft Sans Serif"/>
              </a:rPr>
              <a:t>М.В. </a:t>
            </a:r>
            <a:r>
              <a:rPr sz="1200" b="1" spc="-13" dirty="0">
                <a:solidFill>
                  <a:srgbClr val="393A3A"/>
                </a:solidFill>
                <a:latin typeface="Microsoft Sans Serif"/>
                <a:cs typeface="Microsoft Sans Serif"/>
              </a:rPr>
              <a:t>Ломоносова</a:t>
            </a:r>
            <a:endParaRPr sz="1200" b="1" dirty="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54204" y="4188866"/>
            <a:ext cx="1040242" cy="2026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algn="ctr">
              <a:spcBef>
                <a:spcPts val="140"/>
              </a:spcBef>
            </a:pPr>
            <a:r>
              <a:rPr sz="1200" b="1" spc="-13" dirty="0">
                <a:solidFill>
                  <a:srgbClr val="393A3A"/>
                </a:solidFill>
                <a:latin typeface="Microsoft Sans Serif"/>
                <a:cs typeface="Microsoft Sans Serif"/>
              </a:rPr>
              <a:t>Н</a:t>
            </a:r>
            <a:r>
              <a:rPr sz="1200" b="1" spc="-7" dirty="0">
                <a:solidFill>
                  <a:srgbClr val="393A3A"/>
                </a:solidFill>
                <a:latin typeface="Microsoft Sans Serif"/>
                <a:cs typeface="Microsoft Sans Serif"/>
              </a:rPr>
              <a:t>И</a:t>
            </a:r>
            <a:r>
              <a:rPr sz="1200" b="1" dirty="0">
                <a:solidFill>
                  <a:srgbClr val="393A3A"/>
                </a:solidFill>
                <a:latin typeface="Microsoft Sans Serif"/>
                <a:cs typeface="Microsoft Sans Serif"/>
              </a:rPr>
              <a:t>У</a:t>
            </a:r>
            <a:r>
              <a:rPr sz="1200" b="1" spc="7" dirty="0">
                <a:solidFill>
                  <a:srgbClr val="393A3A"/>
                </a:solidFill>
                <a:latin typeface="Microsoft Sans Serif"/>
                <a:cs typeface="Microsoft Sans Serif"/>
              </a:rPr>
              <a:t> </a:t>
            </a:r>
            <a:r>
              <a:rPr sz="1200" b="1" spc="27" dirty="0">
                <a:solidFill>
                  <a:srgbClr val="393A3A"/>
                </a:solidFill>
                <a:latin typeface="Microsoft Sans Serif"/>
                <a:cs typeface="Microsoft Sans Serif"/>
              </a:rPr>
              <a:t>ВШ</a:t>
            </a:r>
            <a:r>
              <a:rPr sz="1200" b="1" spc="7" dirty="0">
                <a:solidFill>
                  <a:srgbClr val="393A3A"/>
                </a:solidFill>
                <a:latin typeface="Microsoft Sans Serif"/>
                <a:cs typeface="Microsoft Sans Serif"/>
              </a:rPr>
              <a:t>Э</a:t>
            </a:r>
            <a:endParaRPr sz="1200" b="1"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34854" y="4163132"/>
            <a:ext cx="1359745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200" b="1" spc="-13" dirty="0">
                <a:solidFill>
                  <a:srgbClr val="393A3A"/>
                </a:solidFill>
                <a:latin typeface="Microsoft Sans Serif"/>
                <a:cs typeface="Microsoft Sans Serif"/>
              </a:rPr>
              <a:t>Финуниверситет</a:t>
            </a:r>
            <a:endParaRPr sz="1200" b="1" dirty="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42318" y="4214950"/>
            <a:ext cx="94911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1200" b="1" spc="-13" dirty="0">
                <a:solidFill>
                  <a:srgbClr val="393A3A"/>
                </a:solidFill>
                <a:latin typeface="Microsoft Sans Serif"/>
                <a:cs typeface="Microsoft Sans Serif"/>
              </a:rPr>
              <a:t>РАНХиГС</a:t>
            </a:r>
            <a:endParaRPr sz="1200" b="1" dirty="0">
              <a:latin typeface="Microsoft Sans Serif"/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321295" y="4669536"/>
            <a:ext cx="662940" cy="660400"/>
            <a:chOff x="5490971" y="3502152"/>
            <a:chExt cx="497205" cy="495300"/>
          </a:xfrm>
        </p:grpSpPr>
        <p:sp>
          <p:nvSpPr>
            <p:cNvPr id="39" name="object 39"/>
            <p:cNvSpPr/>
            <p:nvPr/>
          </p:nvSpPr>
          <p:spPr>
            <a:xfrm>
              <a:off x="5500877" y="3512058"/>
              <a:ext cx="477520" cy="475615"/>
            </a:xfrm>
            <a:custGeom>
              <a:avLst/>
              <a:gdLst/>
              <a:ahLst/>
              <a:cxnLst/>
              <a:rect l="l" t="t" r="r" b="b"/>
              <a:pathLst>
                <a:path w="477520" h="475614">
                  <a:moveTo>
                    <a:pt x="477012" y="237744"/>
                  </a:moveTo>
                  <a:lnTo>
                    <a:pt x="472165" y="189825"/>
                  </a:lnTo>
                  <a:lnTo>
                    <a:pt x="458265" y="145196"/>
                  </a:lnTo>
                  <a:lnTo>
                    <a:pt x="436272" y="104812"/>
                  </a:lnTo>
                  <a:lnTo>
                    <a:pt x="407146" y="69627"/>
                  </a:lnTo>
                  <a:lnTo>
                    <a:pt x="371846" y="40598"/>
                  </a:lnTo>
                  <a:lnTo>
                    <a:pt x="331333" y="18680"/>
                  </a:lnTo>
                  <a:lnTo>
                    <a:pt x="286566" y="4829"/>
                  </a:lnTo>
                  <a:lnTo>
                    <a:pt x="238506" y="0"/>
                  </a:lnTo>
                  <a:lnTo>
                    <a:pt x="190445" y="4829"/>
                  </a:lnTo>
                  <a:lnTo>
                    <a:pt x="145678" y="18680"/>
                  </a:lnTo>
                  <a:lnTo>
                    <a:pt x="105165" y="40598"/>
                  </a:lnTo>
                  <a:lnTo>
                    <a:pt x="69865" y="69627"/>
                  </a:lnTo>
                  <a:lnTo>
                    <a:pt x="40739" y="104812"/>
                  </a:lnTo>
                  <a:lnTo>
                    <a:pt x="18746" y="145196"/>
                  </a:lnTo>
                  <a:lnTo>
                    <a:pt x="4846" y="189825"/>
                  </a:lnTo>
                  <a:lnTo>
                    <a:pt x="0" y="237744"/>
                  </a:lnTo>
                  <a:lnTo>
                    <a:pt x="4846" y="285658"/>
                  </a:lnTo>
                  <a:lnTo>
                    <a:pt x="18746" y="330285"/>
                  </a:lnTo>
                  <a:lnTo>
                    <a:pt x="40739" y="370670"/>
                  </a:lnTo>
                  <a:lnTo>
                    <a:pt x="69865" y="405855"/>
                  </a:lnTo>
                  <a:lnTo>
                    <a:pt x="105165" y="434885"/>
                  </a:lnTo>
                  <a:lnTo>
                    <a:pt x="145678" y="456805"/>
                  </a:lnTo>
                  <a:lnTo>
                    <a:pt x="190445" y="470658"/>
                  </a:lnTo>
                  <a:lnTo>
                    <a:pt x="238506" y="475488"/>
                  </a:lnTo>
                  <a:lnTo>
                    <a:pt x="286566" y="470658"/>
                  </a:lnTo>
                  <a:lnTo>
                    <a:pt x="331333" y="456805"/>
                  </a:lnTo>
                  <a:lnTo>
                    <a:pt x="371846" y="434885"/>
                  </a:lnTo>
                  <a:lnTo>
                    <a:pt x="407146" y="405855"/>
                  </a:lnTo>
                  <a:lnTo>
                    <a:pt x="436272" y="370670"/>
                  </a:lnTo>
                  <a:lnTo>
                    <a:pt x="458265" y="330285"/>
                  </a:lnTo>
                  <a:lnTo>
                    <a:pt x="472165" y="285658"/>
                  </a:lnTo>
                  <a:lnTo>
                    <a:pt x="477012" y="237744"/>
                  </a:lnTo>
                  <a:close/>
                </a:path>
              </a:pathLst>
            </a:custGeom>
            <a:ln w="19812">
              <a:solidFill>
                <a:srgbClr val="B6BAB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0887" y="3589020"/>
              <a:ext cx="353567" cy="320040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701630" y="4771980"/>
            <a:ext cx="2286508" cy="745501"/>
            <a:chOff x="1609978" y="3578986"/>
            <a:chExt cx="1381125" cy="419100"/>
          </a:xfrm>
        </p:grpSpPr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6362" y="3578986"/>
              <a:ext cx="588695" cy="16306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9978" y="3707002"/>
              <a:ext cx="228599" cy="16306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7430" y="3707002"/>
              <a:ext cx="1193622" cy="16306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29306" y="3834993"/>
              <a:ext cx="654938" cy="163068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295400" y="5731561"/>
            <a:ext cx="2485053" cy="745439"/>
            <a:chOff x="1276222" y="4318711"/>
            <a:chExt cx="1593215" cy="419100"/>
          </a:xfrm>
        </p:grpSpPr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76222" y="4318711"/>
              <a:ext cx="589051" cy="16306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2068" y="4318711"/>
              <a:ext cx="228600" cy="16306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09520" y="4318711"/>
              <a:ext cx="819759" cy="16306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8706" y="4446727"/>
              <a:ext cx="713232" cy="16306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2568" y="4446727"/>
              <a:ext cx="166878" cy="16306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23820" y="4446727"/>
              <a:ext cx="706119" cy="16306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08226" y="4574438"/>
              <a:ext cx="808354" cy="16337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75052" y="4574438"/>
              <a:ext cx="794169" cy="163372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8114622" y="4821597"/>
            <a:ext cx="2248577" cy="521946"/>
            <a:chOff x="6085966" y="3616197"/>
            <a:chExt cx="1417955" cy="291465"/>
          </a:xfrm>
        </p:grpSpPr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85966" y="3616197"/>
              <a:ext cx="589051" cy="16306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31812" y="3616197"/>
              <a:ext cx="228600" cy="16306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19264" y="3616197"/>
              <a:ext cx="684085" cy="16306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85966" y="3744163"/>
              <a:ext cx="898105" cy="163068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8282093" y="5928971"/>
            <a:ext cx="2080200" cy="292018"/>
            <a:chOff x="6211570" y="4446727"/>
            <a:chExt cx="1348740" cy="163195"/>
          </a:xfrm>
        </p:grpSpPr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11570" y="4446727"/>
              <a:ext cx="828040" cy="16306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87286" y="4446727"/>
              <a:ext cx="573024" cy="163068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4057903" y="4669536"/>
            <a:ext cx="662940" cy="660400"/>
            <a:chOff x="3043427" y="3502152"/>
            <a:chExt cx="497205" cy="495300"/>
          </a:xfrm>
        </p:grpSpPr>
        <p:pic>
          <p:nvPicPr>
            <p:cNvPr id="64" name="object 6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98291" y="3549396"/>
              <a:ext cx="394716" cy="35966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053333" y="3512058"/>
              <a:ext cx="477520" cy="475615"/>
            </a:xfrm>
            <a:custGeom>
              <a:avLst/>
              <a:gdLst/>
              <a:ahLst/>
              <a:cxnLst/>
              <a:rect l="l" t="t" r="r" b="b"/>
              <a:pathLst>
                <a:path w="477520" h="475614">
                  <a:moveTo>
                    <a:pt x="477012" y="237744"/>
                  </a:moveTo>
                  <a:lnTo>
                    <a:pt x="472165" y="189825"/>
                  </a:lnTo>
                  <a:lnTo>
                    <a:pt x="458265" y="145196"/>
                  </a:lnTo>
                  <a:lnTo>
                    <a:pt x="436272" y="104812"/>
                  </a:lnTo>
                  <a:lnTo>
                    <a:pt x="407146" y="69627"/>
                  </a:lnTo>
                  <a:lnTo>
                    <a:pt x="371846" y="40598"/>
                  </a:lnTo>
                  <a:lnTo>
                    <a:pt x="331333" y="18680"/>
                  </a:lnTo>
                  <a:lnTo>
                    <a:pt x="286566" y="4829"/>
                  </a:lnTo>
                  <a:lnTo>
                    <a:pt x="238506" y="0"/>
                  </a:lnTo>
                  <a:lnTo>
                    <a:pt x="190445" y="4829"/>
                  </a:lnTo>
                  <a:lnTo>
                    <a:pt x="145678" y="18680"/>
                  </a:lnTo>
                  <a:lnTo>
                    <a:pt x="105165" y="40598"/>
                  </a:lnTo>
                  <a:lnTo>
                    <a:pt x="69865" y="69627"/>
                  </a:lnTo>
                  <a:lnTo>
                    <a:pt x="40739" y="104812"/>
                  </a:lnTo>
                  <a:lnTo>
                    <a:pt x="18746" y="145196"/>
                  </a:lnTo>
                  <a:lnTo>
                    <a:pt x="4846" y="189825"/>
                  </a:lnTo>
                  <a:lnTo>
                    <a:pt x="0" y="237744"/>
                  </a:lnTo>
                  <a:lnTo>
                    <a:pt x="4846" y="285658"/>
                  </a:lnTo>
                  <a:lnTo>
                    <a:pt x="18746" y="330285"/>
                  </a:lnTo>
                  <a:lnTo>
                    <a:pt x="40739" y="370670"/>
                  </a:lnTo>
                  <a:lnTo>
                    <a:pt x="69865" y="405855"/>
                  </a:lnTo>
                  <a:lnTo>
                    <a:pt x="105165" y="434885"/>
                  </a:lnTo>
                  <a:lnTo>
                    <a:pt x="145678" y="456805"/>
                  </a:lnTo>
                  <a:lnTo>
                    <a:pt x="190445" y="470658"/>
                  </a:lnTo>
                  <a:lnTo>
                    <a:pt x="238506" y="475488"/>
                  </a:lnTo>
                  <a:lnTo>
                    <a:pt x="286566" y="470658"/>
                  </a:lnTo>
                  <a:lnTo>
                    <a:pt x="331333" y="456805"/>
                  </a:lnTo>
                  <a:lnTo>
                    <a:pt x="371846" y="434885"/>
                  </a:lnTo>
                  <a:lnTo>
                    <a:pt x="407146" y="405855"/>
                  </a:lnTo>
                  <a:lnTo>
                    <a:pt x="436272" y="370670"/>
                  </a:lnTo>
                  <a:lnTo>
                    <a:pt x="458265" y="330285"/>
                  </a:lnTo>
                  <a:lnTo>
                    <a:pt x="472165" y="285658"/>
                  </a:lnTo>
                  <a:lnTo>
                    <a:pt x="477012" y="237744"/>
                  </a:lnTo>
                  <a:close/>
                </a:path>
              </a:pathLst>
            </a:custGeom>
            <a:ln w="19812">
              <a:solidFill>
                <a:srgbClr val="B6BAB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7321295" y="5673345"/>
            <a:ext cx="662940" cy="662940"/>
            <a:chOff x="5490971" y="4255008"/>
            <a:chExt cx="497205" cy="497205"/>
          </a:xfrm>
        </p:grpSpPr>
        <p:pic>
          <p:nvPicPr>
            <p:cNvPr id="67" name="object 6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74791" y="4329684"/>
              <a:ext cx="326136" cy="29565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500877" y="4264914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20" h="477520">
                  <a:moveTo>
                    <a:pt x="477012" y="238506"/>
                  </a:moveTo>
                  <a:lnTo>
                    <a:pt x="472165" y="190438"/>
                  </a:lnTo>
                  <a:lnTo>
                    <a:pt x="458265" y="145668"/>
                  </a:lnTo>
                  <a:lnTo>
                    <a:pt x="436272" y="105154"/>
                  </a:lnTo>
                  <a:lnTo>
                    <a:pt x="407146" y="69856"/>
                  </a:lnTo>
                  <a:lnTo>
                    <a:pt x="371846" y="40732"/>
                  </a:lnTo>
                  <a:lnTo>
                    <a:pt x="331333" y="18742"/>
                  </a:lnTo>
                  <a:lnTo>
                    <a:pt x="286566" y="4845"/>
                  </a:lnTo>
                  <a:lnTo>
                    <a:pt x="238506" y="0"/>
                  </a:lnTo>
                  <a:lnTo>
                    <a:pt x="190445" y="4845"/>
                  </a:lnTo>
                  <a:lnTo>
                    <a:pt x="145678" y="18742"/>
                  </a:lnTo>
                  <a:lnTo>
                    <a:pt x="105165" y="40732"/>
                  </a:lnTo>
                  <a:lnTo>
                    <a:pt x="69865" y="69856"/>
                  </a:lnTo>
                  <a:lnTo>
                    <a:pt x="40739" y="105154"/>
                  </a:lnTo>
                  <a:lnTo>
                    <a:pt x="18746" y="145668"/>
                  </a:lnTo>
                  <a:lnTo>
                    <a:pt x="4846" y="190438"/>
                  </a:lnTo>
                  <a:lnTo>
                    <a:pt x="0" y="238506"/>
                  </a:lnTo>
                  <a:lnTo>
                    <a:pt x="4846" y="286573"/>
                  </a:lnTo>
                  <a:lnTo>
                    <a:pt x="18746" y="331343"/>
                  </a:lnTo>
                  <a:lnTo>
                    <a:pt x="40739" y="371857"/>
                  </a:lnTo>
                  <a:lnTo>
                    <a:pt x="69865" y="407155"/>
                  </a:lnTo>
                  <a:lnTo>
                    <a:pt x="105165" y="436279"/>
                  </a:lnTo>
                  <a:lnTo>
                    <a:pt x="145678" y="458269"/>
                  </a:lnTo>
                  <a:lnTo>
                    <a:pt x="190445" y="472166"/>
                  </a:lnTo>
                  <a:lnTo>
                    <a:pt x="238506" y="477012"/>
                  </a:lnTo>
                  <a:lnTo>
                    <a:pt x="286566" y="472166"/>
                  </a:lnTo>
                  <a:lnTo>
                    <a:pt x="331333" y="458269"/>
                  </a:lnTo>
                  <a:lnTo>
                    <a:pt x="371846" y="436279"/>
                  </a:lnTo>
                  <a:lnTo>
                    <a:pt x="407146" y="407155"/>
                  </a:lnTo>
                  <a:lnTo>
                    <a:pt x="436272" y="371857"/>
                  </a:lnTo>
                  <a:lnTo>
                    <a:pt x="458265" y="331343"/>
                  </a:lnTo>
                  <a:lnTo>
                    <a:pt x="472165" y="286573"/>
                  </a:lnTo>
                  <a:lnTo>
                    <a:pt x="477012" y="238506"/>
                  </a:lnTo>
                  <a:close/>
                </a:path>
              </a:pathLst>
            </a:custGeom>
            <a:ln w="19812">
              <a:solidFill>
                <a:srgbClr val="B6BAB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4057903" y="5671313"/>
            <a:ext cx="662940" cy="662940"/>
            <a:chOff x="3043427" y="4253484"/>
            <a:chExt cx="497205" cy="497205"/>
          </a:xfrm>
        </p:grpSpPr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22675" y="4344924"/>
              <a:ext cx="339851" cy="30937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053333" y="4263390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20" h="477520">
                  <a:moveTo>
                    <a:pt x="477012" y="238506"/>
                  </a:moveTo>
                  <a:lnTo>
                    <a:pt x="472165" y="190438"/>
                  </a:lnTo>
                  <a:lnTo>
                    <a:pt x="458265" y="145668"/>
                  </a:lnTo>
                  <a:lnTo>
                    <a:pt x="436272" y="105154"/>
                  </a:lnTo>
                  <a:lnTo>
                    <a:pt x="407146" y="69856"/>
                  </a:lnTo>
                  <a:lnTo>
                    <a:pt x="371846" y="40732"/>
                  </a:lnTo>
                  <a:lnTo>
                    <a:pt x="331333" y="18742"/>
                  </a:lnTo>
                  <a:lnTo>
                    <a:pt x="286566" y="4845"/>
                  </a:lnTo>
                  <a:lnTo>
                    <a:pt x="238506" y="0"/>
                  </a:lnTo>
                  <a:lnTo>
                    <a:pt x="190445" y="4845"/>
                  </a:lnTo>
                  <a:lnTo>
                    <a:pt x="145678" y="18742"/>
                  </a:lnTo>
                  <a:lnTo>
                    <a:pt x="105165" y="40732"/>
                  </a:lnTo>
                  <a:lnTo>
                    <a:pt x="69865" y="69856"/>
                  </a:lnTo>
                  <a:lnTo>
                    <a:pt x="40739" y="105154"/>
                  </a:lnTo>
                  <a:lnTo>
                    <a:pt x="18746" y="145668"/>
                  </a:lnTo>
                  <a:lnTo>
                    <a:pt x="4846" y="190438"/>
                  </a:lnTo>
                  <a:lnTo>
                    <a:pt x="0" y="238506"/>
                  </a:lnTo>
                  <a:lnTo>
                    <a:pt x="4846" y="286573"/>
                  </a:lnTo>
                  <a:lnTo>
                    <a:pt x="18746" y="331343"/>
                  </a:lnTo>
                  <a:lnTo>
                    <a:pt x="40739" y="371857"/>
                  </a:lnTo>
                  <a:lnTo>
                    <a:pt x="69865" y="407155"/>
                  </a:lnTo>
                  <a:lnTo>
                    <a:pt x="105165" y="436279"/>
                  </a:lnTo>
                  <a:lnTo>
                    <a:pt x="145678" y="458269"/>
                  </a:lnTo>
                  <a:lnTo>
                    <a:pt x="190445" y="472166"/>
                  </a:lnTo>
                  <a:lnTo>
                    <a:pt x="238506" y="477012"/>
                  </a:lnTo>
                  <a:lnTo>
                    <a:pt x="286566" y="472166"/>
                  </a:lnTo>
                  <a:lnTo>
                    <a:pt x="331333" y="458269"/>
                  </a:lnTo>
                  <a:lnTo>
                    <a:pt x="371846" y="436279"/>
                  </a:lnTo>
                  <a:lnTo>
                    <a:pt x="407146" y="407155"/>
                  </a:lnTo>
                  <a:lnTo>
                    <a:pt x="436272" y="371857"/>
                  </a:lnTo>
                  <a:lnTo>
                    <a:pt x="458265" y="331343"/>
                  </a:lnTo>
                  <a:lnTo>
                    <a:pt x="472165" y="286573"/>
                  </a:lnTo>
                  <a:lnTo>
                    <a:pt x="477012" y="238506"/>
                  </a:lnTo>
                  <a:close/>
                </a:path>
              </a:pathLst>
            </a:custGeom>
            <a:ln w="19812">
              <a:solidFill>
                <a:srgbClr val="B6BAB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044671" y="5116934"/>
            <a:ext cx="1901685" cy="10696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lnSpc>
                <a:spcPct val="95000"/>
              </a:lnSpc>
            </a:pPr>
            <a:r>
              <a:rPr lang="ru-RU" b="1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Межведомственная координационная комиссия </a:t>
            </a:r>
          </a:p>
          <a:p>
            <a:pPr marL="16933" algn="ctr">
              <a:lnSpc>
                <a:spcPct val="95000"/>
              </a:lnSpc>
            </a:pPr>
            <a:r>
              <a:rPr lang="ru-RU" b="1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(МВКК)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228600" y="4567918"/>
            <a:ext cx="11670075" cy="1658789"/>
            <a:chOff x="761" y="3414521"/>
            <a:chExt cx="9144126" cy="1244091"/>
          </a:xfrm>
        </p:grpSpPr>
        <p:sp>
          <p:nvSpPr>
            <p:cNvPr id="74" name="object 74"/>
            <p:cNvSpPr/>
            <p:nvPr/>
          </p:nvSpPr>
          <p:spPr>
            <a:xfrm>
              <a:off x="3966209" y="3632452"/>
              <a:ext cx="1026160" cy="1026160"/>
            </a:xfrm>
            <a:custGeom>
              <a:avLst/>
              <a:gdLst/>
              <a:ahLst/>
              <a:cxnLst/>
              <a:rect l="l" t="t" r="r" b="b"/>
              <a:pathLst>
                <a:path w="1026160" h="1026160">
                  <a:moveTo>
                    <a:pt x="0" y="512826"/>
                  </a:moveTo>
                  <a:lnTo>
                    <a:pt x="2095" y="466150"/>
                  </a:lnTo>
                  <a:lnTo>
                    <a:pt x="8262" y="420649"/>
                  </a:lnTo>
                  <a:lnTo>
                    <a:pt x="18319" y="376502"/>
                  </a:lnTo>
                  <a:lnTo>
                    <a:pt x="32085" y="333890"/>
                  </a:lnTo>
                  <a:lnTo>
                    <a:pt x="49379" y="292996"/>
                  </a:lnTo>
                  <a:lnTo>
                    <a:pt x="70019" y="254000"/>
                  </a:lnTo>
                  <a:lnTo>
                    <a:pt x="93825" y="217082"/>
                  </a:lnTo>
                  <a:lnTo>
                    <a:pt x="120615" y="182425"/>
                  </a:lnTo>
                  <a:lnTo>
                    <a:pt x="150209" y="150209"/>
                  </a:lnTo>
                  <a:lnTo>
                    <a:pt x="182425" y="120615"/>
                  </a:lnTo>
                  <a:lnTo>
                    <a:pt x="217082" y="93825"/>
                  </a:lnTo>
                  <a:lnTo>
                    <a:pt x="254000" y="70019"/>
                  </a:lnTo>
                  <a:lnTo>
                    <a:pt x="292996" y="49379"/>
                  </a:lnTo>
                  <a:lnTo>
                    <a:pt x="333890" y="32085"/>
                  </a:lnTo>
                  <a:lnTo>
                    <a:pt x="376502" y="18319"/>
                  </a:lnTo>
                  <a:lnTo>
                    <a:pt x="420649" y="8262"/>
                  </a:lnTo>
                  <a:lnTo>
                    <a:pt x="466150" y="2095"/>
                  </a:lnTo>
                  <a:lnTo>
                    <a:pt x="512825" y="0"/>
                  </a:lnTo>
                  <a:lnTo>
                    <a:pt x="559501" y="2095"/>
                  </a:lnTo>
                  <a:lnTo>
                    <a:pt x="605002" y="8262"/>
                  </a:lnTo>
                  <a:lnTo>
                    <a:pt x="649149" y="18319"/>
                  </a:lnTo>
                  <a:lnTo>
                    <a:pt x="691761" y="32085"/>
                  </a:lnTo>
                  <a:lnTo>
                    <a:pt x="732655" y="49379"/>
                  </a:lnTo>
                  <a:lnTo>
                    <a:pt x="771651" y="70019"/>
                  </a:lnTo>
                  <a:lnTo>
                    <a:pt x="808569" y="93825"/>
                  </a:lnTo>
                  <a:lnTo>
                    <a:pt x="843226" y="120615"/>
                  </a:lnTo>
                  <a:lnTo>
                    <a:pt x="875442" y="150209"/>
                  </a:lnTo>
                  <a:lnTo>
                    <a:pt x="905036" y="182425"/>
                  </a:lnTo>
                  <a:lnTo>
                    <a:pt x="931826" y="217082"/>
                  </a:lnTo>
                  <a:lnTo>
                    <a:pt x="955632" y="254000"/>
                  </a:lnTo>
                  <a:lnTo>
                    <a:pt x="976272" y="292996"/>
                  </a:lnTo>
                  <a:lnTo>
                    <a:pt x="993566" y="333890"/>
                  </a:lnTo>
                  <a:lnTo>
                    <a:pt x="1007332" y="376502"/>
                  </a:lnTo>
                  <a:lnTo>
                    <a:pt x="1017389" y="420649"/>
                  </a:lnTo>
                  <a:lnTo>
                    <a:pt x="1023556" y="466150"/>
                  </a:lnTo>
                  <a:lnTo>
                    <a:pt x="1025651" y="512826"/>
                  </a:lnTo>
                  <a:lnTo>
                    <a:pt x="1023556" y="559503"/>
                  </a:lnTo>
                  <a:lnTo>
                    <a:pt x="1017389" y="605006"/>
                  </a:lnTo>
                  <a:lnTo>
                    <a:pt x="1007332" y="649154"/>
                  </a:lnTo>
                  <a:lnTo>
                    <a:pt x="993566" y="691766"/>
                  </a:lnTo>
                  <a:lnTo>
                    <a:pt x="976272" y="732661"/>
                  </a:lnTo>
                  <a:lnTo>
                    <a:pt x="955632" y="771657"/>
                  </a:lnTo>
                  <a:lnTo>
                    <a:pt x="931826" y="808574"/>
                  </a:lnTo>
                  <a:lnTo>
                    <a:pt x="905036" y="843231"/>
                  </a:lnTo>
                  <a:lnTo>
                    <a:pt x="875442" y="875447"/>
                  </a:lnTo>
                  <a:lnTo>
                    <a:pt x="843226" y="905040"/>
                  </a:lnTo>
                  <a:lnTo>
                    <a:pt x="808569" y="931830"/>
                  </a:lnTo>
                  <a:lnTo>
                    <a:pt x="771651" y="955635"/>
                  </a:lnTo>
                  <a:lnTo>
                    <a:pt x="732655" y="976275"/>
                  </a:lnTo>
                  <a:lnTo>
                    <a:pt x="691761" y="993567"/>
                  </a:lnTo>
                  <a:lnTo>
                    <a:pt x="649149" y="1007333"/>
                  </a:lnTo>
                  <a:lnTo>
                    <a:pt x="605002" y="1017389"/>
                  </a:lnTo>
                  <a:lnTo>
                    <a:pt x="559501" y="1023556"/>
                  </a:lnTo>
                  <a:lnTo>
                    <a:pt x="512825" y="1025652"/>
                  </a:lnTo>
                  <a:lnTo>
                    <a:pt x="466150" y="1023556"/>
                  </a:lnTo>
                  <a:lnTo>
                    <a:pt x="420649" y="1017389"/>
                  </a:lnTo>
                  <a:lnTo>
                    <a:pt x="376502" y="1007333"/>
                  </a:lnTo>
                  <a:lnTo>
                    <a:pt x="333890" y="993567"/>
                  </a:lnTo>
                  <a:lnTo>
                    <a:pt x="292996" y="976275"/>
                  </a:lnTo>
                  <a:lnTo>
                    <a:pt x="254000" y="955635"/>
                  </a:lnTo>
                  <a:lnTo>
                    <a:pt x="217082" y="931830"/>
                  </a:lnTo>
                  <a:lnTo>
                    <a:pt x="182425" y="905040"/>
                  </a:lnTo>
                  <a:lnTo>
                    <a:pt x="150209" y="875447"/>
                  </a:lnTo>
                  <a:lnTo>
                    <a:pt x="120615" y="843231"/>
                  </a:lnTo>
                  <a:lnTo>
                    <a:pt x="93825" y="808574"/>
                  </a:lnTo>
                  <a:lnTo>
                    <a:pt x="70019" y="771657"/>
                  </a:lnTo>
                  <a:lnTo>
                    <a:pt x="49379" y="732661"/>
                  </a:lnTo>
                  <a:lnTo>
                    <a:pt x="32085" y="691766"/>
                  </a:lnTo>
                  <a:lnTo>
                    <a:pt x="18319" y="649154"/>
                  </a:lnTo>
                  <a:lnTo>
                    <a:pt x="8262" y="605006"/>
                  </a:lnTo>
                  <a:lnTo>
                    <a:pt x="2095" y="559503"/>
                  </a:lnTo>
                  <a:lnTo>
                    <a:pt x="0" y="512826"/>
                  </a:lnTo>
                  <a:close/>
                </a:path>
              </a:pathLst>
            </a:custGeom>
            <a:ln w="19812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3657066" y="3769816"/>
              <a:ext cx="1627505" cy="762000"/>
            </a:xfrm>
            <a:custGeom>
              <a:avLst/>
              <a:gdLst/>
              <a:ahLst/>
              <a:cxnLst/>
              <a:rect l="l" t="t" r="r" b="b"/>
              <a:pathLst>
                <a:path w="1627504" h="762000">
                  <a:moveTo>
                    <a:pt x="377342" y="635685"/>
                  </a:moveTo>
                  <a:lnTo>
                    <a:pt x="372008" y="616635"/>
                  </a:lnTo>
                  <a:lnTo>
                    <a:pt x="69900" y="702754"/>
                  </a:lnTo>
                  <a:lnTo>
                    <a:pt x="67576" y="698284"/>
                  </a:lnTo>
                  <a:lnTo>
                    <a:pt x="56388" y="688886"/>
                  </a:lnTo>
                  <a:lnTo>
                    <a:pt x="42506" y="684352"/>
                  </a:lnTo>
                  <a:lnTo>
                    <a:pt x="27457" y="685533"/>
                  </a:lnTo>
                  <a:lnTo>
                    <a:pt x="13970" y="692480"/>
                  </a:lnTo>
                  <a:lnTo>
                    <a:pt x="4546" y="703656"/>
                  </a:lnTo>
                  <a:lnTo>
                    <a:pt x="0" y="717537"/>
                  </a:lnTo>
                  <a:lnTo>
                    <a:pt x="1168" y="732612"/>
                  </a:lnTo>
                  <a:lnTo>
                    <a:pt x="8153" y="746061"/>
                  </a:lnTo>
                  <a:lnTo>
                    <a:pt x="19342" y="755472"/>
                  </a:lnTo>
                  <a:lnTo>
                    <a:pt x="33223" y="760006"/>
                  </a:lnTo>
                  <a:lnTo>
                    <a:pt x="48285" y="758812"/>
                  </a:lnTo>
                  <a:lnTo>
                    <a:pt x="61760" y="751878"/>
                  </a:lnTo>
                  <a:lnTo>
                    <a:pt x="71183" y="740702"/>
                  </a:lnTo>
                  <a:lnTo>
                    <a:pt x="74129" y="731697"/>
                  </a:lnTo>
                  <a:lnTo>
                    <a:pt x="75730" y="726808"/>
                  </a:lnTo>
                  <a:lnTo>
                    <a:pt x="75336" y="721779"/>
                  </a:lnTo>
                  <a:lnTo>
                    <a:pt x="377342" y="635685"/>
                  </a:lnTo>
                  <a:close/>
                </a:path>
                <a:path w="1627504" h="762000">
                  <a:moveTo>
                    <a:pt x="377469" y="125920"/>
                  </a:moveTo>
                  <a:lnTo>
                    <a:pt x="75272" y="38404"/>
                  </a:lnTo>
                  <a:lnTo>
                    <a:pt x="75692" y="33388"/>
                  </a:lnTo>
                  <a:lnTo>
                    <a:pt x="74091" y="28371"/>
                  </a:lnTo>
                  <a:lnTo>
                    <a:pt x="71234" y="19507"/>
                  </a:lnTo>
                  <a:lnTo>
                    <a:pt x="61874" y="8318"/>
                  </a:lnTo>
                  <a:lnTo>
                    <a:pt x="48412" y="1320"/>
                  </a:lnTo>
                  <a:lnTo>
                    <a:pt x="33350" y="76"/>
                  </a:lnTo>
                  <a:lnTo>
                    <a:pt x="19469" y="4533"/>
                  </a:lnTo>
                  <a:lnTo>
                    <a:pt x="8280" y="13893"/>
                  </a:lnTo>
                  <a:lnTo>
                    <a:pt x="1295" y="27355"/>
                  </a:lnTo>
                  <a:lnTo>
                    <a:pt x="38" y="42418"/>
                  </a:lnTo>
                  <a:lnTo>
                    <a:pt x="4495" y="56299"/>
                  </a:lnTo>
                  <a:lnTo>
                    <a:pt x="13868" y="67487"/>
                  </a:lnTo>
                  <a:lnTo>
                    <a:pt x="27330" y="74472"/>
                  </a:lnTo>
                  <a:lnTo>
                    <a:pt x="42379" y="75730"/>
                  </a:lnTo>
                  <a:lnTo>
                    <a:pt x="56261" y="71272"/>
                  </a:lnTo>
                  <a:lnTo>
                    <a:pt x="67449" y="61912"/>
                  </a:lnTo>
                  <a:lnTo>
                    <a:pt x="69761" y="57467"/>
                  </a:lnTo>
                  <a:lnTo>
                    <a:pt x="371881" y="144945"/>
                  </a:lnTo>
                  <a:lnTo>
                    <a:pt x="377469" y="125920"/>
                  </a:lnTo>
                  <a:close/>
                </a:path>
                <a:path w="1627504" h="762000">
                  <a:moveTo>
                    <a:pt x="1627073" y="718794"/>
                  </a:moveTo>
                  <a:lnTo>
                    <a:pt x="1622450" y="704938"/>
                  </a:lnTo>
                  <a:lnTo>
                    <a:pt x="1612963" y="693839"/>
                  </a:lnTo>
                  <a:lnTo>
                    <a:pt x="1599463" y="686981"/>
                  </a:lnTo>
                  <a:lnTo>
                    <a:pt x="1584350" y="685914"/>
                  </a:lnTo>
                  <a:lnTo>
                    <a:pt x="1570507" y="690537"/>
                  </a:lnTo>
                  <a:lnTo>
                    <a:pt x="1559420" y="700024"/>
                  </a:lnTo>
                  <a:lnTo>
                    <a:pt x="1557159" y="704507"/>
                  </a:lnTo>
                  <a:lnTo>
                    <a:pt x="1256690" y="621182"/>
                  </a:lnTo>
                  <a:lnTo>
                    <a:pt x="1251356" y="640283"/>
                  </a:lnTo>
                  <a:lnTo>
                    <a:pt x="1551876" y="723620"/>
                  </a:lnTo>
                  <a:lnTo>
                    <a:pt x="1551520" y="728611"/>
                  </a:lnTo>
                  <a:lnTo>
                    <a:pt x="1556156" y="742467"/>
                  </a:lnTo>
                  <a:lnTo>
                    <a:pt x="1565630" y="753567"/>
                  </a:lnTo>
                  <a:lnTo>
                    <a:pt x="1579143" y="760412"/>
                  </a:lnTo>
                  <a:lnTo>
                    <a:pt x="1594192" y="761492"/>
                  </a:lnTo>
                  <a:lnTo>
                    <a:pt x="1608048" y="756856"/>
                  </a:lnTo>
                  <a:lnTo>
                    <a:pt x="1619161" y="747369"/>
                  </a:lnTo>
                  <a:lnTo>
                    <a:pt x="1626006" y="733869"/>
                  </a:lnTo>
                  <a:lnTo>
                    <a:pt x="1626044" y="733247"/>
                  </a:lnTo>
                  <a:lnTo>
                    <a:pt x="1627073" y="718794"/>
                  </a:lnTo>
                  <a:close/>
                </a:path>
                <a:path w="1627504" h="762000">
                  <a:moveTo>
                    <a:pt x="1627200" y="42189"/>
                  </a:moveTo>
                  <a:lnTo>
                    <a:pt x="1625981" y="28371"/>
                  </a:lnTo>
                  <a:lnTo>
                    <a:pt x="1625879" y="27101"/>
                  </a:lnTo>
                  <a:lnTo>
                    <a:pt x="1618792" y="13716"/>
                  </a:lnTo>
                  <a:lnTo>
                    <a:pt x="1607527" y="4406"/>
                  </a:lnTo>
                  <a:lnTo>
                    <a:pt x="1593583" y="0"/>
                  </a:lnTo>
                  <a:lnTo>
                    <a:pt x="1578508" y="1320"/>
                  </a:lnTo>
                  <a:lnTo>
                    <a:pt x="1565109" y="8407"/>
                  </a:lnTo>
                  <a:lnTo>
                    <a:pt x="1555800" y="19672"/>
                  </a:lnTo>
                  <a:lnTo>
                    <a:pt x="1551393" y="33616"/>
                  </a:lnTo>
                  <a:lnTo>
                    <a:pt x="1551838" y="38646"/>
                  </a:lnTo>
                  <a:lnTo>
                    <a:pt x="1272565" y="121361"/>
                  </a:lnTo>
                  <a:lnTo>
                    <a:pt x="1278153" y="140360"/>
                  </a:lnTo>
                  <a:lnTo>
                    <a:pt x="1557464" y="57683"/>
                  </a:lnTo>
                  <a:lnTo>
                    <a:pt x="1559801" y="62090"/>
                  </a:lnTo>
                  <a:lnTo>
                    <a:pt x="1571078" y="71399"/>
                  </a:lnTo>
                  <a:lnTo>
                    <a:pt x="1585010" y="75806"/>
                  </a:lnTo>
                  <a:lnTo>
                    <a:pt x="1600098" y="74472"/>
                  </a:lnTo>
                  <a:lnTo>
                    <a:pt x="1613484" y="67398"/>
                  </a:lnTo>
                  <a:lnTo>
                    <a:pt x="1622793" y="56121"/>
                  </a:lnTo>
                  <a:lnTo>
                    <a:pt x="1627200" y="42189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761" y="3414521"/>
              <a:ext cx="3767454" cy="0"/>
            </a:xfrm>
            <a:custGeom>
              <a:avLst/>
              <a:gdLst/>
              <a:ahLst/>
              <a:cxnLst/>
              <a:rect l="l" t="t" r="r" b="b"/>
              <a:pathLst>
                <a:path w="3767454">
                  <a:moveTo>
                    <a:pt x="0" y="0"/>
                  </a:moveTo>
                  <a:lnTo>
                    <a:pt x="3767074" y="0"/>
                  </a:lnTo>
                </a:path>
              </a:pathLst>
            </a:custGeom>
            <a:ln w="19812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3768090" y="3414521"/>
              <a:ext cx="711835" cy="217804"/>
            </a:xfrm>
            <a:custGeom>
              <a:avLst/>
              <a:gdLst/>
              <a:ahLst/>
              <a:cxnLst/>
              <a:rect l="l" t="t" r="r" b="b"/>
              <a:pathLst>
                <a:path w="711835" h="217804">
                  <a:moveTo>
                    <a:pt x="0" y="0"/>
                  </a:moveTo>
                  <a:lnTo>
                    <a:pt x="711454" y="217677"/>
                  </a:lnTo>
                </a:path>
              </a:pathLst>
            </a:custGeom>
            <a:ln w="19812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5377433" y="3414521"/>
              <a:ext cx="3767454" cy="0"/>
            </a:xfrm>
            <a:custGeom>
              <a:avLst/>
              <a:gdLst/>
              <a:ahLst/>
              <a:cxnLst/>
              <a:rect l="l" t="t" r="r" b="b"/>
              <a:pathLst>
                <a:path w="3767454">
                  <a:moveTo>
                    <a:pt x="0" y="0"/>
                  </a:moveTo>
                  <a:lnTo>
                    <a:pt x="3767073" y="0"/>
                  </a:lnTo>
                </a:path>
              </a:pathLst>
            </a:custGeom>
            <a:ln w="19812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4478273" y="3414521"/>
              <a:ext cx="898525" cy="217804"/>
            </a:xfrm>
            <a:custGeom>
              <a:avLst/>
              <a:gdLst/>
              <a:ahLst/>
              <a:cxnLst/>
              <a:rect l="l" t="t" r="r" b="b"/>
              <a:pathLst>
                <a:path w="898525" h="217804">
                  <a:moveTo>
                    <a:pt x="898398" y="0"/>
                  </a:moveTo>
                  <a:lnTo>
                    <a:pt x="0" y="217677"/>
                  </a:lnTo>
                </a:path>
              </a:pathLst>
            </a:custGeom>
            <a:ln w="19812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46B3661-1068-60C7-8CDB-74D0DF475FD9}"/>
              </a:ext>
            </a:extLst>
          </p:cNvPr>
          <p:cNvSpPr txBox="1"/>
          <p:nvPr/>
        </p:nvSpPr>
        <p:spPr>
          <a:xfrm>
            <a:off x="1163455" y="104351"/>
            <a:ext cx="96966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Эффективная координация мероприятий,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направленных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 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(федеральный уровень)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D5FBEA-AD90-B948-BB85-26D2C10C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76" y="933457"/>
            <a:ext cx="740440" cy="9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ентробанк России утвердил новый фирменный стиль и логотип: Экономика:  Облгазета">
            <a:extLst>
              <a:ext uri="{FF2B5EF4-FFF2-40B4-BE49-F238E27FC236}">
                <a16:creationId xmlns:a16="http://schemas.microsoft.com/office/drawing/2014/main" id="{90708698-1BBB-B2F9-3AD3-9245296E8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10" y="916409"/>
            <a:ext cx="874081" cy="8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инистерство просвещения РФ (Минпросвещения России) | Геральдика.ру">
            <a:extLst>
              <a:ext uri="{FF2B5EF4-FFF2-40B4-BE49-F238E27FC236}">
                <a16:creationId xmlns:a16="http://schemas.microsoft.com/office/drawing/2014/main" id="{7753FC21-29CB-41EF-EC3C-799EFB46C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83" y="843508"/>
            <a:ext cx="874080" cy="96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Черный список Роспотребнадзора | МинПромТест">
            <a:extLst>
              <a:ext uri="{FF2B5EF4-FFF2-40B4-BE49-F238E27FC236}">
                <a16:creationId xmlns:a16="http://schemas.microsoft.com/office/drawing/2014/main" id="{C649ED65-C3BB-5D9D-6C72-CE94BFA7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16" y="913564"/>
            <a:ext cx="996418" cy="9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Хабаровск | С 1 августа увеличены пенсии работающих пенсионеров - БезФормата">
            <a:extLst>
              <a:ext uri="{FF2B5EF4-FFF2-40B4-BE49-F238E27FC236}">
                <a16:creationId xmlns:a16="http://schemas.microsoft.com/office/drawing/2014/main" id="{EDF7921B-00EC-1142-F860-E6886044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81" y="920174"/>
            <a:ext cx="1126565" cy="84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Московский государственный университет им. М.В. Ломоносова, МГУ">
            <a:extLst>
              <a:ext uri="{FF2B5EF4-FFF2-40B4-BE49-F238E27FC236}">
                <a16:creationId xmlns:a16="http://schemas.microsoft.com/office/drawing/2014/main" id="{585D3004-7B32-8C5E-ED24-6DB47D2F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5" y="3306444"/>
            <a:ext cx="818889" cy="80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Высшая школа экономики — Википедия">
            <a:extLst>
              <a:ext uri="{FF2B5EF4-FFF2-40B4-BE49-F238E27FC236}">
                <a16:creationId xmlns:a16="http://schemas.microsoft.com/office/drawing/2014/main" id="{AC11F9B8-A6DA-DC8B-4116-4636C610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91" y="3301035"/>
            <a:ext cx="818889" cy="8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52AFE03D-82A7-58EA-C006-70BD5244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92" y="3326582"/>
            <a:ext cx="818890" cy="8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7D4F0-2DF6-0232-1FBB-1DCDA9080610}"/>
              </a:ext>
            </a:extLst>
          </p:cNvPr>
          <p:cNvSpPr txBox="1"/>
          <p:nvPr/>
        </p:nvSpPr>
        <p:spPr>
          <a:xfrm>
            <a:off x="152400" y="-8495"/>
            <a:ext cx="120396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Республики Крым «Управление финансами Республики Крым» </a:t>
            </a:r>
            <a:r>
              <a:rPr lang="ru-RU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(утверждена Постановлением Совета министров Республики Крым от 29.10.2021 № 628)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https://app-dev.xn--80apaohbc3aw9e.xn--p1ai/storage/31732/553227699.pdf</a:t>
            </a:r>
            <a:r>
              <a:rPr lang="ru-RU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7A97F-7511-2CD0-1CA3-1D2F0FA99E5A}"/>
              </a:ext>
            </a:extLst>
          </p:cNvPr>
          <p:cNvSpPr txBox="1"/>
          <p:nvPr/>
        </p:nvSpPr>
        <p:spPr>
          <a:xfrm>
            <a:off x="92242" y="920990"/>
            <a:ext cx="12007516" cy="5937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pc="-20" dirty="0">
                <a:solidFill>
                  <a:srgbClr val="C00000"/>
                </a:solidFill>
                <a:latin typeface="Times New Roman" panose="02020603050405020304" pitchFamily="18" charset="0"/>
              </a:rPr>
              <a:t>Основное мероприятие 6.</a:t>
            </a:r>
          </a:p>
          <a:p>
            <a:pPr algn="ctr">
              <a:lnSpc>
                <a:spcPct val="90000"/>
              </a:lnSpc>
            </a:pPr>
            <a:r>
              <a:rPr lang="ru-RU" sz="2200" b="1" spc="-20" dirty="0">
                <a:solidFill>
                  <a:srgbClr val="C00000"/>
                </a:solidFill>
                <a:latin typeface="Times New Roman" panose="02020603050405020304" pitchFamily="18" charset="0"/>
              </a:rPr>
              <a:t> «Повышение финансовой грамотности населения Республики Крым»</a:t>
            </a:r>
          </a:p>
          <a:p>
            <a:pPr indent="360363" algn="just">
              <a:lnSpc>
                <a:spcPct val="90000"/>
              </a:lnSpc>
            </a:pPr>
            <a:r>
              <a:rPr lang="ru-RU" spc="-20" dirty="0">
                <a:latin typeface="Times New Roman" panose="02020603050405020304" pitchFamily="18" charset="0"/>
              </a:rPr>
              <a:t>Мероприятие 6.1. Мониторинг и оценка уровня финансовой грамотности.</a:t>
            </a:r>
          </a:p>
          <a:p>
            <a:pPr indent="360363" algn="just">
              <a:lnSpc>
                <a:spcPct val="90000"/>
              </a:lnSpc>
            </a:pPr>
            <a:r>
              <a:rPr lang="ru-RU" spc="-20" dirty="0">
                <a:latin typeface="Times New Roman" panose="02020603050405020304" pitchFamily="18" charset="0"/>
              </a:rPr>
              <a:t>Мероприятия 6.2</a:t>
            </a:r>
            <a:r>
              <a:rPr lang="ru-RU" b="1" spc="-20" dirty="0">
                <a:latin typeface="Times New Roman" panose="02020603050405020304" pitchFamily="18" charset="0"/>
              </a:rPr>
              <a:t>. </a:t>
            </a:r>
            <a:r>
              <a:rPr lang="ru-RU" spc="-20" dirty="0">
                <a:latin typeface="Times New Roman" panose="02020603050405020304" pitchFamily="18" charset="0"/>
              </a:rPr>
              <a:t>Обеспечение деятельности регионального центра финансовой грамотности.</a:t>
            </a:r>
          </a:p>
          <a:p>
            <a:pPr indent="360363" algn="just">
              <a:lnSpc>
                <a:spcPct val="90000"/>
              </a:lnSpc>
            </a:pPr>
            <a:r>
              <a:rPr lang="ru-RU" b="1" spc="-20" dirty="0">
                <a:latin typeface="Times New Roman" panose="02020603050405020304" pitchFamily="18" charset="0"/>
              </a:rPr>
              <a:t>Мероприятие 6.3. </a:t>
            </a:r>
            <a:r>
              <a:rPr lang="ru-RU" spc="-20" dirty="0">
                <a:latin typeface="Times New Roman" panose="02020603050405020304" pitchFamily="18" charset="0"/>
              </a:rPr>
              <a:t>Развитие кадрового и институционального потенциала, в том числе повышение квалификации и методическая поддержка педагогов, проведение мероприятий по обмену опытом в сфере повышения финансовой грамотности населения.</a:t>
            </a:r>
          </a:p>
          <a:p>
            <a:pPr indent="360363" algn="just">
              <a:lnSpc>
                <a:spcPct val="90000"/>
              </a:lnSpc>
            </a:pPr>
            <a:r>
              <a:rPr lang="ru-RU" b="1" spc="-20" dirty="0">
                <a:latin typeface="Times New Roman" panose="02020603050405020304" pitchFamily="18" charset="0"/>
              </a:rPr>
              <a:t>Мероприятие 6.4. </a:t>
            </a:r>
            <a:r>
              <a:rPr lang="ru-RU" spc="-20" dirty="0">
                <a:latin typeface="Times New Roman" panose="02020603050405020304" pitchFamily="18" charset="0"/>
              </a:rPr>
              <a:t>Проведение в образовательных организациях всех уровней образования викторин, творческих конкурсов, деловых игр, направленных на формирование ответственного распоряжения личными и семейными финансами.</a:t>
            </a:r>
          </a:p>
          <a:p>
            <a:pPr indent="360363" algn="just">
              <a:lnSpc>
                <a:spcPct val="90000"/>
              </a:lnSpc>
            </a:pPr>
            <a:r>
              <a:rPr lang="ru-RU" b="1" spc="-20" dirty="0">
                <a:latin typeface="Times New Roman" panose="02020603050405020304" pitchFamily="18" charset="0"/>
              </a:rPr>
              <a:t>Мероприятие 6.5. </a:t>
            </a:r>
            <a:r>
              <a:rPr lang="ru-RU" spc="-20" dirty="0">
                <a:latin typeface="Times New Roman" panose="02020603050405020304" pitchFamily="18" charset="0"/>
              </a:rPr>
              <a:t>Проведение разовых и систематических офлайн- и онлайн-мероприятий по финансовой грамотности, в том числе обеспечение образовательными, информационными и презентационными материалами и оборудованием.</a:t>
            </a:r>
          </a:p>
          <a:p>
            <a:pPr indent="360363" algn="just">
              <a:lnSpc>
                <a:spcPct val="90000"/>
              </a:lnSpc>
            </a:pPr>
            <a:r>
              <a:rPr lang="ru-RU" b="1" spc="-20" dirty="0">
                <a:latin typeface="Times New Roman" panose="02020603050405020304" pitchFamily="18" charset="0"/>
              </a:rPr>
              <a:t>Мероприятие 6.6. </a:t>
            </a:r>
            <a:r>
              <a:rPr lang="ru-RU" spc="-20" dirty="0">
                <a:latin typeface="Times New Roman" panose="02020603050405020304" pitchFamily="18" charset="0"/>
              </a:rPr>
              <a:t>Внедрение информационных кампаний по повышению финансовой грамотности.</a:t>
            </a:r>
          </a:p>
          <a:p>
            <a:pPr indent="360363" algn="just">
              <a:lnSpc>
                <a:spcPct val="90000"/>
              </a:lnSpc>
            </a:pPr>
            <a:r>
              <a:rPr lang="ru-RU" spc="-20" dirty="0">
                <a:latin typeface="Times New Roman" panose="02020603050405020304" pitchFamily="18" charset="0"/>
              </a:rPr>
              <a:t>Мероприятие 6.7. Организация и проведение обучения педагогов дополнительного образования, вожатых детских лагерей отдыха, педагогов, методистов и воспитателей организаций для детей-сирот и детей, оставшихся без попечения родителей, по программам Банка России.</a:t>
            </a:r>
          </a:p>
          <a:p>
            <a:pPr indent="360363" algn="just">
              <a:lnSpc>
                <a:spcPct val="90000"/>
              </a:lnSpc>
            </a:pPr>
            <a:r>
              <a:rPr lang="ru-RU" spc="-20" dirty="0">
                <a:latin typeface="Times New Roman" panose="02020603050405020304" pitchFamily="18" charset="0"/>
              </a:rPr>
              <a:t>Мероприятие 6.8. Содействие участию взрослого населения и населения пенсионного возраста, организаций всех уровней образования, организаций для детей-сирот и детей, оставшихся без попечения родителей, субъектов малого и среднего предпринимательства в онлайн-проектах Банка России.</a:t>
            </a:r>
          </a:p>
          <a:p>
            <a:pPr indent="360363" algn="just">
              <a:lnSpc>
                <a:spcPct val="90000"/>
              </a:lnSpc>
            </a:pPr>
            <a:r>
              <a:rPr lang="ru-RU" spc="-20" dirty="0">
                <a:latin typeface="Times New Roman" panose="02020603050405020304" pitchFamily="18" charset="0"/>
              </a:rPr>
              <a:t>Мероприятие 6.9. Обеспечение участия отдыхающих в детских оздоровительных лагерях и учащихся образовательных организаций в «ДОЛ-ИГРЕ» по финансовой грамотности, других просветительских мероприятиях.</a:t>
            </a:r>
          </a:p>
          <a:p>
            <a:pPr indent="360363" algn="just">
              <a:lnSpc>
                <a:spcPct val="90000"/>
              </a:lnSpc>
            </a:pPr>
            <a:r>
              <a:rPr lang="ru-RU" spc="-20" dirty="0">
                <a:latin typeface="Times New Roman" panose="02020603050405020304" pitchFamily="18" charset="0"/>
              </a:rPr>
              <a:t>Мероприятие 6.10. Формирование основ рационального финансового поведения субъектов малого и среднего предпринимательства.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3794569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921973-9CED-1C48-2F47-A926D72FA17F}"/>
              </a:ext>
            </a:extLst>
          </p:cNvPr>
          <p:cNvSpPr txBox="1"/>
          <p:nvPr/>
        </p:nvSpPr>
        <p:spPr>
          <a:xfrm>
            <a:off x="1163455" y="104351"/>
            <a:ext cx="96966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Эффективная координация мероприятий,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направленных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финансовой</a:t>
            </a:r>
            <a:r>
              <a:rPr lang="ru-RU" sz="2200" b="1" spc="5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 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(региональный уровень)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6EA4DD9-4586-95FE-9736-9F47BEBFB6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6574" y="1087061"/>
            <a:ext cx="6619767" cy="3898900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AEE38A12-45FF-63A6-051C-D696DAB5EE5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4153" y="2754123"/>
            <a:ext cx="1370138" cy="816584"/>
          </a:xfrm>
          <a:prstGeom prst="rect">
            <a:avLst/>
          </a:prstGeom>
        </p:spPr>
      </p:pic>
      <p:sp>
        <p:nvSpPr>
          <p:cNvPr id="6" name="object 15">
            <a:extLst>
              <a:ext uri="{FF2B5EF4-FFF2-40B4-BE49-F238E27FC236}">
                <a16:creationId xmlns:a16="http://schemas.microsoft.com/office/drawing/2014/main" id="{E4257CA2-41D1-1310-DDD2-7F5625AB6409}"/>
              </a:ext>
            </a:extLst>
          </p:cNvPr>
          <p:cNvSpPr txBox="1"/>
          <p:nvPr/>
        </p:nvSpPr>
        <p:spPr>
          <a:xfrm>
            <a:off x="4685108" y="2485976"/>
            <a:ext cx="1881896" cy="288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40"/>
              </a:lnSpc>
              <a:spcBef>
                <a:spcPts val="105"/>
              </a:spcBef>
            </a:pPr>
            <a:r>
              <a:rPr b="1" spc="-30" dirty="0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b="1" spc="-45" dirty="0">
                <a:solidFill>
                  <a:srgbClr val="001F5F"/>
                </a:solidFill>
                <a:latin typeface="Times New Roman"/>
                <a:cs typeface="Times New Roman"/>
              </a:rPr>
              <a:t>Б</a:t>
            </a:r>
            <a:r>
              <a:rPr b="1" spc="-130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b="1" dirty="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ДП</a:t>
            </a:r>
            <a:r>
              <a:rPr b="1" dirty="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b="1" spc="-7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b="1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16CE2ABA-1A41-73DA-A1C4-430752E1A5AE}"/>
              </a:ext>
            </a:extLst>
          </p:cNvPr>
          <p:cNvSpPr txBox="1"/>
          <p:nvPr/>
        </p:nvSpPr>
        <p:spPr>
          <a:xfrm>
            <a:off x="4831774" y="3812520"/>
            <a:ext cx="1646679" cy="288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40"/>
              </a:lnSpc>
            </a:pPr>
            <a:r>
              <a:rPr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КРИППО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8" name="Picture 4" descr="Министерство финансов Республики Крым">
            <a:extLst>
              <a:ext uri="{FF2B5EF4-FFF2-40B4-BE49-F238E27FC236}">
                <a16:creationId xmlns:a16="http://schemas.microsoft.com/office/drawing/2014/main" id="{C17C8B6A-5E88-6276-866A-F68582F19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6542"/>
          <a:stretch/>
        </p:blipFill>
        <p:spPr bwMode="auto">
          <a:xfrm>
            <a:off x="195735" y="1157934"/>
            <a:ext cx="1343473" cy="15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DA28FF-A31A-694A-73DB-E25E94EEB814}"/>
              </a:ext>
            </a:extLst>
          </p:cNvPr>
          <p:cNvSpPr/>
          <p:nvPr/>
        </p:nvSpPr>
        <p:spPr>
          <a:xfrm>
            <a:off x="1368605" y="1395433"/>
            <a:ext cx="1634008" cy="1103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ФИНАНСОВ РЕСПУБЛИКИ КРЫМ</a:t>
            </a:r>
          </a:p>
        </p:txBody>
      </p:sp>
      <p:pic>
        <p:nvPicPr>
          <p:cNvPr id="10" name="Picture 4" descr="Министерство финансов Республики Крым">
            <a:extLst>
              <a:ext uri="{FF2B5EF4-FFF2-40B4-BE49-F238E27FC236}">
                <a16:creationId xmlns:a16="http://schemas.microsoft.com/office/drawing/2014/main" id="{09AC211A-5AB9-8B95-BD79-5190C22F5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6542"/>
          <a:stretch/>
        </p:blipFill>
        <p:spPr bwMode="auto">
          <a:xfrm>
            <a:off x="10693638" y="1099501"/>
            <a:ext cx="1372778" cy="15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F27A0F5-7CB5-857D-D3C0-2C0B9CEA2D68}"/>
              </a:ext>
            </a:extLst>
          </p:cNvPr>
          <p:cNvSpPr/>
          <p:nvPr/>
        </p:nvSpPr>
        <p:spPr>
          <a:xfrm>
            <a:off x="9139836" y="1456850"/>
            <a:ext cx="1633778" cy="1074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ОБРАЗОВАНИЯ, НАУКИ И МОЛОДЕЖИ РЕСПУБЛИКИ КРЫМ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499279C-1460-C88D-8B4C-F35032EA4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812" y="3568416"/>
            <a:ext cx="1372777" cy="14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Меры поддержки малого и среднего бизнеса в условиях пандемии: вебинар Банка  России | Мой бизнес">
            <a:extLst>
              <a:ext uri="{FF2B5EF4-FFF2-40B4-BE49-F238E27FC236}">
                <a16:creationId xmlns:a16="http://schemas.microsoft.com/office/drawing/2014/main" id="{E1120621-D919-4698-6455-D5B90A5D5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r="34290" b="33819"/>
          <a:stretch/>
        </p:blipFill>
        <p:spPr bwMode="auto">
          <a:xfrm>
            <a:off x="138759" y="3478466"/>
            <a:ext cx="1529353" cy="165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4E0FDF0-988C-5E59-A5B7-BF1D86D16717}"/>
              </a:ext>
            </a:extLst>
          </p:cNvPr>
          <p:cNvSpPr/>
          <p:nvPr/>
        </p:nvSpPr>
        <p:spPr>
          <a:xfrm>
            <a:off x="1402846" y="3828888"/>
            <a:ext cx="1778887" cy="834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ПО РЕСПУБЛИКЕ КРЫМ ЮГУ ЦБ РФ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D8FBB-961B-AD84-C8AB-B2CF67261FC6}"/>
              </a:ext>
            </a:extLst>
          </p:cNvPr>
          <p:cNvSpPr txBox="1"/>
          <p:nvPr/>
        </p:nvSpPr>
        <p:spPr>
          <a:xfrm>
            <a:off x="209647" y="3383750"/>
            <a:ext cx="1554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Банк России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46E8FC-3EC9-D8F2-1721-7473F774CE7C}"/>
              </a:ext>
            </a:extLst>
          </p:cNvPr>
          <p:cNvSpPr/>
          <p:nvPr/>
        </p:nvSpPr>
        <p:spPr>
          <a:xfrm>
            <a:off x="9155376" y="3851342"/>
            <a:ext cx="1633778" cy="1074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УФНС РОССИИ ПО РЕСПУБЛИКЕ КРЫМ</a:t>
            </a:r>
          </a:p>
        </p:txBody>
      </p:sp>
      <p:pic>
        <p:nvPicPr>
          <p:cNvPr id="18" name="Picture 10" descr="Хабаровск | С 1 августа увеличены пенсии работающих пенсионеров - БезФормата">
            <a:extLst>
              <a:ext uri="{FF2B5EF4-FFF2-40B4-BE49-F238E27FC236}">
                <a16:creationId xmlns:a16="http://schemas.microsoft.com/office/drawing/2014/main" id="{6F8E3C63-E754-8F32-4398-67B5D377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89" y="5357255"/>
            <a:ext cx="1380225" cy="103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059C59-A63A-BE79-72D4-7449DC183F4D}"/>
              </a:ext>
            </a:extLst>
          </p:cNvPr>
          <p:cNvSpPr txBox="1"/>
          <p:nvPr/>
        </p:nvSpPr>
        <p:spPr>
          <a:xfrm>
            <a:off x="772314" y="5676236"/>
            <a:ext cx="16337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ПФР  ПО РЕСПУБЛИКЕ КРЫМ</a:t>
            </a:r>
          </a:p>
        </p:txBody>
      </p:sp>
      <p:pic>
        <p:nvPicPr>
          <p:cNvPr id="21" name="Объект 9">
            <a:extLst>
              <a:ext uri="{FF2B5EF4-FFF2-40B4-BE49-F238E27FC236}">
                <a16:creationId xmlns:a16="http://schemas.microsoft.com/office/drawing/2014/main" id="{5B211BB9-13ED-0B03-3A9E-FDBF12B0F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065" y="4933823"/>
            <a:ext cx="1001635" cy="15426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E51C56-0A00-D663-A59A-E8CA4C0FDFB2}"/>
              </a:ext>
            </a:extLst>
          </p:cNvPr>
          <p:cNvSpPr txBox="1"/>
          <p:nvPr/>
        </p:nvSpPr>
        <p:spPr>
          <a:xfrm>
            <a:off x="9626341" y="5593375"/>
            <a:ext cx="16337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МВД ПО РЕСПУБЛИКЕ КРЫМ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DB009-BB9B-9683-7A98-6B59EDA42DCD}"/>
              </a:ext>
            </a:extLst>
          </p:cNvPr>
          <p:cNvSpPr txBox="1"/>
          <p:nvPr/>
        </p:nvSpPr>
        <p:spPr>
          <a:xfrm>
            <a:off x="4366718" y="5438510"/>
            <a:ext cx="1814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ФИНАНСОВОГО НАДЗОРА ПО РЕСПУБЛИКЕ КРЫМ</a:t>
            </a:r>
          </a:p>
        </p:txBody>
      </p:sp>
      <p:pic>
        <p:nvPicPr>
          <p:cNvPr id="17" name="Picture 4" descr="Министерство финансов Республики Крым">
            <a:extLst>
              <a:ext uri="{FF2B5EF4-FFF2-40B4-BE49-F238E27FC236}">
                <a16:creationId xmlns:a16="http://schemas.microsoft.com/office/drawing/2014/main" id="{007AD6B8-7111-43BA-FC65-0031B52CD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6542"/>
          <a:stretch/>
        </p:blipFill>
        <p:spPr bwMode="auto">
          <a:xfrm>
            <a:off x="6157882" y="4988593"/>
            <a:ext cx="1343473" cy="15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8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7D21B-6A84-4492-D63B-C08A7BEC9F0F}"/>
              </a:ext>
            </a:extLst>
          </p:cNvPr>
          <p:cNvSpPr txBox="1"/>
          <p:nvPr/>
        </p:nvSpPr>
        <p:spPr>
          <a:xfrm>
            <a:off x="1985784" y="0"/>
            <a:ext cx="8220432" cy="2211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indent="-12700" algn="just">
              <a:lnSpc>
                <a:spcPct val="85000"/>
              </a:lnSpc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В соответствии с решением Координационного совета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по повышению финансовой грамотности населения Республики Крым</a:t>
            </a:r>
            <a:r>
              <a:rPr lang="ru-RU" sz="1800" dirty="0">
                <a:latin typeface="Times New Roman" panose="02020603050405020304" pitchFamily="18" charset="0"/>
              </a:rPr>
              <a:t> в 2018 году </a:t>
            </a:r>
            <a:r>
              <a:rPr lang="ru-RU" sz="1800" dirty="0">
                <a:latin typeface="Times New Roman"/>
                <a:cs typeface="Times New Roman"/>
              </a:rPr>
              <a:t>на базе ГБОУ ДПО  РК «Крымский республиканский институт постдипломного педагогического образования»  был создан </a:t>
            </a:r>
            <a:r>
              <a:rPr lang="ru-RU" sz="1800" b="1" dirty="0">
                <a:solidFill>
                  <a:srgbClr val="001F5F"/>
                </a:solidFill>
                <a:latin typeface="Times New Roman"/>
                <a:cs typeface="Times New Roman"/>
              </a:rPr>
              <a:t>Региональный центр финансовой  грамотности.</a:t>
            </a:r>
          </a:p>
          <a:p>
            <a:pPr marL="12700" marR="5080" indent="-12700" algn="just">
              <a:lnSpc>
                <a:spcPct val="85000"/>
              </a:lnSpc>
            </a:pPr>
            <a:r>
              <a:rPr lang="ru-RU" sz="1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Миссия </a:t>
            </a:r>
            <a:r>
              <a:rPr lang="ru-RU" sz="1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ЦФГ ГБОУ ДПО РК </a:t>
            </a:r>
            <a:r>
              <a:rPr lang="ru-RU" sz="18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КРИППО </a:t>
            </a:r>
            <a:r>
              <a:rPr lang="ru-RU" sz="1800" dirty="0">
                <a:latin typeface="Times New Roman"/>
                <a:cs typeface="Times New Roman"/>
              </a:rPr>
              <a:t>– </a:t>
            </a: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созданию в Республике Крым кадрового потенциала и эффективной инфраструктуры, направленной на поддержку деятельности педагогов дошкольных и общеобразовательных организаций региона по реализации программ финансовой грамотности.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8988DE-4051-BAAA-7DEB-6295401C7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1" t="9251" r="14976" b="19702"/>
          <a:stretch/>
        </p:blipFill>
        <p:spPr>
          <a:xfrm>
            <a:off x="10196981" y="161794"/>
            <a:ext cx="1968214" cy="16903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6FB247-F730-16B4-E7FF-45D721930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6" y="407677"/>
            <a:ext cx="1713347" cy="1070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EABC0A-0643-64AC-5070-9D20DF70C3F8}"/>
              </a:ext>
            </a:extLst>
          </p:cNvPr>
          <p:cNvSpPr txBox="1"/>
          <p:nvPr/>
        </p:nvSpPr>
        <p:spPr>
          <a:xfrm>
            <a:off x="266700" y="2219111"/>
            <a:ext cx="647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СОДЕЙСТВИЕ ПОВЫШЕНИЮ ФИНАНСОВОЙ ГРАМОТНОСТИ ДЕТЕЙ И МОЛОДЕЖИ </a:t>
            </a:r>
          </a:p>
          <a:p>
            <a:pPr algn="ctr"/>
            <a:r>
              <a:rPr lang="ru-RU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РЕСПУБЛИКИ КРЫМ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5AE445-6533-1A39-787D-2FA72726A4DA}"/>
              </a:ext>
            </a:extLst>
          </p:cNvPr>
          <p:cNvSpPr txBox="1"/>
          <p:nvPr/>
        </p:nvSpPr>
        <p:spPr>
          <a:xfrm>
            <a:off x="6927" y="3048000"/>
            <a:ext cx="673677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63525" algn="l"/>
                <a:tab pos="1008063" algn="l"/>
              </a:tabLst>
            </a:pPr>
            <a:r>
              <a:rPr lang="ru-RU" spc="-20" dirty="0">
                <a:latin typeface="Times New Roman"/>
                <a:cs typeface="Times New Roman"/>
              </a:rPr>
              <a:t>Фестиваль детского творчества «Крымский вундеркинд», номинация «Дружи с финансами» 2019, 2020, 2021, 2022</a:t>
            </a:r>
          </a:p>
          <a:p>
            <a:pPr marL="360363" indent="-360363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63525" algn="l"/>
                <a:tab pos="1008063" algn="l"/>
              </a:tabLst>
            </a:pPr>
            <a:r>
              <a:rPr lang="ru-RU" spc="-10" dirty="0">
                <a:latin typeface="Times New Roman"/>
                <a:cs typeface="Times New Roman"/>
              </a:rPr>
              <a:t>Республиканская </a:t>
            </a:r>
            <a:r>
              <a:rPr lang="ru-RU" spc="-5" dirty="0">
                <a:latin typeface="Times New Roman"/>
                <a:cs typeface="Times New Roman"/>
              </a:rPr>
              <a:t>олимпиада по </a:t>
            </a:r>
            <a:r>
              <a:rPr lang="ru-RU" spc="-10" dirty="0">
                <a:latin typeface="Times New Roman"/>
                <a:cs typeface="Times New Roman"/>
              </a:rPr>
              <a:t>финансовой грамотности, </a:t>
            </a:r>
            <a:r>
              <a:rPr lang="ru-RU" spc="-15" dirty="0">
                <a:latin typeface="Times New Roman"/>
                <a:cs typeface="Times New Roman"/>
              </a:rPr>
              <a:t>финансовому </a:t>
            </a:r>
            <a:r>
              <a:rPr lang="ru-RU" spc="-10" dirty="0">
                <a:latin typeface="Times New Roman"/>
                <a:cs typeface="Times New Roman"/>
              </a:rPr>
              <a:t>рынку </a:t>
            </a:r>
            <a:r>
              <a:rPr lang="ru-RU" dirty="0">
                <a:latin typeface="Times New Roman"/>
                <a:cs typeface="Times New Roman"/>
              </a:rPr>
              <a:t>и </a:t>
            </a:r>
            <a:r>
              <a:rPr lang="ru-RU" spc="-484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защите</a:t>
            </a:r>
            <a:r>
              <a:rPr lang="ru-RU" spc="-15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прав</a:t>
            </a:r>
            <a:r>
              <a:rPr lang="ru-RU" spc="-20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потребителей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pc="-10" dirty="0">
                <a:latin typeface="Times New Roman"/>
                <a:cs typeface="Times New Roman"/>
              </a:rPr>
              <a:t>финансовых </a:t>
            </a:r>
            <a:r>
              <a:rPr lang="ru-RU" spc="-5" dirty="0">
                <a:latin typeface="Times New Roman"/>
                <a:cs typeface="Times New Roman"/>
              </a:rPr>
              <a:t>услуг 2019, 2021, 2022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B025CC-D791-77C5-8E14-31BFB657A81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19331" b="8527"/>
          <a:stretch/>
        </p:blipFill>
        <p:spPr>
          <a:xfrm>
            <a:off x="334241" y="4381972"/>
            <a:ext cx="5223164" cy="2476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4706A2-BFC3-A853-EF5B-5D4C5B0CFB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64" t="35228" r="31645" b="28879"/>
          <a:stretch/>
        </p:blipFill>
        <p:spPr>
          <a:xfrm>
            <a:off x="6989618" y="2327816"/>
            <a:ext cx="5022273" cy="2202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A1AEE8-8D22-8836-4EB2-DEA228598298}"/>
              </a:ext>
            </a:extLst>
          </p:cNvPr>
          <p:cNvSpPr txBox="1"/>
          <p:nvPr/>
        </p:nvSpPr>
        <p:spPr>
          <a:xfrm>
            <a:off x="5680364" y="4586866"/>
            <a:ext cx="6511636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363" indent="-360363" algn="just">
              <a:lnSpc>
                <a:spcPct val="95000"/>
              </a:lnSpc>
              <a:buFont typeface="Wingdings" panose="05000000000000000000" pitchFamily="2" charset="2"/>
              <a:buChar char="ü"/>
              <a:tabLst>
                <a:tab pos="263525" algn="l"/>
                <a:tab pos="1008063" algn="l"/>
              </a:tabLst>
            </a:pPr>
            <a:r>
              <a:rPr lang="ru-RU" spc="-20" dirty="0">
                <a:latin typeface="Times New Roman"/>
                <a:cs typeface="Times New Roman"/>
              </a:rPr>
              <a:t>Конкурс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для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pc="-15" dirty="0">
                <a:latin typeface="Times New Roman"/>
                <a:cs typeface="Times New Roman"/>
              </a:rPr>
              <a:t>учащихся</a:t>
            </a:r>
            <a:r>
              <a:rPr lang="ru-RU" spc="25" dirty="0">
                <a:latin typeface="Times New Roman"/>
                <a:cs typeface="Times New Roman"/>
              </a:rPr>
              <a:t> </a:t>
            </a:r>
            <a:r>
              <a:rPr lang="ru-RU" spc="-15" dirty="0">
                <a:latin typeface="Times New Roman"/>
                <a:cs typeface="Times New Roman"/>
              </a:rPr>
              <a:t>начальных</a:t>
            </a:r>
            <a:r>
              <a:rPr lang="ru-RU" spc="20" dirty="0">
                <a:latin typeface="Times New Roman"/>
                <a:cs typeface="Times New Roman"/>
              </a:rPr>
              <a:t> </a:t>
            </a:r>
            <a:r>
              <a:rPr lang="ru-RU" spc="-15" dirty="0">
                <a:latin typeface="Times New Roman"/>
                <a:cs typeface="Times New Roman"/>
              </a:rPr>
              <a:t>классов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на</a:t>
            </a:r>
            <a:r>
              <a:rPr lang="ru-RU" spc="20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лучшее</a:t>
            </a:r>
            <a:r>
              <a:rPr lang="ru-RU" spc="-10" dirty="0">
                <a:latin typeface="Times New Roman"/>
                <a:cs typeface="Times New Roman"/>
              </a:rPr>
              <a:t> литературное</a:t>
            </a:r>
            <a:r>
              <a:rPr lang="ru-RU" spc="15" dirty="0">
                <a:latin typeface="Times New Roman"/>
                <a:cs typeface="Times New Roman"/>
              </a:rPr>
              <a:t> </a:t>
            </a:r>
            <a:r>
              <a:rPr lang="ru-RU" spc="-10" dirty="0">
                <a:latin typeface="Times New Roman"/>
                <a:cs typeface="Times New Roman"/>
              </a:rPr>
              <a:t>произведение </a:t>
            </a:r>
            <a:r>
              <a:rPr lang="ru-RU" spc="-20" dirty="0">
                <a:latin typeface="Times New Roman"/>
                <a:cs typeface="Times New Roman"/>
              </a:rPr>
              <a:t>«Копейка</a:t>
            </a:r>
            <a:r>
              <a:rPr lang="ru-RU" spc="30" dirty="0">
                <a:latin typeface="Times New Roman"/>
                <a:cs typeface="Times New Roman"/>
              </a:rPr>
              <a:t> </a:t>
            </a:r>
            <a:r>
              <a:rPr lang="ru-RU" spc="-25" dirty="0">
                <a:latin typeface="Times New Roman"/>
                <a:cs typeface="Times New Roman"/>
              </a:rPr>
              <a:t>рубль</a:t>
            </a:r>
            <a:r>
              <a:rPr lang="ru-RU" spc="5" dirty="0">
                <a:latin typeface="Times New Roman"/>
                <a:cs typeface="Times New Roman"/>
              </a:rPr>
              <a:t> </a:t>
            </a:r>
            <a:r>
              <a:rPr lang="ru-RU" spc="-15" dirty="0">
                <a:latin typeface="Times New Roman"/>
                <a:cs typeface="Times New Roman"/>
              </a:rPr>
              <a:t>бережет»,</a:t>
            </a:r>
            <a:r>
              <a:rPr lang="ru-RU" spc="50" dirty="0">
                <a:latin typeface="Times New Roman"/>
                <a:cs typeface="Times New Roman"/>
              </a:rPr>
              <a:t> </a:t>
            </a:r>
            <a:r>
              <a:rPr lang="ru-RU" spc="-20" dirty="0">
                <a:latin typeface="Times New Roman"/>
                <a:cs typeface="Times New Roman"/>
              </a:rPr>
              <a:t>проводимый</a:t>
            </a:r>
            <a:r>
              <a:rPr lang="ru-RU" spc="65" dirty="0">
                <a:latin typeface="Times New Roman"/>
                <a:cs typeface="Times New Roman"/>
              </a:rPr>
              <a:t> </a:t>
            </a:r>
            <a:r>
              <a:rPr lang="ru-RU" spc="-15" dirty="0">
                <a:latin typeface="Times New Roman"/>
                <a:cs typeface="Times New Roman"/>
              </a:rPr>
              <a:t>совместно</a:t>
            </a:r>
            <a:r>
              <a:rPr lang="ru-RU" spc="40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с</a:t>
            </a:r>
            <a:r>
              <a:rPr lang="ru-RU" spc="15" dirty="0">
                <a:latin typeface="Times New Roman"/>
                <a:cs typeface="Times New Roman"/>
              </a:rPr>
              <a:t> </a:t>
            </a:r>
            <a:r>
              <a:rPr lang="ru-RU" spc="-10" dirty="0">
                <a:latin typeface="Times New Roman"/>
                <a:cs typeface="Times New Roman"/>
              </a:rPr>
              <a:t>Минфином РК</a:t>
            </a:r>
          </a:p>
          <a:p>
            <a:pPr marL="360363" indent="-360363" algn="just">
              <a:lnSpc>
                <a:spcPct val="95000"/>
              </a:lnSpc>
              <a:buFont typeface="Wingdings" panose="05000000000000000000" pitchFamily="2" charset="2"/>
              <a:buChar char="ü"/>
              <a:tabLst>
                <a:tab pos="263525" algn="l"/>
                <a:tab pos="1008063" algn="l"/>
              </a:tabLst>
            </a:pPr>
            <a:r>
              <a:rPr lang="ru-RU" sz="1800" spc="-10" dirty="0">
                <a:latin typeface="Times New Roman"/>
                <a:cs typeface="Times New Roman"/>
              </a:rPr>
              <a:t>Деловые</a:t>
            </a:r>
            <a:r>
              <a:rPr lang="ru-RU" sz="1800" spc="5" dirty="0">
                <a:latin typeface="Times New Roman"/>
                <a:cs typeface="Times New Roman"/>
              </a:rPr>
              <a:t> </a:t>
            </a:r>
            <a:r>
              <a:rPr lang="ru-RU" sz="1800" spc="-5" dirty="0">
                <a:latin typeface="Times New Roman"/>
                <a:cs typeface="Times New Roman"/>
              </a:rPr>
              <a:t>игры,</a:t>
            </a:r>
            <a:r>
              <a:rPr lang="ru-RU" sz="1800" spc="15" dirty="0">
                <a:latin typeface="Times New Roman"/>
                <a:cs typeface="Times New Roman"/>
              </a:rPr>
              <a:t> </a:t>
            </a:r>
            <a:r>
              <a:rPr lang="ru-RU" sz="1800" spc="-15" dirty="0">
                <a:latin typeface="Times New Roman"/>
                <a:cs typeface="Times New Roman"/>
              </a:rPr>
              <a:t>проводимые</a:t>
            </a:r>
            <a:r>
              <a:rPr lang="ru-RU" sz="1800" spc="50" dirty="0">
                <a:latin typeface="Times New Roman"/>
                <a:cs typeface="Times New Roman"/>
              </a:rPr>
              <a:t> </a:t>
            </a:r>
            <a:r>
              <a:rPr lang="ru-RU" sz="1800" spc="-10" dirty="0">
                <a:latin typeface="Times New Roman"/>
                <a:cs typeface="Times New Roman"/>
              </a:rPr>
              <a:t>совместно</a:t>
            </a:r>
            <a:r>
              <a:rPr lang="ru-RU" sz="1800" spc="15" dirty="0">
                <a:latin typeface="Times New Roman"/>
                <a:cs typeface="Times New Roman"/>
              </a:rPr>
              <a:t> </a:t>
            </a:r>
            <a:r>
              <a:rPr lang="ru-RU" sz="1800" spc="-5" dirty="0">
                <a:latin typeface="Times New Roman"/>
                <a:cs typeface="Times New Roman"/>
              </a:rPr>
              <a:t>с</a:t>
            </a:r>
            <a:r>
              <a:rPr lang="ru-RU" sz="1800" spc="-10" dirty="0">
                <a:latin typeface="Times New Roman"/>
                <a:cs typeface="Times New Roman"/>
              </a:rPr>
              <a:t> </a:t>
            </a:r>
            <a:r>
              <a:rPr lang="ru-RU" sz="1800" spc="-5" dirty="0">
                <a:latin typeface="Times New Roman"/>
                <a:cs typeface="Times New Roman"/>
              </a:rPr>
              <a:t>Отделением</a:t>
            </a:r>
            <a:r>
              <a:rPr lang="ru-RU" sz="1800" spc="15" dirty="0">
                <a:latin typeface="Times New Roman"/>
                <a:cs typeface="Times New Roman"/>
              </a:rPr>
              <a:t> </a:t>
            </a:r>
            <a:r>
              <a:rPr lang="ru-RU" sz="1800" spc="-5" dirty="0">
                <a:latin typeface="Times New Roman"/>
                <a:cs typeface="Times New Roman"/>
              </a:rPr>
              <a:t>по</a:t>
            </a:r>
            <a:r>
              <a:rPr lang="ru-RU" sz="1800" spc="5" dirty="0">
                <a:latin typeface="Times New Roman"/>
                <a:cs typeface="Times New Roman"/>
              </a:rPr>
              <a:t> </a:t>
            </a:r>
            <a:r>
              <a:rPr lang="ru-RU" sz="1800" spc="-5" dirty="0">
                <a:latin typeface="Times New Roman"/>
                <a:cs typeface="Times New Roman"/>
              </a:rPr>
              <a:t>РК ЮГУ</a:t>
            </a:r>
            <a:r>
              <a:rPr lang="ru-RU" sz="1800" dirty="0">
                <a:latin typeface="Times New Roman"/>
                <a:cs typeface="Times New Roman"/>
              </a:rPr>
              <a:t> </a:t>
            </a:r>
            <a:r>
              <a:rPr lang="ru-RU" sz="1800" spc="-5" dirty="0">
                <a:latin typeface="Times New Roman"/>
                <a:cs typeface="Times New Roman"/>
              </a:rPr>
              <a:t>ЦБ</a:t>
            </a:r>
            <a:r>
              <a:rPr lang="ru-RU" sz="1800" dirty="0">
                <a:latin typeface="Times New Roman"/>
                <a:cs typeface="Times New Roman"/>
              </a:rPr>
              <a:t> </a:t>
            </a:r>
            <a:r>
              <a:rPr lang="ru-RU" sz="1800" spc="-20" dirty="0">
                <a:latin typeface="Times New Roman"/>
                <a:cs typeface="Times New Roman"/>
              </a:rPr>
              <a:t>РФ</a:t>
            </a:r>
          </a:p>
          <a:p>
            <a:pPr marL="360363" indent="-360363" algn="just">
              <a:lnSpc>
                <a:spcPct val="95000"/>
              </a:lnSpc>
              <a:buFont typeface="Wingdings" panose="05000000000000000000" pitchFamily="2" charset="2"/>
              <a:buChar char="ü"/>
              <a:tabLst>
                <a:tab pos="263525" algn="l"/>
                <a:tab pos="1008063" algn="l"/>
              </a:tabLst>
            </a:pPr>
            <a:r>
              <a:rPr lang="ru-RU" spc="-5" dirty="0">
                <a:latin typeface="Times New Roman"/>
                <a:cs typeface="Times New Roman"/>
              </a:rPr>
              <a:t>Онлайн-квест</a:t>
            </a:r>
            <a:r>
              <a:rPr lang="ru-RU" spc="30" dirty="0">
                <a:latin typeface="Times New Roman"/>
                <a:cs typeface="Times New Roman"/>
              </a:rPr>
              <a:t> </a:t>
            </a:r>
            <a:r>
              <a:rPr lang="ru-RU" spc="-5" dirty="0">
                <a:latin typeface="Times New Roman"/>
                <a:cs typeface="Times New Roman"/>
              </a:rPr>
              <a:t>«</a:t>
            </a:r>
            <a:r>
              <a:rPr lang="ru-RU" spc="-5" dirty="0" err="1">
                <a:latin typeface="Times New Roman"/>
                <a:cs typeface="Times New Roman"/>
              </a:rPr>
              <a:t>Финквест</a:t>
            </a:r>
            <a:r>
              <a:rPr lang="ru-RU" spc="-5" dirty="0">
                <a:latin typeface="Times New Roman"/>
                <a:cs typeface="Times New Roman"/>
              </a:rPr>
              <a:t>» в ГБОУ ДПО РК КРИППО</a:t>
            </a:r>
            <a:endParaRPr lang="ru-RU" dirty="0">
              <a:latin typeface="Times New Roman"/>
              <a:cs typeface="Times New Roman"/>
            </a:endParaRPr>
          </a:p>
          <a:p>
            <a:pPr marL="360363" indent="-360363" algn="just">
              <a:lnSpc>
                <a:spcPct val="95000"/>
              </a:lnSpc>
              <a:buFont typeface="Wingdings" panose="05000000000000000000" pitchFamily="2" charset="2"/>
              <a:buChar char="ü"/>
              <a:tabLst>
                <a:tab pos="263525" algn="l"/>
                <a:tab pos="1008063" algn="l"/>
              </a:tabLst>
            </a:pP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День финансовой грамотности в  МБОУ «Лицей» Симферопольского района Республики Крым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92FD-9668-1718-87A5-59CBAA8103D8}"/>
              </a:ext>
            </a:extLst>
          </p:cNvPr>
          <p:cNvSpPr txBox="1"/>
          <p:nvPr/>
        </p:nvSpPr>
        <p:spPr>
          <a:xfrm>
            <a:off x="266700" y="124234"/>
            <a:ext cx="1530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ГБОУ ДПО РК 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06DCC-EE92-041D-48B2-D1C2C43F966A}"/>
              </a:ext>
            </a:extLst>
          </p:cNvPr>
          <p:cNvSpPr txBox="1"/>
          <p:nvPr/>
        </p:nvSpPr>
        <p:spPr>
          <a:xfrm>
            <a:off x="456903" y="1544347"/>
            <a:ext cx="1226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КРИППО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8552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651329-6545-2EE0-77C5-CFCC93D302B6}"/>
              </a:ext>
            </a:extLst>
          </p:cNvPr>
          <p:cNvSpPr txBox="1"/>
          <p:nvPr/>
        </p:nvSpPr>
        <p:spPr>
          <a:xfrm>
            <a:off x="990600" y="0"/>
            <a:ext cx="1021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СОДЕЙСТВИЕ ПОВЫШЕНИЮ ФИНАНСОВОЙ ГРАМОТНОСТИ ПЕДАГОГОВ ДОШКОЛЬНЫХ И ОБЩЕОБРАЗОВАТЕЛЬНЫХ ОРГАНИЗАЦИЙ РЕСПУБЛИКИ КРЫМ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F77BD-AA05-5B38-9C51-9BF8A6A009C1}"/>
              </a:ext>
            </a:extLst>
          </p:cNvPr>
          <p:cNvSpPr txBox="1"/>
          <p:nvPr/>
        </p:nvSpPr>
        <p:spPr>
          <a:xfrm>
            <a:off x="-6927" y="663678"/>
            <a:ext cx="6324600" cy="2917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Font typeface="Wingdings" panose="05000000000000000000" pitchFamily="2" charset="2"/>
              <a:buChar char="ü"/>
            </a:pPr>
            <a:r>
              <a:rPr lang="ru-RU" sz="18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Реализация</a:t>
            </a:r>
            <a:r>
              <a:rPr lang="ru-RU" sz="18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ДПП</a:t>
            </a:r>
            <a:r>
              <a:rPr lang="ru-RU" sz="1800" b="1" spc="-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1800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ПК по финансовой грамотности</a:t>
            </a:r>
            <a:r>
              <a:rPr lang="ru-RU" sz="1800" spc="-10" dirty="0">
                <a:latin typeface="Times New Roman"/>
                <a:cs typeface="Times New Roman"/>
              </a:rPr>
              <a:t>, и</a:t>
            </a:r>
            <a:r>
              <a:rPr lang="ru-RU" sz="1800" spc="-20" dirty="0">
                <a:latin typeface="Times New Roman"/>
                <a:cs typeface="Times New Roman"/>
              </a:rPr>
              <a:t>нтеграция модулей / тем по финансовой  грамотности в </a:t>
            </a:r>
            <a:r>
              <a:rPr lang="ru-RU" spc="-20" dirty="0">
                <a:latin typeface="Times New Roman"/>
                <a:cs typeface="Times New Roman"/>
              </a:rPr>
              <a:t>ДПП ПК 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учителей-предметников 2019, 2020, 2021, 2022</a:t>
            </a:r>
          </a:p>
          <a:p>
            <a:pPr marL="285750" indent="-285750" algn="just">
              <a:lnSpc>
                <a:spcPct val="85000"/>
              </a:lnSpc>
              <a:buFont typeface="Wingdings" panose="05000000000000000000" pitchFamily="2" charset="2"/>
              <a:buChar char="ü"/>
            </a:pPr>
            <a:r>
              <a:rPr lang="ru-RU" b="1" spc="-20" dirty="0">
                <a:solidFill>
                  <a:srgbClr val="002060"/>
                </a:solidFill>
                <a:latin typeface="Times New Roman" panose="02020603050405020304" pitchFamily="18" charset="0"/>
              </a:rPr>
              <a:t>Учебно-методические мероприятия: </a:t>
            </a:r>
            <a:r>
              <a:rPr lang="ru-RU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семинар  «Об особенностях преподавания экономики и финансовой грамотности в общеобразовательных организациях Республики Крым»  2019, 2020, 2021, 2022; </a:t>
            </a:r>
            <a:r>
              <a:rPr lang="ru-RU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семинар «Финансовая грамотность детей и молодежи как актуальная задача современного образования» </a:t>
            </a:r>
            <a:r>
              <a:rPr lang="ru-RU" sz="18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2019, 2020, 2021, 2022; </a:t>
            </a:r>
            <a:r>
              <a:rPr lang="ru-RU" spc="-10" dirty="0">
                <a:latin typeface="Times New Roman"/>
                <a:cs typeface="Times New Roman"/>
              </a:rPr>
              <a:t>Вебинары по интеграции учебных материалов по финансовой грамотности в содержание школьных предметов 2020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953EBA-12B3-F2FC-0A28-BB677C051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" r="1810" b="19951"/>
          <a:stretch/>
        </p:blipFill>
        <p:spPr>
          <a:xfrm>
            <a:off x="6580905" y="702757"/>
            <a:ext cx="5472545" cy="2750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B1262B3D-2E5A-A022-D4D6-E1030097C12F}"/>
              </a:ext>
            </a:extLst>
          </p:cNvPr>
          <p:cNvPicPr/>
          <p:nvPr/>
        </p:nvPicPr>
        <p:blipFill rotWithShape="1">
          <a:blip r:embed="rId3" cstate="print"/>
          <a:srcRect l="4749" t="7101" r="4501" b="1430"/>
          <a:stretch/>
        </p:blipFill>
        <p:spPr>
          <a:xfrm>
            <a:off x="380999" y="3657600"/>
            <a:ext cx="5029201" cy="3078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8FF00B-C6B8-14DD-5CB6-B662039E4A57}"/>
              </a:ext>
            </a:extLst>
          </p:cNvPr>
          <p:cNvSpPr txBox="1"/>
          <p:nvPr/>
        </p:nvSpPr>
        <p:spPr>
          <a:xfrm>
            <a:off x="5410201" y="3460325"/>
            <a:ext cx="6781800" cy="3389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Font typeface="Wingdings" panose="05000000000000000000" pitchFamily="2" charset="2"/>
              <a:buChar char="ü"/>
            </a:pPr>
            <a:r>
              <a:rPr lang="ru-RU" b="1" spc="-10" dirty="0">
                <a:solidFill>
                  <a:srgbClr val="002060"/>
                </a:solidFill>
                <a:latin typeface="Times New Roman"/>
                <a:cs typeface="Times New Roman"/>
              </a:rPr>
              <a:t>Просветительские мероприятия: </a:t>
            </a:r>
            <a:r>
              <a:rPr lang="ru-RU" spc="-10" dirty="0">
                <a:latin typeface="Times New Roman"/>
                <a:cs typeface="Times New Roman"/>
              </a:rPr>
              <a:t>Мероприятия в рамках Всероссийской недели  сбережений, Мероприятия в рамках </a:t>
            </a:r>
            <a:r>
              <a:rPr lang="ru-RU" spc="-20" dirty="0">
                <a:latin typeface="Times New Roman"/>
                <a:cs typeface="Times New Roman"/>
              </a:rPr>
              <a:t>Всероссийской программы «Дни финансовой грамотности в учебных заведениях», Марафон по налоговой грамотности «Наши налоги – достойное будущее страны», Крымский фестиваль педагогических инициатив, номинация «Дружи с финансами» 2019, 2020, 2021, 2022</a:t>
            </a:r>
          </a:p>
          <a:p>
            <a:pPr marL="285750" indent="-285750" algn="just">
              <a:lnSpc>
                <a:spcPct val="85000"/>
              </a:lnSpc>
              <a:buFont typeface="Wingdings" panose="05000000000000000000" pitchFamily="2" charset="2"/>
              <a:buChar char="ü"/>
              <a:tabLst>
                <a:tab pos="355600" algn="l"/>
                <a:tab pos="356235" algn="l"/>
              </a:tabLst>
            </a:pPr>
            <a:r>
              <a:rPr lang="ru-RU" b="1" spc="-20" dirty="0">
                <a:solidFill>
                  <a:srgbClr val="002060"/>
                </a:solidFill>
                <a:latin typeface="Times New Roman"/>
                <a:cs typeface="Times New Roman"/>
              </a:rPr>
              <a:t>Научные конференции: </a:t>
            </a:r>
            <a:r>
              <a:rPr lang="ru-RU" spc="-20" dirty="0">
                <a:latin typeface="Times New Roman"/>
                <a:cs typeface="Times New Roman"/>
              </a:rPr>
              <a:t>Всероссийская научно-практическая </a:t>
            </a:r>
            <a:r>
              <a:rPr lang="ru-RU" spc="-20" dirty="0">
                <a:latin typeface="Times New Roman" panose="02020603050405020304" pitchFamily="18" charset="0"/>
              </a:rPr>
              <a:t>конференция «Доходы консолидированных бюджетов субъектов Российской Федерации: практика регионов и резервы роста» 2019, 2021. Секция 3. «Финансовая грамотность как основа благосостояния населения», Региональная научно-методическая конференция «Финансовая грамотность в системе образования Республики Крым» 2019, 2020, 2021,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47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4209</TotalTime>
  <Words>7940</Words>
  <Application>Microsoft Office PowerPoint</Application>
  <PresentationFormat>Широкоэкранный</PresentationFormat>
  <Paragraphs>618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Calibri</vt:lpstr>
      <vt:lpstr>Georgia</vt:lpstr>
      <vt:lpstr>Microsoft Sans Serif</vt:lpstr>
      <vt:lpstr>PT Sans</vt:lpstr>
      <vt:lpstr>Times New Roman</vt:lpstr>
      <vt:lpstr>Wingdings</vt:lpstr>
      <vt:lpstr>Office Theme</vt:lpstr>
      <vt:lpstr>ГБОУ ДПО РК «КРЫМСКИЙ РЕСПУБЛИКАНСКИЙ ИНСТИТУТ  ПОСТДИПЛОМНОГО ПЕДАГОГИЧЕСКОГО ОБРАЗОВАНИЯ»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ДПО РК «КРЫМСКИЙ РЕСПУБЛИКАНСКИЙ ИНСТИТУТ  ПОСТДИПЛОМНОГО ПЕДАГОГИЧЕСКОГО ОБРАЗОВАНИЯ»</dc:title>
  <dc:creator>Гюльнара Находкина</dc:creator>
  <cp:lastModifiedBy>Элана Элана</cp:lastModifiedBy>
  <cp:revision>555</cp:revision>
  <dcterms:created xsi:type="dcterms:W3CDTF">2021-10-21T07:08:01Z</dcterms:created>
  <dcterms:modified xsi:type="dcterms:W3CDTF">2022-08-21T20:23:12Z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2021-10-21T00:00:00Z</vt:filetime>
  </property>
</Properties>
</file>