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419" r:id="rId2"/>
    <p:sldId id="484" r:id="rId3"/>
    <p:sldId id="467" r:id="rId4"/>
    <p:sldId id="485" r:id="rId5"/>
    <p:sldId id="481" r:id="rId6"/>
    <p:sldId id="482" r:id="rId7"/>
    <p:sldId id="443" r:id="rId8"/>
    <p:sldId id="483" r:id="rId9"/>
    <p:sldId id="487" r:id="rId10"/>
    <p:sldId id="488" r:id="rId11"/>
    <p:sldId id="489" r:id="rId12"/>
    <p:sldId id="490" r:id="rId13"/>
    <p:sldId id="491" r:id="rId14"/>
    <p:sldId id="327" r:id="rId15"/>
    <p:sldId id="480" r:id="rId16"/>
    <p:sldId id="479" r:id="rId17"/>
    <p:sldId id="429" r:id="rId18"/>
    <p:sldId id="486" r:id="rId19"/>
    <p:sldId id="407" r:id="rId20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ontserrat Classic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36BEF99-8170-4010-AC64-B5299EABA2BB}">
          <p14:sldIdLst>
            <p14:sldId id="419"/>
            <p14:sldId id="484"/>
            <p14:sldId id="467"/>
            <p14:sldId id="485"/>
            <p14:sldId id="481"/>
            <p14:sldId id="482"/>
            <p14:sldId id="443"/>
            <p14:sldId id="483"/>
            <p14:sldId id="487"/>
            <p14:sldId id="488"/>
            <p14:sldId id="489"/>
            <p14:sldId id="490"/>
            <p14:sldId id="491"/>
            <p14:sldId id="327"/>
            <p14:sldId id="480"/>
            <p14:sldId id="479"/>
            <p14:sldId id="429"/>
            <p14:sldId id="486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134EB9"/>
    <a:srgbClr val="143FB8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987" autoAdjust="0"/>
  </p:normalViewPr>
  <p:slideViewPr>
    <p:cSldViewPr>
      <p:cViewPr>
        <p:scale>
          <a:sx n="50" d="100"/>
          <a:sy n="50" d="100"/>
        </p:scale>
        <p:origin x="874" y="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9740D-E173-4C3F-853F-604E56F77EE1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64D18-D2D2-41BE-8421-D8A2ED4C6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65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64D18-D2D2-41BE-8421-D8A2ED4C676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55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64D18-D2D2-41BE-8421-D8A2ED4C676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351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64D18-D2D2-41BE-8421-D8A2ED4C676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159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54777-41F0-4366-9761-0A92F88A401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845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54777-41F0-4366-9761-0A92F88A401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384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54777-41F0-4366-9761-0A92F88A401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74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po@krippo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 b="12523"/>
          <a:stretch>
            <a:fillRect/>
          </a:stretch>
        </p:blipFill>
        <p:spPr>
          <a:xfrm>
            <a:off x="15392400" y="7581900"/>
            <a:ext cx="2691839" cy="2354730"/>
          </a:xfrm>
          <a:prstGeom prst="rect">
            <a:avLst/>
          </a:prstGeom>
        </p:spPr>
      </p:pic>
      <p:grpSp>
        <p:nvGrpSpPr>
          <p:cNvPr id="17" name="Group 2">
            <a:extLst>
              <a:ext uri="{FF2B5EF4-FFF2-40B4-BE49-F238E27FC236}">
                <a16:creationId xmlns:a16="http://schemas.microsoft.com/office/drawing/2014/main" id="{1C829D65-F696-43C0-BE03-7D65C6C17936}"/>
              </a:ext>
            </a:extLst>
          </p:cNvPr>
          <p:cNvGrpSpPr/>
          <p:nvPr/>
        </p:nvGrpSpPr>
        <p:grpSpPr>
          <a:xfrm>
            <a:off x="-2458" y="42736"/>
            <a:ext cx="15260130" cy="10277448"/>
            <a:chOff x="190205" y="-7159"/>
            <a:chExt cx="7239225" cy="5112381"/>
          </a:xfrm>
          <a:solidFill>
            <a:srgbClr val="0066CC"/>
          </a:solidFill>
        </p:grpSpPr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3B5FE1E5-525D-4365-8EB4-032963E1122D}"/>
                </a:ext>
              </a:extLst>
            </p:cNvPr>
            <p:cNvSpPr/>
            <p:nvPr/>
          </p:nvSpPr>
          <p:spPr>
            <a:xfrm>
              <a:off x="190205" y="-7159"/>
              <a:ext cx="7239225" cy="5112381"/>
            </a:xfrm>
            <a:custGeom>
              <a:avLst/>
              <a:gdLst/>
              <a:ahLst/>
              <a:cxnLst/>
              <a:rect l="l" t="t" r="r" b="b"/>
              <a:pathLst>
                <a:path w="7457157" h="5342981">
                  <a:moveTo>
                    <a:pt x="0" y="0"/>
                  </a:moveTo>
                  <a:lnTo>
                    <a:pt x="7457157" y="0"/>
                  </a:lnTo>
                  <a:lnTo>
                    <a:pt x="7457157" y="5342981"/>
                  </a:lnTo>
                  <a:lnTo>
                    <a:pt x="0" y="5342981"/>
                  </a:lnTo>
                  <a:close/>
                </a:path>
              </a:pathLst>
            </a:custGeom>
            <a:grpFill/>
          </p:spPr>
        </p:sp>
      </p:grpSp>
      <p:sp>
        <p:nvSpPr>
          <p:cNvPr id="20" name="TextBox 10">
            <a:extLst>
              <a:ext uri="{FF2B5EF4-FFF2-40B4-BE49-F238E27FC236}">
                <a16:creationId xmlns:a16="http://schemas.microsoft.com/office/drawing/2014/main" id="{6ED1C5D0-E75F-4D80-8312-AAFEA21B233A}"/>
              </a:ext>
            </a:extLst>
          </p:cNvPr>
          <p:cNvSpPr txBox="1"/>
          <p:nvPr/>
        </p:nvSpPr>
        <p:spPr>
          <a:xfrm>
            <a:off x="7627607" y="7734300"/>
            <a:ext cx="6640455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000"/>
              </a:lnSpc>
            </a:pPr>
            <a:r>
              <a:rPr lang="ru-RU" sz="2800" b="1" spc="32" dirty="0" err="1">
                <a:solidFill>
                  <a:schemeClr val="bg1"/>
                </a:solidFill>
                <a:latin typeface="Montserrat Classic Bold"/>
              </a:rPr>
              <a:t>Лопашова</a:t>
            </a:r>
            <a:r>
              <a:rPr lang="ru-RU" sz="2800" b="1" spc="32" dirty="0">
                <a:solidFill>
                  <a:schemeClr val="bg1"/>
                </a:solidFill>
                <a:latin typeface="Montserrat Classic Bold"/>
              </a:rPr>
              <a:t> Ю.А.</a:t>
            </a:r>
            <a:r>
              <a:rPr lang="ru-RU" sz="2800" spc="32" dirty="0">
                <a:solidFill>
                  <a:schemeClr val="bg1"/>
                </a:solidFill>
                <a:latin typeface="Montserrat Classic Bold"/>
              </a:rPr>
              <a:t>, </a:t>
            </a:r>
          </a:p>
          <a:p>
            <a:pPr algn="r">
              <a:lnSpc>
                <a:spcPts val="3000"/>
              </a:lnSpc>
            </a:pPr>
            <a:r>
              <a:rPr lang="ru-RU" sz="2800" spc="32" dirty="0">
                <a:solidFill>
                  <a:schemeClr val="bg1"/>
                </a:solidFill>
                <a:latin typeface="Montserrat Classic Bold"/>
              </a:rPr>
              <a:t>кандидат педагогических наук, проректор по учебной работе и непрерывному образованию</a:t>
            </a:r>
            <a:endParaRPr lang="en-US" sz="2800" spc="32" dirty="0">
              <a:solidFill>
                <a:schemeClr val="bg1"/>
              </a:solidFill>
              <a:latin typeface="Montserrat Classic Bold" panose="020B0604020202020204" charset="0"/>
            </a:endParaRP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D6EEC062-CAF1-4032-9548-29CFC91E21E4}"/>
              </a:ext>
            </a:extLst>
          </p:cNvPr>
          <p:cNvSpPr txBox="1"/>
          <p:nvPr/>
        </p:nvSpPr>
        <p:spPr>
          <a:xfrm>
            <a:off x="361335" y="419100"/>
            <a:ext cx="1463039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  <a:latin typeface="Montserrat Classic Bold" panose="020B0604020202020204" charset="0"/>
              </a:rPr>
              <a:t>ГОСУДАРСТВЕННОЕ </a:t>
            </a:r>
            <a:r>
              <a:rPr lang="ru-RU" sz="3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3000" dirty="0">
                <a:solidFill>
                  <a:srgbClr val="FFFFFF"/>
                </a:solidFill>
                <a:latin typeface="Montserrat Classic Bold" panose="020B0604020202020204" charset="0"/>
              </a:rPr>
              <a:t>БЮДЖЕТНОЕ </a:t>
            </a:r>
            <a:r>
              <a:rPr lang="ru-RU" sz="3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3000" dirty="0">
                <a:solidFill>
                  <a:srgbClr val="FFFFFF"/>
                </a:solidFill>
                <a:latin typeface="Montserrat Classic Bold" panose="020B0604020202020204" charset="0"/>
              </a:rPr>
              <a:t>ОБРАЗОВАТЕЛЬНОЕ </a:t>
            </a:r>
            <a:r>
              <a:rPr lang="ru-RU" sz="3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3000" dirty="0">
                <a:solidFill>
                  <a:srgbClr val="FFFFFF"/>
                </a:solidFill>
                <a:latin typeface="Montserrat Classic Bold" panose="020B0604020202020204" charset="0"/>
              </a:rPr>
              <a:t>УЧРЕЖДЕНИЕ</a:t>
            </a:r>
            <a:r>
              <a:rPr lang="ru-RU" sz="3000" dirty="0">
                <a:solidFill>
                  <a:srgbClr val="FFFFFF"/>
                </a:solidFill>
                <a:latin typeface="+mj-lt"/>
              </a:rPr>
              <a:t> </a:t>
            </a:r>
          </a:p>
          <a:p>
            <a:pPr algn="ctr"/>
            <a:r>
              <a:rPr lang="ru-RU" sz="3000" dirty="0">
                <a:solidFill>
                  <a:srgbClr val="FFFFFF"/>
                </a:solidFill>
                <a:latin typeface="+mj-lt"/>
              </a:rPr>
              <a:t>ДОПОЛНИТЕЛЬНОГО ПРОФЕССИОНАЛЬНОГО ОБРАЗОВАНИЯ </a:t>
            </a:r>
            <a:r>
              <a:rPr lang="en-US" sz="3000" dirty="0">
                <a:solidFill>
                  <a:srgbClr val="FFFFFF"/>
                </a:solidFill>
                <a:latin typeface="Montserrat Classic Bold" panose="020B0604020202020204" charset="0"/>
              </a:rPr>
              <a:t>РЕСПУБЛИКИ</a:t>
            </a:r>
            <a:r>
              <a:rPr lang="ru-RU" sz="3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3000" dirty="0">
                <a:solidFill>
                  <a:srgbClr val="FFFFFF"/>
                </a:solidFill>
                <a:latin typeface="Montserrat Classic Bold" panose="020B0604020202020204" charset="0"/>
              </a:rPr>
              <a:t>КРЫМ </a:t>
            </a:r>
          </a:p>
          <a:p>
            <a:pPr algn="ctr"/>
            <a:r>
              <a:rPr lang="ru-RU" sz="3000" dirty="0">
                <a:solidFill>
                  <a:srgbClr val="FFFFFF"/>
                </a:solidFill>
                <a:latin typeface="Montserrat Classic Bold" panose="020B0604020202020204" charset="0"/>
              </a:rPr>
              <a:t>«</a:t>
            </a:r>
            <a:r>
              <a:rPr lang="en-US" sz="3000" dirty="0">
                <a:solidFill>
                  <a:srgbClr val="FFFFFF"/>
                </a:solidFill>
                <a:latin typeface="Montserrat Classic Bold" panose="020B0604020202020204" charset="0"/>
              </a:rPr>
              <a:t>КРЫМСКИЙ</a:t>
            </a:r>
            <a:r>
              <a:rPr lang="ru-RU" sz="3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3000" dirty="0">
                <a:solidFill>
                  <a:srgbClr val="FFFFFF"/>
                </a:solidFill>
                <a:latin typeface="Montserrat Classic Bold" panose="020B0604020202020204" charset="0"/>
              </a:rPr>
              <a:t>РЕСПУБЛИКАНСКИЙ ИНСТИТУТ ПОСТДИПЛОМНОГО </a:t>
            </a:r>
            <a:r>
              <a:rPr lang="ru-RU" sz="3000" dirty="0">
                <a:solidFill>
                  <a:srgbClr val="FFFFFF"/>
                </a:solidFill>
                <a:latin typeface="+mj-lt"/>
              </a:rPr>
              <a:t> </a:t>
            </a:r>
          </a:p>
          <a:p>
            <a:pPr algn="ctr"/>
            <a:r>
              <a:rPr lang="en-US" sz="3000" dirty="0">
                <a:solidFill>
                  <a:srgbClr val="FFFFFF"/>
                </a:solidFill>
                <a:latin typeface="Montserrat Classic Bold" panose="020B0604020202020204" charset="0"/>
              </a:rPr>
              <a:t>ПЕДАГОГИЧЕСКОГО ОБРАЗОВАНИЯ</a:t>
            </a:r>
            <a:r>
              <a:rPr lang="ru-RU" sz="3000" dirty="0">
                <a:solidFill>
                  <a:srgbClr val="FFFFFF"/>
                </a:solidFill>
                <a:latin typeface="Montserrat Classic Bold" panose="020B0604020202020204" charset="0"/>
              </a:rPr>
              <a:t>»</a:t>
            </a:r>
            <a:endParaRPr lang="en-US" sz="3000" dirty="0">
              <a:solidFill>
                <a:srgbClr val="FFFFFF"/>
              </a:solidFill>
              <a:latin typeface="Montserrat Classic Bold" panose="020B0604020202020204" charset="0"/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6930A4C3-44D3-4212-AC44-43DEE766B48A}"/>
              </a:ext>
            </a:extLst>
          </p:cNvPr>
          <p:cNvSpPr txBox="1"/>
          <p:nvPr/>
        </p:nvSpPr>
        <p:spPr>
          <a:xfrm>
            <a:off x="381000" y="3792201"/>
            <a:ext cx="14478000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ru-RU" sz="6200" b="1" dirty="0">
                <a:solidFill>
                  <a:srgbClr val="FFFFFF"/>
                </a:solidFill>
                <a:latin typeface="+mj-lt"/>
              </a:rPr>
              <a:t>Деятельность ГБОУ ДПО РК КРИППО </a:t>
            </a:r>
          </a:p>
          <a:p>
            <a:pPr algn="ctr">
              <a:lnSpc>
                <a:spcPts val="7000"/>
              </a:lnSpc>
            </a:pPr>
            <a:r>
              <a:rPr lang="ru-RU" sz="6200" b="1" dirty="0">
                <a:solidFill>
                  <a:srgbClr val="FFFFFF"/>
                </a:solidFill>
                <a:latin typeface="+mj-lt"/>
              </a:rPr>
              <a:t>в условиях современного рынка труда</a:t>
            </a:r>
            <a:endParaRPr lang="en-US" sz="6200" b="1" dirty="0">
              <a:solidFill>
                <a:srgbClr val="FFFFFF"/>
              </a:solidFill>
              <a:latin typeface="Montserrat Classic Bold" panose="020B060402020202020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41F505-3C8E-4BCC-8738-3D95A8E3C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527" y="158917"/>
            <a:ext cx="2802606" cy="16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BFE1C5-FD84-45C7-9F67-156ABFA8E9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337" y="158917"/>
            <a:ext cx="974985" cy="106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76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-12290" y="0"/>
            <a:ext cx="18288000" cy="1261884"/>
          </a:xfrm>
          <a:prstGeom prst="rect">
            <a:avLst/>
          </a:prstGeom>
          <a:solidFill>
            <a:srgbClr val="0066CC"/>
          </a:solidFill>
        </p:spPr>
        <p:txBody>
          <a:bodyPr wrap="square" lIns="0" tIns="0" rIns="0" bIns="0" rtlCol="0" anchor="t">
            <a:spAutoFit/>
          </a:bodyPr>
          <a:lstStyle/>
          <a:p>
            <a:pPr lvl="0" algn="ctr"/>
            <a:endParaRPr lang="ru-RU" sz="1400" b="1" dirty="0">
              <a:solidFill>
                <a:schemeClr val="bg1"/>
              </a:solidFill>
              <a:latin typeface="Montserrat Classic Bold" panose="020B0604020202020204" charset="0"/>
            </a:endParaRPr>
          </a:p>
          <a:p>
            <a:pPr lvl="0" algn="ctr"/>
            <a:r>
              <a:rPr lang="ru-RU" sz="4800" b="1" dirty="0">
                <a:solidFill>
                  <a:schemeClr val="bg1"/>
                </a:solidFill>
                <a:latin typeface="Montserrat Classic Bold" panose="020B0604020202020204" charset="0"/>
              </a:rPr>
              <a:t>Проекты  профессиональных  стандартов  </a:t>
            </a:r>
            <a:endParaRPr lang="ru-RU" sz="2000" b="1" dirty="0">
              <a:solidFill>
                <a:schemeClr val="bg1"/>
              </a:solidFill>
              <a:latin typeface="Montserrat Classic Bold" panose="020B0604020202020204" charset="0"/>
            </a:endParaRPr>
          </a:p>
          <a:p>
            <a:pPr lvl="0" algn="ctr"/>
            <a:endParaRPr lang="ru-RU" b="1" dirty="0">
              <a:solidFill>
                <a:schemeClr val="bg1"/>
              </a:solidFill>
              <a:latin typeface="Montserrat Classic Bold" panose="020B0604020202020204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B3F1249B-6B9B-4056-9ACB-6877CC4957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6272814" cy="627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C02BDF-DA2F-4482-AD61-E01B5A76A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6949" y="1270248"/>
            <a:ext cx="3598761" cy="8756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FA523E-9647-493D-9942-EC54EBFC7F51}"/>
              </a:ext>
            </a:extLst>
          </p:cNvPr>
          <p:cNvSpPr/>
          <p:nvPr/>
        </p:nvSpPr>
        <p:spPr>
          <a:xfrm>
            <a:off x="228600" y="1415201"/>
            <a:ext cx="14630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0066CC"/>
                </a:solidFill>
              </a:rPr>
              <a:t>Проект профессионального стандарта «Педагог дошкольного образования»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4F196C-BB56-4ACC-8D7E-D8BB599730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0" t="17514" r="25834" b="8519"/>
          <a:stretch/>
        </p:blipFill>
        <p:spPr>
          <a:xfrm>
            <a:off x="228600" y="2234643"/>
            <a:ext cx="8305800" cy="80523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AC9F6BB-1E26-44B5-A9B6-38CBE8D3F1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66" t="20458" r="26250" b="13703"/>
          <a:stretch/>
        </p:blipFill>
        <p:spPr>
          <a:xfrm>
            <a:off x="8991600" y="2322124"/>
            <a:ext cx="8839200" cy="758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36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-12290" y="0"/>
            <a:ext cx="18288000" cy="1323439"/>
          </a:xfrm>
          <a:prstGeom prst="rect">
            <a:avLst/>
          </a:prstGeom>
          <a:solidFill>
            <a:srgbClr val="0066CC"/>
          </a:solidFill>
        </p:spPr>
        <p:txBody>
          <a:bodyPr wrap="square" lIns="0" tIns="0" rIns="0" bIns="0" rtlCol="0" anchor="t">
            <a:spAutoFit/>
          </a:bodyPr>
          <a:lstStyle/>
          <a:p>
            <a:pPr lvl="0" algn="ctr"/>
            <a:endParaRPr lang="ru-RU" sz="1400" b="1" dirty="0">
              <a:solidFill>
                <a:schemeClr val="bg1"/>
              </a:solidFill>
              <a:latin typeface="Montserrat Classic Bold" panose="020B0604020202020204" charset="0"/>
            </a:endParaRPr>
          </a:p>
          <a:p>
            <a:pPr lvl="0" algn="ctr"/>
            <a:r>
              <a:rPr lang="ru-RU" sz="4800" b="1" dirty="0">
                <a:solidFill>
                  <a:schemeClr val="bg1"/>
                </a:solidFill>
                <a:latin typeface="Montserrat Classic Bold" panose="020B0604020202020204" charset="0"/>
              </a:rPr>
              <a:t>Проекты  профессиональных  стандартов  </a:t>
            </a:r>
            <a:endParaRPr lang="ru-RU" sz="2000" b="1" dirty="0">
              <a:solidFill>
                <a:schemeClr val="bg1"/>
              </a:solidFill>
              <a:latin typeface="Montserrat Classic Bold" panose="020B0604020202020204" charset="0"/>
            </a:endParaRPr>
          </a:p>
          <a:p>
            <a:pPr lvl="0" algn="ctr"/>
            <a:endParaRPr lang="ru-RU" sz="2400" b="1" dirty="0">
              <a:solidFill>
                <a:schemeClr val="bg1"/>
              </a:solidFill>
              <a:latin typeface="Montserrat Classic Bold" panose="020B0604020202020204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B3F1249B-6B9B-4056-9ACB-6877CC4957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6272814" cy="627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C02BDF-DA2F-4482-AD61-E01B5A76A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6600" y="2732517"/>
            <a:ext cx="5557332" cy="135228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FA523E-9647-493D-9942-EC54EBFC7F51}"/>
              </a:ext>
            </a:extLst>
          </p:cNvPr>
          <p:cNvSpPr/>
          <p:nvPr/>
        </p:nvSpPr>
        <p:spPr>
          <a:xfrm>
            <a:off x="152400" y="1591574"/>
            <a:ext cx="1577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66CC"/>
                </a:solidFill>
              </a:rPr>
              <a:t>Проект профессионального стандарта «Педагог дошкольного образования»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EE9C27-2B2D-488A-86F4-1F304AD408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0" t="35926" r="25834" b="35185"/>
          <a:stretch/>
        </p:blipFill>
        <p:spPr>
          <a:xfrm>
            <a:off x="304799" y="2487458"/>
            <a:ext cx="9623497" cy="364384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DFEDBBB-12BB-4146-9D41-8AB202D877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50" t="29259" r="26250" b="32078"/>
          <a:stretch/>
        </p:blipFill>
        <p:spPr>
          <a:xfrm>
            <a:off x="8382000" y="5981700"/>
            <a:ext cx="9433875" cy="41728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533997-BD33-4B9B-8C29-32EAA5B88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78716" y="1692064"/>
            <a:ext cx="2274005" cy="1341236"/>
          </a:xfrm>
          <a:prstGeom prst="rect">
            <a:avLst/>
          </a:prstGeom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8931F304-6A56-48BA-A4A3-614C24566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380859"/>
            <a:ext cx="3261675" cy="326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184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-12290" y="0"/>
            <a:ext cx="18288000" cy="1323439"/>
          </a:xfrm>
          <a:prstGeom prst="rect">
            <a:avLst/>
          </a:prstGeom>
          <a:solidFill>
            <a:srgbClr val="0066CC"/>
          </a:solidFill>
        </p:spPr>
        <p:txBody>
          <a:bodyPr wrap="square" lIns="0" tIns="0" rIns="0" bIns="0" rtlCol="0" anchor="t">
            <a:spAutoFit/>
          </a:bodyPr>
          <a:lstStyle/>
          <a:p>
            <a:pPr lvl="0" algn="ctr"/>
            <a:endParaRPr lang="ru-RU" sz="1400" b="1" dirty="0">
              <a:solidFill>
                <a:schemeClr val="bg1"/>
              </a:solidFill>
              <a:latin typeface="Montserrat Classic Bold" panose="020B0604020202020204" charset="0"/>
            </a:endParaRPr>
          </a:p>
          <a:p>
            <a:pPr lvl="0" algn="ctr"/>
            <a:r>
              <a:rPr lang="ru-RU" sz="4800" b="1" dirty="0">
                <a:solidFill>
                  <a:schemeClr val="bg1"/>
                </a:solidFill>
                <a:latin typeface="Montserrat Classic Bold" panose="020B0604020202020204" charset="0"/>
              </a:rPr>
              <a:t>Проекты  профессиональных  стандартов  </a:t>
            </a:r>
            <a:endParaRPr lang="ru-RU" sz="2000" b="1" dirty="0">
              <a:solidFill>
                <a:schemeClr val="bg1"/>
              </a:solidFill>
              <a:latin typeface="Montserrat Classic Bold" panose="020B0604020202020204" charset="0"/>
            </a:endParaRPr>
          </a:p>
          <a:p>
            <a:pPr lvl="0" algn="ctr"/>
            <a:endParaRPr lang="ru-RU" sz="2400" b="1" dirty="0">
              <a:solidFill>
                <a:schemeClr val="bg1"/>
              </a:solidFill>
              <a:latin typeface="Montserrat Classic Bold" panose="020B0604020202020204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B3F1249B-6B9B-4056-9ACB-6877CC4957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6272814" cy="627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C02BDF-DA2F-4482-AD61-E01B5A76A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800" y="2664674"/>
            <a:ext cx="5557332" cy="135228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FA523E-9647-493D-9942-EC54EBFC7F51}"/>
              </a:ext>
            </a:extLst>
          </p:cNvPr>
          <p:cNvSpPr/>
          <p:nvPr/>
        </p:nvSpPr>
        <p:spPr>
          <a:xfrm>
            <a:off x="685800" y="1393892"/>
            <a:ext cx="14432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66CC"/>
                </a:solidFill>
              </a:rPr>
              <a:t>Профессиональный стандарт «Педагог дополнительного образования детей и взрослых»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533997-BD33-4B9B-8C29-32EAA5B88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1115" y="1495434"/>
            <a:ext cx="2274005" cy="13412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D62AB4-EA13-4B54-9B4E-919D9F15F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16" t="25337" r="26666" b="5556"/>
          <a:stretch/>
        </p:blipFill>
        <p:spPr>
          <a:xfrm>
            <a:off x="533400" y="2583431"/>
            <a:ext cx="8991600" cy="7695949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5F8CB28-1FBC-41A8-9DE2-62260B345052}"/>
              </a:ext>
            </a:extLst>
          </p:cNvPr>
          <p:cNvSpPr/>
          <p:nvPr/>
        </p:nvSpPr>
        <p:spPr>
          <a:xfrm>
            <a:off x="9954669" y="4584045"/>
            <a:ext cx="827532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/>
              <a:t>Должности:</a:t>
            </a:r>
          </a:p>
          <a:p>
            <a:r>
              <a:rPr lang="ru-RU" sz="3000" dirty="0"/>
              <a:t>Педагог дополнительного образования</a:t>
            </a:r>
          </a:p>
          <a:p>
            <a:r>
              <a:rPr lang="ru-RU" sz="3000" dirty="0"/>
              <a:t>Старший педагог дополнительного образования</a:t>
            </a:r>
          </a:p>
          <a:p>
            <a:r>
              <a:rPr lang="ru-RU" sz="3000" dirty="0" err="1"/>
              <a:t>Трненер</a:t>
            </a:r>
            <a:r>
              <a:rPr lang="ru-RU" sz="3000" dirty="0"/>
              <a:t>-преподаватель</a:t>
            </a:r>
          </a:p>
          <a:p>
            <a:r>
              <a:rPr lang="ru-RU" sz="3000" dirty="0"/>
              <a:t>Старший тренер-преподаватель</a:t>
            </a:r>
          </a:p>
          <a:p>
            <a:r>
              <a:rPr lang="ru-RU" sz="3000" dirty="0"/>
              <a:t>Преподаватель</a:t>
            </a:r>
          </a:p>
          <a:p>
            <a:r>
              <a:rPr lang="ru-RU" sz="3000" dirty="0"/>
              <a:t>Методист</a:t>
            </a:r>
          </a:p>
          <a:p>
            <a:r>
              <a:rPr lang="ru-RU" sz="3000" dirty="0"/>
              <a:t>Старший методист</a:t>
            </a:r>
          </a:p>
          <a:p>
            <a:r>
              <a:rPr lang="ru-RU" sz="3000" dirty="0"/>
              <a:t>Педагог-организатор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436EA54-939A-4A3C-82BD-2962B7CB1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64414" y="7219910"/>
            <a:ext cx="2764506" cy="276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10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-12290" y="0"/>
            <a:ext cx="18288000" cy="1138773"/>
          </a:xfrm>
          <a:prstGeom prst="rect">
            <a:avLst/>
          </a:prstGeom>
          <a:solidFill>
            <a:srgbClr val="0066CC"/>
          </a:solidFill>
        </p:spPr>
        <p:txBody>
          <a:bodyPr wrap="square" lIns="0" tIns="0" rIns="0" bIns="0" rtlCol="0" anchor="t">
            <a:spAutoFit/>
          </a:bodyPr>
          <a:lstStyle/>
          <a:p>
            <a:pPr lvl="0" algn="ctr"/>
            <a:endParaRPr lang="ru-RU" sz="1100" b="1" dirty="0">
              <a:solidFill>
                <a:schemeClr val="bg1"/>
              </a:solidFill>
              <a:latin typeface="Montserrat Classic Bold" panose="020B0604020202020204" charset="0"/>
            </a:endParaRPr>
          </a:p>
          <a:p>
            <a:pPr lvl="0" algn="ctr"/>
            <a:r>
              <a:rPr lang="ru-RU" sz="4800" b="1" dirty="0">
                <a:solidFill>
                  <a:schemeClr val="bg1"/>
                </a:solidFill>
                <a:latin typeface="Montserrat Classic Bold" panose="020B0604020202020204" charset="0"/>
              </a:rPr>
              <a:t>Проекты  профессиональных  стандартов  </a:t>
            </a:r>
            <a:endParaRPr lang="ru-RU" sz="2000" b="1" dirty="0">
              <a:solidFill>
                <a:schemeClr val="bg1"/>
              </a:solidFill>
              <a:latin typeface="Montserrat Classic Bold" panose="020B0604020202020204" charset="0"/>
            </a:endParaRPr>
          </a:p>
          <a:p>
            <a:pPr lvl="0" algn="ctr"/>
            <a:endParaRPr lang="ru-RU" sz="1400" b="1" dirty="0">
              <a:solidFill>
                <a:schemeClr val="bg1"/>
              </a:solidFill>
              <a:latin typeface="Montserrat Classic Bold" panose="020B0604020202020204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B3F1249B-6B9B-4056-9ACB-6877CC4957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6272814" cy="627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C02BDF-DA2F-4482-AD61-E01B5A76A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800" y="2664674"/>
            <a:ext cx="5557332" cy="135228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FA523E-9647-493D-9942-EC54EBFC7F51}"/>
              </a:ext>
            </a:extLst>
          </p:cNvPr>
          <p:cNvSpPr/>
          <p:nvPr/>
        </p:nvSpPr>
        <p:spPr>
          <a:xfrm>
            <a:off x="317195" y="1186788"/>
            <a:ext cx="153994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66CC"/>
                </a:solidFill>
              </a:rPr>
              <a:t>Профессиональный стандарт «Руководитель образовательной организации (управление дошкольной образовательной организацией и общеобразовательной организацией)»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533997-BD33-4B9B-8C29-32EAA5B88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1115" y="1495434"/>
            <a:ext cx="2274005" cy="134123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5F8CB28-1FBC-41A8-9DE2-62260B345052}"/>
              </a:ext>
            </a:extLst>
          </p:cNvPr>
          <p:cNvSpPr/>
          <p:nvPr/>
        </p:nvSpPr>
        <p:spPr>
          <a:xfrm>
            <a:off x="10560525" y="4532309"/>
            <a:ext cx="7035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/>
              <a:t>Должности:</a:t>
            </a:r>
          </a:p>
          <a:p>
            <a:r>
              <a:rPr lang="ru-RU" sz="3000" dirty="0"/>
              <a:t>Руководитель (директор, заведующий) образовательной организацией</a:t>
            </a:r>
          </a:p>
          <a:p>
            <a:endParaRPr lang="ru-RU" sz="3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DDCAF8-7666-4C31-9701-4C2DC93B72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50" t="17980" r="26000" b="11355"/>
          <a:stretch/>
        </p:blipFill>
        <p:spPr>
          <a:xfrm>
            <a:off x="691865" y="2941114"/>
            <a:ext cx="9145365" cy="72692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1EE4B3-1011-4E62-B418-9BD6949E2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9973" y="6528583"/>
            <a:ext cx="3276713" cy="32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38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4569" y="289560"/>
            <a:ext cx="14935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66CC"/>
                </a:solidFill>
              </a:rPr>
              <a:t>Профессиональная переподготовка в КРИППО</a:t>
            </a:r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60A4247A-E793-4810-B7D2-D23FB521D9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774672"/>
              </p:ext>
            </p:extLst>
          </p:nvPr>
        </p:nvGraphicFramePr>
        <p:xfrm>
          <a:off x="228600" y="1485900"/>
          <a:ext cx="15887512" cy="8328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762">
                  <a:extLst>
                    <a:ext uri="{9D8B030D-6E8A-4147-A177-3AD203B41FA5}">
                      <a16:colId xmlns:a16="http://schemas.microsoft.com/office/drawing/2014/main" val="1829996640"/>
                    </a:ext>
                  </a:extLst>
                </a:gridCol>
                <a:gridCol w="12377352">
                  <a:extLst>
                    <a:ext uri="{9D8B030D-6E8A-4147-A177-3AD203B41FA5}">
                      <a16:colId xmlns:a16="http://schemas.microsoft.com/office/drawing/2014/main" val="245508646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554992849"/>
                    </a:ext>
                  </a:extLst>
                </a:gridCol>
                <a:gridCol w="1219198">
                  <a:extLst>
                    <a:ext uri="{9D8B030D-6E8A-4147-A177-3AD203B41FA5}">
                      <a16:colId xmlns:a16="http://schemas.microsoft.com/office/drawing/2014/main" val="2339587400"/>
                    </a:ext>
                  </a:extLst>
                </a:gridCol>
              </a:tblGrid>
              <a:tr h="1056102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/>
                        <a:t>№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Наименование программы</a:t>
                      </a:r>
                      <a:endParaRPr lang="en-US" sz="32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err="1"/>
                        <a:t>ОбЪем</a:t>
                      </a:r>
                      <a:r>
                        <a:rPr lang="ru-RU" sz="3000" dirty="0"/>
                        <a:t>, ч.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/>
                        <a:t>Срок, мес.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577072584"/>
                  </a:ext>
                </a:extLst>
              </a:tr>
              <a:tr h="716979"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/>
                        <a:t>ДОШКОЛЬНОЕ ОБРАЗОВАНИЕ</a:t>
                      </a:r>
                      <a:endParaRPr lang="en-US" sz="3000" b="1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483648482"/>
                  </a:ext>
                </a:extLst>
              </a:tr>
              <a:tr h="730497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1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ru-RU" sz="2700" dirty="0"/>
                        <a:t>Образование и педагогика (дошкольное образование) 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360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4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785629864"/>
                  </a:ext>
                </a:extLst>
              </a:tr>
              <a:tr h="779865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2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ru-RU" sz="2700" dirty="0"/>
                        <a:t>Образование и педагогика. Теория и методика дошкольного образования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504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5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029751397"/>
                  </a:ext>
                </a:extLst>
              </a:tr>
              <a:tr h="708968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3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ru-RU" sz="2700" dirty="0"/>
                        <a:t>Теория и методика физического воспитания детей дошкольного возраста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360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4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943090648"/>
                  </a:ext>
                </a:extLst>
              </a:tr>
              <a:tr h="777140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4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ru-RU" sz="2700" dirty="0"/>
                        <a:t>Музыкальный руководитель. Музыкальное развитие детей дошкольного возраста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360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4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747437436"/>
                  </a:ext>
                </a:extLst>
              </a:tr>
              <a:tr h="689572">
                <a:tc>
                  <a:txBody>
                    <a:bodyPr/>
                    <a:lstStyle/>
                    <a:p>
                      <a:pPr algn="ctr"/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/>
                        <a:t>НАЧАЛЬНОЕ ОБЩЕЕ ОБРАЗОВАНИЕ</a:t>
                      </a:r>
                      <a:endParaRPr lang="en-US" sz="3000" b="1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584587470"/>
                  </a:ext>
                </a:extLst>
              </a:tr>
              <a:tr h="623891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5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ru-RU" sz="2700" dirty="0"/>
                        <a:t>Педагогика и методика начального образования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360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4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999224630"/>
                  </a:ext>
                </a:extLst>
              </a:tr>
              <a:tr h="708968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6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ru-RU" sz="2700" dirty="0"/>
                        <a:t>Образование и педагогика. Теория и методика начального образования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504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6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596283973"/>
                  </a:ext>
                </a:extLst>
              </a:tr>
              <a:tr h="828018">
                <a:tc>
                  <a:txBody>
                    <a:bodyPr/>
                    <a:lstStyle/>
                    <a:p>
                      <a:pPr algn="ctr"/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dirty="0"/>
                        <a:t>ДОПОЛНИТЕЛЬНОЕ ОБРАЗОВАНИЕ ДЕТЕЙ</a:t>
                      </a:r>
                      <a:endParaRPr lang="en-US" sz="30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736611370"/>
                  </a:ext>
                </a:extLst>
              </a:tr>
              <a:tr h="708968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7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ru-RU" sz="2700" dirty="0"/>
                        <a:t>Образование и педагогика (дополнительное образование детей)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504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5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07265497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DD76C5C-B979-4D19-A56A-091E9043B9A2}"/>
              </a:ext>
            </a:extLst>
          </p:cNvPr>
          <p:cNvSpPr/>
          <p:nvPr/>
        </p:nvSpPr>
        <p:spPr>
          <a:xfrm>
            <a:off x="16284314" y="0"/>
            <a:ext cx="2026170" cy="10287000"/>
          </a:xfrm>
          <a:prstGeom prst="rect">
            <a:avLst/>
          </a:prstGeom>
          <a:solidFill>
            <a:srgbClr val="0066CC"/>
          </a:solidFill>
        </p:spPr>
        <p:txBody>
          <a:bodyPr wrap="square">
            <a:spAutoFit/>
          </a:bodyPr>
          <a:lstStyle/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dirty="0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63865AEA-FA54-46BE-9D82-4F6121A4BC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43" b="12523"/>
          <a:stretch/>
        </p:blipFill>
        <p:spPr>
          <a:xfrm>
            <a:off x="16257831" y="-1770"/>
            <a:ext cx="2079135" cy="1505989"/>
          </a:xfrm>
          <a:prstGeom prst="rect">
            <a:avLst/>
          </a:prstGeom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65BE1B7D-B3CE-49C0-B6F9-C439FA30C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314" y="6994976"/>
            <a:ext cx="2079134" cy="207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588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4569" y="289560"/>
            <a:ext cx="14935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66CC"/>
                </a:solidFill>
              </a:rPr>
              <a:t>Профессиональная переподготовка в КРИППО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DD76C5C-B979-4D19-A56A-091E9043B9A2}"/>
              </a:ext>
            </a:extLst>
          </p:cNvPr>
          <p:cNvSpPr/>
          <p:nvPr/>
        </p:nvSpPr>
        <p:spPr>
          <a:xfrm>
            <a:off x="16284314" y="0"/>
            <a:ext cx="2026170" cy="10287000"/>
          </a:xfrm>
          <a:prstGeom prst="rect">
            <a:avLst/>
          </a:prstGeom>
          <a:solidFill>
            <a:srgbClr val="0066CC"/>
          </a:solidFill>
        </p:spPr>
        <p:txBody>
          <a:bodyPr wrap="square">
            <a:spAutoFit/>
          </a:bodyPr>
          <a:lstStyle/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dirty="0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63865AEA-FA54-46BE-9D82-4F6121A4BC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43" b="12523"/>
          <a:stretch/>
        </p:blipFill>
        <p:spPr>
          <a:xfrm>
            <a:off x="16257831" y="-1770"/>
            <a:ext cx="2079135" cy="1505989"/>
          </a:xfrm>
          <a:prstGeom prst="rect">
            <a:avLst/>
          </a:prstGeom>
        </p:spPr>
      </p:pic>
      <p:graphicFrame>
        <p:nvGraphicFramePr>
          <p:cNvPr id="8" name="Таблица 4">
            <a:extLst>
              <a:ext uri="{FF2B5EF4-FFF2-40B4-BE49-F238E27FC236}">
                <a16:creationId xmlns:a16="http://schemas.microsoft.com/office/drawing/2014/main" id="{8AAF7A8D-9E73-48E3-BFA9-DB3B0E65C3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207533"/>
              </p:ext>
            </p:extLst>
          </p:nvPr>
        </p:nvGraphicFramePr>
        <p:xfrm>
          <a:off x="285655" y="1432560"/>
          <a:ext cx="15773402" cy="856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491">
                  <a:extLst>
                    <a:ext uri="{9D8B030D-6E8A-4147-A177-3AD203B41FA5}">
                      <a16:colId xmlns:a16="http://schemas.microsoft.com/office/drawing/2014/main" val="1829996640"/>
                    </a:ext>
                  </a:extLst>
                </a:gridCol>
                <a:gridCol w="12157060">
                  <a:extLst>
                    <a:ext uri="{9D8B030D-6E8A-4147-A177-3AD203B41FA5}">
                      <a16:colId xmlns:a16="http://schemas.microsoft.com/office/drawing/2014/main" val="2455086462"/>
                    </a:ext>
                  </a:extLst>
                </a:gridCol>
                <a:gridCol w="1615812">
                  <a:extLst>
                    <a:ext uri="{9D8B030D-6E8A-4147-A177-3AD203B41FA5}">
                      <a16:colId xmlns:a16="http://schemas.microsoft.com/office/drawing/2014/main" val="1554992849"/>
                    </a:ext>
                  </a:extLst>
                </a:gridCol>
                <a:gridCol w="1308039">
                  <a:extLst>
                    <a:ext uri="{9D8B030D-6E8A-4147-A177-3AD203B41FA5}">
                      <a16:colId xmlns:a16="http://schemas.microsoft.com/office/drawing/2014/main" val="2339587400"/>
                    </a:ext>
                  </a:extLst>
                </a:gridCol>
              </a:tblGrid>
              <a:tr h="1051560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/>
                        <a:t>№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/>
                        <a:t>Наименование программы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3000" dirty="0" err="1"/>
                        <a:t>ОбЪем</a:t>
                      </a:r>
                      <a:r>
                        <a:rPr lang="ru-RU" sz="3000" dirty="0"/>
                        <a:t>, ч.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/>
                        <a:t>Срок, мес.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577072584"/>
                  </a:ext>
                </a:extLst>
              </a:tr>
              <a:tr h="807720">
                <a:tc>
                  <a:txBody>
                    <a:bodyPr/>
                    <a:lstStyle/>
                    <a:p>
                      <a:pPr algn="ctr"/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/>
                        <a:t>ПРОГРАММЫ ПО УЧЕБНЫМ ПРЕДМЕТАМ</a:t>
                      </a:r>
                      <a:endParaRPr lang="en-US" sz="3000" b="1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785629864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1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ru-RU" sz="2700" dirty="0"/>
                        <a:t>Образование и педагогика. Теория и методика преподавания </a:t>
                      </a:r>
                    </a:p>
                    <a:p>
                      <a:r>
                        <a:rPr lang="ru-RU" sz="2700" dirty="0"/>
                        <a:t>(по предметным областям и учебным предметам - </a:t>
                      </a:r>
                      <a:r>
                        <a:rPr lang="ru-RU" sz="2700" b="1" i="1" dirty="0"/>
                        <a:t>английский язык, родные языки, история, обществознание, математика, информатика, физика, химия, биология, география, основы безопасности жизнедеятельности, физическая культура, технология, изобразительное искусство, музыка)</a:t>
                      </a:r>
                      <a:endParaRPr lang="en-US" sz="2700" b="1" i="1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360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4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029751397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2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ru-RU" sz="2700" dirty="0"/>
                        <a:t>Образование и педагогика. Теория и методика преподавания </a:t>
                      </a:r>
                    </a:p>
                    <a:p>
                      <a:r>
                        <a:rPr lang="ru-RU" sz="2700" dirty="0"/>
                        <a:t>(по двум учебным предметам)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432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5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943090648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3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ru-RU" sz="2700" dirty="0"/>
                        <a:t>Теория и методика обучения иностранным языкам (английский язык)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504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14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74743743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4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ru-RU" sz="2700" dirty="0"/>
                        <a:t>Теория и методика преподавания русского языка и литературы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720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7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99922463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5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ru-RU" sz="2700" dirty="0"/>
                        <a:t>Теория и методика преподавания истории и обществознания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720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7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59628397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6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ru-RU" sz="2700" dirty="0"/>
                        <a:t>Физическая культура и спорт. Организация и проведение учебного и  тренировочного процессов. Руководство состязательной деятельностью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720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7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775642648"/>
                  </a:ext>
                </a:extLst>
              </a:tr>
            </a:tbl>
          </a:graphicData>
        </a:graphic>
      </p:graphicFrame>
      <p:pic>
        <p:nvPicPr>
          <p:cNvPr id="12" name="Picture 8">
            <a:extLst>
              <a:ext uri="{FF2B5EF4-FFF2-40B4-BE49-F238E27FC236}">
                <a16:creationId xmlns:a16="http://schemas.microsoft.com/office/drawing/2014/main" id="{2EEADB3C-BBE1-4A99-BB9C-48B396DD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314" y="6994976"/>
            <a:ext cx="2079134" cy="207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866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289561"/>
            <a:ext cx="14935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66CC"/>
                </a:solidFill>
              </a:rPr>
              <a:t>Профессиональная переподготовка в КРИППО</a:t>
            </a:r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60A4247A-E793-4810-B7D2-D23FB521D9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356185"/>
              </p:ext>
            </p:extLst>
          </p:nvPr>
        </p:nvGraphicFramePr>
        <p:xfrm>
          <a:off x="304800" y="1562100"/>
          <a:ext cx="15773398" cy="7988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169">
                  <a:extLst>
                    <a:ext uri="{9D8B030D-6E8A-4147-A177-3AD203B41FA5}">
                      <a16:colId xmlns:a16="http://schemas.microsoft.com/office/drawing/2014/main" val="1829996640"/>
                    </a:ext>
                  </a:extLst>
                </a:gridCol>
                <a:gridCol w="12180082">
                  <a:extLst>
                    <a:ext uri="{9D8B030D-6E8A-4147-A177-3AD203B41FA5}">
                      <a16:colId xmlns:a16="http://schemas.microsoft.com/office/drawing/2014/main" val="2455086462"/>
                    </a:ext>
                  </a:extLst>
                </a:gridCol>
                <a:gridCol w="1588706">
                  <a:extLst>
                    <a:ext uri="{9D8B030D-6E8A-4147-A177-3AD203B41FA5}">
                      <a16:colId xmlns:a16="http://schemas.microsoft.com/office/drawing/2014/main" val="1554992849"/>
                    </a:ext>
                  </a:extLst>
                </a:gridCol>
                <a:gridCol w="1210441">
                  <a:extLst>
                    <a:ext uri="{9D8B030D-6E8A-4147-A177-3AD203B41FA5}">
                      <a16:colId xmlns:a16="http://schemas.microsoft.com/office/drawing/2014/main" val="2339587400"/>
                    </a:ext>
                  </a:extLst>
                </a:gridCol>
              </a:tblGrid>
              <a:tr h="1135100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/>
                        <a:t>№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Наименование программы</a:t>
                      </a:r>
                      <a:endParaRPr lang="en-US" sz="32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err="1"/>
                        <a:t>ОбЪем</a:t>
                      </a:r>
                      <a:r>
                        <a:rPr lang="ru-RU" sz="3000" dirty="0"/>
                        <a:t>, ч.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/>
                        <a:t>Срок, мес.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577072584"/>
                  </a:ext>
                </a:extLst>
              </a:tr>
              <a:tr h="843171"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/>
                        <a:t>УПРАВЛЕНИЕ</a:t>
                      </a:r>
                      <a:endParaRPr lang="en-US" sz="3000" b="1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48364848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</a:t>
                      </a:r>
                      <a:endParaRPr lang="en-US" sz="2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Менеджмент в образовании</a:t>
                      </a:r>
                      <a:endParaRPr lang="en-US" sz="2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504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5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785629864"/>
                  </a:ext>
                </a:extLst>
              </a:tr>
              <a:tr h="73886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</a:t>
                      </a:r>
                      <a:endParaRPr lang="en-US" sz="2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Государственное и муниципальное управление</a:t>
                      </a:r>
                      <a:endParaRPr lang="en-US" sz="2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504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5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299533258"/>
                  </a:ext>
                </a:extLst>
              </a:tr>
              <a:tr h="785140">
                <a:tc>
                  <a:txBody>
                    <a:bodyPr/>
                    <a:lstStyle/>
                    <a:p>
                      <a:pPr algn="ctr"/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/>
                        <a:t>ПСИХОЛОГИЯ</a:t>
                      </a:r>
                      <a:endParaRPr lang="en-US" sz="3000" b="1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58458747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3</a:t>
                      </a:r>
                      <a:endParaRPr lang="en-US" sz="2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Практическая психология</a:t>
                      </a:r>
                      <a:endParaRPr lang="en-US" sz="2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504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6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999224630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ctr"/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/>
                        <a:t>БИБЛИОТЕЧНО-ПЕДАГОГИЧЕСКАЯ  ДЕЯТЕЛЬНОСТЬ</a:t>
                      </a:r>
                      <a:endParaRPr lang="en-US" sz="3000" b="1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2309679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4</a:t>
                      </a:r>
                      <a:endParaRPr lang="en-US" sz="2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Библиотечно-педагогическая деятельность. Информационно-библиографическое обслуживание обучающихся и педагогов</a:t>
                      </a:r>
                      <a:endParaRPr lang="en-US" sz="2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360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4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59628397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/>
                        <a:t>СОЦИАЛЬНАЯ РАБОТА </a:t>
                      </a:r>
                      <a:endParaRPr lang="en-US" sz="3000" b="1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728450201"/>
                  </a:ext>
                </a:extLst>
              </a:tr>
              <a:tr h="60045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5</a:t>
                      </a:r>
                      <a:endParaRPr lang="en-US" sz="2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Социальная работа в системе социальных </a:t>
                      </a:r>
                      <a:endParaRPr lang="en-US" sz="2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360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4</a:t>
                      </a:r>
                      <a:endParaRPr lang="en-US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703863245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DD76C5C-B979-4D19-A56A-091E9043B9A2}"/>
              </a:ext>
            </a:extLst>
          </p:cNvPr>
          <p:cNvSpPr/>
          <p:nvPr/>
        </p:nvSpPr>
        <p:spPr>
          <a:xfrm>
            <a:off x="16284314" y="0"/>
            <a:ext cx="2026170" cy="10287000"/>
          </a:xfrm>
          <a:prstGeom prst="rect">
            <a:avLst/>
          </a:prstGeom>
          <a:solidFill>
            <a:srgbClr val="0066CC"/>
          </a:solidFill>
        </p:spPr>
        <p:txBody>
          <a:bodyPr wrap="square">
            <a:spAutoFit/>
          </a:bodyPr>
          <a:lstStyle/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dirty="0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63865AEA-FA54-46BE-9D82-4F6121A4BC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43" b="12523"/>
          <a:stretch/>
        </p:blipFill>
        <p:spPr>
          <a:xfrm>
            <a:off x="16284314" y="-1769"/>
            <a:ext cx="2079135" cy="1505989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374500CA-ED13-41A5-AFA7-86DC827C2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314" y="6994976"/>
            <a:ext cx="2079134" cy="207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093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2"/>
          <a:srcRect l="525" t="14707" b="12523"/>
          <a:stretch/>
        </p:blipFill>
        <p:spPr>
          <a:xfrm>
            <a:off x="15426099" y="665949"/>
            <a:ext cx="2579166" cy="188675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947B25C-A8D4-4CB4-B6FD-3AF9DE162E5C}"/>
              </a:ext>
            </a:extLst>
          </p:cNvPr>
          <p:cNvSpPr txBox="1"/>
          <p:nvPr/>
        </p:nvSpPr>
        <p:spPr>
          <a:xfrm>
            <a:off x="714934" y="1324088"/>
            <a:ext cx="14245268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811213"/>
            <a:endParaRPr lang="ru-RU" sz="3200" dirty="0">
              <a:solidFill>
                <a:srgbClr val="002060"/>
              </a:solidFill>
              <a:latin typeface="Montserrat Classic Bol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-152400" y="462313"/>
            <a:ext cx="15773399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800" b="1" dirty="0">
                <a:solidFill>
                  <a:srgbClr val="143FB8"/>
                </a:solidFill>
                <a:latin typeface="Montserrat Classic Bold" panose="020B0604020202020204" charset="0"/>
              </a:rPr>
              <a:t>Ресурсы КРИППО в помощь руководящим и педагогическим работникам образовательных организаций Херсонской и Запорожской областей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BEDB6C-98D2-4793-87A7-06524CE1E5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71" r="1233" b="14457"/>
          <a:stretch/>
        </p:blipFill>
        <p:spPr>
          <a:xfrm>
            <a:off x="4827334" y="3821434"/>
            <a:ext cx="13177931" cy="558926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2490014-F3D3-4BAF-A417-7C3C51B539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78" t="65994" r="20084" b="16319"/>
          <a:stretch/>
        </p:blipFill>
        <p:spPr>
          <a:xfrm>
            <a:off x="387788" y="3350829"/>
            <a:ext cx="4179797" cy="2941338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3D0AD91-0A33-4159-8770-056A0D928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07" y="6305484"/>
            <a:ext cx="3249157" cy="324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879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2"/>
          <a:srcRect l="525" t="14707" b="12523"/>
          <a:stretch/>
        </p:blipFill>
        <p:spPr>
          <a:xfrm>
            <a:off x="15163800" y="3130947"/>
            <a:ext cx="2320191" cy="169730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947B25C-A8D4-4CB4-B6FD-3AF9DE162E5C}"/>
              </a:ext>
            </a:extLst>
          </p:cNvPr>
          <p:cNvSpPr txBox="1"/>
          <p:nvPr/>
        </p:nvSpPr>
        <p:spPr>
          <a:xfrm>
            <a:off x="714934" y="1324088"/>
            <a:ext cx="14245268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811213"/>
            <a:endParaRPr lang="ru-RU" sz="3200" dirty="0">
              <a:solidFill>
                <a:srgbClr val="002060"/>
              </a:solidFill>
              <a:latin typeface="Montserrat Classic Bol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282734" y="396174"/>
            <a:ext cx="17624266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800" b="1" dirty="0">
                <a:solidFill>
                  <a:srgbClr val="143FB8"/>
                </a:solidFill>
                <a:latin typeface="Montserrat Classic Bold" panose="020B0604020202020204" charset="0"/>
              </a:rPr>
              <a:t>Деятельность КРИППО по повышению квалификации педагогических работников образовательных организаций Херсонской и Запорожской областей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2366AFE6-462B-469F-A01D-E2BD92E0E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4" y="2914650"/>
            <a:ext cx="7969073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>
            <a:extLst>
              <a:ext uri="{FF2B5EF4-FFF2-40B4-BE49-F238E27FC236}">
                <a16:creationId xmlns:a16="http://schemas.microsoft.com/office/drawing/2014/main" id="{612871F5-DEAB-44B9-A3B0-1B447525B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938" y="5655998"/>
            <a:ext cx="7696200" cy="430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>
            <a:extLst>
              <a:ext uri="{FF2B5EF4-FFF2-40B4-BE49-F238E27FC236}">
                <a16:creationId xmlns:a16="http://schemas.microsoft.com/office/drawing/2014/main" id="{9E0DEA7E-EA3D-4359-B92B-07BBCFEAA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88" y="4000500"/>
            <a:ext cx="3343275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558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700" y="1943100"/>
            <a:ext cx="16992600" cy="7144972"/>
          </a:xfrm>
          <a:prstGeom prst="rect">
            <a:avLst/>
          </a:prstGeom>
        </p:spPr>
        <p:txBody>
          <a:bodyPr wrap="square" lIns="137102" tIns="68550" rIns="137102" bIns="68550">
            <a:spAutoFit/>
          </a:bodyPr>
          <a:lstStyle/>
          <a:p>
            <a:pPr marL="512838" algn="ctr">
              <a:spcBef>
                <a:spcPct val="20000"/>
              </a:spcBef>
              <a:defRPr/>
            </a:pPr>
            <a:endParaRPr lang="ru-RU" sz="3200" b="1" dirty="0">
              <a:solidFill>
                <a:srgbClr val="0066CC"/>
              </a:solidFill>
              <a:cs typeface="Arial" panose="020B0604020202020204" pitchFamily="34" charset="0"/>
            </a:endParaRPr>
          </a:p>
          <a:p>
            <a:pPr marL="512838" algn="ctr">
              <a:spcBef>
                <a:spcPct val="20000"/>
              </a:spcBef>
              <a:defRPr/>
            </a:pPr>
            <a:endParaRPr lang="ru-RU" sz="3200" b="1" dirty="0">
              <a:solidFill>
                <a:srgbClr val="0066CC"/>
              </a:solidFill>
              <a:cs typeface="Arial" panose="020B0604020202020204" pitchFamily="34" charset="0"/>
            </a:endParaRPr>
          </a:p>
          <a:p>
            <a:pPr marL="512838" algn="ctr">
              <a:spcBef>
                <a:spcPct val="20000"/>
              </a:spcBef>
              <a:defRPr/>
            </a:pPr>
            <a:endParaRPr lang="ru-RU" sz="3200" b="1" dirty="0">
              <a:solidFill>
                <a:srgbClr val="0066CC"/>
              </a:solidFill>
              <a:cs typeface="Arial" panose="020B0604020202020204" pitchFamily="34" charset="0"/>
            </a:endParaRPr>
          </a:p>
          <a:p>
            <a:pPr lvl="0" algn="ctr"/>
            <a:r>
              <a:rPr lang="ru-RU" sz="4800" dirty="0"/>
              <a:t>ГБОУ ДПО РК КРИППО</a:t>
            </a:r>
          </a:p>
          <a:p>
            <a:pPr lvl="0" algn="ctr"/>
            <a:r>
              <a:rPr lang="ru-RU" sz="4800" dirty="0"/>
              <a:t>г. Симферополь, ул. Ленина, 15.</a:t>
            </a:r>
          </a:p>
          <a:p>
            <a:pPr lvl="0" algn="ctr"/>
            <a:endParaRPr lang="ru-RU" dirty="0"/>
          </a:p>
          <a:p>
            <a:pPr lvl="0" algn="ctr"/>
            <a:r>
              <a:rPr lang="ru-RU" sz="4800" dirty="0"/>
              <a:t>Факультет профессиональной переподготовки  (кабинет № 5).</a:t>
            </a:r>
          </a:p>
          <a:p>
            <a:pPr lvl="0" algn="ctr"/>
            <a:endParaRPr lang="ru-RU" sz="3600" dirty="0">
              <a:solidFill>
                <a:prstClr val="black"/>
              </a:solidFill>
            </a:endParaRPr>
          </a:p>
          <a:p>
            <a:pPr algn="ctr"/>
            <a:r>
              <a:rPr lang="ru-RU" sz="5850" dirty="0"/>
              <a:t>Тел.:  +7 (978) 815-81-67</a:t>
            </a:r>
            <a:r>
              <a:rPr lang="en-US" sz="5850" dirty="0">
                <a:latin typeface="Arial"/>
              </a:rPr>
              <a:t> </a:t>
            </a:r>
            <a:r>
              <a:rPr lang="ru-RU" sz="4400" b="1" dirty="0">
                <a:solidFill>
                  <a:srgbClr val="0066CC"/>
                </a:solidFill>
                <a:cs typeface="Arial" panose="020B0604020202020204" pitchFamily="34" charset="0"/>
              </a:rPr>
              <a:t>(</a:t>
            </a:r>
            <a:r>
              <a:rPr lang="en-US" sz="4400" b="1" dirty="0">
                <a:solidFill>
                  <a:srgbClr val="0066CC"/>
                </a:solidFill>
                <a:cs typeface="Arial" panose="020B0604020202020204" pitchFamily="34" charset="0"/>
              </a:rPr>
              <a:t>Viber</a:t>
            </a:r>
            <a:r>
              <a:rPr lang="ru-RU" sz="4400" b="1" dirty="0">
                <a:solidFill>
                  <a:srgbClr val="0066CC"/>
                </a:solidFill>
                <a:cs typeface="Arial" panose="020B0604020202020204" pitchFamily="34" charset="0"/>
              </a:rPr>
              <a:t>,</a:t>
            </a:r>
            <a:r>
              <a:rPr lang="en-US" sz="4400" b="1" dirty="0">
                <a:solidFill>
                  <a:srgbClr val="0066CC"/>
                </a:solidFill>
                <a:cs typeface="Arial" panose="020B0604020202020204" pitchFamily="34" charset="0"/>
              </a:rPr>
              <a:t> WhatsApp</a:t>
            </a:r>
            <a:r>
              <a:rPr lang="ru-RU" sz="4400" b="1" dirty="0">
                <a:solidFill>
                  <a:srgbClr val="0066CC"/>
                </a:solidFill>
                <a:cs typeface="Arial" panose="020B0604020202020204" pitchFamily="34" charset="0"/>
              </a:rPr>
              <a:t>)</a:t>
            </a:r>
          </a:p>
          <a:p>
            <a:pPr lvl="0" algn="ctr"/>
            <a:endParaRPr lang="ru-RU" sz="3600" dirty="0">
              <a:solidFill>
                <a:prstClr val="black"/>
              </a:solidFill>
            </a:endParaRPr>
          </a:p>
          <a:p>
            <a:pPr lvl="0" algn="ctr"/>
            <a:r>
              <a:rPr lang="en-US" sz="5400" b="1" dirty="0">
                <a:cs typeface="Arial" panose="020B0604020202020204" pitchFamily="34" charset="0"/>
              </a:rPr>
              <a:t>E-mail </a:t>
            </a:r>
            <a:r>
              <a:rPr lang="ru-RU" sz="5400" b="1" dirty="0">
                <a:cs typeface="Arial" panose="020B0604020202020204" pitchFamily="34" charset="0"/>
              </a:rPr>
              <a:t>:</a:t>
            </a:r>
            <a:r>
              <a:rPr lang="ru-RU" sz="5400" b="1" dirty="0">
                <a:solidFill>
                  <a:srgbClr val="0066CC"/>
                </a:solidFill>
                <a:cs typeface="Arial" panose="020B0604020202020204" pitchFamily="34" charset="0"/>
              </a:rPr>
              <a:t> </a:t>
            </a:r>
            <a:r>
              <a:rPr lang="en-US" sz="5400" dirty="0">
                <a:solidFill>
                  <a:srgbClr val="0066CC"/>
                </a:solidFill>
                <a:latin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dpo@krippo.ru</a:t>
            </a:r>
            <a:endParaRPr lang="ru-RU" sz="5400" dirty="0">
              <a:solidFill>
                <a:srgbClr val="0066CC"/>
              </a:solidFill>
              <a:latin typeface="Arial"/>
            </a:endParaRP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F37D85BE-D869-41F2-921E-2A9386E9C6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" t="14707" b="12523"/>
          <a:stretch/>
        </p:blipFill>
        <p:spPr>
          <a:xfrm>
            <a:off x="7848600" y="952500"/>
            <a:ext cx="3045063" cy="222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-12290" y="0"/>
            <a:ext cx="18288000" cy="1261884"/>
          </a:xfrm>
          <a:prstGeom prst="rect">
            <a:avLst/>
          </a:prstGeom>
          <a:solidFill>
            <a:srgbClr val="0066CC"/>
          </a:solidFill>
        </p:spPr>
        <p:txBody>
          <a:bodyPr wrap="square" lIns="0" tIns="0" rIns="0" bIns="0" rtlCol="0" anchor="t">
            <a:spAutoFit/>
          </a:bodyPr>
          <a:lstStyle/>
          <a:p>
            <a:pPr lvl="0" algn="ctr"/>
            <a:endParaRPr lang="ru-RU" sz="1400" b="1" dirty="0">
              <a:solidFill>
                <a:schemeClr val="bg1"/>
              </a:solidFill>
              <a:latin typeface="Montserrat Classic Bold" panose="020B0604020202020204" charset="0"/>
            </a:endParaRPr>
          </a:p>
          <a:p>
            <a:pPr lvl="0" algn="ctr"/>
            <a:r>
              <a:rPr lang="ru-RU" sz="4800" b="1" dirty="0">
                <a:solidFill>
                  <a:schemeClr val="bg1"/>
                </a:solidFill>
                <a:latin typeface="Montserrat Classic Bold" panose="020B0604020202020204" charset="0"/>
              </a:rPr>
              <a:t>Мониторинг рынка труда в сфере образования</a:t>
            </a:r>
          </a:p>
          <a:p>
            <a:pPr lvl="0" algn="ctr"/>
            <a:endParaRPr lang="ru-RU" sz="2000" b="1" dirty="0">
              <a:solidFill>
                <a:schemeClr val="bg1"/>
              </a:solidFill>
              <a:latin typeface="Montserrat Classic Bold" panose="020B060402020202020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977BA8-C28E-4E50-B898-8200CB0C2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57" y="1297351"/>
            <a:ext cx="5999043" cy="14597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33DDAB-ADC8-4F64-A645-3B5D79C1F8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16" t="12267" r="7917" b="10000"/>
          <a:stretch/>
        </p:blipFill>
        <p:spPr>
          <a:xfrm>
            <a:off x="838200" y="3109366"/>
            <a:ext cx="9525000" cy="4805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4" name="Picture 2">
            <a:extLst>
              <a:ext uri="{FF2B5EF4-FFF2-40B4-BE49-F238E27FC236}">
                <a16:creationId xmlns:a16="http://schemas.microsoft.com/office/drawing/2014/main" id="{96C98AF7-05C8-45FD-95F3-CA5098618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272" y="1676401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6580FE-B955-4288-BA65-5AD28F7B70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583" t="17408" r="35417" b="7777"/>
          <a:stretch/>
        </p:blipFill>
        <p:spPr>
          <a:xfrm>
            <a:off x="13236152" y="1676401"/>
            <a:ext cx="4399984" cy="617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B2330DF-D395-4A15-8199-42CC911D6FBE}"/>
              </a:ext>
            </a:extLst>
          </p:cNvPr>
          <p:cNvSpPr/>
          <p:nvPr/>
        </p:nvSpPr>
        <p:spPr>
          <a:xfrm>
            <a:off x="381000" y="8177989"/>
            <a:ext cx="17894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/>
              <a:t>Цель мониторинга </a:t>
            </a:r>
            <a:r>
              <a:rPr lang="ru-RU" sz="3000" dirty="0"/>
              <a:t>- формирование представления о жизненном цикле профессиональных квалификаций, изучение взаимосвязи изменений образовательных процессов и требований к кадрам, </a:t>
            </a:r>
          </a:p>
          <a:p>
            <a:r>
              <a:rPr lang="ru-RU" sz="3000" dirty="0"/>
              <a:t>своевременное определение запроса к системе образования в связи с этими изменениями, а также изучение потребности работодателей в квалификации и профессиональном образовании работников.</a:t>
            </a:r>
          </a:p>
        </p:txBody>
      </p:sp>
    </p:spTree>
    <p:extLst>
      <p:ext uri="{BB962C8B-B14F-4D97-AF65-F5344CB8AC3E}">
        <p14:creationId xmlns:p14="http://schemas.microsoft.com/office/powerpoint/2010/main" val="289028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-12290" y="0"/>
            <a:ext cx="18288000" cy="1200329"/>
          </a:xfrm>
          <a:prstGeom prst="rect">
            <a:avLst/>
          </a:prstGeom>
          <a:solidFill>
            <a:srgbClr val="0066CC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latin typeface="Montserrat Classic Bold" panose="020B0604020202020204" charset="0"/>
            </a:endParaRPr>
          </a:p>
          <a:p>
            <a:pPr algn="ctr"/>
            <a:r>
              <a:rPr lang="ru-RU" sz="4800" b="1" dirty="0">
                <a:solidFill>
                  <a:schemeClr val="bg1"/>
                </a:solidFill>
                <a:latin typeface="Montserrat Classic Bold" panose="020B0604020202020204" charset="0"/>
              </a:rPr>
              <a:t>Система общего образования России в цифрах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Montserrat Classic Bold" panose="020B060402020202020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C2FBD6D-5091-4CFD-9742-C68712E730FC}"/>
              </a:ext>
            </a:extLst>
          </p:cNvPr>
          <p:cNvSpPr/>
          <p:nvPr/>
        </p:nvSpPr>
        <p:spPr>
          <a:xfrm>
            <a:off x="2971800" y="1257658"/>
            <a:ext cx="14471265" cy="8048357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marL="1887538" indent="-1887538"/>
            <a:r>
              <a:rPr lang="ru-RU" sz="4800" b="1" dirty="0"/>
              <a:t>39 908  </a:t>
            </a:r>
            <a:r>
              <a:rPr lang="ru-RU" sz="3200" b="1" dirty="0"/>
              <a:t>образовательных организаций, осуществляющих обучение по</a:t>
            </a:r>
          </a:p>
          <a:p>
            <a:pPr marL="1887538"/>
            <a:r>
              <a:rPr lang="ru-RU" sz="3200" b="1" dirty="0"/>
              <a:t>программам  НОО, ООО, СОО,</a:t>
            </a:r>
          </a:p>
          <a:p>
            <a:pPr marL="1887538" indent="-1887538"/>
            <a:endParaRPr lang="ru-RU" sz="1000" b="1" dirty="0"/>
          </a:p>
          <a:p>
            <a:r>
              <a:rPr lang="ru-RU" sz="3200" dirty="0"/>
              <a:t>в том числе в   	  городских поселениях – </a:t>
            </a:r>
            <a:r>
              <a:rPr lang="ru-RU" sz="3200" b="1" dirty="0"/>
              <a:t>17 479</a:t>
            </a:r>
            <a:r>
              <a:rPr lang="ru-RU" sz="3200" dirty="0"/>
              <a:t> </a:t>
            </a:r>
          </a:p>
          <a:p>
            <a:pPr marL="2876550" indent="-280988">
              <a:buFont typeface="Arial" panose="020B0604020202020204" pitchFamily="34" charset="0"/>
              <a:buChar char="•"/>
            </a:pPr>
            <a:r>
              <a:rPr lang="ru-RU" sz="3200" dirty="0"/>
              <a:t>сельской местности      - </a:t>
            </a:r>
            <a:r>
              <a:rPr lang="ru-RU" sz="3200" b="1" dirty="0"/>
              <a:t>22 429.</a:t>
            </a:r>
          </a:p>
          <a:p>
            <a:endParaRPr lang="ru-RU" sz="1000" dirty="0"/>
          </a:p>
          <a:p>
            <a:r>
              <a:rPr lang="ru-RU" sz="4800" b="1" dirty="0"/>
              <a:t>17 314 160 </a:t>
            </a:r>
            <a:r>
              <a:rPr lang="ru-RU" sz="3200" b="1" dirty="0"/>
              <a:t>обучающихся по программам </a:t>
            </a:r>
          </a:p>
          <a:p>
            <a:r>
              <a:rPr lang="ru-RU" sz="3200" b="1" dirty="0"/>
              <a:t>			 общего образования,</a:t>
            </a:r>
          </a:p>
          <a:p>
            <a:endParaRPr lang="ru-RU" sz="1000" b="1" dirty="0"/>
          </a:p>
          <a:p>
            <a:r>
              <a:rPr lang="ru-RU" sz="3200" dirty="0"/>
              <a:t>в том числе по программам</a:t>
            </a:r>
          </a:p>
          <a:p>
            <a:pPr marL="2876550" indent="-280988">
              <a:buFont typeface="Arial" panose="020B0604020202020204" pitchFamily="34" charset="0"/>
              <a:buChar char="•"/>
            </a:pPr>
            <a:r>
              <a:rPr lang="ru-RU" sz="3200" dirty="0"/>
              <a:t>НОО    </a:t>
            </a:r>
            <a:r>
              <a:rPr lang="ru-RU" sz="3200" b="1" dirty="0"/>
              <a:t>7 459 361,</a:t>
            </a:r>
          </a:p>
          <a:p>
            <a:pPr marL="2876550" indent="-280988">
              <a:buFont typeface="Arial" panose="020B0604020202020204" pitchFamily="34" charset="0"/>
              <a:buChar char="•"/>
            </a:pPr>
            <a:r>
              <a:rPr lang="ru-RU" sz="3200" dirty="0"/>
              <a:t>ООО    </a:t>
            </a:r>
            <a:r>
              <a:rPr lang="ru-RU" sz="3200" b="1" dirty="0"/>
              <a:t>8 216 090</a:t>
            </a:r>
          </a:p>
          <a:p>
            <a:pPr marL="2876550" indent="-280988">
              <a:buFont typeface="Arial" panose="020B0604020202020204" pitchFamily="34" charset="0"/>
              <a:buChar char="•"/>
            </a:pPr>
            <a:r>
              <a:rPr lang="ru-RU" sz="3200" dirty="0"/>
              <a:t>СОО    </a:t>
            </a:r>
            <a:r>
              <a:rPr lang="ru-RU" sz="3200" b="1" dirty="0"/>
              <a:t>1 373 880</a:t>
            </a:r>
          </a:p>
          <a:p>
            <a:pPr marL="2876550" indent="-280988">
              <a:buFont typeface="Arial" panose="020B0604020202020204" pitchFamily="34" charset="0"/>
              <a:buChar char="•"/>
            </a:pPr>
            <a:r>
              <a:rPr lang="ru-RU" sz="3200" dirty="0"/>
              <a:t>для обучающихся с УО  </a:t>
            </a:r>
            <a:r>
              <a:rPr lang="ru-RU" sz="3200" b="1" dirty="0"/>
              <a:t>264 829.</a:t>
            </a:r>
          </a:p>
          <a:p>
            <a:endParaRPr lang="ru-RU" sz="700" dirty="0"/>
          </a:p>
          <a:p>
            <a:pPr marL="2595563" indent="-2595563"/>
            <a:r>
              <a:rPr lang="ru-RU" sz="4800" b="1" dirty="0"/>
              <a:t>1 352 092 </a:t>
            </a:r>
            <a:r>
              <a:rPr lang="ru-RU" sz="3200" b="1" dirty="0"/>
              <a:t>педагогических работников в системе общего образования,</a:t>
            </a:r>
            <a:endParaRPr lang="ru-RU" sz="4800" b="1" dirty="0"/>
          </a:p>
          <a:p>
            <a:r>
              <a:rPr lang="ru-RU" sz="3200" dirty="0"/>
              <a:t>в том числе</a:t>
            </a:r>
            <a:r>
              <a:rPr lang="ru-RU" sz="3200" b="1" dirty="0"/>
              <a:t>     </a:t>
            </a:r>
            <a:r>
              <a:rPr lang="ru-RU" sz="4800" b="1" dirty="0"/>
              <a:t>1 083 382 </a:t>
            </a:r>
            <a:r>
              <a:rPr lang="ru-RU" sz="3200" b="1" dirty="0"/>
              <a:t>учителей.</a:t>
            </a:r>
          </a:p>
        </p:txBody>
      </p:sp>
      <p:pic>
        <p:nvPicPr>
          <p:cNvPr id="17" name="Рисунок 16" descr="Группа людей">
            <a:extLst>
              <a:ext uri="{FF2B5EF4-FFF2-40B4-BE49-F238E27FC236}">
                <a16:creationId xmlns:a16="http://schemas.microsoft.com/office/drawing/2014/main" id="{417F887C-34CA-433D-80BC-9F7FEDEE5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243" y="4000500"/>
            <a:ext cx="1059131" cy="1059131"/>
          </a:xfrm>
          <a:prstGeom prst="rect">
            <a:avLst/>
          </a:prstGeom>
        </p:spPr>
      </p:pic>
      <p:pic>
        <p:nvPicPr>
          <p:cNvPr id="27" name="Рисунок 26" descr="Больница">
            <a:extLst>
              <a:ext uri="{FF2B5EF4-FFF2-40B4-BE49-F238E27FC236}">
                <a16:creationId xmlns:a16="http://schemas.microsoft.com/office/drawing/2014/main" id="{ED27DB70-D625-4AE1-A39C-E4437E029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935" y="1257658"/>
            <a:ext cx="1312827" cy="1059131"/>
          </a:xfrm>
          <a:prstGeom prst="rect">
            <a:avLst/>
          </a:prstGeom>
        </p:spPr>
      </p:pic>
      <p:sp>
        <p:nvSpPr>
          <p:cNvPr id="2" name="Блок-схема: узел 1">
            <a:extLst>
              <a:ext uri="{FF2B5EF4-FFF2-40B4-BE49-F238E27FC236}">
                <a16:creationId xmlns:a16="http://schemas.microsoft.com/office/drawing/2014/main" id="{DABD9914-535E-4A4A-98B6-84D537711372}"/>
              </a:ext>
            </a:extLst>
          </p:cNvPr>
          <p:cNvSpPr/>
          <p:nvPr/>
        </p:nvSpPr>
        <p:spPr>
          <a:xfrm>
            <a:off x="5638800" y="2933700"/>
            <a:ext cx="121919" cy="76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Аудитория">
            <a:extLst>
              <a:ext uri="{FF2B5EF4-FFF2-40B4-BE49-F238E27FC236}">
                <a16:creationId xmlns:a16="http://schemas.microsoft.com/office/drawing/2014/main" id="{8E246603-2770-4DE7-8F7C-27E0CD5AA7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7276" y="7734300"/>
            <a:ext cx="1161063" cy="116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74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-12290" y="0"/>
            <a:ext cx="18288000" cy="1769715"/>
          </a:xfrm>
          <a:prstGeom prst="rect">
            <a:avLst/>
          </a:prstGeom>
          <a:solidFill>
            <a:srgbClr val="0066CC"/>
          </a:solidFill>
        </p:spPr>
        <p:txBody>
          <a:bodyPr wrap="square" lIns="0" tIns="0" rIns="0" bIns="0" rtlCol="0" anchor="t">
            <a:spAutoFit/>
          </a:bodyPr>
          <a:lstStyle/>
          <a:p>
            <a:pPr lvl="0" algn="ctr"/>
            <a:endParaRPr lang="ru-RU" sz="700" b="1" dirty="0">
              <a:solidFill>
                <a:schemeClr val="bg1"/>
              </a:solidFill>
              <a:latin typeface="Montserrat Classic Bold" panose="020B0604020202020204" charset="0"/>
            </a:endParaRPr>
          </a:p>
          <a:p>
            <a:pPr lvl="0" algn="ctr"/>
            <a:r>
              <a:rPr lang="ru-RU" sz="4800" b="1" dirty="0">
                <a:solidFill>
                  <a:schemeClr val="bg1"/>
                </a:solidFill>
                <a:latin typeface="Montserrat Classic Bold" panose="020B0604020202020204" charset="0"/>
              </a:rPr>
              <a:t>Самые востребованные квалификации </a:t>
            </a:r>
          </a:p>
          <a:p>
            <a:pPr lvl="0" algn="ctr"/>
            <a:r>
              <a:rPr lang="ru-RU" sz="4800" b="1" dirty="0">
                <a:solidFill>
                  <a:schemeClr val="bg1"/>
                </a:solidFill>
                <a:latin typeface="Montserrat Classic Bold" panose="020B0604020202020204" charset="0"/>
              </a:rPr>
              <a:t>в сфере образования в 2021 году</a:t>
            </a:r>
          </a:p>
          <a:p>
            <a:pPr lvl="0" algn="ctr"/>
            <a:endParaRPr lang="ru-RU" sz="1050" b="1" dirty="0">
              <a:solidFill>
                <a:schemeClr val="bg1"/>
              </a:solidFill>
              <a:latin typeface="Montserrat Classic Bold" panose="020B060402020202020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B2330DF-D395-4A15-8199-42CC911D6FBE}"/>
              </a:ext>
            </a:extLst>
          </p:cNvPr>
          <p:cNvSpPr/>
          <p:nvPr/>
        </p:nvSpPr>
        <p:spPr>
          <a:xfrm>
            <a:off x="12877800" y="1958933"/>
            <a:ext cx="5242560" cy="6278642"/>
          </a:xfrm>
          <a:prstGeom prst="rect">
            <a:avLst/>
          </a:prstGeom>
          <a:ln>
            <a:solidFill>
              <a:srgbClr val="0066CC"/>
            </a:solidFill>
          </a:ln>
        </p:spPr>
        <p:txBody>
          <a:bodyPr wrap="square">
            <a:spAutoFit/>
          </a:bodyPr>
          <a:lstStyle/>
          <a:p>
            <a:r>
              <a:rPr lang="ru-RU" sz="3600" dirty="0"/>
              <a:t>В мониторинге 2021 г. приняли участие 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807</a:t>
            </a:r>
            <a:r>
              <a:rPr lang="ru-RU" sz="3600" dirty="0"/>
              <a:t> </a:t>
            </a:r>
            <a:r>
              <a:rPr lang="ru-RU" sz="3600" dirty="0">
                <a:solidFill>
                  <a:srgbClr val="FF0000"/>
                </a:solidFill>
              </a:rPr>
              <a:t>образовательных организаций</a:t>
            </a:r>
            <a:r>
              <a:rPr lang="ru-RU" sz="3600" dirty="0"/>
              <a:t>. </a:t>
            </a:r>
          </a:p>
          <a:p>
            <a:endParaRPr lang="ru-RU" sz="1100" dirty="0"/>
          </a:p>
          <a:p>
            <a:r>
              <a:rPr lang="ru-RU" sz="3200" b="1" dirty="0"/>
              <a:t>38,5 %</a:t>
            </a:r>
            <a:r>
              <a:rPr lang="ru-RU" sz="2800" dirty="0"/>
              <a:t> - организации, реализующие программы НОО, ООО, СОО;</a:t>
            </a:r>
          </a:p>
          <a:p>
            <a:r>
              <a:rPr lang="ru-RU" sz="1100" dirty="0"/>
              <a:t>  </a:t>
            </a:r>
          </a:p>
          <a:p>
            <a:r>
              <a:rPr lang="ru-RU" sz="3200" b="1" dirty="0"/>
              <a:t>34,7 %</a:t>
            </a:r>
            <a:r>
              <a:rPr lang="ru-RU" sz="2800" dirty="0"/>
              <a:t> - детские сады, ясли;</a:t>
            </a:r>
          </a:p>
          <a:p>
            <a:r>
              <a:rPr lang="ru-RU" sz="1100" dirty="0"/>
              <a:t> </a:t>
            </a:r>
          </a:p>
          <a:p>
            <a:r>
              <a:rPr lang="ru-RU" sz="3200" b="1" dirty="0"/>
              <a:t>15,6 %</a:t>
            </a:r>
            <a:r>
              <a:rPr lang="ru-RU" sz="2800" dirty="0"/>
              <a:t> - организации  дополнительного образования детей.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131385-5CF2-499E-B659-5A0AAC47CC3E}"/>
              </a:ext>
            </a:extLst>
          </p:cNvPr>
          <p:cNvSpPr/>
          <p:nvPr/>
        </p:nvSpPr>
        <p:spPr>
          <a:xfrm>
            <a:off x="460150" y="1928231"/>
            <a:ext cx="1219200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Воспитатели                                                  </a:t>
            </a:r>
            <a:r>
              <a:rPr lang="ru-RU" sz="4400" b="1" dirty="0"/>
              <a:t>18,2 %</a:t>
            </a:r>
            <a:r>
              <a:rPr lang="ru-RU" sz="4400" dirty="0"/>
              <a:t>. </a:t>
            </a:r>
          </a:p>
          <a:p>
            <a:endParaRPr lang="ru-RU" sz="1100" dirty="0"/>
          </a:p>
          <a:p>
            <a:r>
              <a:rPr lang="ru-RU" sz="4400" dirty="0"/>
              <a:t>Учителя по программам ООО и СОО </a:t>
            </a:r>
          </a:p>
          <a:p>
            <a:r>
              <a:rPr lang="ru-RU" sz="4400" dirty="0"/>
              <a:t>(5–6 уровень квалификации)                   </a:t>
            </a:r>
            <a:r>
              <a:rPr lang="ru-RU" sz="4400" b="1" dirty="0"/>
              <a:t>16,1%</a:t>
            </a:r>
            <a:r>
              <a:rPr lang="ru-RU" sz="4400" dirty="0"/>
              <a:t>. </a:t>
            </a:r>
          </a:p>
          <a:p>
            <a:endParaRPr lang="ru-RU" sz="1100" dirty="0"/>
          </a:p>
          <a:p>
            <a:r>
              <a:rPr lang="ru-RU" sz="4400" dirty="0"/>
              <a:t>Учитель по программам НОО </a:t>
            </a:r>
          </a:p>
          <a:p>
            <a:r>
              <a:rPr lang="ru-RU" sz="4400" dirty="0"/>
              <a:t>(5-6 уровень квалификации)                    </a:t>
            </a:r>
            <a:r>
              <a:rPr lang="ru-RU" sz="4400" b="1" dirty="0"/>
              <a:t>14,5%</a:t>
            </a:r>
            <a:r>
              <a:rPr lang="ru-RU" sz="4400" dirty="0"/>
              <a:t>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2698ACD-5382-472E-BEE9-2CE484D99277}"/>
              </a:ext>
            </a:extLst>
          </p:cNvPr>
          <p:cNvSpPr/>
          <p:nvPr/>
        </p:nvSpPr>
        <p:spPr>
          <a:xfrm>
            <a:off x="444910" y="6041600"/>
            <a:ext cx="1538945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 ТОП-3 планируемых к найму работников сферы образования </a:t>
            </a:r>
          </a:p>
          <a:p>
            <a:r>
              <a:rPr lang="ru-RU" sz="3200" dirty="0"/>
              <a:t>в ближайшей перспективе входят преимущественно квалификации:</a:t>
            </a:r>
          </a:p>
          <a:p>
            <a:r>
              <a:rPr lang="ru-RU" sz="3200" dirty="0">
                <a:solidFill>
                  <a:srgbClr val="0066CC"/>
                </a:solidFill>
              </a:rPr>
              <a:t>- учитель по программам ООО и СОО (5-6 </a:t>
            </a:r>
            <a:r>
              <a:rPr lang="ru-RU" sz="3200" dirty="0" err="1">
                <a:solidFill>
                  <a:srgbClr val="0066CC"/>
                </a:solidFill>
              </a:rPr>
              <a:t>ур</a:t>
            </a:r>
            <a:r>
              <a:rPr lang="ru-RU" sz="3200" dirty="0">
                <a:solidFill>
                  <a:srgbClr val="0066CC"/>
                </a:solidFill>
              </a:rPr>
              <a:t>. квалификации) - </a:t>
            </a:r>
            <a:r>
              <a:rPr lang="ru-RU" sz="3200" b="1" dirty="0">
                <a:solidFill>
                  <a:srgbClr val="0066CC"/>
                </a:solidFill>
              </a:rPr>
              <a:t>24,7 %</a:t>
            </a:r>
            <a:r>
              <a:rPr lang="ru-RU" sz="3200" dirty="0">
                <a:solidFill>
                  <a:srgbClr val="0066CC"/>
                </a:solidFill>
              </a:rPr>
              <a:t>,</a:t>
            </a:r>
          </a:p>
          <a:p>
            <a:r>
              <a:rPr lang="ru-RU" sz="3200" dirty="0">
                <a:solidFill>
                  <a:srgbClr val="0066CC"/>
                </a:solidFill>
              </a:rPr>
              <a:t>- воспитатель (старший воспитатель) - </a:t>
            </a:r>
            <a:r>
              <a:rPr lang="ru-RU" sz="3200" b="1" dirty="0">
                <a:solidFill>
                  <a:srgbClr val="0066CC"/>
                </a:solidFill>
              </a:rPr>
              <a:t>14,8 %</a:t>
            </a:r>
            <a:r>
              <a:rPr lang="ru-RU" sz="3200" dirty="0">
                <a:solidFill>
                  <a:srgbClr val="0066CC"/>
                </a:solidFill>
              </a:rPr>
              <a:t>,</a:t>
            </a:r>
          </a:p>
          <a:p>
            <a:r>
              <a:rPr lang="ru-RU" sz="3200" dirty="0">
                <a:solidFill>
                  <a:srgbClr val="0066CC"/>
                </a:solidFill>
              </a:rPr>
              <a:t>- учитель начальных классов (5-6 </a:t>
            </a:r>
            <a:r>
              <a:rPr lang="ru-RU" sz="3200" dirty="0" err="1">
                <a:solidFill>
                  <a:srgbClr val="0066CC"/>
                </a:solidFill>
              </a:rPr>
              <a:t>ур</a:t>
            </a:r>
            <a:r>
              <a:rPr lang="ru-RU" sz="3200" dirty="0">
                <a:solidFill>
                  <a:srgbClr val="0066CC"/>
                </a:solidFill>
              </a:rPr>
              <a:t>. квалификации) - </a:t>
            </a:r>
            <a:r>
              <a:rPr lang="ru-RU" sz="3200" b="1" dirty="0">
                <a:solidFill>
                  <a:srgbClr val="0066CC"/>
                </a:solidFill>
              </a:rPr>
              <a:t>14,2 %,</a:t>
            </a:r>
            <a:endParaRPr lang="ru-RU" sz="3200" dirty="0">
              <a:solidFill>
                <a:srgbClr val="0066CC"/>
              </a:solidFill>
            </a:endParaRPr>
          </a:p>
          <a:p>
            <a:r>
              <a:rPr lang="ru-RU" sz="3200" dirty="0">
                <a:solidFill>
                  <a:srgbClr val="0066CC"/>
                </a:solidFill>
              </a:rPr>
              <a:t>- учитель общеобразовательных дисциплин: математики, русского и литературы, биологии и пр. (5-6 </a:t>
            </a:r>
            <a:r>
              <a:rPr lang="ru-RU" sz="3200" dirty="0" err="1">
                <a:solidFill>
                  <a:srgbClr val="0066CC"/>
                </a:solidFill>
              </a:rPr>
              <a:t>ур</a:t>
            </a:r>
            <a:r>
              <a:rPr lang="ru-RU" sz="3200" dirty="0">
                <a:solidFill>
                  <a:srgbClr val="0066CC"/>
                </a:solidFill>
              </a:rPr>
              <a:t>. квалификации) - </a:t>
            </a:r>
            <a:r>
              <a:rPr lang="ru-RU" sz="3200" b="1" dirty="0">
                <a:solidFill>
                  <a:srgbClr val="0066CC"/>
                </a:solidFill>
              </a:rPr>
              <a:t>7,6 %</a:t>
            </a:r>
            <a:r>
              <a:rPr lang="ru-RU" sz="3200" dirty="0">
                <a:solidFill>
                  <a:srgbClr val="0066CC"/>
                </a:solidFill>
              </a:rPr>
              <a:t>. </a:t>
            </a:r>
          </a:p>
          <a:p>
            <a:r>
              <a:rPr lang="ru-RU" sz="3200" dirty="0"/>
              <a:t>Актуальным останется спрос на квалификации психологов </a:t>
            </a:r>
            <a:r>
              <a:rPr lang="ru-RU" sz="3200" b="1" dirty="0">
                <a:solidFill>
                  <a:srgbClr val="0066CC"/>
                </a:solidFill>
              </a:rPr>
              <a:t>(3,3 %) </a:t>
            </a:r>
            <a:r>
              <a:rPr lang="ru-RU" sz="3200" dirty="0"/>
              <a:t>и логопедов </a:t>
            </a:r>
            <a:r>
              <a:rPr lang="ru-RU" sz="3200" b="1" dirty="0">
                <a:solidFill>
                  <a:srgbClr val="0066CC"/>
                </a:solidFill>
              </a:rPr>
              <a:t>(3,9 %)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9886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-12290" y="0"/>
            <a:ext cx="18288000" cy="1261884"/>
          </a:xfrm>
          <a:prstGeom prst="rect">
            <a:avLst/>
          </a:prstGeom>
          <a:solidFill>
            <a:srgbClr val="0066CC"/>
          </a:solidFill>
        </p:spPr>
        <p:txBody>
          <a:bodyPr wrap="square" lIns="0" tIns="0" rIns="0" bIns="0" rtlCol="0" anchor="t">
            <a:spAutoFit/>
          </a:bodyPr>
          <a:lstStyle/>
          <a:p>
            <a:pPr lvl="0" algn="ctr"/>
            <a:endParaRPr lang="ru-RU" sz="1400" b="1" dirty="0">
              <a:solidFill>
                <a:schemeClr val="bg1"/>
              </a:solidFill>
              <a:latin typeface="Montserrat Classic Bold" panose="020B0604020202020204" charset="0"/>
            </a:endParaRPr>
          </a:p>
          <a:p>
            <a:pPr lvl="0" algn="ctr"/>
            <a:r>
              <a:rPr lang="ru-RU" sz="4800" b="1" dirty="0">
                <a:solidFill>
                  <a:schemeClr val="bg1"/>
                </a:solidFill>
                <a:latin typeface="Montserrat Classic Bold" panose="020B0604020202020204" charset="0"/>
              </a:rPr>
              <a:t>Профессиональные  стандарты  в  сфере образования</a:t>
            </a:r>
          </a:p>
          <a:p>
            <a:pPr lvl="0" algn="ctr"/>
            <a:endParaRPr lang="ru-RU" sz="2000" b="1" dirty="0">
              <a:solidFill>
                <a:schemeClr val="bg1"/>
              </a:solidFill>
              <a:latin typeface="Montserrat Classic Bold" panose="020B060402020202020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E3042F-B76F-4C82-9975-EECED5826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" t="12267" r="1249" b="4815"/>
          <a:stretch/>
        </p:blipFill>
        <p:spPr>
          <a:xfrm>
            <a:off x="396240" y="2974158"/>
            <a:ext cx="10210800" cy="4826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C360E7-1C6E-4C37-874F-FF942610CE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84" t="12268" r="10833" b="11465"/>
          <a:stretch/>
        </p:blipFill>
        <p:spPr>
          <a:xfrm>
            <a:off x="8138160" y="4678481"/>
            <a:ext cx="975360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FA1C7296-4B4C-40FD-83F9-70EE23B6F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920" y="20193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2B0A056B-2B70-42F1-B0B6-63FCAE7DA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42" y="7884343"/>
            <a:ext cx="2402658" cy="240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920FED4-B5B5-4694-8147-7533CE9CB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688" y="2150892"/>
            <a:ext cx="2802606" cy="16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9E537D-1EC0-4C07-9998-14F947B419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60" y="1261884"/>
            <a:ext cx="6267231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7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-12290" y="0"/>
            <a:ext cx="18288000" cy="1261884"/>
          </a:xfrm>
          <a:prstGeom prst="rect">
            <a:avLst/>
          </a:prstGeom>
          <a:solidFill>
            <a:srgbClr val="0066CC"/>
          </a:solidFill>
        </p:spPr>
        <p:txBody>
          <a:bodyPr wrap="square" lIns="0" tIns="0" rIns="0" bIns="0" rtlCol="0" anchor="t">
            <a:spAutoFit/>
          </a:bodyPr>
          <a:lstStyle/>
          <a:p>
            <a:pPr lvl="0" algn="ctr"/>
            <a:endParaRPr lang="ru-RU" sz="1400" b="1" dirty="0">
              <a:solidFill>
                <a:schemeClr val="bg1"/>
              </a:solidFill>
              <a:latin typeface="Montserrat Classic Bold" panose="020B0604020202020204" charset="0"/>
            </a:endParaRPr>
          </a:p>
          <a:p>
            <a:pPr lvl="0" algn="ctr"/>
            <a:r>
              <a:rPr lang="ru-RU" sz="4800" b="1" dirty="0">
                <a:solidFill>
                  <a:schemeClr val="bg1"/>
                </a:solidFill>
                <a:latin typeface="Montserrat Classic Bold" panose="020B0604020202020204" charset="0"/>
              </a:rPr>
              <a:t>Профессиональные  стандарты  в  сфере образования</a:t>
            </a:r>
          </a:p>
          <a:p>
            <a:pPr lvl="0" algn="ctr"/>
            <a:endParaRPr lang="ru-RU" sz="2000" b="1" dirty="0">
              <a:solidFill>
                <a:schemeClr val="bg1"/>
              </a:solidFill>
              <a:latin typeface="Montserrat Classic Bold" panose="020B060402020202020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754013-6AAF-4CE1-9A64-3AE8272E4F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3" t="12267" r="14167" b="9260"/>
          <a:stretch/>
        </p:blipFill>
        <p:spPr>
          <a:xfrm>
            <a:off x="381000" y="1345704"/>
            <a:ext cx="14249400" cy="8675743"/>
          </a:xfrm>
          <a:prstGeom prst="rect">
            <a:avLst/>
          </a:prstGeom>
        </p:spPr>
      </p:pic>
      <p:pic>
        <p:nvPicPr>
          <p:cNvPr id="17410" name="Picture 2">
            <a:extLst>
              <a:ext uri="{FF2B5EF4-FFF2-40B4-BE49-F238E27FC236}">
                <a16:creationId xmlns:a16="http://schemas.microsoft.com/office/drawing/2014/main" id="{4931314A-7DEC-4CE8-97E1-0069BE0F0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200" y="7005816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81B615-B965-4DD8-BC46-6E45DFEE8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2574" y="1345704"/>
            <a:ext cx="3707657" cy="90219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0C705A0-D655-47A6-8B17-94A0FE897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200" y="2487318"/>
            <a:ext cx="2802606" cy="16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466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-12290" y="0"/>
            <a:ext cx="18288000" cy="1261884"/>
          </a:xfrm>
          <a:prstGeom prst="rect">
            <a:avLst/>
          </a:prstGeom>
          <a:solidFill>
            <a:srgbClr val="0066CC"/>
          </a:solidFill>
        </p:spPr>
        <p:txBody>
          <a:bodyPr wrap="square" lIns="0" tIns="0" rIns="0" bIns="0" rtlCol="0" anchor="t">
            <a:spAutoFit/>
          </a:bodyPr>
          <a:lstStyle/>
          <a:p>
            <a:pPr lvl="0" algn="ctr"/>
            <a:endParaRPr lang="ru-RU" sz="1400" b="1" dirty="0">
              <a:solidFill>
                <a:schemeClr val="bg1"/>
              </a:solidFill>
              <a:latin typeface="Montserrat Classic Bold" panose="020B0604020202020204" charset="0"/>
            </a:endParaRPr>
          </a:p>
          <a:p>
            <a:pPr lvl="0" algn="ctr"/>
            <a:r>
              <a:rPr lang="ru-RU" sz="4800" b="1" dirty="0">
                <a:solidFill>
                  <a:schemeClr val="bg1"/>
                </a:solidFill>
                <a:latin typeface="Montserrat Classic Bold" panose="020B0604020202020204" charset="0"/>
              </a:rPr>
              <a:t>Профессиональные  стандарты  в  сфере образования</a:t>
            </a:r>
          </a:p>
          <a:p>
            <a:pPr lvl="0" algn="ctr"/>
            <a:endParaRPr lang="ru-RU" sz="2000" b="1" dirty="0">
              <a:solidFill>
                <a:schemeClr val="bg1"/>
              </a:solidFill>
              <a:latin typeface="Montserrat Classic Bold" panose="020B060402020202020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C2FBD6D-5091-4CFD-9742-C68712E730FC}"/>
              </a:ext>
            </a:extLst>
          </p:cNvPr>
          <p:cNvSpPr/>
          <p:nvPr/>
        </p:nvSpPr>
        <p:spPr>
          <a:xfrm>
            <a:off x="342900" y="1485900"/>
            <a:ext cx="17602200" cy="8602355"/>
          </a:xfrm>
          <a:prstGeom prst="rect">
            <a:avLst/>
          </a:prstGeom>
          <a:ln w="12700">
            <a:solidFill>
              <a:srgbClr val="134EB9"/>
            </a:solidFill>
          </a:ln>
        </p:spPr>
        <p:txBody>
          <a:bodyPr wrap="square">
            <a:spAutoFit/>
          </a:bodyPr>
          <a:lstStyle/>
          <a:p>
            <a:pPr marL="266700" lvl="0" indent="-2667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4000" b="1" dirty="0">
                <a:solidFill>
                  <a:srgbClr val="134EB9"/>
                </a:solidFill>
              </a:rPr>
              <a:t>Педагог (педагогическая деятельность в сфере дошкольного, начального общего, основного общего, среднего общего образования) (воспитатель, учитель)</a:t>
            </a:r>
          </a:p>
          <a:p>
            <a:pPr marL="269082" lvl="0">
              <a:spcBef>
                <a:spcPct val="20000"/>
              </a:spcBef>
            </a:pPr>
            <a:r>
              <a:rPr lang="ru-RU" sz="3100" dirty="0">
                <a:solidFill>
                  <a:prstClr val="black"/>
                </a:solidFill>
              </a:rPr>
              <a:t>(Приказ Минтруда и соцзащиты РФ от 18.10.13   № 544н, ред. от 05.08.16)</a:t>
            </a:r>
          </a:p>
          <a:p>
            <a:pPr marL="266700" lvl="0" indent="-2667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4000" b="1" dirty="0">
                <a:solidFill>
                  <a:srgbClr val="134EB9"/>
                </a:solidFill>
              </a:rPr>
              <a:t>Педагог-психолог (психолог в сфере образования)</a:t>
            </a:r>
          </a:p>
          <a:p>
            <a:pPr marL="266700" lvl="0">
              <a:spcBef>
                <a:spcPct val="20000"/>
              </a:spcBef>
              <a:spcAft>
                <a:spcPts val="900"/>
              </a:spcAft>
            </a:pPr>
            <a:r>
              <a:rPr lang="ru-RU" sz="3100" dirty="0">
                <a:solidFill>
                  <a:prstClr val="black"/>
                </a:solidFill>
              </a:rPr>
              <a:t>(Приказ Минтруда и соцзащиты РФ от 24.07.15  № 514н)</a:t>
            </a:r>
            <a:endParaRPr lang="ru-RU" sz="4000" dirty="0">
              <a:solidFill>
                <a:prstClr val="black"/>
              </a:solidFill>
            </a:endParaRPr>
          </a:p>
          <a:p>
            <a:pPr marL="266700" lvl="0" indent="-2667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4000" b="1" dirty="0">
                <a:solidFill>
                  <a:srgbClr val="134EB9"/>
                </a:solidFill>
              </a:rPr>
              <a:t>Специалист в области воспитания</a:t>
            </a:r>
          </a:p>
          <a:p>
            <a:pPr marL="266700" lvl="0">
              <a:spcBef>
                <a:spcPct val="20000"/>
              </a:spcBef>
            </a:pPr>
            <a:r>
              <a:rPr lang="ru-RU" sz="3100" dirty="0">
                <a:solidFill>
                  <a:prstClr val="black"/>
                </a:solidFill>
              </a:rPr>
              <a:t>(Приказ Минтруда и соцзащиты РФ от 10.01.17  № 10н)</a:t>
            </a:r>
            <a:endParaRPr lang="ru-RU" sz="4000" b="1" dirty="0">
              <a:solidFill>
                <a:srgbClr val="0000FF"/>
              </a:solidFill>
            </a:endParaRPr>
          </a:p>
          <a:p>
            <a:pPr marL="266700" lvl="0" indent="-2667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4000" b="1" dirty="0">
                <a:solidFill>
                  <a:srgbClr val="134EB9"/>
                </a:solidFill>
              </a:rPr>
              <a:t>Руководитель образовательной организации (управление дошкольной образовательной организацией и общеобразовательной организацией)</a:t>
            </a:r>
          </a:p>
          <a:p>
            <a:pPr marL="269082" lvl="0">
              <a:spcBef>
                <a:spcPct val="20000"/>
              </a:spcBef>
              <a:spcAft>
                <a:spcPts val="900"/>
              </a:spcAft>
            </a:pPr>
            <a:r>
              <a:rPr lang="ru-RU" sz="3100" dirty="0">
                <a:solidFill>
                  <a:prstClr val="black"/>
                </a:solidFill>
              </a:rPr>
              <a:t>(Приказ Минтруда и соцзащиты РФ от 19.04.2021  № 250н). </a:t>
            </a:r>
            <a:r>
              <a:rPr lang="ru-RU" sz="3100" b="1" dirty="0">
                <a:solidFill>
                  <a:srgbClr val="FF0000"/>
                </a:solidFill>
              </a:rPr>
              <a:t>Срок действия с 01.03.2022 по 01.03.2028</a:t>
            </a:r>
          </a:p>
          <a:p>
            <a:pPr marL="266700" lvl="0" indent="-2667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4000" b="1" dirty="0">
                <a:solidFill>
                  <a:srgbClr val="134EB9"/>
                </a:solidFill>
              </a:rPr>
              <a:t>Педагог дополнительного образования детей и взрослых</a:t>
            </a:r>
          </a:p>
          <a:p>
            <a:pPr marL="266700" lvl="0">
              <a:spcBef>
                <a:spcPct val="20000"/>
              </a:spcBef>
            </a:pPr>
            <a:r>
              <a:rPr lang="ru-RU" sz="3100" dirty="0">
                <a:solidFill>
                  <a:prstClr val="black"/>
                </a:solidFill>
              </a:rPr>
              <a:t>(Приказ Минтруда и соцзащиты РФ от 22.09.21  № 652н)  </a:t>
            </a:r>
            <a:r>
              <a:rPr lang="ru-RU" sz="3100" b="1" dirty="0">
                <a:solidFill>
                  <a:srgbClr val="FF0000"/>
                </a:solidFill>
              </a:rPr>
              <a:t>Срок действия с 01.09.2022 по 01.09.2028</a:t>
            </a:r>
          </a:p>
        </p:txBody>
      </p:sp>
    </p:spTree>
    <p:extLst>
      <p:ext uri="{BB962C8B-B14F-4D97-AF65-F5344CB8AC3E}">
        <p14:creationId xmlns:p14="http://schemas.microsoft.com/office/powerpoint/2010/main" val="1731770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-12290" y="0"/>
            <a:ext cx="18288000" cy="1261884"/>
          </a:xfrm>
          <a:prstGeom prst="rect">
            <a:avLst/>
          </a:prstGeom>
          <a:solidFill>
            <a:srgbClr val="0066CC"/>
          </a:solidFill>
        </p:spPr>
        <p:txBody>
          <a:bodyPr wrap="square" lIns="0" tIns="0" rIns="0" bIns="0" rtlCol="0" anchor="t">
            <a:spAutoFit/>
          </a:bodyPr>
          <a:lstStyle/>
          <a:p>
            <a:pPr lvl="0" algn="ctr"/>
            <a:endParaRPr lang="ru-RU" sz="1400" b="1" dirty="0">
              <a:solidFill>
                <a:schemeClr val="bg1"/>
              </a:solidFill>
              <a:latin typeface="Montserrat Classic Bold" panose="020B0604020202020204" charset="0"/>
            </a:endParaRPr>
          </a:p>
          <a:p>
            <a:pPr lvl="0" algn="ctr"/>
            <a:r>
              <a:rPr lang="ru-RU" sz="4800" b="1" dirty="0">
                <a:solidFill>
                  <a:schemeClr val="bg1"/>
                </a:solidFill>
                <a:latin typeface="Montserrat Classic Bold" panose="020B0604020202020204" charset="0"/>
              </a:rPr>
              <a:t>Профессиональные  стандарты  в  сфере образования</a:t>
            </a:r>
          </a:p>
          <a:p>
            <a:pPr lvl="0" algn="ctr"/>
            <a:endParaRPr lang="ru-RU" sz="2000" b="1" dirty="0">
              <a:solidFill>
                <a:schemeClr val="bg1"/>
              </a:solidFill>
              <a:latin typeface="Montserrat Classic Bold" panose="020B060402020202020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708DE4-B152-480A-BD28-F3D9209214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0" t="13704" r="7084" b="5555"/>
          <a:stretch/>
        </p:blipFill>
        <p:spPr>
          <a:xfrm>
            <a:off x="287269" y="2019300"/>
            <a:ext cx="14977145" cy="784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6" name="Picture 2">
            <a:extLst>
              <a:ext uri="{FF2B5EF4-FFF2-40B4-BE49-F238E27FC236}">
                <a16:creationId xmlns:a16="http://schemas.microsoft.com/office/drawing/2014/main" id="{46BD3391-B161-48E9-A51E-1E39E59B5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547" y="6776780"/>
            <a:ext cx="2701453" cy="270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B7D3C9E-9E54-4F3D-A312-6A758619A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067" y="2971799"/>
            <a:ext cx="2594044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B3F1249B-6B9B-4056-9ACB-6877CC4957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6272814" cy="627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C02BDF-DA2F-4482-AD61-E01B5A76A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7600" y="1104900"/>
            <a:ext cx="626301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00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-12290" y="0"/>
            <a:ext cx="18288000" cy="1323439"/>
          </a:xfrm>
          <a:prstGeom prst="rect">
            <a:avLst/>
          </a:prstGeom>
          <a:solidFill>
            <a:srgbClr val="0066CC"/>
          </a:solidFill>
        </p:spPr>
        <p:txBody>
          <a:bodyPr wrap="square" lIns="0" tIns="0" rIns="0" bIns="0" rtlCol="0" anchor="t">
            <a:spAutoFit/>
          </a:bodyPr>
          <a:lstStyle/>
          <a:p>
            <a:pPr lvl="0" algn="ctr"/>
            <a:endParaRPr lang="ru-RU" sz="1400" b="1" dirty="0">
              <a:solidFill>
                <a:schemeClr val="bg1"/>
              </a:solidFill>
              <a:latin typeface="Montserrat Classic Bold" panose="020B0604020202020204" charset="0"/>
            </a:endParaRPr>
          </a:p>
          <a:p>
            <a:pPr lvl="0" algn="ctr"/>
            <a:r>
              <a:rPr lang="ru-RU" sz="4800" b="1" dirty="0">
                <a:solidFill>
                  <a:schemeClr val="bg1"/>
                </a:solidFill>
                <a:latin typeface="Montserrat Classic Bold" panose="020B0604020202020204" charset="0"/>
              </a:rPr>
              <a:t>Проекты  профессиональных  стандартов  </a:t>
            </a:r>
            <a:endParaRPr lang="ru-RU" sz="2000" b="1" dirty="0">
              <a:solidFill>
                <a:schemeClr val="bg1"/>
              </a:solidFill>
              <a:latin typeface="Montserrat Classic Bold" panose="020B0604020202020204" charset="0"/>
            </a:endParaRPr>
          </a:p>
          <a:p>
            <a:pPr lvl="0" algn="ctr"/>
            <a:endParaRPr lang="ru-RU" sz="2400" b="1" dirty="0">
              <a:solidFill>
                <a:schemeClr val="bg1"/>
              </a:solidFill>
              <a:latin typeface="Montserrat Classic Bold" panose="020B060402020202020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B7D3C9E-9E54-4F3D-A312-6A758619A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400" y="1561049"/>
            <a:ext cx="2274196" cy="133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B3F1249B-6B9B-4056-9ACB-6877CC4957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6272814" cy="627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C02BDF-DA2F-4482-AD61-E01B5A76A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600" y="2871679"/>
            <a:ext cx="4831615" cy="117569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FA523E-9647-493D-9942-EC54EBFC7F51}"/>
              </a:ext>
            </a:extLst>
          </p:cNvPr>
          <p:cNvSpPr/>
          <p:nvPr/>
        </p:nvSpPr>
        <p:spPr>
          <a:xfrm>
            <a:off x="158856" y="1568669"/>
            <a:ext cx="15614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66CC"/>
                </a:solidFill>
              </a:rPr>
              <a:t>Проект профессионального стандарта «Педагог (педагогическая деятельность в сфере начального общего, основного общего, среднего общего образования) (учитель)»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27D49DE8-462E-42D5-A544-49A71EFE8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4414" y="3544573"/>
            <a:ext cx="2656477" cy="265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1F36B6-F724-407F-9550-B004A03AEE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750" t="29507" r="24583" b="35926"/>
          <a:stretch/>
        </p:blipFill>
        <p:spPr>
          <a:xfrm>
            <a:off x="52273" y="2912873"/>
            <a:ext cx="9448800" cy="35559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D68D21-52E1-4790-AEF1-018C99F6FD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333" t="35185" r="24584" b="15926"/>
          <a:stretch/>
        </p:blipFill>
        <p:spPr>
          <a:xfrm>
            <a:off x="2758343" y="4376831"/>
            <a:ext cx="9525000" cy="50292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B6CBDD-648F-4664-9B6C-94B2A1DD19E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834" t="34790" r="24500" b="23333"/>
          <a:stretch/>
        </p:blipFill>
        <p:spPr>
          <a:xfrm>
            <a:off x="9826767" y="6429363"/>
            <a:ext cx="8461233" cy="385763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7DC11491-A5A5-4C24-A6C6-C55E37F0B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400" y="1648094"/>
            <a:ext cx="2274196" cy="133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894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5192</TotalTime>
  <Words>901</Words>
  <Application>Microsoft Office PowerPoint</Application>
  <PresentationFormat>Произвольный</PresentationFormat>
  <Paragraphs>273</Paragraphs>
  <Slides>19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Montserrat Classic Bold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по ФГ</dc:title>
  <dc:creator>Yuliya</dc:creator>
  <cp:lastModifiedBy>Юлия Архангельская</cp:lastModifiedBy>
  <cp:revision>272</cp:revision>
  <cp:lastPrinted>2022-07-18T03:05:30Z</cp:lastPrinted>
  <dcterms:created xsi:type="dcterms:W3CDTF">2006-08-16T00:00:00Z</dcterms:created>
  <dcterms:modified xsi:type="dcterms:W3CDTF">2022-08-24T05:45:07Z</dcterms:modified>
  <dc:identifier>DAE2jOq-xTI</dc:identifier>
</cp:coreProperties>
</file>