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3" r:id="rId19"/>
    <p:sldId id="312" r:id="rId20"/>
    <p:sldId id="31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7" autoAdjust="0"/>
  </p:normalViewPr>
  <p:slideViewPr>
    <p:cSldViewPr>
      <p:cViewPr varScale="1">
        <p:scale>
          <a:sx n="82" d="100"/>
          <a:sy n="82" d="100"/>
        </p:scale>
        <p:origin x="92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1665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1D15-D4AB-4294-9180-A97C024C2E20}" type="datetimeFigureOut">
              <a:rPr lang="ru-RU" smtClean="0"/>
              <a:pPr/>
              <a:t>17.08.2022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3600173-F0C9-45A1-B85A-A458C4712B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1D15-D4AB-4294-9180-A97C024C2E20}" type="datetimeFigureOut">
              <a:rPr lang="ru-RU" smtClean="0"/>
              <a:pPr/>
              <a:t>17.08.2022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0173-F0C9-45A1-B85A-A458C4712B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3600173-F0C9-45A1-B85A-A458C4712B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1D15-D4AB-4294-9180-A97C024C2E20}" type="datetimeFigureOut">
              <a:rPr lang="ru-RU" smtClean="0"/>
              <a:pPr/>
              <a:t>17.08.2022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1D15-D4AB-4294-9180-A97C024C2E20}" type="datetimeFigureOut">
              <a:rPr lang="ru-RU" smtClean="0"/>
              <a:pPr/>
              <a:t>17.08.2022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3600173-F0C9-45A1-B85A-A458C4712B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1D15-D4AB-4294-9180-A97C024C2E20}" type="datetimeFigureOut">
              <a:rPr lang="ru-RU" smtClean="0"/>
              <a:pPr/>
              <a:t>17.08.2022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3600173-F0C9-45A1-B85A-A458C4712B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FD01D15-D4AB-4294-9180-A97C024C2E20}" type="datetimeFigureOut">
              <a:rPr lang="ru-RU" smtClean="0"/>
              <a:pPr/>
              <a:t>17.08.2022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0173-F0C9-45A1-B85A-A458C4712B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1D15-D4AB-4294-9180-A97C024C2E20}" type="datetimeFigureOut">
              <a:rPr lang="ru-RU" smtClean="0"/>
              <a:pPr/>
              <a:t>17.08.2022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3600173-F0C9-45A1-B85A-A458C4712B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1D15-D4AB-4294-9180-A97C024C2E20}" type="datetimeFigureOut">
              <a:rPr lang="ru-RU" smtClean="0"/>
              <a:pPr/>
              <a:t>17.08.2022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3600173-F0C9-45A1-B85A-A458C4712B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1D15-D4AB-4294-9180-A97C024C2E20}" type="datetimeFigureOut">
              <a:rPr lang="ru-RU" smtClean="0"/>
              <a:pPr/>
              <a:t>17.08.2022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3600173-F0C9-45A1-B85A-A458C4712B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3600173-F0C9-45A1-B85A-A458C4712B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1D15-D4AB-4294-9180-A97C024C2E20}" type="datetimeFigureOut">
              <a:rPr lang="ru-RU" smtClean="0"/>
              <a:pPr/>
              <a:t>17.08.2022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3600173-F0C9-45A1-B85A-A458C4712B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FD01D15-D4AB-4294-9180-A97C024C2E20}" type="datetimeFigureOut">
              <a:rPr lang="ru-RU" smtClean="0"/>
              <a:pPr/>
              <a:t>17.08.2022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FD01D15-D4AB-4294-9180-A97C024C2E20}" type="datetimeFigureOut">
              <a:rPr lang="ru-RU" smtClean="0"/>
              <a:pPr/>
              <a:t>17.08.2022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3600173-F0C9-45A1-B85A-A458C4712B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hyperlink" Target="https://fipi.ru/ege" TargetMode="External"/><Relationship Id="rId5" Type="http://schemas.openxmlformats.org/officeDocument/2006/relationships/hyperlink" Target="http://uchirusskiy.com/spravochnoe-bjuro/" TargetMode="External"/><Relationship Id="rId4" Type="http://schemas.openxmlformats.org/officeDocument/2006/relationships/hyperlink" Target="https://krippo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0" y="0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195736" y="1736521"/>
            <a:ext cx="6619781" cy="2124527"/>
          </a:xfrm>
        </p:spPr>
        <p:txBody>
          <a:bodyPr>
            <a:noAutofit/>
          </a:bodyPr>
          <a:lstStyle/>
          <a:p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br>
              <a:rPr lang="ru-RU" sz="2800" b="1" dirty="0"/>
            </a:br>
            <a:r>
              <a:rPr lang="ru-RU" sz="3600" b="1" dirty="0">
                <a:solidFill>
                  <a:srgbClr val="0033CC"/>
                </a:solidFill>
              </a:rPr>
              <a:t>О подготовке экспертов региональных предметных комиссий</a:t>
            </a:r>
            <a:endParaRPr lang="en-US" sz="3600" b="1" dirty="0">
              <a:ln w="0"/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rgbClr val="007CCE"/>
                  </a:gs>
                </a:gsLst>
                <a:lin ang="5400000" scaled="1"/>
                <a:tileRect/>
              </a:gra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18325"/>
              </p:ext>
            </p:extLst>
          </p:nvPr>
        </p:nvGraphicFramePr>
        <p:xfrm>
          <a:off x="244258" y="276175"/>
          <a:ext cx="1291652" cy="1064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58ABA7C-3351-4753-ADF5-57A65B5D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5"/>
                        <a:ext cx="1291652" cy="10645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47554B8-F931-43B4-B35E-D52A0D4BADCC}"/>
              </a:ext>
            </a:extLst>
          </p:cNvPr>
          <p:cNvSpPr txBox="1"/>
          <p:nvPr/>
        </p:nvSpPr>
        <p:spPr>
          <a:xfrm>
            <a:off x="110034" y="6165669"/>
            <a:ext cx="218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Симферополь-2022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4211961" y="4527613"/>
            <a:ext cx="4763282" cy="20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Дорофеев Юрий Владимирович проректор по научной работе, доктор филологических наук, залуженный работник образования Республики Крым, председатель комиссии по проверке развернутых ответов ЕГЭ по русскому языку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2260328" y="47645"/>
            <a:ext cx="68333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Государственное бюджетное образовательное учреждение Республики Крым "Крымский республиканский институт </a:t>
            </a:r>
            <a:endParaRPr lang="en-US" b="1" dirty="0"/>
          </a:p>
          <a:p>
            <a:pPr algn="ctr"/>
            <a:r>
              <a:rPr lang="ru-RU" b="1" dirty="0"/>
              <a:t>постдипломного педагогического образования"</a:t>
            </a:r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0" y="0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115616" y="1898340"/>
            <a:ext cx="7859627" cy="4771020"/>
          </a:xfrm>
        </p:spPr>
        <p:txBody>
          <a:bodyPr>
            <a:noAutofit/>
          </a:bodyPr>
          <a:lstStyle/>
          <a:p>
            <a:pPr lvl="0" algn="l"/>
            <a:r>
              <a:rPr lang="ru-RU" sz="2200" dirty="0">
                <a:solidFill>
                  <a:schemeClr val="tx1"/>
                </a:solidFill>
              </a:rPr>
              <a:t>При организации итоговой аттестации на курсах ДПП ПК для экспертов ЕГЭ были использованы материалы итогового зачета дистанционной интернет-системы «Эксперт ЕГЭ». 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На основании приказа Минобразования Крыма  от 29.03.2022 №506 «Об утверждении Порядка формирования предметных комиссий РК в 2022 году» организовано проведение квалификационных испытаний с использованием дистанционной интернет-системы «Эксперт ЕГЭ» для присвоения статусов экспертам ЕГЭ, прошедшим курсы повышения квалификации в текущем году, а также для экспертов, прошедших курсы повышения квалификации в прошлые годы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Всего прошли испытания 1006 эксперта ЕГЭ.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215839"/>
              </p:ext>
            </p:extLst>
          </p:nvPr>
        </p:nvGraphicFramePr>
        <p:xfrm>
          <a:off x="244258" y="276174"/>
          <a:ext cx="1223125" cy="10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58ABA7C-3351-4753-ADF5-57A65B5D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4"/>
                        <a:ext cx="1223125" cy="1008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4211961" y="4527613"/>
            <a:ext cx="4763282" cy="20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6156176" y="764504"/>
            <a:ext cx="683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16442B-6538-415B-931F-932CF6A3EEE4}"/>
              </a:ext>
            </a:extLst>
          </p:cNvPr>
          <p:cNvSpPr/>
          <p:nvPr/>
        </p:nvSpPr>
        <p:spPr>
          <a:xfrm>
            <a:off x="2627784" y="476672"/>
            <a:ext cx="590465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Организация квалификационного испытания в интернет-системе 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«Эксперт ЕГЭ»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41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0" y="0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267744" y="1898340"/>
            <a:ext cx="6547773" cy="4685341"/>
          </a:xfrm>
        </p:spPr>
        <p:txBody>
          <a:bodyPr>
            <a:noAutofit/>
          </a:bodyPr>
          <a:lstStyle/>
          <a:p>
            <a:pPr lvl="0" algn="l"/>
            <a:r>
              <a:rPr lang="ru-RU" sz="2200" dirty="0">
                <a:solidFill>
                  <a:schemeClr val="tx1"/>
                </a:solidFill>
              </a:rPr>
              <a:t>При организации итоговой аттестации на курсах ДПП ПК для экспертов ОГЭ использовались материалы, итогового зачета, разработанные методистами, для проведения квалификационного испытания и присвоение статусов экспертов ОГЭ. Сформированы логины, организовано прохождение квалификационного испытания в СДО института для </a:t>
            </a:r>
            <a:r>
              <a:rPr lang="ru-RU" sz="2200" b="1" dirty="0">
                <a:solidFill>
                  <a:schemeClr val="tx1"/>
                </a:solidFill>
              </a:rPr>
              <a:t>1736</a:t>
            </a:r>
            <a:r>
              <a:rPr lang="ru-RU" sz="2200" dirty="0">
                <a:solidFill>
                  <a:schemeClr val="tx1"/>
                </a:solidFill>
              </a:rPr>
              <a:t> экспертов ОГЭ, из них прошедшие курсы в текущем году и эксперты ОГЭ прошлых лет</a:t>
            </a:r>
            <a:endParaRPr lang="ru-RU" sz="22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012536"/>
              </p:ext>
            </p:extLst>
          </p:nvPr>
        </p:nvGraphicFramePr>
        <p:xfrm>
          <a:off x="244258" y="276175"/>
          <a:ext cx="1231398" cy="1014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58ABA7C-3351-4753-ADF5-57A65B5D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5"/>
                        <a:ext cx="1231398" cy="10149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4211961" y="4527613"/>
            <a:ext cx="4763282" cy="20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6156176" y="764504"/>
            <a:ext cx="683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16442B-6538-415B-931F-932CF6A3EEE4}"/>
              </a:ext>
            </a:extLst>
          </p:cNvPr>
          <p:cNvSpPr/>
          <p:nvPr/>
        </p:nvSpPr>
        <p:spPr>
          <a:xfrm>
            <a:off x="2843808" y="476672"/>
            <a:ext cx="561662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Организация квалификационного испытания для экспертов ОГЭ»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21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0" y="0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11560" y="2213192"/>
            <a:ext cx="8532440" cy="4528176"/>
          </a:xfrm>
        </p:spPr>
        <p:txBody>
          <a:bodyPr>
            <a:noAutofit/>
          </a:bodyPr>
          <a:lstStyle/>
          <a:p>
            <a:pPr algn="l"/>
            <a:br>
              <a:rPr lang="ru-RU" sz="1800" dirty="0">
                <a:solidFill>
                  <a:schemeClr val="tx1"/>
                </a:solidFill>
              </a:rPr>
            </a:br>
            <a:br>
              <a:rPr lang="ru-RU" sz="1800" dirty="0">
                <a:solidFill>
                  <a:schemeClr val="tx1"/>
                </a:solidFill>
              </a:rPr>
            </a:br>
            <a:br>
              <a:rPr lang="ru-RU" sz="1800" dirty="0">
                <a:solidFill>
                  <a:schemeClr val="tx1"/>
                </a:solidFill>
              </a:rPr>
            </a:br>
            <a:br>
              <a:rPr lang="ru-RU" sz="1800" dirty="0">
                <a:solidFill>
                  <a:schemeClr val="tx1"/>
                </a:solidFill>
              </a:rPr>
            </a:br>
            <a:br>
              <a:rPr lang="ru-RU" sz="1800" dirty="0">
                <a:solidFill>
                  <a:schemeClr val="tx1"/>
                </a:solidFill>
              </a:rPr>
            </a:br>
            <a:br>
              <a:rPr lang="ru-RU" sz="1800" dirty="0">
                <a:solidFill>
                  <a:schemeClr val="tx1"/>
                </a:solidFill>
              </a:rPr>
            </a:br>
            <a:br>
              <a:rPr lang="ru-RU" sz="1800" dirty="0">
                <a:solidFill>
                  <a:schemeClr val="tx1"/>
                </a:solidFill>
              </a:rPr>
            </a:br>
            <a:br>
              <a:rPr lang="ru-RU" sz="1800" dirty="0">
                <a:solidFill>
                  <a:schemeClr val="tx1"/>
                </a:solidFill>
              </a:rPr>
            </a:br>
            <a:br>
              <a:rPr lang="ru-RU" sz="1800" dirty="0">
                <a:solidFill>
                  <a:schemeClr val="tx1"/>
                </a:solidFill>
              </a:rPr>
            </a:b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С целью обучения учителей-предметников по вопросам методики подготовки обучающихся к Государственной итоговой аттестации в 1-м полугодии 2022 года проведено повышение квалификации 147 учителей по ДПП ПК: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- «Актуальные вопросы подготовки школьников к ГИА по русскому языку с учетом использования цифровой образовательной среды» - 20 учителей; 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- «Особенности подготовки обучающихся к итоговому собеседованию по русскому языку» - 35 учителей;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- «Система подготовки обучающихся к итоговому сочинению» - 27 учителей: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- «Технология подготовки обучающихся к ЕГЭ по английскому языку» - 19 учителей;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- «Технология подготовки обучающихся к ОГЭ по английскому языку» - 26 учителей;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- «Всероссийские проверочные работы (ВПР) по английскому языку как инструмент внутренней системы оценки качества образования» - 20 учителей.</a:t>
            </a:r>
            <a:br>
              <a:rPr lang="ru-RU" sz="2000" dirty="0"/>
            </a:br>
            <a:endParaRPr lang="ru-RU" sz="20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520345"/>
              </p:ext>
            </p:extLst>
          </p:nvPr>
        </p:nvGraphicFramePr>
        <p:xfrm>
          <a:off x="244258" y="276174"/>
          <a:ext cx="1326407" cy="1093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58ABA7C-3351-4753-ADF5-57A65B5D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4"/>
                        <a:ext cx="1326407" cy="10932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4211961" y="4527613"/>
            <a:ext cx="4763282" cy="20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6156176" y="764504"/>
            <a:ext cx="683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16442B-6538-415B-931F-932CF6A3EEE4}"/>
              </a:ext>
            </a:extLst>
          </p:cNvPr>
          <p:cNvSpPr/>
          <p:nvPr/>
        </p:nvSpPr>
        <p:spPr>
          <a:xfrm>
            <a:off x="2699792" y="274319"/>
            <a:ext cx="504056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Реализация ДПП ПК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118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0" y="0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11560" y="1898341"/>
            <a:ext cx="8203957" cy="333086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Запланировано обучение ещё 178 учителей-предметников по вопросам методики подготовки обучающихся к Государственной итоговой аттестации по следующим ДПП ПК</a:t>
            </a:r>
            <a:br>
              <a:rPr lang="ru-RU" sz="2400" dirty="0">
                <a:solidFill>
                  <a:schemeClr val="tx1"/>
                </a:solidFill>
              </a:rPr>
            </a:br>
            <a:br>
              <a:rPr lang="ru-RU" sz="2000" dirty="0"/>
            </a:br>
            <a:endParaRPr lang="ru-RU" sz="20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0239960"/>
              </p:ext>
            </p:extLst>
          </p:nvPr>
        </p:nvGraphicFramePr>
        <p:xfrm>
          <a:off x="244258" y="276175"/>
          <a:ext cx="1159390" cy="955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58ABA7C-3351-4753-ADF5-57A65B5D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5"/>
                        <a:ext cx="1159390" cy="9555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4211961" y="4527613"/>
            <a:ext cx="4763282" cy="20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6156176" y="764504"/>
            <a:ext cx="683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16442B-6538-415B-931F-932CF6A3EEE4}"/>
              </a:ext>
            </a:extLst>
          </p:cNvPr>
          <p:cNvSpPr/>
          <p:nvPr/>
        </p:nvSpPr>
        <p:spPr>
          <a:xfrm>
            <a:off x="3131840" y="476672"/>
            <a:ext cx="504056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Запланированные ДПП ПК на 2-ое полугодие 2022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39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31927" y="-99392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8203957" cy="4625752"/>
          </a:xfrm>
        </p:spPr>
        <p:txBody>
          <a:bodyPr>
            <a:noAutofit/>
          </a:bodyPr>
          <a:lstStyle/>
          <a:p>
            <a:pPr lvl="0"/>
            <a:r>
              <a:rPr lang="ru-RU" sz="2100" dirty="0">
                <a:solidFill>
                  <a:schemeClr val="tx1"/>
                </a:solidFill>
              </a:rPr>
              <a:t>Семинар 20.01.2022 для председателей ПК ЕГЭ и ОГЭ «Формирование и развитие профессиональной компетентности экспертов республиканских предметных комиссий по проверке экзаменационных работ обучающихся и выпускников прошлых лет (в том числе устных ответов) по соответствующим учебным предметам образовательных программ основного общего и среднего общего образования».</a:t>
            </a:r>
            <a:br>
              <a:rPr lang="ru-RU" sz="2100" dirty="0">
                <a:solidFill>
                  <a:schemeClr val="tx1"/>
                </a:solidFill>
              </a:rPr>
            </a:br>
            <a:r>
              <a:rPr lang="ru-RU" sz="2100" dirty="0">
                <a:solidFill>
                  <a:schemeClr val="tx1"/>
                </a:solidFill>
              </a:rPr>
              <a:t>12 мая 2022 года проведен семинар «Применение согласованных на федеральном уровне подходов к оцениванию открытой части  экзаменационных заданий государственной итоговой аттестации при подготовке членов предметных комиссий»</a:t>
            </a:r>
            <a:br>
              <a:rPr lang="ru-RU" sz="2200" dirty="0">
                <a:solidFill>
                  <a:schemeClr val="tx1"/>
                </a:solidFill>
              </a:rPr>
            </a:br>
            <a:br>
              <a:rPr lang="ru-RU" sz="2200" dirty="0">
                <a:solidFill>
                  <a:schemeClr val="tx1"/>
                </a:solidFill>
              </a:rPr>
            </a:br>
            <a:br>
              <a:rPr lang="ru-RU" sz="2000" dirty="0"/>
            </a:br>
            <a:endParaRPr lang="ru-RU" sz="20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0496426"/>
              </p:ext>
            </p:extLst>
          </p:nvPr>
        </p:nvGraphicFramePr>
        <p:xfrm>
          <a:off x="244258" y="276175"/>
          <a:ext cx="1231398" cy="1014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58ABA7C-3351-4753-ADF5-57A65B5D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5"/>
                        <a:ext cx="1231398" cy="10149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4211961" y="4527613"/>
            <a:ext cx="4763282" cy="20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6156176" y="764504"/>
            <a:ext cx="683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16442B-6538-415B-931F-932CF6A3EEE4}"/>
              </a:ext>
            </a:extLst>
          </p:cNvPr>
          <p:cNvSpPr/>
          <p:nvPr/>
        </p:nvSpPr>
        <p:spPr>
          <a:xfrm>
            <a:off x="2699791" y="476672"/>
            <a:ext cx="6115725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Совместно с ЦОМКО для председателей предметных комиссий организованы семинары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55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27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31927" y="-99392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11560" y="1898340"/>
            <a:ext cx="8203957" cy="4685341"/>
          </a:xfrm>
        </p:spPr>
        <p:txBody>
          <a:bodyPr>
            <a:noAutofit/>
          </a:bodyPr>
          <a:lstStyle/>
          <a:p>
            <a:pPr lvl="0"/>
            <a:r>
              <a:rPr lang="ru-RU" sz="2200" dirty="0">
                <a:solidFill>
                  <a:schemeClr val="tx1"/>
                </a:solidFill>
              </a:rPr>
              <a:t>На базе ГБОУ ДПО РК КРИППО была организована акция «ЕГЭ – это про100!» для учащихся 11 классов образовательных организаций. 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С целью качественной подготовки к единому государственному экзамену Председателями предметных комиссий РК в помощь выпускникам подготовлены </a:t>
            </a:r>
            <a:r>
              <a:rPr lang="ru-RU" sz="2200" dirty="0" err="1">
                <a:solidFill>
                  <a:schemeClr val="tx1"/>
                </a:solidFill>
              </a:rPr>
              <a:t>видеоконсультации</a:t>
            </a:r>
            <a:r>
              <a:rPr lang="ru-RU" sz="2200" dirty="0">
                <a:solidFill>
                  <a:schemeClr val="tx1"/>
                </a:solidFill>
              </a:rPr>
              <a:t> по предметам единого государственного экзамена: структура экзаменационной работы, разбор наиболее сложных заданий, критерии оценивания заданий с развернутым ответом. Ссылки на </a:t>
            </a:r>
            <a:r>
              <a:rPr lang="ru-RU" sz="2200" dirty="0" err="1">
                <a:solidFill>
                  <a:schemeClr val="tx1"/>
                </a:solidFill>
              </a:rPr>
              <a:t>видеоконсультации</a:t>
            </a:r>
            <a:r>
              <a:rPr lang="ru-RU" sz="2200" dirty="0">
                <a:solidFill>
                  <a:schemeClr val="tx1"/>
                </a:solidFill>
              </a:rPr>
              <a:t> в </a:t>
            </a:r>
            <a:r>
              <a:rPr lang="ru-RU" sz="2200" dirty="0" err="1">
                <a:solidFill>
                  <a:schemeClr val="tx1"/>
                </a:solidFill>
              </a:rPr>
              <a:t>Рутуб</a:t>
            </a:r>
            <a:r>
              <a:rPr lang="ru-RU" sz="2200" dirty="0">
                <a:solidFill>
                  <a:schemeClr val="tx1"/>
                </a:solidFill>
              </a:rPr>
              <a:t> размещены 25.03.2022 на сайте КРИППО.</a:t>
            </a:r>
            <a:br>
              <a:rPr lang="ru-RU" sz="2200" dirty="0">
                <a:solidFill>
                  <a:schemeClr val="tx1"/>
                </a:solidFill>
              </a:rPr>
            </a:br>
            <a:br>
              <a:rPr lang="ru-RU" sz="2000" dirty="0"/>
            </a:br>
            <a:endParaRPr lang="ru-RU" sz="20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504798"/>
              </p:ext>
            </p:extLst>
          </p:nvPr>
        </p:nvGraphicFramePr>
        <p:xfrm>
          <a:off x="244258" y="276174"/>
          <a:ext cx="1223125" cy="10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58ABA7C-3351-4753-ADF5-57A65B5D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4"/>
                        <a:ext cx="1223125" cy="1008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4211961" y="4527613"/>
            <a:ext cx="4763282" cy="20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6156176" y="764504"/>
            <a:ext cx="683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16442B-6538-415B-931F-932CF6A3EEE4}"/>
              </a:ext>
            </a:extLst>
          </p:cNvPr>
          <p:cNvSpPr/>
          <p:nvPr/>
        </p:nvSpPr>
        <p:spPr>
          <a:xfrm>
            <a:off x="2699792" y="476672"/>
            <a:ext cx="590465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Мероприятия  информационно-консультативной    направленности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763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31927" y="-99392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11560" y="1898341"/>
            <a:ext cx="8203957" cy="4195156"/>
          </a:xfrm>
        </p:spPr>
        <p:txBody>
          <a:bodyPr>
            <a:noAutofit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Кафедра филологии КРИППО и АРРК совместно запустили два новых взаимосвязанных проекта: 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телепередачу «ЕГЭ? Сдадим на 100!» и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 радиопередачу «Радио ЕГЭ», 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  в рамках которых освещались ключевые вопросы подготовки к экзамену, которые выходили в эфир на телеканале «Первый Крымский» с апреля по конец мая 2022 года</a:t>
            </a:r>
            <a:br>
              <a:rPr lang="ru-RU" sz="2200" dirty="0">
                <a:solidFill>
                  <a:schemeClr val="tx1"/>
                </a:solidFill>
              </a:rPr>
            </a:br>
            <a:br>
              <a:rPr lang="ru-RU" sz="2000" dirty="0"/>
            </a:br>
            <a:endParaRPr lang="ru-RU" sz="20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434237"/>
              </p:ext>
            </p:extLst>
          </p:nvPr>
        </p:nvGraphicFramePr>
        <p:xfrm>
          <a:off x="244258" y="276175"/>
          <a:ext cx="1303406" cy="1074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58ABA7C-3351-4753-ADF5-57A65B5D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5"/>
                        <a:ext cx="1303406" cy="10742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4211961" y="4527613"/>
            <a:ext cx="4763282" cy="20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6156176" y="764504"/>
            <a:ext cx="683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16442B-6538-415B-931F-932CF6A3EEE4}"/>
              </a:ext>
            </a:extLst>
          </p:cNvPr>
          <p:cNvSpPr/>
          <p:nvPr/>
        </p:nvSpPr>
        <p:spPr>
          <a:xfrm>
            <a:off x="2843808" y="476672"/>
            <a:ext cx="576064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Мероприятия  информационно-консультативной    направленности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36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31927" y="-99392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11560" y="1997732"/>
            <a:ext cx="8363683" cy="4860268"/>
          </a:xfrm>
        </p:spPr>
        <p:txBody>
          <a:bodyPr>
            <a:noAutofit/>
          </a:bodyPr>
          <a:lstStyle/>
          <a:p>
            <a:pPr lvl="0"/>
            <a:br>
              <a:rPr lang="ru-RU" sz="2200" dirty="0">
                <a:solidFill>
                  <a:schemeClr val="tx1"/>
                </a:solidFill>
              </a:rPr>
            </a:br>
            <a:br>
              <a:rPr lang="ru-RU" sz="2200" dirty="0">
                <a:solidFill>
                  <a:schemeClr val="tx1"/>
                </a:solidFill>
              </a:rPr>
            </a:br>
            <a:br>
              <a:rPr lang="ru-RU" sz="2200" dirty="0">
                <a:solidFill>
                  <a:schemeClr val="tx1"/>
                </a:solidFill>
              </a:rPr>
            </a:br>
            <a:br>
              <a:rPr lang="ru-RU" sz="2200" dirty="0">
                <a:solidFill>
                  <a:schemeClr val="tx1"/>
                </a:solidFill>
              </a:rPr>
            </a:br>
            <a:br>
              <a:rPr lang="ru-RU" sz="2200" dirty="0">
                <a:solidFill>
                  <a:schemeClr val="tx1"/>
                </a:solidFill>
              </a:rPr>
            </a:br>
            <a:br>
              <a:rPr lang="ru-RU" sz="2200" dirty="0">
                <a:solidFill>
                  <a:schemeClr val="tx1"/>
                </a:solidFill>
              </a:rPr>
            </a:br>
            <a:br>
              <a:rPr lang="ru-RU" sz="2200" dirty="0">
                <a:solidFill>
                  <a:schemeClr val="tx1"/>
                </a:solidFill>
              </a:rPr>
            </a:br>
            <a:br>
              <a:rPr lang="ru-RU" sz="2200" dirty="0">
                <a:solidFill>
                  <a:schemeClr val="tx1"/>
                </a:solidFill>
              </a:rPr>
            </a:br>
            <a:br>
              <a:rPr lang="ru-RU" sz="2200" dirty="0">
                <a:solidFill>
                  <a:schemeClr val="tx1"/>
                </a:solidFill>
              </a:rPr>
            </a:br>
            <a:br>
              <a:rPr lang="ru-RU" sz="2200" dirty="0">
                <a:solidFill>
                  <a:schemeClr val="tx1"/>
                </a:solidFill>
              </a:rPr>
            </a:br>
            <a:br>
              <a:rPr lang="ru-RU" sz="2200" dirty="0">
                <a:solidFill>
                  <a:schemeClr val="tx1"/>
                </a:solidFill>
              </a:rPr>
            </a:br>
            <a:br>
              <a:rPr lang="ru-RU" sz="2200" dirty="0">
                <a:solidFill>
                  <a:schemeClr val="tx1"/>
                </a:solidFill>
              </a:rPr>
            </a:b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Организованы консультации преподавателей по вопросам подготовки к ГИА.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Организованы и проведены обучающие семинары, круглые столы для следующих категорий педагогических работников, привлекаемых к проведению ГИА: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методистов по общеобразовательным предметам,  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учителей-предметников, 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председателей и экспертов ПК.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Совместно с РЦОИ участвует в составлении статистико-аналитических отчетов о результатах оценочных процедур и ГИА в Республике Крым.</a:t>
            </a:r>
            <a:br>
              <a:rPr lang="ru-RU" sz="2200" dirty="0">
                <a:solidFill>
                  <a:schemeClr val="tx1"/>
                </a:solidFill>
              </a:rPr>
            </a:br>
            <a:br>
              <a:rPr lang="ru-RU" sz="2000" dirty="0"/>
            </a:br>
            <a:br>
              <a:rPr lang="ru-RU" sz="2000" dirty="0"/>
            </a:br>
            <a:endParaRPr lang="ru-RU" sz="20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995332"/>
              </p:ext>
            </p:extLst>
          </p:nvPr>
        </p:nvGraphicFramePr>
        <p:xfrm>
          <a:off x="244258" y="276175"/>
          <a:ext cx="1231398" cy="1014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58ABA7C-3351-4753-ADF5-57A65B5D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5"/>
                        <a:ext cx="1231398" cy="10149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4211961" y="4527613"/>
            <a:ext cx="4763282" cy="20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6156176" y="764504"/>
            <a:ext cx="683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16442B-6538-415B-931F-932CF6A3EEE4}"/>
              </a:ext>
            </a:extLst>
          </p:cNvPr>
          <p:cNvSpPr/>
          <p:nvPr/>
        </p:nvSpPr>
        <p:spPr>
          <a:xfrm>
            <a:off x="2771800" y="476672"/>
            <a:ext cx="5616624" cy="1421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Организационно-методические мероприятия по повышению качества преподавания учебных предметов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36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31927" y="-99392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11560" y="1898340"/>
            <a:ext cx="8203957" cy="4685341"/>
          </a:xfrm>
        </p:spPr>
        <p:txBody>
          <a:bodyPr>
            <a:noAutofit/>
          </a:bodyPr>
          <a:lstStyle/>
          <a:p>
            <a:pPr lvl="0"/>
            <a:br>
              <a:rPr lang="ru-RU" sz="2000" dirty="0"/>
            </a:br>
            <a:br>
              <a:rPr lang="ru-RU" sz="2000" dirty="0"/>
            </a:br>
            <a:endParaRPr lang="ru-RU" sz="20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303502"/>
              </p:ext>
            </p:extLst>
          </p:nvPr>
        </p:nvGraphicFramePr>
        <p:xfrm>
          <a:off x="244258" y="276175"/>
          <a:ext cx="1303406" cy="1074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58ABA7C-3351-4753-ADF5-57A65B5D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5"/>
                        <a:ext cx="1303406" cy="10742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4211961" y="4527613"/>
            <a:ext cx="4763282" cy="20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6156176" y="764504"/>
            <a:ext cx="683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16442B-6538-415B-931F-932CF6A3EEE4}"/>
              </a:ext>
            </a:extLst>
          </p:cNvPr>
          <p:cNvSpPr/>
          <p:nvPr/>
        </p:nvSpPr>
        <p:spPr>
          <a:xfrm>
            <a:off x="3131840" y="476672"/>
            <a:ext cx="504056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ГИА-карта Республики Крым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1761FC6-E753-463F-AD83-2B938034D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25000"/>
          </a:blip>
          <a:srcRect/>
          <a:stretch>
            <a:fillRect/>
          </a:stretch>
        </p:blipFill>
        <p:spPr bwMode="auto">
          <a:xfrm>
            <a:off x="1043608" y="1664060"/>
            <a:ext cx="7697315" cy="489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83399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31927" y="-99392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11560" y="2501025"/>
            <a:ext cx="8363683" cy="4633149"/>
          </a:xfrm>
        </p:spPr>
        <p:txBody>
          <a:bodyPr>
            <a:noAutofit/>
          </a:bodyPr>
          <a:lstStyle/>
          <a:p>
            <a:pPr algn="l"/>
            <a:br>
              <a:rPr lang="ru-RU" sz="2000" dirty="0">
                <a:solidFill>
                  <a:schemeClr val="tx1"/>
                </a:solidFill>
              </a:rPr>
            </a:b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Требования в экспертам: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- </a:t>
            </a:r>
            <a:r>
              <a:rPr lang="ru-RU" sz="1800" dirty="0">
                <a:solidFill>
                  <a:schemeClr val="tx1"/>
                </a:solidFill>
              </a:rPr>
              <a:t>наличие высшего образования;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- соответствие квалификационным требованиям, указанным в квалификационных справочниках, и (или) профессиональных стандартах;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- наличие опыта работы в организациях, осуществляющих образовательную деятельность и реализующих образовательные программы среднего общего, среднего профессионального или высшего образования (не менее трех лет);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-наличие документа, подтверждающего получение дополнительного профессионального образования, включающего в себя практические занятия (не менее чем 18 часов) по оцениванию образцов экзаменационных работ по соответствующему учебному предмету.</a:t>
            </a:r>
            <a:br>
              <a:rPr lang="ru-RU" dirty="0"/>
            </a:br>
            <a:br>
              <a:rPr lang="ru-RU" sz="2000" dirty="0"/>
            </a:br>
            <a:br>
              <a:rPr lang="ru-RU" sz="2000" dirty="0"/>
            </a:br>
            <a:endParaRPr lang="ru-RU" sz="20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826850"/>
              </p:ext>
            </p:extLst>
          </p:nvPr>
        </p:nvGraphicFramePr>
        <p:xfrm>
          <a:off x="244258" y="276175"/>
          <a:ext cx="1159390" cy="955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58ABA7C-3351-4753-ADF5-57A65B5D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5"/>
                        <a:ext cx="1159390" cy="9555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4211961" y="4527613"/>
            <a:ext cx="4763282" cy="20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6156176" y="764504"/>
            <a:ext cx="683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16442B-6538-415B-931F-932CF6A3EEE4}"/>
              </a:ext>
            </a:extLst>
          </p:cNvPr>
          <p:cNvSpPr/>
          <p:nvPr/>
        </p:nvSpPr>
        <p:spPr>
          <a:xfrm>
            <a:off x="2595703" y="274319"/>
            <a:ext cx="5936737" cy="2506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Подготовка экспертов – совместная задача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Школа               ЦОМКО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  <a:p>
            <a:pPr algn="ctr"/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КРИППО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226D082B-87C0-4A52-A6CA-03F036F69FFC}"/>
              </a:ext>
            </a:extLst>
          </p:cNvPr>
          <p:cNvCxnSpPr/>
          <p:nvPr/>
        </p:nvCxnSpPr>
        <p:spPr>
          <a:xfrm>
            <a:off x="5148064" y="1556792"/>
            <a:ext cx="648072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5A5F0A18-27C2-4141-8C3D-ED66A8EA8DC2}"/>
              </a:ext>
            </a:extLst>
          </p:cNvPr>
          <p:cNvCxnSpPr/>
          <p:nvPr/>
        </p:nvCxnSpPr>
        <p:spPr>
          <a:xfrm>
            <a:off x="4499992" y="1736521"/>
            <a:ext cx="864096" cy="61235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B64C7A17-BA29-4372-89CC-8A25605BB878}"/>
              </a:ext>
            </a:extLst>
          </p:cNvPr>
          <p:cNvCxnSpPr/>
          <p:nvPr/>
        </p:nvCxnSpPr>
        <p:spPr>
          <a:xfrm flipV="1">
            <a:off x="5796136" y="1736521"/>
            <a:ext cx="720080" cy="584776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745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0" y="0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619672" y="2132856"/>
            <a:ext cx="7195845" cy="4450825"/>
          </a:xfrm>
        </p:spPr>
        <p:txBody>
          <a:bodyPr>
            <a:noAutofit/>
          </a:bodyPr>
          <a:lstStyle/>
          <a:p>
            <a:pPr algn="l"/>
            <a:r>
              <a:rPr lang="ru-RU" sz="2200" dirty="0">
                <a:solidFill>
                  <a:schemeClr val="tx1"/>
                </a:solidFill>
              </a:rPr>
              <a:t>Обобщение отчетов по работе предметных комиссий предметов единого государственного экзамена, по проверке экзаменационных работ участников ЕГЭ и ОГЭ по соответствующим предметам в 2021 году для включения в отчет Рособрнадзора</a:t>
            </a:r>
            <a:br>
              <a:rPr lang="ru-RU" sz="2200" dirty="0">
                <a:solidFill>
                  <a:schemeClr val="tx1"/>
                </a:solidFill>
              </a:rPr>
            </a:b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Разработан план подготовки и формирования ПК в 2022 году размещен в «Отчете о работе предметных комиссий в Республике Крым в 2022», внесены предложения в ДОРОЖНУЮ КАРТУ по развитию региональной системы образования и в «Статистико-аналитический отчет о результатах ЕГЭ в субъекте Российской Федерации»</a:t>
            </a:r>
            <a:br>
              <a:rPr lang="ru-RU" sz="2200" dirty="0">
                <a:solidFill>
                  <a:schemeClr val="tx1"/>
                </a:solidFill>
              </a:rPr>
            </a:br>
            <a:endParaRPr lang="en-US" sz="2200" b="1" dirty="0">
              <a:ln w="0"/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174215"/>
              </p:ext>
            </p:extLst>
          </p:nvPr>
        </p:nvGraphicFramePr>
        <p:xfrm>
          <a:off x="244258" y="276175"/>
          <a:ext cx="1223124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58ABA7C-3351-4753-ADF5-57A65B5D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5"/>
                        <a:ext cx="1223124" cy="10081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4211961" y="4527613"/>
            <a:ext cx="4763282" cy="20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6156176" y="764504"/>
            <a:ext cx="683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16442B-6538-415B-931F-932CF6A3EEE4}"/>
              </a:ext>
            </a:extLst>
          </p:cNvPr>
          <p:cNvSpPr/>
          <p:nvPr/>
        </p:nvSpPr>
        <p:spPr>
          <a:xfrm>
            <a:off x="2627784" y="476672"/>
            <a:ext cx="583264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</a:rPr>
              <a:t>Организационно-методическое обеспечение проведения ГИА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7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31927" y="-99392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11560" y="1898340"/>
            <a:ext cx="8203957" cy="4685341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101010"/>
                </a:solidFill>
                <a:latin typeface="PT Sans" panose="020B0503020203020204" pitchFamily="34" charset="-52"/>
              </a:rPr>
              <a:t>Российская Федерация,</a:t>
            </a:r>
            <a:r>
              <a:rPr lang="en-US" sz="2000" dirty="0">
                <a:solidFill>
                  <a:srgbClr val="101010"/>
                </a:solidFill>
                <a:latin typeface="PT Sans" panose="020B0503020203020204" pitchFamily="34" charset="-52"/>
              </a:rPr>
              <a:t> </a:t>
            </a:r>
            <a:r>
              <a:rPr lang="ru-RU" sz="2000" dirty="0">
                <a:solidFill>
                  <a:srgbClr val="101010"/>
                </a:solidFill>
                <a:latin typeface="PT Sans" panose="020B0503020203020204" pitchFamily="34" charset="-52"/>
              </a:rPr>
              <a:t>Республика Крым, г. Симферополь,</a:t>
            </a:r>
            <a:r>
              <a:rPr lang="en-US" sz="2000" dirty="0">
                <a:solidFill>
                  <a:srgbClr val="101010"/>
                </a:solidFill>
                <a:latin typeface="PT Sans" panose="020B0503020203020204" pitchFamily="34" charset="-52"/>
              </a:rPr>
              <a:t> </a:t>
            </a:r>
            <a:br>
              <a:rPr lang="ru-RU" sz="2000" dirty="0">
                <a:solidFill>
                  <a:srgbClr val="101010"/>
                </a:solidFill>
                <a:latin typeface="PT Sans" panose="020B0503020203020204" pitchFamily="34" charset="-52"/>
              </a:rPr>
            </a:br>
            <a:r>
              <a:rPr lang="ru-RU" sz="2000" dirty="0">
                <a:solidFill>
                  <a:srgbClr val="101010"/>
                </a:solidFill>
                <a:latin typeface="PT Sans" panose="020B0503020203020204" pitchFamily="34" charset="-52"/>
              </a:rPr>
              <a:t>ул. Ленина, 1</a:t>
            </a:r>
            <a:br>
              <a:rPr lang="en-US" sz="2000" dirty="0">
                <a:solidFill>
                  <a:srgbClr val="101010"/>
                </a:solidFill>
                <a:latin typeface="PT Sans" panose="020B0503020203020204" pitchFamily="34" charset="-52"/>
              </a:rPr>
            </a:br>
            <a:r>
              <a:rPr lang="en-US" sz="2000" u="sng" dirty="0">
                <a:solidFill>
                  <a:srgbClr val="FF0000"/>
                </a:solidFill>
                <a:hlinkClick r:id="rId4"/>
              </a:rPr>
              <a:t>https://krippo.ru/</a:t>
            </a:r>
            <a:br>
              <a:rPr lang="en-US" sz="2000" u="sng" dirty="0">
                <a:solidFill>
                  <a:srgbClr val="FF0000"/>
                </a:solidFill>
              </a:rPr>
            </a:br>
            <a:r>
              <a:rPr lang="en-US" sz="2000" u="sng" dirty="0">
                <a:solidFill>
                  <a:srgbClr val="FF0000"/>
                </a:solidFill>
                <a:hlinkClick r:id="rId5"/>
              </a:rPr>
              <a:t>http://uchirusskiy.com/spravochnoe-bjuro/</a:t>
            </a:r>
            <a:br>
              <a:rPr lang="en-US" sz="2000" u="sng" dirty="0">
                <a:solidFill>
                  <a:srgbClr val="FF0000"/>
                </a:solidFill>
              </a:rPr>
            </a:br>
            <a:r>
              <a:rPr lang="en-US" sz="2000" u="sng" dirty="0">
                <a:solidFill>
                  <a:srgbClr val="FF0000"/>
                </a:solidFill>
                <a:hlinkClick r:id="rId6"/>
              </a:rPr>
              <a:t>https://fipi.ru/ege</a:t>
            </a:r>
            <a:br>
              <a:rPr lang="en-US" sz="2000" u="sng" dirty="0">
                <a:solidFill>
                  <a:srgbClr val="FF0000"/>
                </a:solidFill>
              </a:rPr>
            </a:br>
            <a:br>
              <a:rPr lang="ru-RU" sz="2000" dirty="0"/>
            </a:br>
            <a:br>
              <a:rPr lang="ru-RU" sz="2000" dirty="0"/>
            </a:br>
            <a:endParaRPr lang="ru-RU" sz="20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323010"/>
              </p:ext>
            </p:extLst>
          </p:nvPr>
        </p:nvGraphicFramePr>
        <p:xfrm>
          <a:off x="244258" y="276175"/>
          <a:ext cx="1231398" cy="1014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CorelDRAW" r:id="rId7" imgW="8803800" imgH="7252920" progId="">
                  <p:embed/>
                </p:oleObj>
              </mc:Choice>
              <mc:Fallback>
                <p:oleObj name="CorelDRAW" r:id="rId7" imgW="8803800" imgH="725292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58ABA7C-3351-4753-ADF5-57A65B5D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5"/>
                        <a:ext cx="1231398" cy="10149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4211961" y="4527613"/>
            <a:ext cx="4763282" cy="20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6156176" y="764504"/>
            <a:ext cx="683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16442B-6538-415B-931F-932CF6A3EEE4}"/>
              </a:ext>
            </a:extLst>
          </p:cNvPr>
          <p:cNvSpPr/>
          <p:nvPr/>
        </p:nvSpPr>
        <p:spPr>
          <a:xfrm>
            <a:off x="3131840" y="476672"/>
            <a:ext cx="504056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625"/>
              </a:spcBef>
              <a:buClrTx/>
              <a:buFontTx/>
              <a:buNone/>
              <a:defRPr/>
            </a:pP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6" charset="0"/>
              </a:rPr>
              <a:t>Успехов в новом учебном году!</a:t>
            </a:r>
          </a:p>
        </p:txBody>
      </p:sp>
    </p:spTree>
    <p:extLst>
      <p:ext uri="{BB962C8B-B14F-4D97-AF65-F5344CB8AC3E}">
        <p14:creationId xmlns:p14="http://schemas.microsoft.com/office/powerpoint/2010/main" val="432020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0" y="0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899592" y="1898341"/>
            <a:ext cx="7915925" cy="4683486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solidFill>
                  <a:schemeClr val="tx1"/>
                </a:solidFill>
              </a:rPr>
              <a:t>На </a:t>
            </a:r>
            <a:r>
              <a:rPr lang="ru-RU" sz="2000" dirty="0" err="1">
                <a:solidFill>
                  <a:schemeClr val="tx1"/>
                </a:solidFill>
              </a:rPr>
              <a:t>YouTube</a:t>
            </a:r>
            <a:r>
              <a:rPr lang="ru-RU" sz="2000" dirty="0">
                <a:solidFill>
                  <a:schemeClr val="tx1"/>
                </a:solidFill>
              </a:rPr>
              <a:t>-канале КРИППО размещены записи вебинаров об изменениях КИМ ЕГЭ-2022, ссылка на сайте КРИППО. Вебинары подготовлены ФГБНУ «Федеральный институт педагогических измерений» (Письмо ФИПИ от 17.09.2021 №04-359) в целях оказания научно-методической поддержки региональным системам общего образования для учителей-предметников образовательных организаций Республики Крым.</a:t>
            </a:r>
            <a:br>
              <a:rPr lang="ru-RU" sz="2000" dirty="0">
                <a:solidFill>
                  <a:schemeClr val="tx1"/>
                </a:solidFill>
              </a:rPr>
            </a:b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С 18 по 28 апреля 2022 года на базе института организованы  дистанционные семинары в ФГБНУ «ФИПИ» по обучению председателей ПК  (их заместителей) по согласованию подходов к оцениванию выполнения заданий с развернутым ответом участников ЕГЭ 2022 года предметными комиссиями субъектов Российской Федерации (письмо ФГБНУ ФИПИ от 24.03.22 №168/22).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725212"/>
              </p:ext>
            </p:extLst>
          </p:nvPr>
        </p:nvGraphicFramePr>
        <p:xfrm>
          <a:off x="244258" y="276175"/>
          <a:ext cx="1159390" cy="955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58ABA7C-3351-4753-ADF5-57A65B5D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5"/>
                        <a:ext cx="1159390" cy="9555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4211961" y="4527613"/>
            <a:ext cx="4763282" cy="20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6156176" y="764504"/>
            <a:ext cx="683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16442B-6538-415B-931F-932CF6A3EEE4}"/>
              </a:ext>
            </a:extLst>
          </p:cNvPr>
          <p:cNvSpPr/>
          <p:nvPr/>
        </p:nvSpPr>
        <p:spPr>
          <a:xfrm>
            <a:off x="3131840" y="476672"/>
            <a:ext cx="525658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Организация вебинаров при содействии ФГБНУ ФИПИ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20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0" y="0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11560" y="1898340"/>
            <a:ext cx="8203957" cy="4338971"/>
          </a:xfrm>
        </p:spPr>
        <p:txBody>
          <a:bodyPr>
            <a:noAutofit/>
          </a:bodyPr>
          <a:lstStyle/>
          <a:p>
            <a:pPr lvl="0" algn="l"/>
            <a:r>
              <a:rPr lang="ru-RU" sz="2200" dirty="0">
                <a:solidFill>
                  <a:schemeClr val="tx1"/>
                </a:solidFill>
              </a:rPr>
              <a:t>В соответствии с п. 37 дорожной карты «Организация и проведение государственной итоговой аттестации по образовательным программам основного общего и среднего общего образования в Республике Крым в 2022 году» (приказ Министерства образования науки и молодежи Республики Крым от 11.08.2021 № 1286), на основании письма Рособрнадзора от 21.01.2022 № 04-14 определены и отправлены на согласование кандидатуры председателей предметных комиссий ЕГЭ Республики Крым (</a:t>
            </a:r>
            <a:r>
              <a:rPr lang="ru-RU" sz="2200" b="1" dirty="0">
                <a:solidFill>
                  <a:schemeClr val="tx1"/>
                </a:solidFill>
              </a:rPr>
              <a:t>10 председателей ЕГЭ</a:t>
            </a:r>
            <a:r>
              <a:rPr lang="ru-RU" sz="2200" dirty="0">
                <a:solidFill>
                  <a:schemeClr val="tx1"/>
                </a:solidFill>
              </a:rPr>
              <a:t>) и председателей предметных комиссий ОГЭ Республики Крым (</a:t>
            </a:r>
            <a:r>
              <a:rPr lang="ru-RU" sz="2200" b="1" dirty="0">
                <a:solidFill>
                  <a:schemeClr val="tx1"/>
                </a:solidFill>
              </a:rPr>
              <a:t>11 председателей ОГЭ</a:t>
            </a:r>
            <a:r>
              <a:rPr lang="ru-RU" sz="2200" dirty="0">
                <a:solidFill>
                  <a:schemeClr val="tx1"/>
                </a:solidFill>
              </a:rPr>
              <a:t>) (письмо Рособрнадзора от 21.01.2021 №04-14).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9196966"/>
              </p:ext>
            </p:extLst>
          </p:nvPr>
        </p:nvGraphicFramePr>
        <p:xfrm>
          <a:off x="244258" y="276175"/>
          <a:ext cx="1231398" cy="1014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58ABA7C-3351-4753-ADF5-57A65B5D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5"/>
                        <a:ext cx="1231398" cy="10149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4211961" y="4527613"/>
            <a:ext cx="4763282" cy="20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6156176" y="764504"/>
            <a:ext cx="683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16442B-6538-415B-931F-932CF6A3EEE4}"/>
              </a:ext>
            </a:extLst>
          </p:cNvPr>
          <p:cNvSpPr/>
          <p:nvPr/>
        </p:nvSpPr>
        <p:spPr>
          <a:xfrm>
            <a:off x="3131840" y="476672"/>
            <a:ext cx="504056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Утверждены председатели ПК 2022 года</a:t>
            </a:r>
          </a:p>
        </p:txBody>
      </p:sp>
    </p:spTree>
    <p:extLst>
      <p:ext uri="{BB962C8B-B14F-4D97-AF65-F5344CB8AC3E}">
        <p14:creationId xmlns:p14="http://schemas.microsoft.com/office/powerpoint/2010/main" val="2507206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0" y="0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63688" y="1898340"/>
            <a:ext cx="7051829" cy="4482987"/>
          </a:xfrm>
        </p:spPr>
        <p:txBody>
          <a:bodyPr>
            <a:noAutofit/>
          </a:bodyPr>
          <a:lstStyle/>
          <a:p>
            <a:pPr lvl="0" algn="l"/>
            <a:r>
              <a:rPr lang="ru-RU" sz="2200" dirty="0">
                <a:solidFill>
                  <a:schemeClr val="tx1"/>
                </a:solidFill>
              </a:rPr>
              <a:t>Для специалистов по обеспечению лабораторных работ (задание 24) КИМ ОГЭ-2022 по химии был проведен инструктаж в форме семинара 25.05.2022 года в ГБОУ ДПО РК КРИППО «Подготовка специалистов по проведению инструктажа и обеспечению лабораторных работ (задание 24) КИМ ОГЭ-2022 по химии» с участием Курьяновой Т.Н., методиста ЦКО и Мясникова В.В., председателя ПК по химии ОГЭ-2022. Подготовлена инструкция по обеспечению лабораторных работ ОГЭ, записана </a:t>
            </a:r>
            <a:r>
              <a:rPr lang="ru-RU" sz="2200" dirty="0" err="1">
                <a:solidFill>
                  <a:schemeClr val="tx1"/>
                </a:solidFill>
              </a:rPr>
              <a:t>видеконсультация</a:t>
            </a:r>
            <a:r>
              <a:rPr lang="ru-RU" sz="2200" dirty="0">
                <a:solidFill>
                  <a:schemeClr val="tx1"/>
                </a:solidFill>
              </a:rPr>
              <a:t>, размещена на </a:t>
            </a:r>
            <a:r>
              <a:rPr lang="ru-RU" sz="2200" dirty="0" err="1">
                <a:solidFill>
                  <a:schemeClr val="tx1"/>
                </a:solidFill>
              </a:rPr>
              <a:t>Ютуб</a:t>
            </a:r>
            <a:r>
              <a:rPr lang="ru-RU" sz="2200" dirty="0">
                <a:solidFill>
                  <a:schemeClr val="tx1"/>
                </a:solidFill>
              </a:rPr>
              <a:t> канале института.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009603"/>
              </p:ext>
            </p:extLst>
          </p:nvPr>
        </p:nvGraphicFramePr>
        <p:xfrm>
          <a:off x="244258" y="276175"/>
          <a:ext cx="1231398" cy="1014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58ABA7C-3351-4753-ADF5-57A65B5D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5"/>
                        <a:ext cx="1231398" cy="10149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4211961" y="4527613"/>
            <a:ext cx="4763282" cy="20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6156176" y="764504"/>
            <a:ext cx="683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16442B-6538-415B-931F-932CF6A3EEE4}"/>
              </a:ext>
            </a:extLst>
          </p:cNvPr>
          <p:cNvSpPr/>
          <p:nvPr/>
        </p:nvSpPr>
        <p:spPr>
          <a:xfrm>
            <a:off x="3131840" y="476672"/>
            <a:ext cx="504056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Работа с предметными комиссиями РК</a:t>
            </a:r>
          </a:p>
        </p:txBody>
      </p:sp>
    </p:spTree>
    <p:extLst>
      <p:ext uri="{BB962C8B-B14F-4D97-AF65-F5344CB8AC3E}">
        <p14:creationId xmlns:p14="http://schemas.microsoft.com/office/powerpoint/2010/main" val="837421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0" y="0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11560" y="1898340"/>
            <a:ext cx="8203957" cy="4685341"/>
          </a:xfrm>
        </p:spPr>
        <p:txBody>
          <a:bodyPr>
            <a:noAutofit/>
          </a:bodyPr>
          <a:lstStyle/>
          <a:p>
            <a:pPr lvl="0"/>
            <a:r>
              <a:rPr lang="ru-RU" sz="2400" b="1" dirty="0">
                <a:solidFill>
                  <a:schemeClr val="tx1"/>
                </a:solidFill>
              </a:rPr>
              <a:t>Подбор и назначение кандидатур экспертных комиссий был осуществлен КРИППО на основании предоставленных ГКУ ЦОМКО расчетов необходимого количества членов предметных комиссий в 2022 году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575328"/>
              </p:ext>
            </p:extLst>
          </p:nvPr>
        </p:nvGraphicFramePr>
        <p:xfrm>
          <a:off x="244258" y="276175"/>
          <a:ext cx="1159390" cy="955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58ABA7C-3351-4753-ADF5-57A65B5D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5"/>
                        <a:ext cx="1159390" cy="9555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4211961" y="4527613"/>
            <a:ext cx="4763282" cy="20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6156176" y="764504"/>
            <a:ext cx="683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16442B-6538-415B-931F-932CF6A3EEE4}"/>
              </a:ext>
            </a:extLst>
          </p:cNvPr>
          <p:cNvSpPr/>
          <p:nvPr/>
        </p:nvSpPr>
        <p:spPr>
          <a:xfrm>
            <a:off x="3131840" y="476672"/>
            <a:ext cx="504056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 descr="Эксперты%20ЕГЭ.jpg">
            <a:extLst>
              <a:ext uri="{FF2B5EF4-FFF2-40B4-BE49-F238E27FC236}">
                <a16:creationId xmlns:a16="http://schemas.microsoft.com/office/drawing/2014/main" id="{2D45B9A8-516A-43D0-8567-8C747CAF02C9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915816" y="199071"/>
            <a:ext cx="5305590" cy="3752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5452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0" y="0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043608" y="1898340"/>
            <a:ext cx="7931635" cy="4771020"/>
          </a:xfrm>
        </p:spPr>
        <p:txBody>
          <a:bodyPr>
            <a:noAutofit/>
          </a:bodyPr>
          <a:lstStyle/>
          <a:p>
            <a:pPr lvl="0" algn="l"/>
            <a:r>
              <a:rPr lang="ru-RU" sz="2000" dirty="0">
                <a:solidFill>
                  <a:schemeClr val="tx1"/>
                </a:solidFill>
              </a:rPr>
              <a:t>Для работы в конфликтной комиссии Республики Крым по рассмотрению апелляций участников ГИА в 2022 году по учебным предметам из числа ведущих и старших экспертов (</a:t>
            </a:r>
            <a:r>
              <a:rPr lang="ru-RU" sz="2000" b="1" dirty="0">
                <a:solidFill>
                  <a:schemeClr val="tx1"/>
                </a:solidFill>
              </a:rPr>
              <a:t>55 человек</a:t>
            </a:r>
            <a:r>
              <a:rPr lang="ru-RU" sz="2000" dirty="0">
                <a:solidFill>
                  <a:schemeClr val="tx1"/>
                </a:solidFill>
              </a:rPr>
              <a:t>);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эксперты ГВЭ Русский язык – </a:t>
            </a:r>
            <a:r>
              <a:rPr lang="ru-RU" sz="2000" b="1" dirty="0">
                <a:solidFill>
                  <a:schemeClr val="tx1"/>
                </a:solidFill>
              </a:rPr>
              <a:t>12 экспертов</a:t>
            </a:r>
            <a:r>
              <a:rPr lang="ru-RU" sz="2000" dirty="0">
                <a:solidFill>
                  <a:schemeClr val="tx1"/>
                </a:solidFill>
              </a:rPr>
              <a:t>;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эксперты ГВЭ Математика – </a:t>
            </a:r>
            <a:r>
              <a:rPr lang="ru-RU" sz="2000" b="1" dirty="0">
                <a:solidFill>
                  <a:schemeClr val="tx1"/>
                </a:solidFill>
              </a:rPr>
              <a:t>12 экспертов</a:t>
            </a:r>
            <a:r>
              <a:rPr lang="ru-RU" sz="2000" dirty="0">
                <a:solidFill>
                  <a:schemeClr val="tx1"/>
                </a:solidFill>
              </a:rPr>
              <a:t>;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Для проверки экзаменационных работ участников ГИА в форме ЕГЭ по соответствующим предметам в основной период. Всего </a:t>
            </a:r>
            <a:r>
              <a:rPr lang="ru-RU" sz="2000" b="1" dirty="0">
                <a:solidFill>
                  <a:schemeClr val="tx1"/>
                </a:solidFill>
              </a:rPr>
              <a:t>448 эксперт</a:t>
            </a:r>
            <a:r>
              <a:rPr lang="ru-RU" sz="2000" dirty="0">
                <a:solidFill>
                  <a:schemeClr val="tx1"/>
                </a:solidFill>
              </a:rPr>
              <a:t>а по всем предметам ЕГЭ;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для проверки экзаменационных работ участников ГИА в форме ОГЭ по соответствующим предметам в основной период (</a:t>
            </a:r>
            <a:r>
              <a:rPr lang="ru-RU" sz="2000" b="1" dirty="0">
                <a:solidFill>
                  <a:schemeClr val="tx1"/>
                </a:solidFill>
              </a:rPr>
              <a:t>1120 человек</a:t>
            </a:r>
            <a:r>
              <a:rPr lang="ru-RU" sz="2000" dirty="0">
                <a:solidFill>
                  <a:schemeClr val="tx1"/>
                </a:solidFill>
              </a:rPr>
              <a:t>);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Для проверки экзаменационных работ участников ГИА-9 в форме ГВЭ по соответствующим предметам (в том числе по крымскотатарскому и украинскому языкам)  в основной период (</a:t>
            </a:r>
            <a:r>
              <a:rPr lang="ru-RU" sz="2000" b="1" dirty="0">
                <a:solidFill>
                  <a:schemeClr val="tx1"/>
                </a:solidFill>
              </a:rPr>
              <a:t>77 человек</a:t>
            </a:r>
            <a:r>
              <a:rPr lang="ru-RU" sz="2000" dirty="0">
                <a:solidFill>
                  <a:schemeClr val="tx1"/>
                </a:solidFill>
              </a:rPr>
              <a:t>)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0831500"/>
              </p:ext>
            </p:extLst>
          </p:nvPr>
        </p:nvGraphicFramePr>
        <p:xfrm>
          <a:off x="244258" y="276174"/>
          <a:ext cx="1326407" cy="1093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58ABA7C-3351-4753-ADF5-57A65B5D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4"/>
                        <a:ext cx="1326407" cy="10932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4211961" y="4527613"/>
            <a:ext cx="4763282" cy="20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6156176" y="764504"/>
            <a:ext cx="683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16442B-6538-415B-931F-932CF6A3EEE4}"/>
              </a:ext>
            </a:extLst>
          </p:cNvPr>
          <p:cNvSpPr/>
          <p:nvPr/>
        </p:nvSpPr>
        <p:spPr>
          <a:xfrm>
            <a:off x="2699792" y="476672"/>
            <a:ext cx="547260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Сформированы составы предметных комиссий 2022 года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51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0" y="0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11560" y="1898340"/>
            <a:ext cx="8203957" cy="477102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С сентября 2021 по апрель 2022 года организовано дистанционное обучение в «ФИПИ» по программе ДПО (ПК) «Подготовка экспертов для работы в региональной ПК при проведении государственной итоговой аттестации по общеобразовательным программам основного общего и среднего образования» для председателей и ведущих экспертов ПК по предметам  (всего 26 человек):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«Английский язык, эксперты ЕГЭ/ОГЭ»,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«Немецкий язык, эксперты ЕГЭ»,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«Французский язык, эксперты ЕГЭ»,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«История, эксперты ЕГЭ/ОГЭ»,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«Обществознание, эксперты ЕГЭ/ОГЭ»,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«Биология, эксперты ЕГЭ/ОГЭ»,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«География, эксперты ЕГЭ/ОГЭ»,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«Русский язык, эксперты ЕГЭ/ОГЭ», «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Информатика, эксперты ОГЭ».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688765"/>
              </p:ext>
            </p:extLst>
          </p:nvPr>
        </p:nvGraphicFramePr>
        <p:xfrm>
          <a:off x="244258" y="276175"/>
          <a:ext cx="1231398" cy="1014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58ABA7C-3351-4753-ADF5-57A65B5D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5"/>
                        <a:ext cx="1231398" cy="10149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4211961" y="4527613"/>
            <a:ext cx="4763282" cy="20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6156176" y="764504"/>
            <a:ext cx="683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16442B-6538-415B-931F-932CF6A3EEE4}"/>
              </a:ext>
            </a:extLst>
          </p:cNvPr>
          <p:cNvSpPr/>
          <p:nvPr/>
        </p:nvSpPr>
        <p:spPr>
          <a:xfrm>
            <a:off x="3131840" y="476672"/>
            <a:ext cx="504056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Дистанционное обучение в «ФИПИ»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6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0" y="0"/>
            <a:ext cx="3082834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11560" y="1898340"/>
            <a:ext cx="8203957" cy="4685341"/>
          </a:xfrm>
        </p:spPr>
        <p:txBody>
          <a:bodyPr>
            <a:noAutofit/>
          </a:bodyPr>
          <a:lstStyle/>
          <a:p>
            <a:pPr lvl="0"/>
            <a:r>
              <a:rPr lang="ru-RU" sz="2200" dirty="0">
                <a:solidFill>
                  <a:schemeClr val="tx1"/>
                </a:solidFill>
              </a:rPr>
              <a:t>«Подготовка экспертов (председателей и членов) предметных комиссий по проверке выполнения заданий с развернутым ответом экзаменационных работ ЕГЭ» 36 часов – </a:t>
            </a:r>
            <a:r>
              <a:rPr lang="ru-RU" sz="2200" b="1" dirty="0">
                <a:solidFill>
                  <a:schemeClr val="tx1"/>
                </a:solidFill>
              </a:rPr>
              <a:t>19 потоков </a:t>
            </a:r>
            <a:r>
              <a:rPr lang="ru-RU" sz="2200" dirty="0">
                <a:solidFill>
                  <a:schemeClr val="tx1"/>
                </a:solidFill>
              </a:rPr>
              <a:t>КПК для экспертов ЕГЭ по всем учебным предметам.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200" b="1" dirty="0">
                <a:solidFill>
                  <a:schemeClr val="tx1"/>
                </a:solidFill>
              </a:rPr>
              <a:t>Всего по программе обучено 452 эксперта</a:t>
            </a:r>
            <a:br>
              <a:rPr lang="ru-RU" sz="2200" b="1" dirty="0">
                <a:solidFill>
                  <a:schemeClr val="tx1"/>
                </a:solidFill>
              </a:rPr>
            </a:br>
            <a:br>
              <a:rPr lang="ru-RU" sz="2200" b="1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«Подготовка экспертов предметных комиссий по проверке выполнения заданий с развернутым ответом  экзаменационных работ основного государственного экзамена (ОГЭ)» 36 часов – </a:t>
            </a:r>
            <a:r>
              <a:rPr lang="ru-RU" sz="2200" b="1" dirty="0">
                <a:solidFill>
                  <a:schemeClr val="tx1"/>
                </a:solidFill>
              </a:rPr>
              <a:t>23 потока </a:t>
            </a:r>
            <a:r>
              <a:rPr lang="ru-RU" sz="2200" dirty="0">
                <a:solidFill>
                  <a:schemeClr val="tx1"/>
                </a:solidFill>
              </a:rPr>
              <a:t>КПК для экспертов ОГЭ по всем учебным предметам. 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Всего по программе обучено 560 экспертов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58ABA7C-3351-4753-ADF5-57A65B5D0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489363"/>
              </p:ext>
            </p:extLst>
          </p:nvPr>
        </p:nvGraphicFramePr>
        <p:xfrm>
          <a:off x="244258" y="276174"/>
          <a:ext cx="1375414" cy="1133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CorelDRAW" r:id="rId4" imgW="8803800" imgH="7252920" progId="">
                  <p:embed/>
                </p:oleObj>
              </mc:Choice>
              <mc:Fallback>
                <p:oleObj name="CorelDRAW" r:id="rId4" imgW="8803800" imgH="725292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58ABA7C-3351-4753-ADF5-57A65B5D0D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258" y="276174"/>
                        <a:ext cx="1375414" cy="11336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F56EDA7-D2A3-4254-BDBE-0655DD1928BD}"/>
              </a:ext>
            </a:extLst>
          </p:cNvPr>
          <p:cNvSpPr>
            <a:spLocks noGrp="1"/>
          </p:cNvSpPr>
          <p:nvPr/>
        </p:nvSpPr>
        <p:spPr bwMode="auto">
          <a:xfrm>
            <a:off x="4211961" y="4527613"/>
            <a:ext cx="4763282" cy="20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81C6A3-E5CD-4DF1-9F53-14A9A35A3745}"/>
              </a:ext>
            </a:extLst>
          </p:cNvPr>
          <p:cNvSpPr/>
          <p:nvPr/>
        </p:nvSpPr>
        <p:spPr>
          <a:xfrm>
            <a:off x="6156176" y="764504"/>
            <a:ext cx="6833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10101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16442B-6538-415B-931F-932CF6A3EEE4}"/>
              </a:ext>
            </a:extLst>
          </p:cNvPr>
          <p:cNvSpPr/>
          <p:nvPr/>
        </p:nvSpPr>
        <p:spPr>
          <a:xfrm>
            <a:off x="3082834" y="476672"/>
            <a:ext cx="5089566" cy="1147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Реализованы ДПП ПК для экспертов (председателей и членов) ПК РК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285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1239</TotalTime>
  <Words>670</Words>
  <Application>Microsoft Office PowerPoint</Application>
  <PresentationFormat>Экран (4:3)</PresentationFormat>
  <Paragraphs>46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Garamond</vt:lpstr>
      <vt:lpstr>Georgia</vt:lpstr>
      <vt:lpstr>PT Sans</vt:lpstr>
      <vt:lpstr>Times New Roman</vt:lpstr>
      <vt:lpstr>Wingdings</vt:lpstr>
      <vt:lpstr>Wingdings 2</vt:lpstr>
      <vt:lpstr>Официальная</vt:lpstr>
      <vt:lpstr>CorelDRAW</vt:lpstr>
      <vt:lpstr>    О подготовке экспертов региональных предметных комиссий</vt:lpstr>
      <vt:lpstr>Обобщение отчетов по работе предметных комиссий предметов единого государственного экзамена, по проверке экзаменационных работ участников ЕГЭ и ОГЭ по соответствующим предметам в 2021 году для включения в отчет Рособрнадзора  Разработан план подготовки и формирования ПК в 2022 году размещен в «Отчете о работе предметных комиссий в Республике Крым в 2022», внесены предложения в ДОРОЖНУЮ КАРТУ по развитию региональной системы образования и в «Статистико-аналитический отчет о результатах ЕГЭ в субъекте Российской Федерации» </vt:lpstr>
      <vt:lpstr>На YouTube-канале КРИППО размещены записи вебинаров об изменениях КИМ ЕГЭ-2022, ссылка на сайте КРИППО. Вебинары подготовлены ФГБНУ «Федеральный институт педагогических измерений» (Письмо ФИПИ от 17.09.2021 №04-359) в целях оказания научно-методической поддержки региональным системам общего образования для учителей-предметников образовательных организаций Республики Крым.  С 18 по 28 апреля 2022 года на базе института организованы  дистанционные семинары в ФГБНУ «ФИПИ» по обучению председателей ПК  (их заместителей) по согласованию подходов к оцениванию выполнения заданий с развернутым ответом участников ЕГЭ 2022 года предметными комиссиями субъектов Российской Федерации (письмо ФГБНУ ФИПИ от 24.03.22 №168/22).</vt:lpstr>
      <vt:lpstr>В соответствии с п. 37 дорожной карты «Организация и проведение государственной итоговой аттестации по образовательным программам основного общего и среднего общего образования в Республике Крым в 2022 году» (приказ Министерства образования науки и молодежи Республики Крым от 11.08.2021 № 1286), на основании письма Рособрнадзора от 21.01.2022 № 04-14 определены и отправлены на согласование кандидатуры председателей предметных комиссий ЕГЭ Республики Крым (10 председателей ЕГЭ) и председателей предметных комиссий ОГЭ Республики Крым (11 председателей ОГЭ) (письмо Рособрнадзора от 21.01.2021 №04-14).</vt:lpstr>
      <vt:lpstr>Для специалистов по обеспечению лабораторных работ (задание 24) КИМ ОГЭ-2022 по химии был проведен инструктаж в форме семинара 25.05.2022 года в ГБОУ ДПО РК КРИППО «Подготовка специалистов по проведению инструктажа и обеспечению лабораторных работ (задание 24) КИМ ОГЭ-2022 по химии» с участием Курьяновой Т.Н., методиста ЦКО и Мясникова В.В., председателя ПК по химии ОГЭ-2022. Подготовлена инструкция по обеспечению лабораторных работ ОГЭ, записана видеконсультация, размещена на Ютуб канале института.</vt:lpstr>
      <vt:lpstr>Подбор и назначение кандидатур экспертных комиссий был осуществлен КРИППО на основании предоставленных ГКУ ЦОМКО расчетов необходимого количества членов предметных комиссий в 2022 году</vt:lpstr>
      <vt:lpstr>Для работы в конфликтной комиссии Республики Крым по рассмотрению апелляций участников ГИА в 2022 году по учебным предметам из числа ведущих и старших экспертов (55 человек);  эксперты ГВЭ Русский язык – 12 экспертов; эксперты ГВЭ Математика – 12 экспертов; Для проверки экзаменационных работ участников ГИА в форме ЕГЭ по соответствующим предметам в основной период. Всего 448 эксперта по всем предметам ЕГЭ; для проверки экзаменационных работ участников ГИА в форме ОГЭ по соответствующим предметам в основной период (1120 человек); Для проверки экзаменационных работ участников ГИА-9 в форме ГВЭ по соответствующим предметам (в том числе по крымскотатарскому и украинскому языкам)  в основной период (77 человек)</vt:lpstr>
      <vt:lpstr>С сентября 2021 по апрель 2022 года организовано дистанционное обучение в «ФИПИ» по программе ДПО (ПК) «Подготовка экспертов для работы в региональной ПК при проведении государственной итоговой аттестации по общеобразовательным программам основного общего и среднего образования» для председателей и ведущих экспертов ПК по предметам  (всего 26 человек): «Английский язык, эксперты ЕГЭ/ОГЭ»,  «Немецкий язык, эксперты ЕГЭ»,  «Французский язык, эксперты ЕГЭ»,  «История, эксперты ЕГЭ/ОГЭ»,  «Обществознание, эксперты ЕГЭ/ОГЭ»,  «Биология, эксперты ЕГЭ/ОГЭ»,  «География, эксперты ЕГЭ/ОГЭ»,  «Русский язык, эксперты ЕГЭ/ОГЭ», « Информатика, эксперты ОГЭ».</vt:lpstr>
      <vt:lpstr>«Подготовка экспертов (председателей и членов) предметных комиссий по проверке выполнения заданий с развернутым ответом экзаменационных работ ЕГЭ» 36 часов – 19 потоков КПК для экспертов ЕГЭ по всем учебным предметам.  Всего по программе обучено 452 эксперта  «Подготовка экспертов предметных комиссий по проверке выполнения заданий с развернутым ответом  экзаменационных работ основного государственного экзамена (ОГЭ)» 36 часов – 23 потока КПК для экспертов ОГЭ по всем учебным предметам.  Всего по программе обучено 560 экспертов</vt:lpstr>
      <vt:lpstr>При организации итоговой аттестации на курсах ДПП ПК для экспертов ЕГЭ были использованы материалы итогового зачета дистанционной интернет-системы «Эксперт ЕГЭ».  На основании приказа Минобразования Крыма  от 29.03.2022 №506 «Об утверждении Порядка формирования предметных комиссий РК в 2022 году» организовано проведение квалификационных испытаний с использованием дистанционной интернет-системы «Эксперт ЕГЭ» для присвоения статусов экспертам ЕГЭ, прошедшим курсы повышения квалификации в текущем году, а также для экспертов, прошедших курсы повышения квалификации в прошлые годы Всего прошли испытания 1006 эксперта ЕГЭ.</vt:lpstr>
      <vt:lpstr>При организации итоговой аттестации на курсах ДПП ПК для экспертов ОГЭ использовались материалы, итогового зачета, разработанные методистами, для проведения квалификационного испытания и присвоение статусов экспертов ОГЭ. Сформированы логины, организовано прохождение квалификационного испытания в СДО института для 1736 экспертов ОГЭ, из них прошедшие курсы в текущем году и эксперты ОГЭ прошлых лет</vt:lpstr>
      <vt:lpstr>          С целью обучения учителей-предметников по вопросам методики подготовки обучающихся к Государственной итоговой аттестации в 1-м полугодии 2022 года проведено повышение квалификации 147 учителей по ДПП ПК: - «Актуальные вопросы подготовки школьников к ГИА по русскому языку с учетом использования цифровой образовательной среды» - 20 учителей;  - «Особенности подготовки обучающихся к итоговому собеседованию по русскому языку» - 35 учителей; - «Система подготовки обучающихся к итоговому сочинению» - 27 учителей: - «Технология подготовки обучающихся к ЕГЭ по английскому языку» - 19 учителей; - «Технология подготовки обучающихся к ОГЭ по английскому языку» - 26 учителей; - «Всероссийские проверочные работы (ВПР) по английскому языку как инструмент внутренней системы оценки качества образования» - 20 учителей. </vt:lpstr>
      <vt:lpstr>Запланировано обучение ещё 178 учителей-предметников по вопросам методики подготовки обучающихся к Государственной итоговой аттестации по следующим ДПП ПК  </vt:lpstr>
      <vt:lpstr>Семинар 20.01.2022 для председателей ПК ЕГЭ и ОГЭ «Формирование и развитие профессиональной компетентности экспертов республиканских предметных комиссий по проверке экзаменационных работ обучающихся и выпускников прошлых лет (в том числе устных ответов) по соответствующим учебным предметам образовательных программ основного общего и среднего общего образования». 12 мая 2022 года проведен семинар «Применение согласованных на федеральном уровне подходов к оцениванию открытой части  экзаменационных заданий государственной итоговой аттестации при подготовке членов предметных комиссий»   </vt:lpstr>
      <vt:lpstr>На базе ГБОУ ДПО РК КРИППО была организована акция «ЕГЭ – это про100!» для учащихся 11 классов образовательных организаций.  С целью качественной подготовки к единому государственному экзамену Председателями предметных комиссий РК в помощь выпускникам подготовлены видеоконсультации по предметам единого государственного экзамена: структура экзаменационной работы, разбор наиболее сложных заданий, критерии оценивания заданий с развернутым ответом. Ссылки на видеоконсультации в Рутуб размещены 25.03.2022 на сайте КРИППО.  </vt:lpstr>
      <vt:lpstr>Кафедра филологии КРИППО и АРРК совместно запустили два новых взаимосвязанных проекта:  телепередачу «ЕГЭ? Сдадим на 100!» и  радиопередачу «Радио ЕГЭ»,    в рамках которых освещались ключевые вопросы подготовки к экзамену, которые выходили в эфир на телеканале «Первый Крымский» с апреля по конец мая 2022 года  </vt:lpstr>
      <vt:lpstr>             Организованы консультации преподавателей по вопросам подготовки к ГИА. Организованы и проведены обучающие семинары, круглые столы для следующих категорий педагогических работников, привлекаемых к проведению ГИА: - методистов по общеобразовательным предметам,   - учителей-предметников,  - председателей и экспертов ПК. Совместно с РЦОИ участвует в составлении статистико-аналитических отчетов о результатах оценочных процедур и ГИА в Республике Крым.   </vt:lpstr>
      <vt:lpstr>  </vt:lpstr>
      <vt:lpstr>  Требования в экспертам: - наличие высшего образования; - соответствие квалификационным требованиям, указанным в квалификационных справочниках, и (или) профессиональных стандартах; - наличие опыта работы в организациях, осуществляющих образовательную деятельность и реализующих образовательные программы среднего общего, среднего профессионального или высшего образования (не менее трех лет); -наличие документа, подтверждающего получение дополнительного профессионального образования, включающего в себя практические занятия (не менее чем 18 часов) по оцениванию образцов экзаменационных работ по соответствующему учебному предмету.   </vt:lpstr>
      <vt:lpstr>Российская Федерация, Республика Крым, г. Симферополь,  ул. Ленина, 1 https://krippo.ru/ http://uchirusskiy.com/spravochnoe-bjuro/ https://fipi.ru/ege 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Гульжиян</dc:creator>
  <cp:lastModifiedBy>Юрий</cp:lastModifiedBy>
  <cp:revision>204</cp:revision>
  <dcterms:created xsi:type="dcterms:W3CDTF">2018-05-05T07:47:22Z</dcterms:created>
  <dcterms:modified xsi:type="dcterms:W3CDTF">2022-08-17T08:11:10Z</dcterms:modified>
</cp:coreProperties>
</file>