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94" r:id="rId6"/>
    <p:sldId id="265" r:id="rId7"/>
    <p:sldId id="295" r:id="rId8"/>
    <p:sldId id="296" r:id="rId9"/>
    <p:sldId id="297" r:id="rId10"/>
    <p:sldId id="298" r:id="rId11"/>
    <p:sldId id="299" r:id="rId12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849" autoAdjust="0"/>
  </p:normalViewPr>
  <p:slideViewPr>
    <p:cSldViewPr snapToGrid="0">
      <p:cViewPr varScale="1">
        <p:scale>
          <a:sx n="110" d="100"/>
          <a:sy n="11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64182-3082-453D-9048-9A6E371F53AF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255A93-4DC7-4526-975D-A225486E20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486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255A93-4DC7-4526-975D-A225486E20A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7002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255A93-4DC7-4526-975D-A225486E20A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306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255A93-4DC7-4526-975D-A225486E20A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9131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255A93-4DC7-4526-975D-A225486E20AC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8807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255A93-4DC7-4526-975D-A225486E20AC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0712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255A93-4DC7-4526-975D-A225486E20AC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7299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255A93-4DC7-4526-975D-A225486E20AC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0171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255A93-4DC7-4526-975D-A225486E20AC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9523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022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38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461879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694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33067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0656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1255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9149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3272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0608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651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809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911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761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8607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328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CAF1A-3C24-4797-B3B8-CFA35CB31A89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345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6EC457-3F1B-43E5-A994-9024DD8C08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59293"/>
            <a:ext cx="9144000" cy="82562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бюджетное образовательное учреждение дополнительного профессионального образования Республики Крым «Крымский республиканский институт постдипломного педагогического образования»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A4AB75A-983D-488D-9CD7-37EC89600B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64815"/>
            <a:ext cx="9707418" cy="4206311"/>
          </a:xfrm>
        </p:spPr>
        <p:txBody>
          <a:bodyPr>
            <a:normAutofit/>
          </a:bodyPr>
          <a:lstStyle/>
          <a:p>
            <a:endParaRPr lang="ru-RU" dirty="0"/>
          </a:p>
          <a:p>
            <a:pPr algn="ctr">
              <a:lnSpc>
                <a:spcPct val="106000"/>
              </a:lnSpc>
            </a:pPr>
            <a:r>
              <a:rPr lang="ru-RU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 внедрении единой федеральной системы                научно-методического сопровождения педагогических работников и управленческих кадров в Республике Крым 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Гуцол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Василий Викторович,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заведующий центром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подготовки руководящих кадров,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школоведения и аттестации</a:t>
            </a:r>
          </a:p>
        </p:txBody>
      </p:sp>
    </p:spTree>
    <p:extLst>
      <p:ext uri="{BB962C8B-B14F-4D97-AF65-F5344CB8AC3E}">
        <p14:creationId xmlns:p14="http://schemas.microsoft.com/office/powerpoint/2010/main" val="1779788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E4016A-AEE6-4051-9377-6B33CBB44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6846" y="365126"/>
            <a:ext cx="9376954" cy="4846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Обновленный ФГОС ООО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2FE6C40-B7F4-B9ED-766C-7F809E684F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2462817"/>
              </p:ext>
            </p:extLst>
          </p:nvPr>
        </p:nvGraphicFramePr>
        <p:xfrm>
          <a:off x="1976845" y="931820"/>
          <a:ext cx="9683932" cy="5832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1966">
                  <a:extLst>
                    <a:ext uri="{9D8B030D-6E8A-4147-A177-3AD203B41FA5}">
                      <a16:colId xmlns:a16="http://schemas.microsoft.com/office/drawing/2014/main" val="2020643488"/>
                    </a:ext>
                  </a:extLst>
                </a:gridCol>
                <a:gridCol w="4841966">
                  <a:extLst>
                    <a:ext uri="{9D8B030D-6E8A-4147-A177-3AD203B41FA5}">
                      <a16:colId xmlns:a16="http://schemas.microsoft.com/office/drawing/2014/main" val="3734024751"/>
                    </a:ext>
                  </a:extLst>
                </a:gridCol>
              </a:tblGrid>
              <a:tr h="82563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редакции приказа Министерства просвещения Российской Федерации     </a:t>
                      </a:r>
                    </a:p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31.05.2021 г. № 287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редакции приказа Министерства просвещения Российской Федерации   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18.07.2022 г. № 568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850895"/>
                  </a:ext>
                </a:extLst>
              </a:tr>
              <a:tr h="985750"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Подпункт 33.1 </a:t>
                      </a: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 объем аудиторной работы обучающихся за 5 учебных лет не может составлять менее 5058 академических часов и более </a:t>
                      </a:r>
                      <a:r>
                        <a:rPr lang="ru-RU" sz="14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5549</a:t>
                      </a: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академических часов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Подпункт 33.1 </a:t>
                      </a: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 объем аудиторной работы обучающихся за 5 учебных лет не может составлять менее 5058 академических часов и более </a:t>
                      </a:r>
                      <a:r>
                        <a:rPr lang="ru-RU" sz="14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5848</a:t>
                      </a: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академических часов</a:t>
                      </a:r>
                      <a:endParaRPr lang="ru-RU" sz="1400" b="1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481909"/>
                  </a:ext>
                </a:extLst>
              </a:tr>
              <a:tr h="985750"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Подпункт 36.3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Кабинеты по предметным областям </a:t>
                      </a:r>
                      <a:r>
                        <a:rPr lang="ru-RU" sz="14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«Русский язык и литература», «Родной язык и родная литература», «Иностранные языки», «Общественно-научные предметы», «Искусство», «Технология», «Физическая культура и основы безопасности жизнедеятельности»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должны быть оснащены комплектами наглядных пособий, карт, учебных макетов, специального оборудования, обеспечивающих развитие компетенций в соответствии с программой ООО.</a:t>
                      </a:r>
                    </a:p>
                    <a:p>
                      <a:pPr algn="just"/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Кабинеты естественнонаучного цикла, в том числе кабинеты физики, химии, биологии, должны быть оборудованы комплектами специального лабораторного оборудования, обеспечивающего проведение лабораторных работ и опытно-экспериментальной деятельности в соответствии с программой ООО.</a:t>
                      </a:r>
                    </a:p>
                    <a:p>
                      <a:pPr algn="just"/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Допускается создание специально оборудованных кабинетов, интегрирующих средства обучения и воспитания по нескольким учебным предметам.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Подпункт 36.3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Кабинеты по предметным областям должны быть оснащены комплектами наглядных пособий, карт, учебных макетов, специального оборудования, обеспечивающих развитие компетенций в соответствии с программой ООО.</a:t>
                      </a:r>
                    </a:p>
                    <a:p>
                      <a:pPr algn="just"/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Кабинеты естественнонаучного цикла, в том числе кабинеты физики, химии, биологии, должны быть </a:t>
                      </a:r>
                      <a:r>
                        <a:rPr lang="ru-RU" sz="14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оборудованы комплектами специального лабораторного оборудования, обеспечивающего проведение лабораторных работ и опытно-экспериментальной деятельности в соответствии с программой ООО.</a:t>
                      </a:r>
                    </a:p>
                    <a:p>
                      <a:pPr algn="just"/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Допускается создание специально оборудованных кабинетов, интегрирующих средства обучения и воспитания по нескольким учебным предметам.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6122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522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E4016A-AEE6-4051-9377-6B33CBB44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6846" y="365126"/>
            <a:ext cx="9376954" cy="4846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Обновленный ФГОС ООО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2FE6C40-B7F4-B9ED-766C-7F809E684F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4981968"/>
              </p:ext>
            </p:extLst>
          </p:nvPr>
        </p:nvGraphicFramePr>
        <p:xfrm>
          <a:off x="1497873" y="205397"/>
          <a:ext cx="9683932" cy="664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1966">
                  <a:extLst>
                    <a:ext uri="{9D8B030D-6E8A-4147-A177-3AD203B41FA5}">
                      <a16:colId xmlns:a16="http://schemas.microsoft.com/office/drawing/2014/main" val="2020643488"/>
                    </a:ext>
                  </a:extLst>
                </a:gridCol>
                <a:gridCol w="4841966">
                  <a:extLst>
                    <a:ext uri="{9D8B030D-6E8A-4147-A177-3AD203B41FA5}">
                      <a16:colId xmlns:a16="http://schemas.microsoft.com/office/drawing/2014/main" val="3734024751"/>
                    </a:ext>
                  </a:extLst>
                </a:gridCol>
              </a:tblGrid>
              <a:tr h="811014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редакции приказа Министерства просвещения Российской Федерации     </a:t>
                      </a:r>
                    </a:p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31.05.2021 г. № 287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редакции приказа Министерства просвещения Российской Федерации   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18.07.2022 г. № 568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850895"/>
                  </a:ext>
                </a:extLst>
              </a:tr>
              <a:tr h="3259473"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Подпункт 37.3 </a:t>
                      </a: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должна предоставлять не менее 1 учебника </a:t>
                      </a:r>
                      <a:r>
                        <a:rPr lang="ru-RU" sz="14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ФПУ </a:t>
                      </a: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(или) учебного пособия в печатной форме, выпущенных организациями, входящими в перечень организаций, осуществляющих выпуск учебных пособий, необходимого для освоения программы ООО на каждого обучающегося </a:t>
                      </a:r>
                      <a:r>
                        <a:rPr lang="ru-RU" sz="14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каждому учебному предмету, курсу, модулю, </a:t>
                      </a: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входящему как в обязательную часть указанной программы, так и в часть программы, формируемую участниками образовательных отношений.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Подпункт 37.3 </a:t>
                      </a: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должна предоставлять не менее 1 учебника и (или) учебного пособия в печатной форме, выпущенных организациями, входящими в перечень организаций, осуществляющих выпуск учебных пособий, необходимого для освоения программы ООО, на каждого обучающегося </a:t>
                      </a:r>
                      <a:r>
                        <a:rPr lang="ru-RU" sz="14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учебным предметам: русский язык, математика, физика, химия, биология, литература, география, история, обществознание, иностранные языки, информатика, а также не менее 1 учебника и (или) учебного пособия в печатной и (или) электронной форме, необходимого для освоения программы ООО, на каждого обучающегося по иным учебным предметам (дисциплинам, курсам),</a:t>
                      </a: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входящим как в обязательную часть учебного плана указанной программы, так и в часть, формируемую участниками образовательных отношений.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481909"/>
                  </a:ext>
                </a:extLst>
              </a:tr>
              <a:tr h="2414424"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Подпункт 45.8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Предметные результаты по предметной области «ОДНКНР» должны обеспечивать…</a:t>
                      </a:r>
                    </a:p>
                    <a:p>
                      <a:pPr algn="just"/>
                      <a:r>
                        <a:rPr lang="ru-RU" sz="1400" b="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Предметные результаты по предметной области «ОДНКНР» конкретизируются образовательной организацией с учетом выбранного по заявлениям обучающегося, родителей (законных представителей) несовершеннолетних обучающихся из перечня, предлагаемого образовательной организацией, учебного курса (учебного модуля) по указанной предметной области, предусматривающего региональные, национальные и этнокультурные особенности региона.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Подпункт 45.8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Предметные результаты по учебному предмету «ОДНКНР» предметной области «ОДНКНР» должны обеспечивать…</a:t>
                      </a:r>
                    </a:p>
                    <a:p>
                      <a:pPr algn="just"/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6122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8901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6BDE66-8D26-4A38-B807-20ABB504A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698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Нормативно-правовая основа функционирования РСНМС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0B366A-98F3-4B89-A6CD-4BA07791B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0457"/>
            <a:ext cx="10515600" cy="4696506"/>
          </a:xfrm>
        </p:spPr>
        <p:txBody>
          <a:bodyPr/>
          <a:lstStyle/>
          <a:p>
            <a:pPr marL="0" indent="0"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2FE5D2-240C-33AF-7BD1-3B2F928C3CFD}"/>
              </a:ext>
            </a:extLst>
          </p:cNvPr>
          <p:cNvSpPr txBox="1"/>
          <p:nvPr/>
        </p:nvSpPr>
        <p:spPr>
          <a:xfrm>
            <a:off x="1637211" y="1567199"/>
            <a:ext cx="9716589" cy="43835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Распоряжение Министерства просвещения Российской Федерации от 06.08.2020 г. № Р-76 «Об утверждении Концепции создания федеральной системы научно-методического сопровождения педагогических работников и управленческих кадров»;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Распоряжение Министерства просвещения Российской Федерации от 04.02.2021 г. № Р-33 «Об утверждении методических рекомендаций по реализации мероприятий по формированию и обеспечению функционирования единой федеральной системы научно методического сопровождения педагогических работников и управленческих кадров»;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Приказ Министерства образования, науки и молодежи Республики Крым от 22.07.2021 г. № 1222 «Об утверждении Положения 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региональной системе научно-методического сопровождения педагогических работников и управленческих кадров в Республике Крым».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769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B65571-0BC0-49B6-965F-625CB88E5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18727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Структура региональной системы научно-методического сопровождения педагогических работников и управленческих кадров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3C2CE3-A990-47A4-B980-A1701DDEC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881051"/>
            <a:ext cx="8915400" cy="4030171"/>
          </a:xfrm>
        </p:spPr>
        <p:txBody>
          <a:bodyPr/>
          <a:lstStyle/>
          <a:p>
            <a:pPr marL="0" indent="0"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образования, науки и молодежи Республики Крым</a:t>
            </a:r>
          </a:p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ГБОУ ДПО РК «Крымский республиканский институт постдипломного педагогического образования»</a:t>
            </a:r>
          </a:p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 непрерывного повышения профессионального мастерства педагогических работников</a:t>
            </a:r>
          </a:p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униципальные методические службы </a:t>
            </a:r>
          </a:p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етодические объединения и профессиональные объединения педагогических работников.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241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E4016A-AEE6-4051-9377-6B33CBB44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395858" cy="144625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ГБОУ ДПО РК КРИППО </a:t>
            </a:r>
            <a:b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осуществляет координацию и общее руководство системой методической работы в сфере общего образования, обеспечивает взаимодействие всех субъектов региональной системы научно-методического сопровождения педагогических работников и управленческих кадров </a:t>
            </a:r>
            <a:b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Республике Крым</a:t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C45EED-1FAC-4222-AEC2-7F293A08E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4033" y="1959429"/>
            <a:ext cx="10493829" cy="4533445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первом полугодии 2022 года р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еализовано: </a:t>
            </a:r>
          </a:p>
          <a:p>
            <a:pPr marL="0" indent="0">
              <a:buNone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215 дополнительных профессиональных программ повышения квалификации (7261 чел.), в том числе</a:t>
            </a:r>
          </a:p>
          <a:p>
            <a:pPr marL="0" indent="0">
              <a:buNone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99 – разработано 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учетом диагностики профессиональных дефицитов педагогов,</a:t>
            </a:r>
          </a:p>
          <a:p>
            <a:pPr marL="0" indent="0">
              <a:buNone/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61 – разработано с учетом результатов оценки предметных компетенций педагогов,</a:t>
            </a:r>
          </a:p>
          <a:p>
            <a:pPr marL="0" indent="0" algn="just">
              <a:buNone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23 – разработано 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учетом направлений национального проекта «Образование», государственных программ в сфере образования,</a:t>
            </a:r>
          </a:p>
          <a:p>
            <a:pPr marL="0" indent="0" algn="just">
              <a:buNone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 – 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адресные дополнительные профессиональные программы повышения квалификации, реализованные по запросам педагогических коллективов государственных и муниципальных образовательных организаций, общественно-профессиональных объединений педагогов;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25 дополнительных профессиональных программ профессиональной переподготовки (в 2021-2022 годах обучено 660 чел., в том числе 640 – по программам педагогической направленности);</a:t>
            </a:r>
          </a:p>
          <a:p>
            <a:pPr marL="0" indent="0" algn="just">
              <a:buNone/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4160 педагогических работников (23,8%) прошли обучение по программам дополнительного профессионального образования, вошедшим в Федеральный реестр дополнительных профессиональных программ;</a:t>
            </a:r>
          </a:p>
          <a:p>
            <a:pPr marL="0" indent="0" algn="just">
              <a:buNone/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7 дополнительных профессиональных программ повышения квалификации включены в  Федеральный реестр дополнительных профессиональных программ;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2667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педагогических работников и управленческих кадров (13,7%) прошли диагностику профессиональных дефицитов;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д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ля 552 педагогических работников и управленческих кадров разработаны индивидуальные</a:t>
            </a:r>
            <a:r>
              <a:rPr lang="ru-RU" spc="-5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образовательные маршруты на основе результатов диагностики профессиональных дефицитов;</a:t>
            </a:r>
          </a:p>
          <a:p>
            <a:pPr marL="0" indent="0" algn="just">
              <a:buNone/>
            </a:pP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5611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E4016A-AEE6-4051-9377-6B33CBB44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395858" cy="144625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ГБОУ ДПО РК КРИППО </a:t>
            </a:r>
            <a:b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осуществляет координацию и общее руководство системой методической работы в сфере общего образования, обеспечивает взаимодействие всех субъектов региональной системы научно-методического сопровождения педагогических работников и управленческих кадров </a:t>
            </a:r>
            <a:b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Республике Крым</a:t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C45EED-1FAC-4222-AEC2-7F293A08E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8834" y="1959429"/>
            <a:ext cx="9945778" cy="453344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проведено 88 мероприятий (совещаний, семинаров, практикумов, тренингов и др.), в которых приняли участие более 2500 руководящих и педагогических работников системы общего образования Республики Крым;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4,5% управленческих команд образовательных организаций повысили свою квалификацию по вопросам эффективности управления качеством образования;</a:t>
            </a:r>
          </a:p>
          <a:p>
            <a:pPr marL="0" indent="0" algn="just">
              <a:buNone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100% педагогических работников в возрасте до 35 лет охвачены различными формами поддержки и сопровождения в первые 3 года работы;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3978 педагогических работников общеобразовательных организаций Республики Крым (22,7%) вовлечено в экспертную деятельность, в том числе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1805 (10,3%) – 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эксперты региональных предметных комиссий, осуществляющих проверку развернутых ответов участников ЕГЭ и ОГЭ,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375 (2,1%) – жюри республиканских этапов ученических конкурсов и олимпиад,</a:t>
            </a:r>
          </a:p>
          <a:p>
            <a:pPr marL="0" indent="0" algn="just">
              <a:buNone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1798 (10,3%) – осуществляют экспертизу результатов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профессиональной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деятельности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работников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образования</a:t>
            </a:r>
            <a:r>
              <a:rPr lang="ru-RU" sz="2000" spc="5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(аттестация). </a:t>
            </a:r>
          </a:p>
          <a:p>
            <a:pPr marL="0" indent="0" algn="just"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7925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E4016A-AEE6-4051-9377-6B33CBB44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6846" y="365126"/>
            <a:ext cx="9376954" cy="4846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Методический актив педагогических работников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C45EED-1FAC-4222-AEC2-7F293A08E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6846" y="997527"/>
            <a:ext cx="9527766" cy="49136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Ассамблея учителей общеобразовательных учреждений Республики Крым (315 чел.)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Республиканские творческие группы различных категорий педагогических работников.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Б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олее 350 муниципальных методических объединений, охватывающих 18511 педагогических работников, в том числе 15766 учителей.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  <a:r>
              <a:rPr lang="ru-RU" sz="2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егиональные профессиональные</a:t>
            </a:r>
            <a:r>
              <a:rPr lang="ru-RU" sz="2200" b="1" spc="-33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ru-RU" sz="2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сообщества</a:t>
            </a:r>
            <a:r>
              <a:rPr lang="ru-RU" sz="2200" b="1" spc="-1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педагогов</a:t>
            </a:r>
            <a:r>
              <a:rPr lang="ru-RU" sz="2200" b="1" spc="-1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Общественная организация «Ассоциация русистов Республики Крым» (200 чел.), </a:t>
            </a:r>
          </a:p>
          <a:p>
            <a:pPr marL="0" indent="0" algn="just">
              <a:buNone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Совет молодых педагогов при Крымской республиканской организации Профсоюза работников народного образования и науки Российской Федерации (25 чел.), </a:t>
            </a:r>
          </a:p>
          <a:p>
            <a:pPr marL="0" indent="0" algn="just">
              <a:buNone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Совет руководителей дошкольных образовательных учреждений при Главе Республики Крым (32 чел.), </a:t>
            </a:r>
          </a:p>
          <a:p>
            <a:pPr marL="0" indent="0" algn="just">
              <a:buNone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Совет руководителей общеобразовательных организаций при Совете министров Республики Крым (53 чел.)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950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E4016A-AEE6-4051-9377-6B33CBB44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6846" y="365126"/>
            <a:ext cx="9376954" cy="4846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Обновленный ФГОС НОО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2FE6C40-B7F4-B9ED-766C-7F809E684F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2295275"/>
              </p:ext>
            </p:extLst>
          </p:nvPr>
        </p:nvGraphicFramePr>
        <p:xfrm>
          <a:off x="1976845" y="931817"/>
          <a:ext cx="9683932" cy="60184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1966">
                  <a:extLst>
                    <a:ext uri="{9D8B030D-6E8A-4147-A177-3AD203B41FA5}">
                      <a16:colId xmlns:a16="http://schemas.microsoft.com/office/drawing/2014/main" val="2020643488"/>
                    </a:ext>
                  </a:extLst>
                </a:gridCol>
                <a:gridCol w="4841966">
                  <a:extLst>
                    <a:ext uri="{9D8B030D-6E8A-4147-A177-3AD203B41FA5}">
                      <a16:colId xmlns:a16="http://schemas.microsoft.com/office/drawing/2014/main" val="3734024751"/>
                    </a:ext>
                  </a:extLst>
                </a:gridCol>
              </a:tblGrid>
              <a:tr h="881998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редакции приказа Министерства просвещения Российской Федерации     </a:t>
                      </a:r>
                    </a:p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31.05.2021 г. № 286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редакции приказа Министерства просвещения Российской Федерации   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18.07.2022 г. № 569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850895"/>
                  </a:ext>
                </a:extLst>
              </a:tr>
              <a:tr h="911398"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2. 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ФГОС не применяется для обучения обучающихся с ОВЗ и обучающихся с умственной отсталостью (интеллектуальными нарушениями)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2. 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обучении лиц с ОВЗ по программам НОО применяются ФГОС НОО обучающихся с ОВЗ, ФГОС образования обучающихся с умственной отсталостью (интеллектуальными нарушениями)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481909"/>
                  </a:ext>
                </a:extLst>
              </a:tr>
              <a:tr h="2969393"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20. </a:t>
                      </a: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образовательной деятельности по программе НОО может быть основана на делении обучающихся </a:t>
                      </a:r>
                      <a:r>
                        <a:rPr lang="ru-RU" sz="14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группы </a:t>
                      </a: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различное построение </a:t>
                      </a:r>
                      <a:r>
                        <a:rPr lang="ru-RU" sz="14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учебного</a:t>
                      </a: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процесса в выделенных группах с учетом их успеваемости, образовательных потребностей и интересов, </a:t>
                      </a:r>
                      <a:r>
                        <a:rPr lang="ru-RU" sz="14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психического и физического здоровья, </a:t>
                      </a: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пола, общественных и профессиональных целей, в том числе обеспечивающей углубленное изучение отдельных предметных областей, учебных предметов (далее – дифференциация обучения)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2. </a:t>
                      </a: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образовательной деятельности по программам НОО может быть основана на делении обучающихся </a:t>
                      </a:r>
                      <a:r>
                        <a:rPr lang="ru-RU" sz="14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две и более группы </a:t>
                      </a: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различное построение </a:t>
                      </a:r>
                      <a:r>
                        <a:rPr lang="ru-RU" sz="14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образовательного</a:t>
                      </a: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процесса в выделенных группах с учетом их успеваемости, образовательных потребностей и интересов, пола, общественных и профессиональных целей, в том числе обеспечивающих </a:t>
                      </a:r>
                      <a:r>
                        <a:rPr lang="ru-RU" sz="14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изучение родного языка в образовательных организациях, в которых наряду с русским языком изучается родной язык, государственный язык республик Российской Федерации, иностранный язык, </a:t>
                      </a: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 также углубленное изучение отдельных предметных областей </a:t>
                      </a:r>
                      <a:r>
                        <a:rPr lang="ru-RU" sz="14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или</a:t>
                      </a: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учебных предметов (далее – дифференциация обучения)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6602938"/>
                  </a:ext>
                </a:extLst>
              </a:tr>
              <a:tr h="1080663"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Подпункт 32.1 </a:t>
                      </a: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 объем аудиторной работы обучающихся за 4 учебных года не может составлять менее 2954 академических часов и более 3190 академических часов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Подпункт 32.1 </a:t>
                      </a: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 объем аудиторной работы обучающихся за 4 учебных года не может составлять менее 2954 академических часов и более </a:t>
                      </a:r>
                      <a:r>
                        <a:rPr lang="ru-RU" sz="14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3345</a:t>
                      </a: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академических часов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216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4002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E4016A-AEE6-4051-9377-6B33CBB44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6846" y="365126"/>
            <a:ext cx="9376954" cy="4846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Обновленный ФГОС НОО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2FE6C40-B7F4-B9ED-766C-7F809E684F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9590020"/>
              </p:ext>
            </p:extLst>
          </p:nvPr>
        </p:nvGraphicFramePr>
        <p:xfrm>
          <a:off x="1976845" y="931817"/>
          <a:ext cx="9683932" cy="515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1966">
                  <a:extLst>
                    <a:ext uri="{9D8B030D-6E8A-4147-A177-3AD203B41FA5}">
                      <a16:colId xmlns:a16="http://schemas.microsoft.com/office/drawing/2014/main" val="2020643488"/>
                    </a:ext>
                  </a:extLst>
                </a:gridCol>
                <a:gridCol w="4841966">
                  <a:extLst>
                    <a:ext uri="{9D8B030D-6E8A-4147-A177-3AD203B41FA5}">
                      <a16:colId xmlns:a16="http://schemas.microsoft.com/office/drawing/2014/main" val="3734024751"/>
                    </a:ext>
                  </a:extLst>
                </a:gridCol>
              </a:tblGrid>
              <a:tr h="881998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редакции приказа Министерства просвещения Российской Федерации     </a:t>
                      </a:r>
                    </a:p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31.05.2021 г. № 286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редакции приказа Министерства просвещения Российской Федерации   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18.07.2022 г. № 569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850895"/>
                  </a:ext>
                </a:extLst>
              </a:tr>
              <a:tr h="911398"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Подпункт 35.3 (абзац 8). </a:t>
                      </a: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Классы, оборудованные балетными станками (палками) длиной не менее 25 погонных метров вдоль трех стен, зеркала размером 7м х 2м на одной стене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Подпункт 35.3 (абзац 8). </a:t>
                      </a: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Классы, оборудованные балетными станками (палками) и зеркалами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481909"/>
                  </a:ext>
                </a:extLst>
              </a:tr>
              <a:tr h="2969393"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Подпункт 36.1 (абзац 1). </a:t>
                      </a: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должна предоставлять не менее 1 учебника </a:t>
                      </a:r>
                      <a:r>
                        <a:rPr lang="ru-RU" sz="14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ФПУ </a:t>
                      </a: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(или) учебного пособия в печатной форме, выпущенных организациями, входящими в перечень организаций, осуществляющих выпуск учебных пособий, необходимого для освоения программы НОО на каждого обучающегося </a:t>
                      </a:r>
                      <a:r>
                        <a:rPr lang="ru-RU" sz="14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каждому учебному предмету, курсу, модулю, </a:t>
                      </a: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входящему как в обязательную часть указанной программы, так и в часть программы, формируемую участниками образовательных отношений.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Подпункт 36.1 (абзац 1). </a:t>
                      </a: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должна предоставлять не менее 1 учебника и (или) учебного пособия в печатной форме, выпущенных организациями, входящими в перечень организаций, осуществляющих выпуск учебных пособий, необходимого для освоения программы НОО на каждого обучающегося </a:t>
                      </a:r>
                      <a:r>
                        <a:rPr lang="ru-RU" sz="14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учебным предметам: русский язык, математика, окружающий мир, литературное чтение, иностранные языки, а также не менее 1 учебника и (или) учебного пособия в печатной и (или) электронной форме, необходимого для освоения программы НОО, на каждого обучающегося по иным учебным предметам (дисциплинам, курсам),</a:t>
                      </a: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входящим как в обязательную часть указанной программы, так и в часть, формируемую участниками образовательных отношений.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6602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1328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E4016A-AEE6-4051-9377-6B33CBB44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6846" y="365126"/>
            <a:ext cx="9376954" cy="4846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Обновленный ФГОС ООО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2FE6C40-B7F4-B9ED-766C-7F809E684F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5396328"/>
              </p:ext>
            </p:extLst>
          </p:nvPr>
        </p:nvGraphicFramePr>
        <p:xfrm>
          <a:off x="1976845" y="931820"/>
          <a:ext cx="9683932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1966">
                  <a:extLst>
                    <a:ext uri="{9D8B030D-6E8A-4147-A177-3AD203B41FA5}">
                      <a16:colId xmlns:a16="http://schemas.microsoft.com/office/drawing/2014/main" val="2020643488"/>
                    </a:ext>
                  </a:extLst>
                </a:gridCol>
                <a:gridCol w="4841966">
                  <a:extLst>
                    <a:ext uri="{9D8B030D-6E8A-4147-A177-3AD203B41FA5}">
                      <a16:colId xmlns:a16="http://schemas.microsoft.com/office/drawing/2014/main" val="3734024751"/>
                    </a:ext>
                  </a:extLst>
                </a:gridCol>
              </a:tblGrid>
              <a:tr h="889873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редакции приказа Министерства просвещения Российской Федерации     </a:t>
                      </a:r>
                    </a:p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31.05.2021 г. № 287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редакции приказа Министерства просвещения Российской Федерации   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18.07.2022 г. № 568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850895"/>
                  </a:ext>
                </a:extLst>
              </a:tr>
              <a:tr h="2788268"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20 (абзац 1). </a:t>
                      </a: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образовательной деятельности по программе ООО, </a:t>
                      </a:r>
                      <a:r>
                        <a:rPr lang="ru-RU" sz="14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адаптированной, </a:t>
                      </a: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может быть основана на делении обучающихся </a:t>
                      </a:r>
                      <a:r>
                        <a:rPr lang="ru-RU" sz="14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группы </a:t>
                      </a: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различное построение </a:t>
                      </a:r>
                      <a:r>
                        <a:rPr lang="ru-RU" sz="14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учебного</a:t>
                      </a: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процесса в выделенных группах с учетом их успеваемости, образовательных потребностей и интересов, </a:t>
                      </a:r>
                      <a:r>
                        <a:rPr lang="ru-RU" sz="14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психического и физического здоровья, </a:t>
                      </a: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пола, общественных и профессиональных целей, в том числе обеспечивающей углубленное изучение отдельных предметных областей, учебных предметов </a:t>
                      </a:r>
                      <a:r>
                        <a:rPr lang="ru-RU" sz="14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(профильное обучение) </a:t>
                      </a: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(далее – дифференциация обучения)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20 (абзац 1).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образовательной деятельности по программам ООО, может быть основана на делении обучающихся </a:t>
                      </a:r>
                      <a:r>
                        <a:rPr lang="ru-RU" sz="14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две и более группы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различном построении учебного процесса в выделенных группах с учетом их успеваемости, образовательных потребностей и интересов, пола, общественных и профессиональных целей, в том числе обеспечивающих </a:t>
                      </a:r>
                      <a:r>
                        <a:rPr lang="ru-RU" sz="14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изучение родного языка в образовательных организациях, в которых наряду с русским языком изучается родной язык, государственный язык республик Российской Федерации, иностранный язык,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 также углубленное изучение отдельных предметных областей или учебных предметов (далее – дифференциация обучения)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481909"/>
                  </a:ext>
                </a:extLst>
              </a:tr>
              <a:tr h="1015776"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Подпункт 33.1 </a:t>
                      </a: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Предметная область «Основы духовно-нравственной культуры народов России», </a:t>
                      </a:r>
                      <a:r>
                        <a:rPr lang="ru-RU" sz="14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учебные предметы не указаны.</a:t>
                      </a:r>
                    </a:p>
                    <a:p>
                      <a:pPr algn="just"/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изучении предметной области «ОДНКНР» по заявлению обучающихся, родителей (законных представителей) несовершеннолетних обучающихся осуществляется выбор одного из учебных курсов (учебных модулей) из перечня, предлагаемого образовательной организацией.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Подпункт 33.1 </a:t>
                      </a: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Предметная область «Основы духовно-нравственной культуры народов России», </a:t>
                      </a:r>
                      <a:r>
                        <a:rPr lang="ru-RU" sz="14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учебный предмет «Основы духовно-нравственной культуры народов России».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Изучение учебного предмета «ОДНКНР» вводится поэтапно, учебный предмет преподается с 5 по 9 класс, начиная с 2023/24 учебного года.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6602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623996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2281</TotalTime>
  <Words>2120</Words>
  <Application>Microsoft Office PowerPoint</Application>
  <PresentationFormat>Широкоэкранный</PresentationFormat>
  <Paragraphs>117</Paragraphs>
  <Slides>11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Times New Roman</vt:lpstr>
      <vt:lpstr>Wingdings 3</vt:lpstr>
      <vt:lpstr>Легкий дым</vt:lpstr>
      <vt:lpstr>Государственное бюджетное образовательное учреждение дополнительного профессионального образования Республики Крым «Крымский республиканский институт постдипломного педагогического образования»</vt:lpstr>
      <vt:lpstr>Нормативно-правовая основа функционирования РСНМС</vt:lpstr>
      <vt:lpstr>Структура региональной системы научно-методического сопровождения педагогических работников и управленческих кадров </vt:lpstr>
      <vt:lpstr>ГБОУ ДПО РК КРИППО  осуществляет координацию и общее руководство системой методической работы в сфере общего образования, обеспечивает взаимодействие всех субъектов региональной системы научно-методического сопровождения педагогических работников и управленческих кадров  в Республике Крым  </vt:lpstr>
      <vt:lpstr>ГБОУ ДПО РК КРИППО  осуществляет координацию и общее руководство системой методической работы в сфере общего образования, обеспечивает взаимодействие всех субъектов региональной системы научно-методического сопровождения педагогических работников и управленческих кадров  в Республике Крым  </vt:lpstr>
      <vt:lpstr>Методический актив педагогических работников </vt:lpstr>
      <vt:lpstr>Обновленный ФГОС НОО </vt:lpstr>
      <vt:lpstr>Обновленный ФГОС НОО </vt:lpstr>
      <vt:lpstr>Обновленный ФГОС ООО </vt:lpstr>
      <vt:lpstr>Обновленный ФГОС ООО </vt:lpstr>
      <vt:lpstr>Обновленный ФГОС ООО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бюджетное образовательное учреждение дополнительного профессионального образования Республики Крым «Крымский республиканский институт постдипломного педагогического образования»</dc:title>
  <dc:creator>Дмитрий</dc:creator>
  <cp:lastModifiedBy>Иванов Иван</cp:lastModifiedBy>
  <cp:revision>21</cp:revision>
  <cp:lastPrinted>2022-07-31T09:49:36Z</cp:lastPrinted>
  <dcterms:created xsi:type="dcterms:W3CDTF">2021-02-18T17:41:40Z</dcterms:created>
  <dcterms:modified xsi:type="dcterms:W3CDTF">2022-08-23T19:43:46Z</dcterms:modified>
</cp:coreProperties>
</file>