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94" r:id="rId6"/>
    <p:sldId id="265" r:id="rId7"/>
    <p:sldId id="295" r:id="rId8"/>
    <p:sldId id="296" r:id="rId9"/>
    <p:sldId id="297" r:id="rId10"/>
    <p:sldId id="298" r:id="rId11"/>
    <p:sldId id="299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49" autoAdjust="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64182-3082-453D-9048-9A6E371F53A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55A93-4DC7-4526-975D-A225486E2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8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0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0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1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8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7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2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17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2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18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30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2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27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0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1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6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AF1A-3C24-4797-B3B8-CFA35CB31A89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4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EC457-3F1B-43E5-A994-9024DD8C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9293"/>
            <a:ext cx="9144000" cy="825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AB75A-983D-488D-9CD7-37EC89600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4815"/>
            <a:ext cx="9707418" cy="4206311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ctr">
              <a:lnSpc>
                <a:spcPct val="106000"/>
              </a:lnSpc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внедрении единой федеральной системы                научно-методического сопровождения педагогических работников и управленческих кадров в Республике Крым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Гуцол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Василий Викторович,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заведующий центром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подготовки руководящих кадров,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школоведения и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17797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ООО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FE6C40-B7F4-B9ED-766C-7F809E68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62817"/>
              </p:ext>
            </p:extLst>
          </p:nvPr>
        </p:nvGraphicFramePr>
        <p:xfrm>
          <a:off x="1976845" y="931820"/>
          <a:ext cx="9683932" cy="583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966">
                  <a:extLst>
                    <a:ext uri="{9D8B030D-6E8A-4147-A177-3AD203B41FA5}">
                      <a16:colId xmlns:a16="http://schemas.microsoft.com/office/drawing/2014/main" val="2020643488"/>
                    </a:ext>
                  </a:extLst>
                </a:gridCol>
                <a:gridCol w="4841966">
                  <a:extLst>
                    <a:ext uri="{9D8B030D-6E8A-4147-A177-3AD203B41FA5}">
                      <a16:colId xmlns:a16="http://schemas.microsoft.com/office/drawing/2014/main" val="3734024751"/>
                    </a:ext>
                  </a:extLst>
                </a:gridCol>
              </a:tblGrid>
              <a:tr h="8256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31.05.2021 г. № 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18.07.2022 г. № 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0895"/>
                  </a:ext>
                </a:extLst>
              </a:tr>
              <a:tr h="98575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33.1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за 5 учебных лет не может составлять менее 5058 академических часов и более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5549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академических часов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33.1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за 5 учебных лет не может составлять менее 5058 академических часов и более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5848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академических часов</a:t>
                      </a:r>
                      <a:endParaRPr lang="ru-RU" sz="1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81909"/>
                  </a:ext>
                </a:extLst>
              </a:tr>
              <a:tr h="98575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36.3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по предметным областям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литература», «Родной язык и родная литература», «Иностранные языки», «Общественно-научные предметы», «Искусство», «Технология», «Физическая культура и основы безопасности жизнедеятельности»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должны быть оснащены комплектами наглядных пособий, карт, учебных макетов, специального оборудования, обеспечивающих развитие компетенций в соответствии с программой ООО.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естественнонаучного цикла, в том числе кабинеты физики, химии, биологии, должны быть оборудованы комплектами специального лабораторного оборудования, обеспечивающего проведение лабораторных работ и опытно-экспериментальной деятельности в соответствии с программой ООО.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Допускается создание специально оборудованных кабинетов, интегрирующих средства обучения и воспитания по нескольким учебным предметам.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36.3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по предметным областям должны быть оснащены комплектами наглядных пособий, карт, учебных макетов, специального оборудования, обеспечивающих развитие компетенций в соответствии с программой ООО.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естественнонаучного цикла, в том числе кабинеты физики, химии, биологии, должны быть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оборудованы комплектами специального лабораторного оборудования, обеспечивающего проведение лабораторных работ и опытно-экспериментальной деятельности в соответствии с программой ООО.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Допускается создание специально оборудованных кабинетов, интегрирующих средства обучения и воспитания по нескольким учебным предметам.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1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2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ООО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FE6C40-B7F4-B9ED-766C-7F809E68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981968"/>
              </p:ext>
            </p:extLst>
          </p:nvPr>
        </p:nvGraphicFramePr>
        <p:xfrm>
          <a:off x="1497873" y="205397"/>
          <a:ext cx="9683932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966">
                  <a:extLst>
                    <a:ext uri="{9D8B030D-6E8A-4147-A177-3AD203B41FA5}">
                      <a16:colId xmlns:a16="http://schemas.microsoft.com/office/drawing/2014/main" val="2020643488"/>
                    </a:ext>
                  </a:extLst>
                </a:gridCol>
                <a:gridCol w="4841966">
                  <a:extLst>
                    <a:ext uri="{9D8B030D-6E8A-4147-A177-3AD203B41FA5}">
                      <a16:colId xmlns:a16="http://schemas.microsoft.com/office/drawing/2014/main" val="3734024751"/>
                    </a:ext>
                  </a:extLst>
                </a:gridCol>
              </a:tblGrid>
              <a:tr h="81101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31.05.2021 г. № 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18.07.2022 г. № 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0895"/>
                  </a:ext>
                </a:extLst>
              </a:tr>
              <a:tr h="325947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37.3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должна предоставлять не менее 1 учебника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ФПУ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учебного пособия в печатной форме, выпущенных организациями, входящими в перечень организаций, осуществляющих выпуск учебных пособий, необходимого для освоения программы ООО на каждого обучающегося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каждому учебному предмету, курсу, модулю,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входящему как в обязательную часть указанной программы, так и в часть программы, формируемую участниками образовательных отношений.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37.3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должна предоставлять не менее 1 учебника и (или) учебного пособия в печатной форме, выпущенных организациями, входящими в перечень организаций, осуществляющих выпуск учебных пособий, необходимого для освоения программы ООО, на каждого обучающегося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учебным предметам: русский язык, математика, физика, химия, биология, литература, география, история, обществознание, иностранные языки, информатика, а также не менее 1 учебника и (или) учебного пособия в печатной и (или) электронной форме, необходимого для освоения программы ООО, на каждого обучающегося по иным учебным предметам (дисциплинам, курсам),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входящим как в обязательную часть учебного плана указанной программы, так и в часть, формируемую участниками образовательных отношений.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81909"/>
                  </a:ext>
                </a:extLst>
              </a:tr>
              <a:tr h="2414424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45.8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по предметной области «ОДНКНР» должны обеспечивать…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по предметной области «ОДНКНР» конкретизируются образовательной организацией с учетом выбранного по заявлениям обучающегося, родителей (законных представителей) несовершеннолетних обучающихся из перечня, предлагаемого образовательной организацией, учебного курса (учебного модуля) по указанной предметной области, предусматривающего региональные, национальные и этнокультурные особенности региона.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45.8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по учебному предмету «ОДНКНР» предметной области «ОДНКНР» должны обеспечивать…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1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0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основа функционирования РСНМС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2FE5D2-240C-33AF-7BD1-3B2F928C3CFD}"/>
              </a:ext>
            </a:extLst>
          </p:cNvPr>
          <p:cNvSpPr txBox="1"/>
          <p:nvPr/>
        </p:nvSpPr>
        <p:spPr>
          <a:xfrm>
            <a:off x="1637211" y="1567199"/>
            <a:ext cx="9716589" cy="4383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Министерства просвещения Российской Федерации от 06.08.2020 г. № Р-76 «Об утверждении Концепции создания федеральной системы научно-методического сопровождения педагогических работников и управленческих кадров»;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Министерства просвещения Российской Федерации от 04.02.2021 г. № Р-33 «Об утверждении методических рекомендаций по реализации мероприятий по формированию и обеспечению функционирования единой федеральной системы научно методического сопровождения педагогических работников и управленческих кадров»;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Приказ Министерства образования, науки и молодежи Республики Крым от 22.07.2021 г. № 1222 «Об утверждении Положения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региональной системе научно-методического сопровождения педагогических работников и управленческих кадров в Республике Крым».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6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8727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региональной системы научно-методического сопровождения педагогических работников и управленческих кадров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81051"/>
            <a:ext cx="8915400" cy="4030171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молодежи Республики Крым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РК «Крымский республиканский институт постдипломного педагогического образования»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непрерывного повышения профессионального мастерства педагогических работников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униципальные методические службы 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етодические объединения и профессиональные объединения педагогических работников.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4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5858" cy="14462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ГБОУ ДПО РК КРИППО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координацию и общее руководство системой методической работы в сфере общего образования, обеспечивает взаимодействие всех субъектов региональной системы научно-методического сопровождения педагогических работников и управленческих кадров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Республике Крым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033" y="1959429"/>
            <a:ext cx="10493829" cy="453344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первом полугодии 2022 года р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еализовано: 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215 дополнительных профессиональных программ повышения квалификации (7261 чел.), в том числе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 – разработано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диагностики профессиональных дефицитов педагогов,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 – разработано с учетом результатов оценки предметных компетенций педагогов,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– разработано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направлений национального проекта «Образование», государственных программ в сфере образования,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–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адресные дополнительные профессиональные программы повышения квалификации, реализованные по запросам педагогических коллективов государственных и муниципальных образовательных организаций, общественно-профессиональных объединений педагогов;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дополнительных профессиональных программ профессиональной переподготовки (в 2021-2022 годах обучено 660 чел., в том числе 640 – по программам педагогической направленности);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4160 педагогических работников (23,8%) прошли обучение по программам дополнительного профессионального образования, вошедшим в Федеральный реестр дополнительных профессиональных программ;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дополнительных профессиональных программ повышения квалификации включены в  Федеральный реестр дополнительных профессиональных программ;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2667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педагогических работников и управленческих кадров (13,7%) прошли диагностику профессиональных дефицитов;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 552 педагогических работников и управленческих кадров разработаны индивидуальные</a:t>
            </a:r>
            <a:r>
              <a:rPr lang="ru-RU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образовательные маршруты на основе результатов диагностики профессиональных дефицитов;</a:t>
            </a:r>
          </a:p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6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5858" cy="14462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ГБОУ ДПО РК КРИППО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координацию и общее руководство системой методической работы в сфере общего образования, обеспечивает взаимодействие всех субъектов региональной системы научно-методического сопровождения педагогических работников и управленческих кадров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Республике Крым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834" y="1959429"/>
            <a:ext cx="9945778" cy="453344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88 мероприятий (совещаний, семинаров, практикумов, тренингов и др.), в которых приняли участие более 2500 руководящих и педагогических работников системы общего образования Республики Крым;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4,5% управленческих команд образовательных организаций повысили свою квалификацию по вопросам эффективности управления качеством образования;</a:t>
            </a:r>
          </a:p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педагогических работников в возрасте до 35 лет охвачены различными формами поддержки и сопровождения в первые 3 года работы;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3978 педагогических работников общеобразовательных организаций Республики Крым (22,7%) вовлечено в экспертную деятельность, в том числе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1805 (10,3%) –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эксперты региональных предметных комиссий, осуществляющих проверку развернутых ответов участников ЕГЭ и ОГЭ,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375 (2,1%) – жюри республиканских этапов ученических конкурсов и олимпиад,</a:t>
            </a:r>
          </a:p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1798 (10,3%) – осуществляют экспертизу результатов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профессиональной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работников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(аттестация).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92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актив педагогических работников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846" y="997527"/>
            <a:ext cx="9527766" cy="49136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Ассамблея учителей общеобразовательных учреждений Республики Крым (315 чел.)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Республиканские творческие группы различных категорий педагогических работников.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олее 350 муниципальных методических объединений, охватывающих 18511 педагогических работников, в том числе 15766 учителей.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егиональные профессиональные</a:t>
            </a:r>
            <a:r>
              <a:rPr lang="ru-RU" sz="2200" b="1" spc="-33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сообщества</a:t>
            </a:r>
            <a:r>
              <a:rPr lang="ru-RU" sz="22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</a:t>
            </a:r>
            <a:r>
              <a:rPr lang="ru-RU" sz="22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организация «Ассоциация русистов Республики Крым» (200 чел.),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молодых педагогов при Крымской республиканской организации Профсоюза работников народного образования и науки Российской Федерации (25 чел.),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руководителей дошкольных образовательных учреждений при Главе Республики Крым (32 чел.),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руководителей общеобразовательных организаций при Совете министров Республики Крым (53 чел.)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5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НОО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FE6C40-B7F4-B9ED-766C-7F809E68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295275"/>
              </p:ext>
            </p:extLst>
          </p:nvPr>
        </p:nvGraphicFramePr>
        <p:xfrm>
          <a:off x="1976845" y="931817"/>
          <a:ext cx="9683932" cy="6018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966">
                  <a:extLst>
                    <a:ext uri="{9D8B030D-6E8A-4147-A177-3AD203B41FA5}">
                      <a16:colId xmlns:a16="http://schemas.microsoft.com/office/drawing/2014/main" val="2020643488"/>
                    </a:ext>
                  </a:extLst>
                </a:gridCol>
                <a:gridCol w="4841966">
                  <a:extLst>
                    <a:ext uri="{9D8B030D-6E8A-4147-A177-3AD203B41FA5}">
                      <a16:colId xmlns:a16="http://schemas.microsoft.com/office/drawing/2014/main" val="3734024751"/>
                    </a:ext>
                  </a:extLst>
                </a:gridCol>
              </a:tblGrid>
              <a:tr h="8819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31.05.2021 г. № 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18.07.2022 г. № 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0895"/>
                  </a:ext>
                </a:extLst>
              </a:tr>
              <a:tr h="911398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не применяется для обучения обучающихся с ОВЗ и обучающихся с умственной отсталостью (интеллектуальными нарушениями)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обучении лиц с ОВЗ по программам НОО применяются ФГОС НОО обучающихся с ОВЗ, ФГОС образования обучающихся с умственной отсталостью (интеллектуальными нарушениями)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81909"/>
                  </a:ext>
                </a:extLst>
              </a:tr>
              <a:tr h="296939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20.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программе НОО может быть основана на делении обучающихся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группы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различное построение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 в выделенных группах с учетом их успеваемости, образовательных потребностей и интересов,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психического и физического здоровья,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пола, общественных и профессиональных целей, в том числе обеспечивающей углубленное изучение отдельных предметных областей, учебных предметов (далее – дифференциация обучения)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программам НОО может быть основана на делении обучающихся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две и более группы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различное построение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 в выделенных группах с учетом их успеваемости, образовательных потребностей и интересов, пола, общественных и профессиональных целей, в том числе обеспечивающих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родного языка в образовательных организациях, в которых наряду с русским языком изучается родной язык, государственный язык республик Российской Федерации, иностранный язык,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 углубленное изучение отдельных предметных областей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учебных предметов (далее – дифференциация обучения)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02938"/>
                  </a:ext>
                </a:extLst>
              </a:tr>
              <a:tr h="108066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32.1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за 4 учебных года не может составлять менее 2954 академических часов и более 3190 академических часов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32.1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за 4 учебных года не может составлять менее 2954 академических часов и более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академических часов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1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0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НОО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FE6C40-B7F4-B9ED-766C-7F809E68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90020"/>
              </p:ext>
            </p:extLst>
          </p:nvPr>
        </p:nvGraphicFramePr>
        <p:xfrm>
          <a:off x="1976845" y="931817"/>
          <a:ext cx="968393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966">
                  <a:extLst>
                    <a:ext uri="{9D8B030D-6E8A-4147-A177-3AD203B41FA5}">
                      <a16:colId xmlns:a16="http://schemas.microsoft.com/office/drawing/2014/main" val="2020643488"/>
                    </a:ext>
                  </a:extLst>
                </a:gridCol>
                <a:gridCol w="4841966">
                  <a:extLst>
                    <a:ext uri="{9D8B030D-6E8A-4147-A177-3AD203B41FA5}">
                      <a16:colId xmlns:a16="http://schemas.microsoft.com/office/drawing/2014/main" val="3734024751"/>
                    </a:ext>
                  </a:extLst>
                </a:gridCol>
              </a:tblGrid>
              <a:tr h="8819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31.05.2021 г. № 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18.07.2022 г. № 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0895"/>
                  </a:ext>
                </a:extLst>
              </a:tr>
              <a:tr h="911398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35.3 (абзац 8).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Классы, оборудованные балетными станками (палками) длиной не менее 25 погонных метров вдоль трех стен, зеркала размером 7м х 2м на одной стене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35.3 (абзац 8).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Классы, оборудованные балетными станками (палками) и зеркалами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81909"/>
                  </a:ext>
                </a:extLst>
              </a:tr>
              <a:tr h="296939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36.1 (абзац 1).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должна предоставлять не менее 1 учебника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ФПУ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учебного пособия в печатной форме, выпущенных организациями, входящими в перечень организаций, осуществляющих выпуск учебных пособий, необходимого для освоения программы НОО на каждого обучающегося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каждому учебному предмету, курсу, модулю,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входящему как в обязательную часть указанной программы, так и в часть программы, формируемую участниками образовательных отношений.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36.1 (абзац 1).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должна предоставлять не менее 1 учебника и (или) учебного пособия в печатной форме, выпущенных организациями, входящими в перечень организаций, осуществляющих выпуск учебных пособий, необходимого для освоения программы НОО на каждого обучающегося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учебным предметам: русский язык, математика, окружающий мир, литературное чтение, иностранные языки, а также не менее 1 учебника и (или) учебного пособия в печатной и (или) электронной форме, необходимого для освоения программы НОО, на каждого обучающегося по иным учебным предметам (дисциплинам, курсам),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входящим как в обязательную часть указанной программы, так и в часть, формируемую участниками образовательных отношений.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0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2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846" y="365126"/>
            <a:ext cx="9376954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ФГОС ООО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FE6C40-B7F4-B9ED-766C-7F809E68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396328"/>
              </p:ext>
            </p:extLst>
          </p:nvPr>
        </p:nvGraphicFramePr>
        <p:xfrm>
          <a:off x="1976845" y="931820"/>
          <a:ext cx="968393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966">
                  <a:extLst>
                    <a:ext uri="{9D8B030D-6E8A-4147-A177-3AD203B41FA5}">
                      <a16:colId xmlns:a16="http://schemas.microsoft.com/office/drawing/2014/main" val="2020643488"/>
                    </a:ext>
                  </a:extLst>
                </a:gridCol>
                <a:gridCol w="4841966">
                  <a:extLst>
                    <a:ext uri="{9D8B030D-6E8A-4147-A177-3AD203B41FA5}">
                      <a16:colId xmlns:a16="http://schemas.microsoft.com/office/drawing/2014/main" val="3734024751"/>
                    </a:ext>
                  </a:extLst>
                </a:gridCol>
              </a:tblGrid>
              <a:tr h="88987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31.05.2021 г. № 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приказа Министерства просвещения Российской Федерации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18.07.2022 г. № 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0895"/>
                  </a:ext>
                </a:extLst>
              </a:tr>
              <a:tr h="2788268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20 (абзац 1).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программе ООО,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адаптированной,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основана на делении обучающихся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группы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различное построение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 в выделенных группах с учетом их успеваемости, образовательных потребностей и интересов,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психического и физического здоровья,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пола, общественных и профессиональных целей, в том числе обеспечивающей углубленное изучение отдельных предметных областей, учебных предметов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(профильное обучение)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(далее – дифференциация обучения)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20 (абзац 1).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программам ООО, может быть основана на делении обучающихся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две и более группы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различном построении учебного процесса в выделенных группах с учетом их успеваемости, образовательных потребностей и интересов, пола, общественных и профессиональных целей, в том числе обеспечивающих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родного языка в образовательных организациях, в которых наряду с русским языком изучается родной язык, государственный язык республик Российской Федерации, иностранный язык,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 углубленное изучение отдельных предметных областей или учебных предметов (далее – дифференциация обучения)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81909"/>
                  </a:ext>
                </a:extLst>
              </a:tr>
              <a:tr h="1015776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33.1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 «Основы духовно-нравственной культуры народов России»,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 не указаны.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изучении предметной области «ОДНКНР» по заявлению обучающихся, родителей (законных представителей) несовершеннолетних обучающихся осуществляется выбор одного из учебных курсов (учебных модулей) из перечня, предлагаемого образовательной организацией.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33.1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 «Основы духовно-нравственной культуры народов России», </a:t>
                      </a: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 «Основы духовно-нравственной культуры народов России».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учебного предмета «ОДНКНР» вводится поэтапно, учебный предмет преподается с 5 по 9 класс, начиная с 2023/24 учебного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0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2399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2281</TotalTime>
  <Words>2120</Words>
  <Application>Microsoft Office PowerPoint</Application>
  <PresentationFormat>Широкоэкранный</PresentationFormat>
  <Paragraphs>117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vt:lpstr>
      <vt:lpstr>Нормативно-правовая основа функционирования РСНМС</vt:lpstr>
      <vt:lpstr>Структура региональной системы научно-методического сопровождения педагогических работников и управленческих кадров </vt:lpstr>
      <vt:lpstr>ГБОУ ДПО РК КРИППО  осуществляет координацию и общее руководство системой методической работы в сфере общего образования, обеспечивает взаимодействие всех субъектов региональной системы научно-методического сопровождения педагогических работников и управленческих кадров  в Республике Крым  </vt:lpstr>
      <vt:lpstr>ГБОУ ДПО РК КРИППО  осуществляет координацию и общее руководство системой методической работы в сфере общего образования, обеспечивает взаимодействие всех субъектов региональной системы научно-методического сопровождения педагогических работников и управленческих кадров  в Республике Крым  </vt:lpstr>
      <vt:lpstr>Методический актив педагогических работников </vt:lpstr>
      <vt:lpstr>Обновленный ФГОС НОО </vt:lpstr>
      <vt:lpstr>Обновленный ФГОС НОО </vt:lpstr>
      <vt:lpstr>Обновленный ФГОС ООО </vt:lpstr>
      <vt:lpstr>Обновленный ФГОС ООО </vt:lpstr>
      <vt:lpstr>Обновленный ФГОС ООО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dc:title>
  <dc:creator>Дмитрий</dc:creator>
  <cp:lastModifiedBy>Иванов Иван</cp:lastModifiedBy>
  <cp:revision>21</cp:revision>
  <cp:lastPrinted>2022-07-31T09:49:36Z</cp:lastPrinted>
  <dcterms:created xsi:type="dcterms:W3CDTF">2021-02-18T17:41:40Z</dcterms:created>
  <dcterms:modified xsi:type="dcterms:W3CDTF">2022-08-23T19:43:46Z</dcterms:modified>
</cp:coreProperties>
</file>