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280" r:id="rId3"/>
    <p:sldId id="278" r:id="rId4"/>
    <p:sldId id="277" r:id="rId5"/>
    <p:sldId id="256" r:id="rId6"/>
    <p:sldId id="257" r:id="rId7"/>
    <p:sldId id="258" r:id="rId8"/>
    <p:sldId id="259" r:id="rId9"/>
    <p:sldId id="260" r:id="rId10"/>
    <p:sldId id="261" r:id="rId11"/>
    <p:sldId id="268" r:id="rId12"/>
    <p:sldId id="262" r:id="rId13"/>
    <p:sldId id="263" r:id="rId14"/>
    <p:sldId id="264" r:id="rId15"/>
    <p:sldId id="265" r:id="rId16"/>
    <p:sldId id="281" r:id="rId17"/>
    <p:sldId id="266" r:id="rId18"/>
    <p:sldId id="267" r:id="rId19"/>
    <p:sldId id="271" r:id="rId20"/>
    <p:sldId id="269" r:id="rId21"/>
    <p:sldId id="270" r:id="rId22"/>
    <p:sldId id="272" r:id="rId23"/>
    <p:sldId id="273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FD0D2-13C5-47FE-B892-73C07CCD3D73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BF92F-FEB9-4103-836C-CE2A457C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7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BF92F-FEB9-4103-836C-CE2A457C070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9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5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1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3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0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7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9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5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1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2BD6-FE18-4093-ABB9-34BBB0DCCE4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B77D-F920-4E7B-AC20-DB8DFFDB3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63713" y="3213100"/>
            <a:ext cx="57610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SzPct val="100000"/>
            </a:pPr>
            <a:r>
              <a:rPr lang="ru-RU" altLang="ru-RU" sz="2400" b="1">
                <a:solidFill>
                  <a:srgbClr val="000000"/>
                </a:solidFill>
              </a:rPr>
              <a:t>НАЗВАНИЕ ПРЕЗЕНТАЦИИ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03575" y="5913438"/>
            <a:ext cx="576103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SzPct val="100000"/>
            </a:pPr>
            <a:r>
              <a:rPr lang="ru-RU" altLang="ru-RU" sz="1400" b="1">
                <a:solidFill>
                  <a:schemeClr val="tx1"/>
                </a:solidFill>
              </a:rPr>
              <a:t>Беспалова Светлана Эдиславовна, </a:t>
            </a:r>
          </a:p>
          <a:p>
            <a:pPr algn="r" eaLnBrk="1" hangingPunct="1">
              <a:spcBef>
                <a:spcPts val="875"/>
              </a:spcBef>
              <a:buSzPct val="100000"/>
            </a:pPr>
            <a:r>
              <a:rPr lang="ru-RU" altLang="ru-RU" sz="1400" b="1">
                <a:solidFill>
                  <a:schemeClr val="tx1"/>
                </a:solidFill>
              </a:rPr>
              <a:t>заместитель министра образования, науки и молодежи Республики Крым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116013" y="2212975"/>
            <a:ext cx="7080250" cy="2871788"/>
          </a:xfrm>
          <a:prstGeom prst="roundRect">
            <a:avLst>
              <a:gd name="adj" fmla="val 7866"/>
            </a:avLst>
          </a:prstGeom>
          <a:gradFill rotWithShape="0">
            <a:gsLst>
              <a:gs pos="0">
                <a:srgbClr val="E9E1C1"/>
              </a:gs>
              <a:gs pos="100000">
                <a:srgbClr val="BFAF5D"/>
              </a:gs>
            </a:gsLst>
            <a:lin ang="5400000" scaled="1"/>
          </a:gradFill>
          <a:ln w="28440" cap="sq">
            <a:solidFill>
              <a:srgbClr val="267E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68388" y="3143250"/>
            <a:ext cx="6851650" cy="2519363"/>
          </a:xfrm>
          <a:prstGeom prst="roundRect">
            <a:avLst>
              <a:gd name="adj" fmla="val 6366"/>
            </a:avLst>
          </a:prstGeom>
          <a:solidFill>
            <a:srgbClr val="FFFFFF"/>
          </a:solidFill>
          <a:ln w="28440" cap="sq">
            <a:solidFill>
              <a:srgbClr val="BFAF5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06500" y="3143250"/>
            <a:ext cx="6842125" cy="107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Документы к новому учебному году: что проверить и изменить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671513" y="106363"/>
            <a:ext cx="7808912" cy="1144587"/>
          </a:xfrm>
        </p:spPr>
        <p:txBody>
          <a:bodyPr tIns="2988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altLang="ru-RU" b="1" dirty="0"/>
              <a:t>Министерство образования, науки и молодежи Республики Крым</a:t>
            </a:r>
          </a:p>
        </p:txBody>
      </p:sp>
    </p:spTree>
    <p:extLst>
      <p:ext uri="{BB962C8B-B14F-4D97-AF65-F5344CB8AC3E}">
        <p14:creationId xmlns:p14="http://schemas.microsoft.com/office/powerpoint/2010/main" val="353272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Форма промежуточной аттестации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/>
              <a:t>Школа сама может решить, как включить формы промежуточной аттестации в учебный план. </a:t>
            </a:r>
          </a:p>
          <a:p>
            <a:pPr marL="0" indent="0" algn="ctr">
              <a:buNone/>
            </a:pPr>
            <a:r>
              <a:rPr lang="ru-RU" sz="4000" dirty="0"/>
              <a:t>Первый вариант – описать формы в пояснительной записке. </a:t>
            </a:r>
          </a:p>
          <a:p>
            <a:pPr marL="0" indent="0" algn="ctr">
              <a:buNone/>
            </a:pPr>
            <a:r>
              <a:rPr lang="ru-RU" sz="4000" dirty="0"/>
              <a:t>Второй вариант – отразить формы в сетке часов учебного плана.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2069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84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Календарный учебный график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09091"/>
            <a:ext cx="9144000" cy="3798277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/>
              <a:t>В 2022/2023 учебном году необходимо составить календарные учебные графики по ФГОС 2021 и ФГОС второго поколения:</a:t>
            </a:r>
          </a:p>
          <a:p>
            <a:pPr lvl="0" algn="just"/>
            <a:r>
              <a:rPr lang="ru-RU" dirty="0"/>
              <a:t>КУГ для уровня НОО по ФГОС начального общего образования, утвержденному </a:t>
            </a:r>
            <a:r>
              <a:rPr lang="ru-RU" u="sng" dirty="0"/>
              <a:t>приказом от 31.05.2021 № 286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КУГ для уровня НОО по ФГОС начального общего образования, утвержденному </a:t>
            </a:r>
            <a:r>
              <a:rPr lang="ru-RU" u="sng" dirty="0"/>
              <a:t>приказом </a:t>
            </a:r>
            <a:r>
              <a:rPr lang="ru-RU" u="sng" dirty="0" err="1"/>
              <a:t>Минобрнауки</a:t>
            </a:r>
            <a:r>
              <a:rPr lang="ru-RU" u="sng" dirty="0"/>
              <a:t> от 06.10.2009 № 373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КУГ для уровня ООО по ФГОС основного общего образования, утвержденному </a:t>
            </a:r>
            <a:r>
              <a:rPr lang="ru-RU" u="sng" dirty="0"/>
              <a:t>приказом от 31.05.2021 № 287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КУГ для уровня ООО по ФГОС основного общего образования, утвержденному </a:t>
            </a:r>
            <a:r>
              <a:rPr lang="ru-RU" u="sng" dirty="0"/>
              <a:t>приказом </a:t>
            </a:r>
            <a:r>
              <a:rPr lang="ru-RU" u="sng" dirty="0" err="1"/>
              <a:t>Минобрнауки</a:t>
            </a:r>
            <a:r>
              <a:rPr lang="ru-RU" u="sng" dirty="0"/>
              <a:t> от 17.12.2010 № 1897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КУГ для уровня СОО по ФГОС среднего общего образования, утвержденному </a:t>
            </a:r>
            <a:r>
              <a:rPr lang="ru-RU" u="sng" dirty="0"/>
              <a:t>приказом </a:t>
            </a:r>
            <a:r>
              <a:rPr lang="ru-RU" u="sng" dirty="0" err="1"/>
              <a:t>Минобрнауки</a:t>
            </a:r>
            <a:r>
              <a:rPr lang="ru-RU" u="sng" dirty="0"/>
              <a:t> от 17.05.2012 № 413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КУГ для АООП;</a:t>
            </a:r>
          </a:p>
          <a:p>
            <a:pPr lvl="0" algn="just"/>
            <a:r>
              <a:rPr lang="ru-RU" dirty="0"/>
              <a:t>КУГ для индивидуальных учебных планов.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93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Структура календарного учебного графика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465341"/>
              </p:ext>
            </p:extLst>
          </p:nvPr>
        </p:nvGraphicFramePr>
        <p:xfrm>
          <a:off x="1617785" y="1881556"/>
          <a:ext cx="8845061" cy="4519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2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9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Старый ФГОС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Новый ФГОС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Титульный лист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Титульный лист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Даты начала и окончания учебного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Даты начала и окончания учебного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Продолжительность учебного года, четвертей ( триместров)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Продолжительность учебного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Сроки и продолжительность каникул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Сроки и продолжительность каникул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Сроки проведения промежуточной аттестации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Сроки проведения промежуточной аттестации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07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Титульный лист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292" y="1690688"/>
            <a:ext cx="905607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Сроки проведения промежуточной аттестации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/>
              <a:t>Промежуточная аттестация обучающихся проводится в соответствии с локальным актом ОО, </a:t>
            </a:r>
            <a:r>
              <a:rPr lang="ru-RU" sz="4000" dirty="0" err="1"/>
              <a:t>с___________по</a:t>
            </a:r>
            <a:r>
              <a:rPr lang="ru-RU" sz="4000" dirty="0"/>
              <a:t>__________ без прекращения образовательной деятельности в форме _________________________ по учебным предметам (учебным курсам, учебным модулям) учебного плана.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42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План внеурочной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endParaRPr lang="ru-RU" sz="4000" dirty="0"/>
          </a:p>
          <a:p>
            <a:pPr algn="ctr"/>
            <a:r>
              <a:rPr lang="ru-RU" sz="4000" dirty="0"/>
              <a:t>Методические рекомендации по организации внеурочной деятельности по ФГОС 2021 </a:t>
            </a:r>
          </a:p>
          <a:p>
            <a:pPr marL="0" indent="0" algn="ctr">
              <a:buNone/>
            </a:pPr>
            <a:r>
              <a:rPr lang="ru-RU" sz="4000" dirty="0"/>
              <a:t>( письмо от 05.07.2022 № ТВ-1290/03).</a:t>
            </a:r>
          </a:p>
          <a:p>
            <a:pPr algn="ctr"/>
            <a:r>
              <a:rPr lang="ru-RU" sz="4000" dirty="0"/>
              <a:t>Письмо Министерства просвещения РФ от 17.06.2022 № 03-871</a:t>
            </a:r>
          </a:p>
          <a:p>
            <a:pPr marL="0" indent="0" algn="ctr">
              <a:buNone/>
            </a:pPr>
            <a:r>
              <a:rPr lang="ru-RU" sz="4000" dirty="0"/>
              <a:t> ( «Разговор о важном»).</a:t>
            </a:r>
          </a:p>
          <a:p>
            <a:pPr algn="ctr"/>
            <a:r>
              <a:rPr lang="ru-RU" sz="4000" dirty="0"/>
              <a:t>Методические рекомендации по проекту </a:t>
            </a:r>
          </a:p>
          <a:p>
            <a:pPr marL="0" indent="0" algn="ctr">
              <a:buNone/>
            </a:pPr>
            <a:r>
              <a:rPr lang="ru-RU" sz="4000" dirty="0"/>
              <a:t>«Школа </a:t>
            </a:r>
            <a:r>
              <a:rPr lang="ru-RU" sz="4000" dirty="0" err="1"/>
              <a:t>Минпросвещения</a:t>
            </a:r>
            <a:r>
              <a:rPr lang="ru-RU" sz="4000" dirty="0"/>
              <a:t> России».</a:t>
            </a:r>
          </a:p>
          <a:p>
            <a:pPr algn="ctr"/>
            <a:r>
              <a:rPr lang="ru-RU" sz="4000" dirty="0"/>
              <a:t>Письмо </a:t>
            </a:r>
            <a:r>
              <a:rPr lang="ru-RU" sz="4000" dirty="0" err="1"/>
              <a:t>Минпросвещения</a:t>
            </a:r>
            <a:r>
              <a:rPr lang="ru-RU" sz="4000" dirty="0"/>
              <a:t> от 05.09.2018 № 03-ПГ-МП-42216.</a:t>
            </a:r>
          </a:p>
          <a:p>
            <a:pPr marL="0" indent="0" algn="ctr">
              <a:buNone/>
            </a:pPr>
            <a:r>
              <a:rPr lang="ru-RU" sz="4000" b="1" i="1" dirty="0"/>
              <a:t>По ФГОС 2021 внеурочную деятельность необходимо указать и в учебном плане.</a:t>
            </a:r>
          </a:p>
        </p:txBody>
      </p:sp>
    </p:spTree>
    <p:extLst>
      <p:ext uri="{BB962C8B-B14F-4D97-AF65-F5344CB8AC3E}">
        <p14:creationId xmlns:p14="http://schemas.microsoft.com/office/powerpoint/2010/main" val="229223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748345" cy="11284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внеурочной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09091"/>
            <a:ext cx="9144000" cy="3798277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/>
              <a:t>В 2022/2023 учебном году необходимо составить Планы внеурочной деятельности по ФГОС 2021 и ФГОС второго поколения:</a:t>
            </a:r>
          </a:p>
          <a:p>
            <a:pPr lvl="0" algn="just"/>
            <a:r>
              <a:rPr lang="ru-RU" dirty="0"/>
              <a:t>ПВД для уровня НОО по ФГОС начального общего образования, утвержденному </a:t>
            </a:r>
            <a:r>
              <a:rPr lang="ru-RU" u="sng" dirty="0"/>
              <a:t>приказом от 31.05.2021 № 286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ПВД для уровня НОО по ФГОС начального общего образования, утвержденному </a:t>
            </a:r>
            <a:r>
              <a:rPr lang="ru-RU" u="sng" dirty="0"/>
              <a:t>приказом </a:t>
            </a:r>
            <a:r>
              <a:rPr lang="ru-RU" u="sng" dirty="0" err="1"/>
              <a:t>Минобрнауки</a:t>
            </a:r>
            <a:r>
              <a:rPr lang="ru-RU" u="sng" dirty="0"/>
              <a:t> от 06.10.2009 № 373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ПВД для уровня ООО по ФГОС основного общего образования, утвержденному </a:t>
            </a:r>
            <a:r>
              <a:rPr lang="ru-RU" u="sng" dirty="0"/>
              <a:t>приказом от 31.05.2021 № 287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ПВД для уровня ООО по ФГОС основного общего образования, утвержденному </a:t>
            </a:r>
            <a:r>
              <a:rPr lang="ru-RU" u="sng" dirty="0"/>
              <a:t>приказом </a:t>
            </a:r>
            <a:r>
              <a:rPr lang="ru-RU" u="sng" dirty="0" err="1"/>
              <a:t>Минобрнауки</a:t>
            </a:r>
            <a:r>
              <a:rPr lang="ru-RU" u="sng" dirty="0"/>
              <a:t> от 17.12.2010 № 1897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ПВД для уровня СОО по ФГОС среднего общего образования, утвержденному </a:t>
            </a:r>
            <a:r>
              <a:rPr lang="ru-RU" u="sng" dirty="0"/>
              <a:t>приказом </a:t>
            </a:r>
            <a:r>
              <a:rPr lang="ru-RU" u="sng" dirty="0" err="1"/>
              <a:t>Минобрнауки</a:t>
            </a:r>
            <a:r>
              <a:rPr lang="ru-RU" u="sng" dirty="0"/>
              <a:t> от 17.05.2012 № 413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ПВД для АООП;</a:t>
            </a:r>
          </a:p>
          <a:p>
            <a:pPr lvl="0" algn="just"/>
            <a:r>
              <a:rPr lang="ru-RU" dirty="0"/>
              <a:t>ПВД для индивидуальных учебных планов.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87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Структура плана внеурочной деятельности</a:t>
            </a:r>
            <a:br>
              <a:rPr lang="ru-RU" dirty="0"/>
            </a:br>
            <a:r>
              <a:rPr lang="ru-RU" sz="3100" dirty="0"/>
              <a:t>в плане должны быть зафиксированы состав и структура направлений, формы организации, объём часов и формы промежуточной аттестации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Титульный лист.</a:t>
            </a:r>
          </a:p>
          <a:p>
            <a:r>
              <a:rPr lang="ru-RU" sz="4800" dirty="0"/>
              <a:t>Пояснительная записка.</a:t>
            </a:r>
          </a:p>
          <a:p>
            <a:r>
              <a:rPr lang="ru-RU" sz="4800" dirty="0"/>
              <a:t>Таблица с сеткой часов </a:t>
            </a:r>
          </a:p>
          <a:p>
            <a:pPr marL="0" indent="0">
              <a:buNone/>
            </a:pPr>
            <a:r>
              <a:rPr lang="ru-RU" sz="4800" dirty="0"/>
              <a:t>(недельная, годовая).</a:t>
            </a:r>
          </a:p>
          <a:p>
            <a:r>
              <a:rPr lang="ru-RU" sz="4800" dirty="0"/>
              <a:t>Формы промежуточной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92331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Титульный лист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973" y="1438763"/>
            <a:ext cx="8860220" cy="54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6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Пояснительная записка</a:t>
            </a:r>
            <a:br>
              <a:rPr lang="ru-RU" dirty="0"/>
            </a:br>
            <a:r>
              <a:rPr lang="ru-RU" dirty="0"/>
              <a:t>поможет понять педагогам и родителям особенности  плана внеурочной деятельности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Перечислить нормативные документы.</a:t>
            </a:r>
          </a:p>
          <a:p>
            <a:r>
              <a:rPr lang="ru-RU" sz="3600" dirty="0"/>
              <a:t>Подробно описать, почему выбрали те или иные курсы.</a:t>
            </a:r>
          </a:p>
          <a:p>
            <a:r>
              <a:rPr lang="ru-RU" sz="3600" dirty="0"/>
              <a:t>Отразить выбор большинства учеников и родителей.</a:t>
            </a:r>
          </a:p>
          <a:p>
            <a:r>
              <a:rPr lang="ru-RU" sz="3600" dirty="0"/>
              <a:t>Перечислить учебные курсы внеурочной деятельности, которые включили в учебный план по ФГОС 2021.</a:t>
            </a:r>
          </a:p>
        </p:txBody>
      </p:sp>
    </p:spTree>
    <p:extLst>
      <p:ext uri="{BB962C8B-B14F-4D97-AF65-F5344CB8AC3E}">
        <p14:creationId xmlns:p14="http://schemas.microsoft.com/office/powerpoint/2010/main" val="356120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Локальные акты по ФГОС 2021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117" y="192021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Положение о рабочей программе:</a:t>
            </a:r>
          </a:p>
          <a:p>
            <a:pPr marL="0" indent="0">
              <a:buNone/>
            </a:pPr>
            <a:r>
              <a:rPr lang="ru-RU" sz="2400" i="1" dirty="0"/>
              <a:t>требования и реквизиты новых ФГОС, поменялась структура рабочей программы;</a:t>
            </a:r>
          </a:p>
          <a:p>
            <a:r>
              <a:rPr lang="ru-RU" sz="2400" dirty="0"/>
              <a:t>Положение о текущем контроле и промежуточной аттестации:</a:t>
            </a:r>
          </a:p>
          <a:p>
            <a:pPr marL="0" indent="0">
              <a:buNone/>
            </a:pPr>
            <a:r>
              <a:rPr lang="ru-RU" sz="2400" i="1" dirty="0"/>
              <a:t>реквизиты новых ФГОС, содержание не должно противоречить новым ООП;</a:t>
            </a:r>
          </a:p>
          <a:p>
            <a:r>
              <a:rPr lang="ru-RU" sz="2400" dirty="0"/>
              <a:t>Порядок обучения по индивидуальному учебному плану:</a:t>
            </a:r>
          </a:p>
          <a:p>
            <a:pPr marL="0" indent="0">
              <a:buNone/>
            </a:pPr>
            <a:r>
              <a:rPr lang="ru-RU" sz="2400" i="1" dirty="0"/>
              <a:t>реквизиты новых ФГОС, срок обучения можно сократить;</a:t>
            </a:r>
          </a:p>
          <a:p>
            <a:r>
              <a:rPr lang="ru-RU" sz="2400" dirty="0"/>
              <a:t>Положение о языке обучения:</a:t>
            </a:r>
          </a:p>
          <a:p>
            <a:pPr marL="0" indent="0">
              <a:buNone/>
            </a:pPr>
            <a:r>
              <a:rPr lang="ru-RU" sz="2400" i="1" dirty="0"/>
              <a:t>нормы новых ФГОС об организации изучения родного языка и второго иностранного языка;</a:t>
            </a:r>
          </a:p>
          <a:p>
            <a:r>
              <a:rPr lang="ru-RU" sz="2400" dirty="0"/>
              <a:t>Положение о сетевой форме обучения:</a:t>
            </a:r>
          </a:p>
          <a:p>
            <a:pPr marL="0" indent="0">
              <a:buNone/>
            </a:pPr>
            <a:r>
              <a:rPr lang="ru-RU" sz="2400" i="1" dirty="0"/>
              <a:t>изменилась форма договора.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7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7" y="0"/>
            <a:ext cx="12103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АООП на уровне ООО по ФГОС 2021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Если разрабатывается адаптированная программа на уровне ООО по ФГОС 2021 года, то необходимо включить в план внеурочной деятельности индивидуальные и групповые коррекционные курсы. Они должны соответствовать программе коррекционной работы, нозологиям учеников с ОВЗ и рекомендациям ИПРА при наличии.</a:t>
            </a:r>
          </a:p>
        </p:txBody>
      </p:sp>
    </p:spTree>
    <p:extLst>
      <p:ext uri="{BB962C8B-B14F-4D97-AF65-F5344CB8AC3E}">
        <p14:creationId xmlns:p14="http://schemas.microsoft.com/office/powerpoint/2010/main" val="4037312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Сетка часов внеурочной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dirty="0"/>
              <a:t>Должна включать минимум три столбца:</a:t>
            </a:r>
          </a:p>
          <a:p>
            <a:r>
              <a:rPr lang="ru-RU" sz="4000" dirty="0"/>
              <a:t>Направление внеурочной деятельности;</a:t>
            </a:r>
          </a:p>
          <a:p>
            <a:r>
              <a:rPr lang="ru-RU" sz="4000" dirty="0"/>
              <a:t>Формы организации внеурочной деятельности;</a:t>
            </a:r>
          </a:p>
          <a:p>
            <a:r>
              <a:rPr lang="ru-RU" sz="4000" dirty="0"/>
              <a:t>Объём внеурочной деятельности по классам.</a:t>
            </a:r>
          </a:p>
          <a:p>
            <a:pPr marL="0" indent="0" algn="ctr">
              <a:buNone/>
            </a:pPr>
            <a:r>
              <a:rPr lang="ru-RU" sz="3200" dirty="0"/>
              <a:t>Формы, методы и средства обучения во внеурочной деятельности должны отличаться от учебных, поэтому нельзя называть курс «Подготовка к ЕГЭ по русскому языку».</a:t>
            </a:r>
          </a:p>
          <a:p>
            <a:pPr marL="0" indent="0" algn="ctr">
              <a:buNone/>
            </a:pPr>
            <a:r>
              <a:rPr lang="ru-RU" sz="3200" dirty="0"/>
              <a:t>В названии курса необходимо отразить прикладной характер, например, «Сложные вопросы русского языка».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82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98020"/>
              </p:ext>
            </p:extLst>
          </p:nvPr>
        </p:nvGraphicFramePr>
        <p:xfrm>
          <a:off x="668214" y="527532"/>
          <a:ext cx="10585939" cy="6119456"/>
        </p:xfrm>
        <a:graphic>
          <a:graphicData uri="http://schemas.openxmlformats.org/drawingml/2006/table">
            <a:tbl>
              <a:tblPr/>
              <a:tblGrid>
                <a:gridCol w="151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038">
                <a:tc rowSpan="2"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организации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38">
                <a:tc rowSpan="2"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Спортивно-оздоровительная деятельность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«Час здоровья»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«Движение – жизнь!»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клуб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615">
                <a:tc rowSpan="3"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Проектно-исследовательская деятельность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«История родного города»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«Мой первый робот»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«Символы России»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038">
                <a:tc rowSpan="2"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 деятельность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Разговоры о важном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 общения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8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«Становлюсь грамотным читателем: читаю, думаю, понимаю»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615">
                <a:tc rowSpan="2"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Художественно-эстетическая творческая деятельность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«Рукотворный мир»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«Путешествие в сказку»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Театральная студия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культура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 мире цифры»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8769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Интеллектуальные марафоны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— путешественник. Путешествуем по России и миру»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«Учение с увлечением!»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– грамотей»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038">
                <a:tc gridSpan="3"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неделю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038">
                <a:tc gridSpan="3"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учебный год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038">
                <a:tc gridSpan="3"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 уровень образования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3" marR="30353" marT="30353" marB="303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9385" y="162613"/>
            <a:ext cx="122287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внеурочной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НОО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ФГОС-2021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основе ПООП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2022/23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10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85643"/>
              </p:ext>
            </p:extLst>
          </p:nvPr>
        </p:nvGraphicFramePr>
        <p:xfrm>
          <a:off x="110357" y="724163"/>
          <a:ext cx="11887200" cy="593886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US" sz="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en-US" sz="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5-й </a:t>
                      </a:r>
                      <a:r>
                        <a:rPr lang="en-US" sz="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6-й класс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7-й класс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8-й класс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9-й </a:t>
                      </a:r>
                      <a:r>
                        <a:rPr lang="en-US" sz="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42">
                <a:tc rowSpan="7"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 по учебным предметам образовательной программы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орфографической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зоркости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«История и традиции родного края»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«Царица наук»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Математический клуб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«История государственной символики России»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модуль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«Сложные вопросы русского языка»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«Решение геометрических задач»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«Экспериментальная физика»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542">
                <a:tc rowSpan="4"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 по формированию функциональной грамотности (читательской, математической, естественно-научной, финансовой) школьников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 мире естественных наук»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финансовой грамотности»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«Математическая грамотность»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«Смысловое чтение»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181">
                <a:tc rowSpan="3"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деятельность, направленная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комплекса воспитательных мероприятий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«Разговоры о важном»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 общения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«Театральный фестиваль»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Ежегодное образовательное событие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«Наше кино»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542">
                <a:tc rowSpan="2"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 по развитию личности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 мире современных профессий«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пробы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– волонтер»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социальной практики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0542">
                <a:tc rowSpan="2"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 по организации обеспечения учебной деятельности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Организационная линейка «Понедельник»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Организационная линейка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8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Родительский час «Вопрос к классному руководителю»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9820">
                <a:tc gridSpan="3"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неделю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9820">
                <a:tc gridSpan="3"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учебный год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9820">
                <a:tc gridSpan="3"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 уровень образования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9" marR="17439" marT="17439" marB="17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6394" y="352872"/>
            <a:ext cx="67126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 ООО по ФГОС-2021 на основе ПООП на 2022/23 учебный год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09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56381"/>
              </p:ext>
            </p:extLst>
          </p:nvPr>
        </p:nvGraphicFramePr>
        <p:xfrm>
          <a:off x="80211" y="433131"/>
          <a:ext cx="12031581" cy="6951928"/>
        </p:xfrm>
        <a:graphic>
          <a:graphicData uri="http://schemas.openxmlformats.org/drawingml/2006/table">
            <a:tbl>
              <a:tblPr/>
              <a:tblGrid>
                <a:gridCol w="1639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1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1112">
                <a:tc rowSpan="2">
                  <a:txBody>
                    <a:bodyPr/>
                    <a:lstStyle/>
                    <a:p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организации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1-й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2-й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3-й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4-й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12">
                <a:tc gridSpan="7">
                  <a:txBody>
                    <a:bodyPr/>
                    <a:lstStyle/>
                    <a:p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Часть, рекомендуемая для всех обучающихся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412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Информационно-просветительские занятия патриотической, нравственной и экологической направленности «Разговоры о важном»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Разговоры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 общения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32"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по формированию функциональной грамотности обучающихся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функциональной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Метапредметный кружок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952"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Занятия, направленные на удовлетворение профориентационных интересов и потребностей обучающихся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быть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Игровой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112">
                <a:tc gridSpan="7"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часть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112">
                <a:tc rowSpan="3"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Занятия, связанные с реализацией особых интеллектуальных и социокультурных потребностей обучающихся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«Грамотный читатель»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«Решаем, играя»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«Клуб любителей природы»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112">
                <a:tc rowSpan="2"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Занятия, направленные на удовлетворение интересов и потребностей обучающихся в творческом и физическом развитии, помощь в самореализации, раскрытии и развитии способностей и талантов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«Школа мюзикла»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Музыкально-театральная студия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78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«Подвижные игры»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112">
                <a:tc rowSpan="2"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Занятия, направленные на удовлетворение социальных интересов и потребностей обучающихся, на педагогическое сопровождение деятельности социально ориентированных ученических сообществ, детских общественных объединений, органов ученического самоуправления, на организацию совместно с обучающимися комплекса мероприятий воспитательной направленности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«Юные экологи»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6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«Тимуровцы»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112">
                <a:tc gridSpan="3"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неделю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112">
                <a:tc gridSpan="3"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учебный год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112">
                <a:tc gridSpan="3"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уровень образования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2" marR="14022" marT="14022" marB="14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20253" y="94435"/>
            <a:ext cx="253962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 для уровня НОО по ФГОС-2021 с учетом рекомендаций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2022/23 учебный год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39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12252"/>
              </p:ext>
            </p:extLst>
          </p:nvPr>
        </p:nvGraphicFramePr>
        <p:xfrm>
          <a:off x="854549" y="1775275"/>
          <a:ext cx="10515600" cy="323469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«А», 10 «Б»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«А», 11 «Б»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 общения «Разговоры о важном»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Краеведческий кружок «Основы духовно-нравственной культуры народов России»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Военно-спортивная секция «Патриот»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«Я – лидер»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проектов «Основы проектной и исследовательской деятельности»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«Радуга талантов»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54777" y="379199"/>
            <a:ext cx="43946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 для 10–11-х классов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5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Документы по обучению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4993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6000" dirty="0"/>
              <a:t>Учебный план </a:t>
            </a:r>
          </a:p>
          <a:p>
            <a:pPr marL="0" indent="0">
              <a:buNone/>
            </a:pPr>
            <a:r>
              <a:rPr lang="ru-RU" sz="6000" dirty="0"/>
              <a:t>(УП);</a:t>
            </a:r>
          </a:p>
          <a:p>
            <a:r>
              <a:rPr lang="ru-RU" sz="6000" dirty="0"/>
              <a:t>Календарный учебный график</a:t>
            </a:r>
          </a:p>
          <a:p>
            <a:pPr marL="0" indent="0">
              <a:buNone/>
            </a:pPr>
            <a:r>
              <a:rPr lang="ru-RU" sz="6000" dirty="0"/>
              <a:t>(КУГ);</a:t>
            </a:r>
          </a:p>
          <a:p>
            <a:r>
              <a:rPr lang="ru-RU" sz="6000" dirty="0"/>
              <a:t>План внеурочной деятельности</a:t>
            </a:r>
          </a:p>
          <a:p>
            <a:pPr marL="0" indent="0">
              <a:buNone/>
            </a:pPr>
            <a:r>
              <a:rPr lang="ru-RU" sz="6000" dirty="0"/>
              <a:t>(ПВД).</a:t>
            </a:r>
          </a:p>
        </p:txBody>
      </p:sp>
    </p:spTree>
    <p:extLst>
      <p:ext uri="{BB962C8B-B14F-4D97-AF65-F5344CB8AC3E}">
        <p14:creationId xmlns:p14="http://schemas.microsoft.com/office/powerpoint/2010/main" val="253431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41" y="0"/>
            <a:ext cx="6195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1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8468"/>
          </a:xfrm>
        </p:spPr>
        <p:txBody>
          <a:bodyPr/>
          <a:lstStyle/>
          <a:p>
            <a:r>
              <a:rPr lang="ru-RU" b="1" dirty="0"/>
              <a:t>Учебный план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09091"/>
            <a:ext cx="9144000" cy="3798277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/>
              <a:t>В 2022/2023 учебном году необходимо составить учебные планы по ФГОС 2021 и ФГОС второго поколения:</a:t>
            </a:r>
          </a:p>
          <a:p>
            <a:pPr lvl="0" algn="just"/>
            <a:r>
              <a:rPr lang="ru-RU" dirty="0"/>
              <a:t>УП для уровня НОО по ФГОС начального общего образования, утвержденному </a:t>
            </a:r>
            <a:r>
              <a:rPr lang="ru-RU" u="sng" dirty="0"/>
              <a:t>приказом от 31.05.2021 № 286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УП для уровня НОО по ФГОС начального общего образования, утвержденному </a:t>
            </a:r>
            <a:r>
              <a:rPr lang="ru-RU" u="sng" dirty="0"/>
              <a:t>приказом </a:t>
            </a:r>
            <a:r>
              <a:rPr lang="ru-RU" u="sng" dirty="0" err="1"/>
              <a:t>Минобрнауки</a:t>
            </a:r>
            <a:r>
              <a:rPr lang="ru-RU" u="sng" dirty="0"/>
              <a:t> от 06.10.2009 № 373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УП для уровня ООО по ФГОС основного общего образования, утвержденному </a:t>
            </a:r>
            <a:r>
              <a:rPr lang="ru-RU" u="sng" dirty="0"/>
              <a:t>приказом от 31.05.2021 № 287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УП для уровня ООО по ФГОС основного общего образования, утвержденному </a:t>
            </a:r>
            <a:r>
              <a:rPr lang="ru-RU" u="sng" dirty="0"/>
              <a:t>приказом </a:t>
            </a:r>
            <a:r>
              <a:rPr lang="ru-RU" u="sng" dirty="0" err="1"/>
              <a:t>Минобрнауки</a:t>
            </a:r>
            <a:r>
              <a:rPr lang="ru-RU" u="sng" dirty="0"/>
              <a:t> от 17.12.2010 № 1897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УП для уровня СОО по ФГОС среднего общего образования, утвержденному </a:t>
            </a:r>
            <a:r>
              <a:rPr lang="ru-RU" u="sng" dirty="0"/>
              <a:t>приказом </a:t>
            </a:r>
            <a:r>
              <a:rPr lang="ru-RU" u="sng" dirty="0" err="1"/>
              <a:t>Минобрнауки</a:t>
            </a:r>
            <a:r>
              <a:rPr lang="ru-RU" u="sng" dirty="0"/>
              <a:t> от 17.05.2012 № 413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УП для АООП;</a:t>
            </a:r>
          </a:p>
          <a:p>
            <a:pPr lvl="0" algn="just"/>
            <a:r>
              <a:rPr lang="ru-RU"/>
              <a:t>индивидуальные УП.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5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учебного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1. Титульный лист.</a:t>
            </a:r>
          </a:p>
          <a:p>
            <a:pPr marL="0" indent="0">
              <a:buNone/>
            </a:pPr>
            <a:r>
              <a:rPr lang="ru-RU" sz="4800" dirty="0"/>
              <a:t>2. Пояснительная записка.</a:t>
            </a:r>
          </a:p>
          <a:p>
            <a:pPr marL="0" indent="0">
              <a:buNone/>
            </a:pPr>
            <a:r>
              <a:rPr lang="ru-RU" sz="4800" dirty="0"/>
              <a:t>3. Сетки часов учебного плана </a:t>
            </a:r>
          </a:p>
          <a:p>
            <a:pPr marL="0" indent="0">
              <a:buNone/>
            </a:pPr>
            <a:r>
              <a:rPr lang="ru-RU" sz="4800" dirty="0"/>
              <a:t>( перспективная и текущая).</a:t>
            </a:r>
          </a:p>
          <a:p>
            <a:pPr marL="0" indent="0">
              <a:buNone/>
            </a:pPr>
            <a:r>
              <a:rPr lang="ru-RU" sz="4800" dirty="0"/>
              <a:t>4. Формы промежуточной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155977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Титульный лист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54015"/>
            <a:ext cx="10328031" cy="55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5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Пояснительная записка</a:t>
            </a:r>
            <a:br>
              <a:rPr lang="ru-RU" dirty="0"/>
            </a:br>
            <a:r>
              <a:rPr lang="ru-RU" dirty="0"/>
              <a:t>поможет понять педагогам и родителям особенности учебного плана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/>
              <a:t>Перечислить нормативные документы.</a:t>
            </a:r>
          </a:p>
          <a:p>
            <a:r>
              <a:rPr lang="ru-RU" sz="3600" dirty="0"/>
              <a:t>Указать цели введения курсов и предметов, формируемых участниками образовательных отношений.</a:t>
            </a:r>
          </a:p>
          <a:p>
            <a:r>
              <a:rPr lang="ru-RU" sz="3600" dirty="0"/>
              <a:t>Аргументировать, почему на изучение предметов отведено именно столько часов и лет обучения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b="1" dirty="0"/>
              <a:t>Совет:</a:t>
            </a:r>
          </a:p>
          <a:p>
            <a:pPr marL="0" indent="0" algn="ctr">
              <a:buNone/>
            </a:pPr>
            <a:r>
              <a:rPr lang="ru-RU" dirty="0"/>
              <a:t>Не перегружайте пояснительную записку лишней информацией. В ней нужно аргументировать решение по включению учебных предметов, курсов, модулей и распределению часов, но не описывать учебный план.</a:t>
            </a:r>
          </a:p>
        </p:txBody>
      </p:sp>
    </p:spTree>
    <p:extLst>
      <p:ext uri="{BB962C8B-B14F-4D97-AF65-F5344CB8AC3E}">
        <p14:creationId xmlns:p14="http://schemas.microsoft.com/office/powerpoint/2010/main" val="274204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Сетка часов ( перспективная и текущая)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351076"/>
              </p:ext>
            </p:extLst>
          </p:nvPr>
        </p:nvGraphicFramePr>
        <p:xfrm>
          <a:off x="1055077" y="1565027"/>
          <a:ext cx="9864968" cy="529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7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1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143">
                <a:tc rowSpan="2"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</a:rPr>
                        <a:t>Предметные области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 rowSpan="2"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Учебные предметы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Количество часов в неделю/в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Всего часов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1-й класс</a:t>
                      </a:r>
                    </a:p>
                    <a:p>
                      <a:pPr algn="ctr"/>
                      <a:r>
                        <a:rPr lang="ru-RU" sz="800">
                          <a:effectLst/>
                        </a:rPr>
                        <a:t>2021/22 уч. 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2-й класс</a:t>
                      </a:r>
                    </a:p>
                    <a:p>
                      <a:pPr algn="ctr"/>
                      <a:r>
                        <a:rPr lang="ru-RU" sz="800" dirty="0">
                          <a:effectLst/>
                        </a:rPr>
                        <a:t>2022/23 уч. г.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3-й класс</a:t>
                      </a:r>
                    </a:p>
                    <a:p>
                      <a:pPr algn="ctr"/>
                      <a:r>
                        <a:rPr lang="ru-RU" sz="800">
                          <a:effectLst/>
                        </a:rPr>
                        <a:t>2023/24 уч. 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4-й класс</a:t>
                      </a:r>
                    </a:p>
                    <a:p>
                      <a:pPr algn="ctr"/>
                      <a:r>
                        <a:rPr lang="ru-RU" sz="800">
                          <a:effectLst/>
                        </a:rPr>
                        <a:t>2024/25 уч. 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43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Обязательная часть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43">
                <a:tc rowSpan="2"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Русский язык и литературное чтение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Русский язык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16/540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Литературное чтение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8/270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143">
                <a:tc rowSpan="2"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Родной язык и литературное чтение на родном языке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Родной язык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0,5/17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0,5/17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Литературное чтение на родном языке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0,5/17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0,5/17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65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Иностранный язык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Иностранный язык (английский язык)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143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Математика и информатика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Математика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16/540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788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Обществознание и естествознание (окружающий мир)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Окружающий мир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8/270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465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Основы религиозных культур и светской этики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Основы религиозных культур и светской этики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143">
                <a:tc rowSpan="2"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Искусство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Музыка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Изобразительное искусство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143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Технология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Технология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143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Физическая культура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Физическая культура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2/68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8/270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1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Итого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17/5611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19/646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19/646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20/680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75/2533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143">
                <a:tc gridSpan="7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143">
                <a:tc gridSpan="2"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4/136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3/102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15/506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8465">
                <a:tc gridSpan="2"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Максимально допустимая нагрузка (при пятидневной рабочей неделе)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21/693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23/782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23/782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23/782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90/3039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804" marR="71804" marT="35902" marB="35902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36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1713</Words>
  <Application>Microsoft Office PowerPoint</Application>
  <PresentationFormat>Широкоэкранный</PresentationFormat>
  <Paragraphs>607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Times New Roman</vt:lpstr>
      <vt:lpstr>Тема Office</vt:lpstr>
      <vt:lpstr>Министерство образования, науки и молодежи Республики Крым</vt:lpstr>
      <vt:lpstr>Локальные акты по ФГОС 2021</vt:lpstr>
      <vt:lpstr>Документы по обучению </vt:lpstr>
      <vt:lpstr>Презентация PowerPoint</vt:lpstr>
      <vt:lpstr>Учебный план</vt:lpstr>
      <vt:lpstr>Структура учебного плана</vt:lpstr>
      <vt:lpstr>Титульный лист</vt:lpstr>
      <vt:lpstr>Пояснительная записка поможет понять педагогам и родителям особенности учебного плана </vt:lpstr>
      <vt:lpstr>Сетка часов ( перспективная и текущая)</vt:lpstr>
      <vt:lpstr>Форма промежуточной аттестации</vt:lpstr>
      <vt:lpstr>Календарный учебный график</vt:lpstr>
      <vt:lpstr>Структура календарного учебного графика</vt:lpstr>
      <vt:lpstr>Титульный лист</vt:lpstr>
      <vt:lpstr>Сроки проведения промежуточной аттестации</vt:lpstr>
      <vt:lpstr>План внеурочной деятельности</vt:lpstr>
      <vt:lpstr>План внеурочной деятельности</vt:lpstr>
      <vt:lpstr>Структура плана внеурочной деятельности в плане должны быть зафиксированы состав и структура направлений, формы организации, объём часов и формы промежуточной аттестации</vt:lpstr>
      <vt:lpstr>Титульный лист</vt:lpstr>
      <vt:lpstr>Пояснительная записка поможет понять педагогам и родителям особенности  плана внеурочной деятельности </vt:lpstr>
      <vt:lpstr>Презентация PowerPoint</vt:lpstr>
      <vt:lpstr>АООП на уровне ООО по ФГОС 2021</vt:lpstr>
      <vt:lpstr>Сетка часов внеурочной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план</dc:title>
  <dc:creator>Host_user</dc:creator>
  <cp:lastModifiedBy>Elana</cp:lastModifiedBy>
  <cp:revision>31</cp:revision>
  <dcterms:created xsi:type="dcterms:W3CDTF">2022-07-29T13:55:43Z</dcterms:created>
  <dcterms:modified xsi:type="dcterms:W3CDTF">2022-08-25T07:39:29Z</dcterms:modified>
</cp:coreProperties>
</file>