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66" r:id="rId11"/>
    <p:sldId id="326" r:id="rId12"/>
    <p:sldId id="327" r:id="rId13"/>
    <p:sldId id="370" r:id="rId14"/>
    <p:sldId id="371" r:id="rId15"/>
    <p:sldId id="376" r:id="rId16"/>
    <p:sldId id="377" r:id="rId17"/>
    <p:sldId id="368" r:id="rId18"/>
    <p:sldId id="372" r:id="rId19"/>
    <p:sldId id="373" r:id="rId20"/>
    <p:sldId id="369" r:id="rId21"/>
    <p:sldId id="374" r:id="rId22"/>
    <p:sldId id="375" r:id="rId23"/>
    <p:sldId id="36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A1E05-6E58-476C-A1E6-76B597B54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20CB4E-89DB-4A5F-AF96-F28BAD2F4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F35C34-259D-493F-86E9-33C58A2B0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FD43DD-E588-4C4E-AFC4-B8211728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87A767-7F21-4944-A57E-A83FDF59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33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AA9D6C-919E-4772-881B-A812ED2E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32BF6F-211A-4291-BD23-33F5A0D80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F8DA1B-0E79-4158-AD95-521EB1790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61A5AB-BB45-4E82-833A-C78A253B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FF512B-8DCD-4D34-A6D9-E4596201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CE9A20-7B13-45CD-83EE-659F12AB7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D1D06C-89F7-49A8-8157-9A2E9487F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9B633F-D3AD-49C2-BEB0-9CB9701B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B63C6-8E46-4DB8-A010-BD5646B43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218810-FA16-4CB4-B29B-110E847D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9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08F90-1927-4C76-9862-7D23990C7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4E69F-21EC-4792-A0D3-29F21A5A5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6B14D2-2909-41CC-9BA2-37EC5326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75285D-7C89-4B87-9CBE-D8658610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012E79-AC3A-445D-8059-20465366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61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C4087-918A-4F44-A22B-03FFD2C5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8C9E30-5C68-42F5-9339-9C019B323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5EF8BD-8671-4D71-8A21-F8EC19B99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D80456-0A51-4011-8B04-53198C2C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602062-9F8B-44D7-86E6-D853EF59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FCE0C2-0F16-4156-9DC6-B39F8312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97CCAB-BBA2-4CBA-A8ED-42F63CCA5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D41078-7AEB-4402-8495-47E76E4AD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4FBC6A-B3CC-4212-8463-5CDBA192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951A68-17AB-47FD-A370-00FD32222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42386F-6D0B-4790-90D7-9460B65DE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3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1FD47-F526-46F7-9232-EC62A9559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239D06-AE84-4BCA-88AE-D5F50F0E9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03DB2B-9D86-44D5-B0BD-B83F200A9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202D47-5AFF-48FE-9FFA-A42947791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E3C0D2-73EB-4036-B290-08A1E2670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19D71B-484B-446B-A9D7-586882AA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9A49077-9FE3-4B55-8758-30FD2AD6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06AA686-AB5F-4C19-9E05-5A9EE970C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17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E485B4-760E-4564-8989-6B4A306A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46A9E4A-D69E-49FA-A1EB-C5A7092C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7E92FC-4E08-46B8-ABF5-14D66638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A4F960-1A66-4D44-8028-E7BE117A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6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B4B17D-90C4-4C71-9D29-51AEA951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19C180-2C42-47E5-B9C6-61A2F372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E399ED-4B1C-4A88-BBAE-B549831EB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59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6875B-667E-4FF6-B8B8-C67B16E5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397E08-4BBA-4A0F-8C63-A5F34BF1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FBD8C6-3883-451E-B2B5-085BCAA08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165ADC-C3E6-467D-96AE-D0A24244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48721B-E2F6-41DD-B8C8-17DE24ED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23317D-E3B1-41AF-858B-D725DCF8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9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B53FE-D76D-4DEB-8A39-C6F769A1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6E5CC4-B81F-4B6E-AF78-13CCB947C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AEEEA6-EC8B-4A6E-8263-4BE930805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207002-B489-4CFB-8E44-8F0CBF42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1C6D7A-6855-41F9-AFD0-DB6EE2548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9AE796-66B0-4A73-99D4-03624E86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34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4ADE9-A4E8-4F61-8016-35C8E5CD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A76D2C-6B8E-4CD4-B90D-0048F456D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B5A6D7-F603-415F-B920-C1A90728F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A1CB8-F8E3-4B0B-BF1F-9D848AE677A5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EB73B5-B548-463A-9B5D-D6C29CE6E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5718C5-B40C-4A48-8A26-157AE352F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25421-E014-4501-976B-69A7E1986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44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C21BBC-819C-49C9-98E9-4242F3646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691" y="348343"/>
            <a:ext cx="9762309" cy="3161620"/>
          </a:xfrm>
        </p:spPr>
        <p:txBody>
          <a:bodyPr>
            <a:normAutofit/>
          </a:bodyPr>
          <a:lstStyle/>
          <a:p>
            <a:pPr>
              <a:tabLst>
                <a:tab pos="2076450" algn="l"/>
              </a:tabLst>
            </a:pP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8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6552A4-73F8-4FFE-BB4C-28616C356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023" y="1031847"/>
            <a:ext cx="10789919" cy="531670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 об итогах  выполнения Плана-заказа ГБОУ ДПО РК КРИППО по реализации дополнительных профессиональных программ повышения квалификации руководящих и педагогических кадров Республики Крым в первом полугодии 2022 года</a:t>
            </a:r>
            <a:r>
              <a:rPr lang="ru-RU" sz="3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</a:p>
          <a:p>
            <a:pPr indent="457200" algn="ctr">
              <a:lnSpc>
                <a:spcPct val="115000"/>
              </a:lnSpc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формировании государственного заказа </a:t>
            </a:r>
          </a:p>
          <a:p>
            <a:pPr indent="457200" algn="ctr">
              <a:lnSpc>
                <a:spcPct val="115000"/>
              </a:lnSpc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реализации дополнительных профессиональных программ повышения квалификации на 2023 год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66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>
            <a:extLst>
              <a:ext uri="{FF2B5EF4-FFF2-40B4-BE49-F238E27FC236}">
                <a16:creationId xmlns:a16="http://schemas.microsoft.com/office/drawing/2014/main" id="{97931A19-7E18-6E4D-5E00-8AA8110B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333376"/>
            <a:ext cx="8785225" cy="660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ДПП ПК, реализуемых на внебюджетной основе в 2022 году: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СГО: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«Основы делопроизводства в образовательной организации» - для руководителей, заместителей руководителей, специалистов по кадровому делопроизводству, 18 часов, очная форма обучения. Стоимость обучения – 1800 рублей за одного слушателя.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«Финансовая грамотность руководителя ДОО в условиях реализации стандартов нового поколения» - для руководителей, заместителей ДОО, 18 часов, очная форма обучения. Стоимость обучения – 1800 рублей за одного слушателя.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«Финансовая грамотность руководителя ОО в условиях реализации стандартов нового поколения» - для руководителей, заместителей ОО, 18 часов, очная форма обучения. Стоимость обучения – 1800 рублей за одного слушателя.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ru-RU" altLang="en-US" sz="1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ЕМОиФГ</a:t>
            </a:r>
            <a:r>
              <a:rPr lang="ru-RU" altLang="en-US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«Основы применения информационно-коммуникационных технологий в профессиональной деятельности педагога» - для педагогических работников образовательных организаций, 20 часов, очная форма обучения на базе общеобразовательной организации. Стоимость обучения – 2200 рублей за одного слушателя.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«Нормативно-правовое регулирование проведения ведомственного контроля за соблюдением законодательства в области образования в общеобразовательной организации Республики Крым» - для руководителей и их заместителей, 18 часов, очная форма обучения. Стоимость обучения – 1800 рублей за одного слушателя.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«Нормативно-правовое регулирование проведения ведомственного контроля за соблюдением законодательства в области образования в дошкольной образовательной организации Республики Крым» - для заведующих, заместителей и старших воспитателей, 18 часов, очная форма обучения. Стоимость обучения – 1800 рублей за одного слушателя.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0DA5CE6-A71E-13DB-372C-94D5CDA9E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19445"/>
              </p:ext>
            </p:extLst>
          </p:nvPr>
        </p:nvGraphicFramePr>
        <p:xfrm>
          <a:off x="217713" y="200298"/>
          <a:ext cx="11800114" cy="6348542"/>
        </p:xfrm>
        <a:graphic>
          <a:graphicData uri="http://schemas.openxmlformats.org/drawingml/2006/table">
            <a:tbl>
              <a:tblPr/>
              <a:tblGrid>
                <a:gridCol w="4159753">
                  <a:extLst>
                    <a:ext uri="{9D8B030D-6E8A-4147-A177-3AD203B41FA5}">
                      <a16:colId xmlns:a16="http://schemas.microsoft.com/office/drawing/2014/main" val="3866522463"/>
                    </a:ext>
                  </a:extLst>
                </a:gridCol>
                <a:gridCol w="2546787">
                  <a:extLst>
                    <a:ext uri="{9D8B030D-6E8A-4147-A177-3AD203B41FA5}">
                      <a16:colId xmlns:a16="http://schemas.microsoft.com/office/drawing/2014/main" val="852611856"/>
                    </a:ext>
                  </a:extLst>
                </a:gridCol>
                <a:gridCol w="2546787">
                  <a:extLst>
                    <a:ext uri="{9D8B030D-6E8A-4147-A177-3AD203B41FA5}">
                      <a16:colId xmlns:a16="http://schemas.microsoft.com/office/drawing/2014/main" val="3703703834"/>
                    </a:ext>
                  </a:extLst>
                </a:gridCol>
                <a:gridCol w="2546787">
                  <a:extLst>
                    <a:ext uri="{9D8B030D-6E8A-4147-A177-3AD203B41FA5}">
                      <a16:colId xmlns:a16="http://schemas.microsoft.com/office/drawing/2014/main" val="1119559457"/>
                    </a:ext>
                  </a:extLst>
                </a:gridCol>
              </a:tblGrid>
              <a:tr h="43128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Информация об обучении по ДПП ПК за I полугодие 2022 на внебюджетной основе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528869"/>
                  </a:ext>
                </a:extLst>
              </a:tr>
              <a:tr h="12182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Регионы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«Основы делопроизводства в образовательной организации»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«Нормативно-правовое регулирование проведения ведомственного контроля за соблюдением законодательства в деятельности дошкольных образовательных организаций Республики Крым»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24094"/>
                  </a:ext>
                </a:extLst>
              </a:tr>
              <a:tr h="6677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108748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242667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766652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627531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940104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216499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284005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714688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662317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443886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357324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727754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753746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037898"/>
                  </a:ext>
                </a:extLst>
              </a:tr>
              <a:tr h="287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765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95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7024346-3665-E96D-EE68-FE6CCD455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25678"/>
              </p:ext>
            </p:extLst>
          </p:nvPr>
        </p:nvGraphicFramePr>
        <p:xfrm>
          <a:off x="418011" y="261257"/>
          <a:ext cx="11599819" cy="6400796"/>
        </p:xfrm>
        <a:graphic>
          <a:graphicData uri="http://schemas.openxmlformats.org/drawingml/2006/table">
            <a:tbl>
              <a:tblPr/>
              <a:tblGrid>
                <a:gridCol w="4089145">
                  <a:extLst>
                    <a:ext uri="{9D8B030D-6E8A-4147-A177-3AD203B41FA5}">
                      <a16:colId xmlns:a16="http://schemas.microsoft.com/office/drawing/2014/main" val="198512215"/>
                    </a:ext>
                  </a:extLst>
                </a:gridCol>
                <a:gridCol w="2503558">
                  <a:extLst>
                    <a:ext uri="{9D8B030D-6E8A-4147-A177-3AD203B41FA5}">
                      <a16:colId xmlns:a16="http://schemas.microsoft.com/office/drawing/2014/main" val="3752150748"/>
                    </a:ext>
                  </a:extLst>
                </a:gridCol>
                <a:gridCol w="2503558">
                  <a:extLst>
                    <a:ext uri="{9D8B030D-6E8A-4147-A177-3AD203B41FA5}">
                      <a16:colId xmlns:a16="http://schemas.microsoft.com/office/drawing/2014/main" val="1214447525"/>
                    </a:ext>
                  </a:extLst>
                </a:gridCol>
                <a:gridCol w="2503558">
                  <a:extLst>
                    <a:ext uri="{9D8B030D-6E8A-4147-A177-3AD203B41FA5}">
                      <a16:colId xmlns:a16="http://schemas.microsoft.com/office/drawing/2014/main" val="1751966838"/>
                    </a:ext>
                  </a:extLst>
                </a:gridCol>
              </a:tblGrid>
              <a:tr h="5494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Информация об обучении по ДПП ПК за I полугодие 2022 на внебюджетной основе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613931"/>
                  </a:ext>
                </a:extLst>
              </a:tr>
              <a:tr h="15519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Регионы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«Основы делопроизводства в образовательной организации»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«Нормативно-правовое регулирование проведения ведомственного контроля за соблюдением законодательства в деятельности дошкольных образовательных организаций Республики Крым»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880345"/>
                  </a:ext>
                </a:extLst>
              </a:tr>
              <a:tr h="850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273453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487455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056175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902436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982375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944117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556565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682924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883896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322973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447205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070923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903352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07006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533658"/>
                  </a:ext>
                </a:extLst>
              </a:tr>
              <a:tr h="22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</a:p>
                  </a:txBody>
                  <a:tcPr marL="5211" marR="5211" marT="5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917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27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C076DDC-C2F2-44C5-CC02-62CA06B8F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406899"/>
              </p:ext>
            </p:extLst>
          </p:nvPr>
        </p:nvGraphicFramePr>
        <p:xfrm>
          <a:off x="217714" y="296090"/>
          <a:ext cx="11695613" cy="6278053"/>
        </p:xfrm>
        <a:graphic>
          <a:graphicData uri="http://schemas.openxmlformats.org/drawingml/2006/table">
            <a:tbl>
              <a:tblPr/>
              <a:tblGrid>
                <a:gridCol w="724561">
                  <a:extLst>
                    <a:ext uri="{9D8B030D-6E8A-4147-A177-3AD203B41FA5}">
                      <a16:colId xmlns:a16="http://schemas.microsoft.com/office/drawing/2014/main" val="2214889183"/>
                    </a:ext>
                  </a:extLst>
                </a:gridCol>
                <a:gridCol w="2318592">
                  <a:extLst>
                    <a:ext uri="{9D8B030D-6E8A-4147-A177-3AD203B41FA5}">
                      <a16:colId xmlns:a16="http://schemas.microsoft.com/office/drawing/2014/main" val="1393929425"/>
                    </a:ext>
                  </a:extLst>
                </a:gridCol>
                <a:gridCol w="1062690">
                  <a:extLst>
                    <a:ext uri="{9D8B030D-6E8A-4147-A177-3AD203B41FA5}">
                      <a16:colId xmlns:a16="http://schemas.microsoft.com/office/drawing/2014/main" val="910051224"/>
                    </a:ext>
                  </a:extLst>
                </a:gridCol>
                <a:gridCol w="1062690">
                  <a:extLst>
                    <a:ext uri="{9D8B030D-6E8A-4147-A177-3AD203B41FA5}">
                      <a16:colId xmlns:a16="http://schemas.microsoft.com/office/drawing/2014/main" val="2515414829"/>
                    </a:ext>
                  </a:extLst>
                </a:gridCol>
                <a:gridCol w="1062690">
                  <a:extLst>
                    <a:ext uri="{9D8B030D-6E8A-4147-A177-3AD203B41FA5}">
                      <a16:colId xmlns:a16="http://schemas.microsoft.com/office/drawing/2014/main" val="606534281"/>
                    </a:ext>
                  </a:extLst>
                </a:gridCol>
                <a:gridCol w="1400818">
                  <a:extLst>
                    <a:ext uri="{9D8B030D-6E8A-4147-A177-3AD203B41FA5}">
                      <a16:colId xmlns:a16="http://schemas.microsoft.com/office/drawing/2014/main" val="2986625265"/>
                    </a:ext>
                  </a:extLst>
                </a:gridCol>
                <a:gridCol w="1648374">
                  <a:extLst>
                    <a:ext uri="{9D8B030D-6E8A-4147-A177-3AD203B41FA5}">
                      <a16:colId xmlns:a16="http://schemas.microsoft.com/office/drawing/2014/main" val="1571025393"/>
                    </a:ext>
                  </a:extLst>
                </a:gridCol>
                <a:gridCol w="1207599">
                  <a:extLst>
                    <a:ext uri="{9D8B030D-6E8A-4147-A177-3AD203B41FA5}">
                      <a16:colId xmlns:a16="http://schemas.microsoft.com/office/drawing/2014/main" val="974507025"/>
                    </a:ext>
                  </a:extLst>
                </a:gridCol>
                <a:gridCol w="1207599">
                  <a:extLst>
                    <a:ext uri="{9D8B030D-6E8A-4147-A177-3AD203B41FA5}">
                      <a16:colId xmlns:a16="http://schemas.microsoft.com/office/drawing/2014/main" val="2481096395"/>
                    </a:ext>
                  </a:extLst>
                </a:gridCol>
              </a:tblGrid>
              <a:tr h="1033201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Информация 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 повышения квалификации руководящих и педагогических кадров организаций, осуществляющих образовательную деятельность на территории Республики Крым,  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2019-2023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4803" marR="4803" marT="4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282860"/>
                  </a:ext>
                </a:extLst>
              </a:tr>
              <a:tr h="8108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803" marR="4803" marT="4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4803" marR="4803" marT="4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за 2019-2021 г.г.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пед. работников по БД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(план)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 (предвар. заявки)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1176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779979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395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022596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603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063387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1 546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341710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1 422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1 488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015363"/>
                  </a:ext>
                </a:extLst>
              </a:tr>
              <a:tr h="353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985025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62505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1 339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4 368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5 694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199567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27226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1 584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1 260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789321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1 372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437200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1 144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1 459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330937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174599"/>
                  </a:ext>
                </a:extLst>
              </a:tr>
              <a:tr h="3138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410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049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66E2BCA-E11F-65D7-689D-8259D22D5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091483"/>
              </p:ext>
            </p:extLst>
          </p:nvPr>
        </p:nvGraphicFramePr>
        <p:xfrm>
          <a:off x="269966" y="252548"/>
          <a:ext cx="11747862" cy="6409280"/>
        </p:xfrm>
        <a:graphic>
          <a:graphicData uri="http://schemas.openxmlformats.org/drawingml/2006/table">
            <a:tbl>
              <a:tblPr/>
              <a:tblGrid>
                <a:gridCol w="727798">
                  <a:extLst>
                    <a:ext uri="{9D8B030D-6E8A-4147-A177-3AD203B41FA5}">
                      <a16:colId xmlns:a16="http://schemas.microsoft.com/office/drawing/2014/main" val="1241747053"/>
                    </a:ext>
                  </a:extLst>
                </a:gridCol>
                <a:gridCol w="2328952">
                  <a:extLst>
                    <a:ext uri="{9D8B030D-6E8A-4147-A177-3AD203B41FA5}">
                      <a16:colId xmlns:a16="http://schemas.microsoft.com/office/drawing/2014/main" val="1778977317"/>
                    </a:ext>
                  </a:extLst>
                </a:gridCol>
                <a:gridCol w="1067437">
                  <a:extLst>
                    <a:ext uri="{9D8B030D-6E8A-4147-A177-3AD203B41FA5}">
                      <a16:colId xmlns:a16="http://schemas.microsoft.com/office/drawing/2014/main" val="3965014655"/>
                    </a:ext>
                  </a:extLst>
                </a:gridCol>
                <a:gridCol w="1067437">
                  <a:extLst>
                    <a:ext uri="{9D8B030D-6E8A-4147-A177-3AD203B41FA5}">
                      <a16:colId xmlns:a16="http://schemas.microsoft.com/office/drawing/2014/main" val="4027029556"/>
                    </a:ext>
                  </a:extLst>
                </a:gridCol>
                <a:gridCol w="1067437">
                  <a:extLst>
                    <a:ext uri="{9D8B030D-6E8A-4147-A177-3AD203B41FA5}">
                      <a16:colId xmlns:a16="http://schemas.microsoft.com/office/drawing/2014/main" val="3647796190"/>
                    </a:ext>
                  </a:extLst>
                </a:gridCol>
                <a:gridCol w="1407075">
                  <a:extLst>
                    <a:ext uri="{9D8B030D-6E8A-4147-A177-3AD203B41FA5}">
                      <a16:colId xmlns:a16="http://schemas.microsoft.com/office/drawing/2014/main" val="821189418"/>
                    </a:ext>
                  </a:extLst>
                </a:gridCol>
                <a:gridCol w="1655738">
                  <a:extLst>
                    <a:ext uri="{9D8B030D-6E8A-4147-A177-3AD203B41FA5}">
                      <a16:colId xmlns:a16="http://schemas.microsoft.com/office/drawing/2014/main" val="3066980367"/>
                    </a:ext>
                  </a:extLst>
                </a:gridCol>
                <a:gridCol w="1212994">
                  <a:extLst>
                    <a:ext uri="{9D8B030D-6E8A-4147-A177-3AD203B41FA5}">
                      <a16:colId xmlns:a16="http://schemas.microsoft.com/office/drawing/2014/main" val="165003279"/>
                    </a:ext>
                  </a:extLst>
                </a:gridCol>
                <a:gridCol w="1212994">
                  <a:extLst>
                    <a:ext uri="{9D8B030D-6E8A-4147-A177-3AD203B41FA5}">
                      <a16:colId xmlns:a16="http://schemas.microsoft.com/office/drawing/2014/main" val="2103778476"/>
                    </a:ext>
                  </a:extLst>
                </a:gridCol>
              </a:tblGrid>
              <a:tr h="82045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Информация 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 повышения квалификации руководящих и педагогических кадров организаций, осуществляющих образовательную деятельность на территории Республики Крым,  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2019-2023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4803" marR="4803" marT="4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974910"/>
                  </a:ext>
                </a:extLst>
              </a:tr>
              <a:tr h="880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803" marR="4803" marT="4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4803" marR="4803" marT="4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за 2019-2021 г.г.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пед. работников по БД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 (план)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 (предвар. заявки)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3280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806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33447"/>
                  </a:ext>
                </a:extLst>
              </a:tr>
              <a:tr h="4058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1 478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319182"/>
                  </a:ext>
                </a:extLst>
              </a:tr>
              <a:tr h="4058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435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258919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873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898286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281490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706840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539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93771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681521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2 419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2 256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1 053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284671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539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05505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583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210749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075960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891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1 032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860932"/>
                  </a:ext>
                </a:extLst>
              </a:tr>
              <a:tr h="2492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 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878066"/>
                  </a:ext>
                </a:extLst>
              </a:tr>
              <a:tr h="2081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Федеральные ОУ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72415"/>
                  </a:ext>
                </a:extLst>
              </a:tr>
              <a:tr h="2180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Частные ОУ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98836"/>
                  </a:ext>
                </a:extLst>
              </a:tr>
              <a:tr h="2180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9 268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9 722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10 155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29 145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28 930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12 185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7 914</a:t>
                      </a:r>
                    </a:p>
                  </a:txBody>
                  <a:tcPr marL="4803" marR="4803" marT="4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90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139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60AC82F-8E00-CC0D-A4C7-D4BB99205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345862"/>
              </p:ext>
            </p:extLst>
          </p:nvPr>
        </p:nvGraphicFramePr>
        <p:xfrm>
          <a:off x="357051" y="339634"/>
          <a:ext cx="11608527" cy="6244045"/>
        </p:xfrm>
        <a:graphic>
          <a:graphicData uri="http://schemas.openxmlformats.org/drawingml/2006/table">
            <a:tbl>
              <a:tblPr/>
              <a:tblGrid>
                <a:gridCol w="813681">
                  <a:extLst>
                    <a:ext uri="{9D8B030D-6E8A-4147-A177-3AD203B41FA5}">
                      <a16:colId xmlns:a16="http://schemas.microsoft.com/office/drawing/2014/main" val="2025633399"/>
                    </a:ext>
                  </a:extLst>
                </a:gridCol>
                <a:gridCol w="2603781">
                  <a:extLst>
                    <a:ext uri="{9D8B030D-6E8A-4147-A177-3AD203B41FA5}">
                      <a16:colId xmlns:a16="http://schemas.microsoft.com/office/drawing/2014/main" val="533623076"/>
                    </a:ext>
                  </a:extLst>
                </a:gridCol>
                <a:gridCol w="1444286">
                  <a:extLst>
                    <a:ext uri="{9D8B030D-6E8A-4147-A177-3AD203B41FA5}">
                      <a16:colId xmlns:a16="http://schemas.microsoft.com/office/drawing/2014/main" val="2630844173"/>
                    </a:ext>
                  </a:extLst>
                </a:gridCol>
                <a:gridCol w="1444286">
                  <a:extLst>
                    <a:ext uri="{9D8B030D-6E8A-4147-A177-3AD203B41FA5}">
                      <a16:colId xmlns:a16="http://schemas.microsoft.com/office/drawing/2014/main" val="1404993734"/>
                    </a:ext>
                  </a:extLst>
                </a:gridCol>
                <a:gridCol w="1444286">
                  <a:extLst>
                    <a:ext uri="{9D8B030D-6E8A-4147-A177-3AD203B41FA5}">
                      <a16:colId xmlns:a16="http://schemas.microsoft.com/office/drawing/2014/main" val="1633887984"/>
                    </a:ext>
                  </a:extLst>
                </a:gridCol>
                <a:gridCol w="1444286">
                  <a:extLst>
                    <a:ext uri="{9D8B030D-6E8A-4147-A177-3AD203B41FA5}">
                      <a16:colId xmlns:a16="http://schemas.microsoft.com/office/drawing/2014/main" val="853309027"/>
                    </a:ext>
                  </a:extLst>
                </a:gridCol>
                <a:gridCol w="2413921">
                  <a:extLst>
                    <a:ext uri="{9D8B030D-6E8A-4147-A177-3AD203B41FA5}">
                      <a16:colId xmlns:a16="http://schemas.microsoft.com/office/drawing/2014/main" val="4047581925"/>
                    </a:ext>
                  </a:extLst>
                </a:gridCol>
              </a:tblGrid>
              <a:tr h="14243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Информация 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 повышения квалификации руководящих и педагогических кадров организаций, осуществляющих образовательную деятельность на территории Республики Крым,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базе МК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2019-2023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432604"/>
                  </a:ext>
                </a:extLst>
              </a:tr>
              <a:tr h="589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(план)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  <a:b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(предвар. заявки)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15241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86420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313589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311646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690310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367393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629808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196754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92538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76366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061387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503409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202116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280875"/>
                  </a:ext>
                </a:extLst>
              </a:tr>
              <a:tr h="3021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390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42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F721280-2504-8645-3749-2A76B14F8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668374"/>
              </p:ext>
            </p:extLst>
          </p:nvPr>
        </p:nvGraphicFramePr>
        <p:xfrm>
          <a:off x="269967" y="339634"/>
          <a:ext cx="11678193" cy="6305000"/>
        </p:xfrm>
        <a:graphic>
          <a:graphicData uri="http://schemas.openxmlformats.org/drawingml/2006/table">
            <a:tbl>
              <a:tblPr/>
              <a:tblGrid>
                <a:gridCol w="818563">
                  <a:extLst>
                    <a:ext uri="{9D8B030D-6E8A-4147-A177-3AD203B41FA5}">
                      <a16:colId xmlns:a16="http://schemas.microsoft.com/office/drawing/2014/main" val="2562837792"/>
                    </a:ext>
                  </a:extLst>
                </a:gridCol>
                <a:gridCol w="2619406">
                  <a:extLst>
                    <a:ext uri="{9D8B030D-6E8A-4147-A177-3AD203B41FA5}">
                      <a16:colId xmlns:a16="http://schemas.microsoft.com/office/drawing/2014/main" val="3387947637"/>
                    </a:ext>
                  </a:extLst>
                </a:gridCol>
                <a:gridCol w="1452954">
                  <a:extLst>
                    <a:ext uri="{9D8B030D-6E8A-4147-A177-3AD203B41FA5}">
                      <a16:colId xmlns:a16="http://schemas.microsoft.com/office/drawing/2014/main" val="1105108793"/>
                    </a:ext>
                  </a:extLst>
                </a:gridCol>
                <a:gridCol w="1452954">
                  <a:extLst>
                    <a:ext uri="{9D8B030D-6E8A-4147-A177-3AD203B41FA5}">
                      <a16:colId xmlns:a16="http://schemas.microsoft.com/office/drawing/2014/main" val="1645886684"/>
                    </a:ext>
                  </a:extLst>
                </a:gridCol>
                <a:gridCol w="1452954">
                  <a:extLst>
                    <a:ext uri="{9D8B030D-6E8A-4147-A177-3AD203B41FA5}">
                      <a16:colId xmlns:a16="http://schemas.microsoft.com/office/drawing/2014/main" val="3080098915"/>
                    </a:ext>
                  </a:extLst>
                </a:gridCol>
                <a:gridCol w="1452954">
                  <a:extLst>
                    <a:ext uri="{9D8B030D-6E8A-4147-A177-3AD203B41FA5}">
                      <a16:colId xmlns:a16="http://schemas.microsoft.com/office/drawing/2014/main" val="3666863318"/>
                    </a:ext>
                  </a:extLst>
                </a:gridCol>
                <a:gridCol w="2428408">
                  <a:extLst>
                    <a:ext uri="{9D8B030D-6E8A-4147-A177-3AD203B41FA5}">
                      <a16:colId xmlns:a16="http://schemas.microsoft.com/office/drawing/2014/main" val="2755424929"/>
                    </a:ext>
                  </a:extLst>
                </a:gridCol>
              </a:tblGrid>
              <a:tr h="125593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Информация 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 повышения квалификации руководящих и педагогических кадров организаций, осуществляющих образовательную деятельность на территории Республики Крым,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базе МК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2019-2023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34449"/>
                  </a:ext>
                </a:extLst>
              </a:tr>
              <a:tr h="5201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(выполн.)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(план)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  <a:b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(предвар. заявки)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58403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135951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735052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762855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486237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903243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286417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831486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878077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341012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651058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885337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766964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065732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 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09621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Федеральные ОУ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223194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Частные ОУ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428105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1 390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1 007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1 484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855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82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250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6CA4ACF-C904-BEA2-CB2C-8E6CB7337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4113"/>
              </p:ext>
            </p:extLst>
          </p:nvPr>
        </p:nvGraphicFramePr>
        <p:xfrm>
          <a:off x="148047" y="348343"/>
          <a:ext cx="11861071" cy="6453051"/>
        </p:xfrm>
        <a:graphic>
          <a:graphicData uri="http://schemas.openxmlformats.org/drawingml/2006/table">
            <a:tbl>
              <a:tblPr firstRow="1" firstCol="1" bandRow="1"/>
              <a:tblGrid>
                <a:gridCol w="822536">
                  <a:extLst>
                    <a:ext uri="{9D8B030D-6E8A-4147-A177-3AD203B41FA5}">
                      <a16:colId xmlns:a16="http://schemas.microsoft.com/office/drawing/2014/main" val="222093063"/>
                    </a:ext>
                  </a:extLst>
                </a:gridCol>
                <a:gridCol w="983442">
                  <a:extLst>
                    <a:ext uri="{9D8B030D-6E8A-4147-A177-3AD203B41FA5}">
                      <a16:colId xmlns:a16="http://schemas.microsoft.com/office/drawing/2014/main" val="587593240"/>
                    </a:ext>
                  </a:extLst>
                </a:gridCol>
                <a:gridCol w="3478827">
                  <a:extLst>
                    <a:ext uri="{9D8B030D-6E8A-4147-A177-3AD203B41FA5}">
                      <a16:colId xmlns:a16="http://schemas.microsoft.com/office/drawing/2014/main" val="468263341"/>
                    </a:ext>
                  </a:extLst>
                </a:gridCol>
                <a:gridCol w="5339651">
                  <a:extLst>
                    <a:ext uri="{9D8B030D-6E8A-4147-A177-3AD203B41FA5}">
                      <a16:colId xmlns:a16="http://schemas.microsoft.com/office/drawing/2014/main" val="3422548110"/>
                    </a:ext>
                  </a:extLst>
                </a:gridCol>
                <a:gridCol w="1142635">
                  <a:extLst>
                    <a:ext uri="{9D8B030D-6E8A-4147-A177-3AD203B41FA5}">
                      <a16:colId xmlns:a16="http://schemas.microsoft.com/office/drawing/2014/main" val="177632379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1184303211"/>
                    </a:ext>
                  </a:extLst>
                </a:gridCol>
              </a:tblGrid>
              <a:tr h="333854">
                <a:tc gridSpan="6">
                  <a:txBody>
                    <a:bodyPr/>
                    <a:lstStyle/>
                    <a:p>
                      <a:pPr indent="3810"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ДПП ПК на 2023 год для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педагогических работников, в том числе вновь образованных Центров «Точка роста»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942360"/>
                  </a:ext>
                </a:extLst>
              </a:tr>
              <a:tr h="333854">
                <a:tc rowSpan="2">
                  <a:txBody>
                    <a:bodyPr/>
                    <a:lstStyle/>
                    <a:p>
                      <a:pPr indent="3810"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ДПП ПК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педагогических работников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дополнительных профессиональных программ повышения квалификации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обучения, форма обучения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706595"/>
                  </a:ext>
                </a:extLst>
              </a:tr>
              <a:tr h="652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747632"/>
                  </a:ext>
                </a:extLst>
              </a:tr>
              <a:tr h="665859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Учителя-предметники, педагоги дополнительного образования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«Робототехника и 3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-моделирование в образовательных центрах «Точка роста» и детских технопарках «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157209"/>
                  </a:ext>
                </a:extLst>
              </a:tr>
              <a:tr h="8878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200000"/>
                        </a:lnSpc>
                        <a:buFont typeface="+mj-lt"/>
                        <a:buNone/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Заместители директоров по учебно-воспитательной работе, учителя-предметники, педагоги дополнительного образования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«Межпредметная интеграция в центрах «Точка роста» как средства повышения качества образования и целостного развития личности обучающихся»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599228"/>
                  </a:ext>
                </a:extLst>
              </a:tr>
              <a:tr h="8878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200000"/>
                        </a:lnSpc>
                        <a:buFont typeface="+mj-lt"/>
                        <a:buNone/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Заместители директоров по учебно-воспитательной работе, учителя-предметники, педагоги дополнительного образования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«Использование современных средств обучения центров «Точка роста» для учебно-исследовательской и проектной деятельности»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33564"/>
                  </a:ext>
                </a:extLst>
              </a:tr>
              <a:tr h="952318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Заместители директоров по учебно-воспитательной (воспитательной) работе, педагоги дополнительного образования, классные руководители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«Центр «Точка роста»: новые возможности для воспитания, обучения и развития учащихся»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640328"/>
                  </a:ext>
                </a:extLst>
              </a:tr>
              <a:tr h="8878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200000"/>
                        </a:lnSpc>
                        <a:buFont typeface="+mj-lt"/>
                        <a:buNone/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4770755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4770755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Заместители директоров по учебно-воспитательной работе, учителя-предметники, педагоги дополнительного образования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«Центр «Точка роста» как ресурс формирования у обучающихся современных технологических навыков»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543129"/>
                  </a:ext>
                </a:extLst>
              </a:tr>
              <a:tr h="284686">
                <a:tc gridSpan="6">
                  <a:txBody>
                    <a:bodyPr/>
                    <a:lstStyle/>
                    <a:p>
                      <a:pPr algn="l">
                        <a:tabLst>
                          <a:tab pos="3690620" algn="l"/>
                          <a:tab pos="378079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009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620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F40E739-BDA1-9238-F6AA-E0565A8AF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755209"/>
              </p:ext>
            </p:extLst>
          </p:nvPr>
        </p:nvGraphicFramePr>
        <p:xfrm>
          <a:off x="487681" y="478971"/>
          <a:ext cx="11504022" cy="6235340"/>
        </p:xfrm>
        <a:graphic>
          <a:graphicData uri="http://schemas.openxmlformats.org/drawingml/2006/table">
            <a:tbl>
              <a:tblPr/>
              <a:tblGrid>
                <a:gridCol w="1025977">
                  <a:extLst>
                    <a:ext uri="{9D8B030D-6E8A-4147-A177-3AD203B41FA5}">
                      <a16:colId xmlns:a16="http://schemas.microsoft.com/office/drawing/2014/main" val="2170352668"/>
                    </a:ext>
                  </a:extLst>
                </a:gridCol>
                <a:gridCol w="5617396">
                  <a:extLst>
                    <a:ext uri="{9D8B030D-6E8A-4147-A177-3AD203B41FA5}">
                      <a16:colId xmlns:a16="http://schemas.microsoft.com/office/drawing/2014/main" val="343354271"/>
                    </a:ext>
                  </a:extLst>
                </a:gridCol>
                <a:gridCol w="4860649">
                  <a:extLst>
                    <a:ext uri="{9D8B030D-6E8A-4147-A177-3AD203B41FA5}">
                      <a16:colId xmlns:a16="http://schemas.microsoft.com/office/drawing/2014/main" val="916599348"/>
                    </a:ext>
                  </a:extLst>
                </a:gridCol>
              </a:tblGrid>
              <a:tr h="14581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обучение по ДПП ПК «Профилактика употребления никотинсодержащей продукции и токсикомании в детской и подростковой среде»  в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году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9317"/>
                  </a:ext>
                </a:extLst>
              </a:tr>
              <a:tr h="588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Заявки, чел.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573711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982193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116974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838913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0770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708202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75893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791208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90870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427447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931137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095688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655566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539365"/>
                  </a:ext>
                </a:extLst>
              </a:tr>
              <a:tr h="299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507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636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F18A319-39BE-1C5E-636D-81A2AC07F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383385"/>
              </p:ext>
            </p:extLst>
          </p:nvPr>
        </p:nvGraphicFramePr>
        <p:xfrm>
          <a:off x="200297" y="287383"/>
          <a:ext cx="11843658" cy="6470469"/>
        </p:xfrm>
        <a:graphic>
          <a:graphicData uri="http://schemas.openxmlformats.org/drawingml/2006/table">
            <a:tbl>
              <a:tblPr/>
              <a:tblGrid>
                <a:gridCol w="1056267">
                  <a:extLst>
                    <a:ext uri="{9D8B030D-6E8A-4147-A177-3AD203B41FA5}">
                      <a16:colId xmlns:a16="http://schemas.microsoft.com/office/drawing/2014/main" val="2546229943"/>
                    </a:ext>
                  </a:extLst>
                </a:gridCol>
                <a:gridCol w="5783240">
                  <a:extLst>
                    <a:ext uri="{9D8B030D-6E8A-4147-A177-3AD203B41FA5}">
                      <a16:colId xmlns:a16="http://schemas.microsoft.com/office/drawing/2014/main" val="4249937429"/>
                    </a:ext>
                  </a:extLst>
                </a:gridCol>
                <a:gridCol w="5004151">
                  <a:extLst>
                    <a:ext uri="{9D8B030D-6E8A-4147-A177-3AD203B41FA5}">
                      <a16:colId xmlns:a16="http://schemas.microsoft.com/office/drawing/2014/main" val="1462465517"/>
                    </a:ext>
                  </a:extLst>
                </a:gridCol>
              </a:tblGrid>
              <a:tr h="19122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обучение по ДПП ПК «Профилактика употребления никотинсодержащей продукции и токсикомании в детской и подростковой среде»  в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году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687762"/>
                  </a:ext>
                </a:extLst>
              </a:tr>
              <a:tr h="6434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Заявки, чел.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891301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430266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377230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22250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188498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395037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409335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180092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767177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616404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567660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6940" marR="6940" marT="69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098233"/>
                  </a:ext>
                </a:extLst>
              </a:tr>
              <a:tr h="3262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704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32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DDDA0FF-EBF9-CEF9-7DBA-6D9F0F8D2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33440"/>
              </p:ext>
            </p:extLst>
          </p:nvPr>
        </p:nvGraphicFramePr>
        <p:xfrm>
          <a:off x="531223" y="426720"/>
          <a:ext cx="11347267" cy="6069877"/>
        </p:xfrm>
        <a:graphic>
          <a:graphicData uri="http://schemas.openxmlformats.org/drawingml/2006/table">
            <a:tbl>
              <a:tblPr/>
              <a:tblGrid>
                <a:gridCol w="1769012">
                  <a:extLst>
                    <a:ext uri="{9D8B030D-6E8A-4147-A177-3AD203B41FA5}">
                      <a16:colId xmlns:a16="http://schemas.microsoft.com/office/drawing/2014/main" val="589038332"/>
                    </a:ext>
                  </a:extLst>
                </a:gridCol>
                <a:gridCol w="3055034">
                  <a:extLst>
                    <a:ext uri="{9D8B030D-6E8A-4147-A177-3AD203B41FA5}">
                      <a16:colId xmlns:a16="http://schemas.microsoft.com/office/drawing/2014/main" val="3969997407"/>
                    </a:ext>
                  </a:extLst>
                </a:gridCol>
                <a:gridCol w="2327643">
                  <a:extLst>
                    <a:ext uri="{9D8B030D-6E8A-4147-A177-3AD203B41FA5}">
                      <a16:colId xmlns:a16="http://schemas.microsoft.com/office/drawing/2014/main" val="3623972038"/>
                    </a:ext>
                  </a:extLst>
                </a:gridCol>
                <a:gridCol w="2327643">
                  <a:extLst>
                    <a:ext uri="{9D8B030D-6E8A-4147-A177-3AD203B41FA5}">
                      <a16:colId xmlns:a16="http://schemas.microsoft.com/office/drawing/2014/main" val="1244258645"/>
                    </a:ext>
                  </a:extLst>
                </a:gridCol>
                <a:gridCol w="1867935">
                  <a:extLst>
                    <a:ext uri="{9D8B030D-6E8A-4147-A177-3AD203B41FA5}">
                      <a16:colId xmlns:a16="http://schemas.microsoft.com/office/drawing/2014/main" val="1834066448"/>
                    </a:ext>
                  </a:extLst>
                </a:gridCol>
              </a:tblGrid>
              <a:tr h="9380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 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руководящих и педагогических кадров организаций, осуществляющих образовательную деятельность на территории Республики Крым за 1-е полугодие 2022 года</a:t>
                      </a:r>
                    </a:p>
                  </a:txBody>
                  <a:tcPr marL="5771" marR="5771" marT="57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886489"/>
                  </a:ext>
                </a:extLst>
              </a:tr>
              <a:tr h="3170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человек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выполнения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983805"/>
                  </a:ext>
                </a:extLst>
              </a:tr>
              <a:tr h="317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844357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513356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847772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150468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033855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26905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327843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650500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80599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92282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665600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052255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695058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33177"/>
                  </a:ext>
                </a:extLst>
              </a:tr>
              <a:tr h="32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5771" marR="5771" marT="57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07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24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FBE004D-0C90-D10C-51FF-F1D075598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1292"/>
              </p:ext>
            </p:extLst>
          </p:nvPr>
        </p:nvGraphicFramePr>
        <p:xfrm>
          <a:off x="313510" y="304801"/>
          <a:ext cx="11695611" cy="6104709"/>
        </p:xfrm>
        <a:graphic>
          <a:graphicData uri="http://schemas.openxmlformats.org/drawingml/2006/table">
            <a:tbl>
              <a:tblPr/>
              <a:tblGrid>
                <a:gridCol w="838834">
                  <a:extLst>
                    <a:ext uri="{9D8B030D-6E8A-4147-A177-3AD203B41FA5}">
                      <a16:colId xmlns:a16="http://schemas.microsoft.com/office/drawing/2014/main" val="422373465"/>
                    </a:ext>
                  </a:extLst>
                </a:gridCol>
                <a:gridCol w="576697">
                  <a:extLst>
                    <a:ext uri="{9D8B030D-6E8A-4147-A177-3AD203B41FA5}">
                      <a16:colId xmlns:a16="http://schemas.microsoft.com/office/drawing/2014/main" val="1848740483"/>
                    </a:ext>
                  </a:extLst>
                </a:gridCol>
                <a:gridCol w="3132519">
                  <a:extLst>
                    <a:ext uri="{9D8B030D-6E8A-4147-A177-3AD203B41FA5}">
                      <a16:colId xmlns:a16="http://schemas.microsoft.com/office/drawing/2014/main" val="3144425839"/>
                    </a:ext>
                  </a:extLst>
                </a:gridCol>
                <a:gridCol w="4631059">
                  <a:extLst>
                    <a:ext uri="{9D8B030D-6E8A-4147-A177-3AD203B41FA5}">
                      <a16:colId xmlns:a16="http://schemas.microsoft.com/office/drawing/2014/main" val="1093242309"/>
                    </a:ext>
                  </a:extLst>
                </a:gridCol>
                <a:gridCol w="838834">
                  <a:extLst>
                    <a:ext uri="{9D8B030D-6E8A-4147-A177-3AD203B41FA5}">
                      <a16:colId xmlns:a16="http://schemas.microsoft.com/office/drawing/2014/main" val="1833167923"/>
                    </a:ext>
                  </a:extLst>
                </a:gridCol>
                <a:gridCol w="838834">
                  <a:extLst>
                    <a:ext uri="{9D8B030D-6E8A-4147-A177-3AD203B41FA5}">
                      <a16:colId xmlns:a16="http://schemas.microsoft.com/office/drawing/2014/main" val="2717849788"/>
                    </a:ext>
                  </a:extLst>
                </a:gridCol>
                <a:gridCol w="838834">
                  <a:extLst>
                    <a:ext uri="{9D8B030D-6E8A-4147-A177-3AD203B41FA5}">
                      <a16:colId xmlns:a16="http://schemas.microsoft.com/office/drawing/2014/main" val="571625794"/>
                    </a:ext>
                  </a:extLst>
                </a:gridCol>
              </a:tblGrid>
              <a:tr h="56881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Заявка на повышение квалификации по  ДПП ПК на 2023 год по вопросам финансовой и экологической грамотности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72885"/>
                  </a:ext>
                </a:extLst>
              </a:tr>
              <a:tr h="5688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ДПП ПК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Категория  педагогических работников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дополнительных профессиональных программ повышения квалификации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Срок обучения, форма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134088"/>
                  </a:ext>
                </a:extLst>
              </a:tr>
              <a:tr h="96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групп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слуш., чел.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860986"/>
                  </a:ext>
                </a:extLst>
              </a:tr>
              <a:tr h="8505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Директора общеобразовательных организаций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«Экономические и правовые основы управленческой деятельности»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очная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387294"/>
                  </a:ext>
                </a:extLst>
              </a:tr>
              <a:tr h="797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Учителя обществознания, экономики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«Современные подходы к преподаванию экономики в общеобразовательных организациях»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очная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175673"/>
                  </a:ext>
                </a:extLst>
              </a:tr>
              <a:tr h="1327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Педагогические работники образовательных организаций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«Формирование финансовой грамотности учащихся   общеобразовательных организаций в рамках реализации Стратегии повышения финансовой грамотности в Российской Федерации»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очная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573581"/>
                  </a:ext>
                </a:extLst>
              </a:tr>
              <a:tr h="10246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Педагоги дополнительного образования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«Развитие экологической грамотности и экологически-ответственного поведения школьников в рамках реализации обновленных ФГОС»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очная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6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663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F750C29-EA1B-2554-1B80-C93E0AD14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842403"/>
              </p:ext>
            </p:extLst>
          </p:nvPr>
        </p:nvGraphicFramePr>
        <p:xfrm>
          <a:off x="330926" y="191590"/>
          <a:ext cx="11704319" cy="6400908"/>
        </p:xfrm>
        <a:graphic>
          <a:graphicData uri="http://schemas.openxmlformats.org/drawingml/2006/table">
            <a:tbl>
              <a:tblPr/>
              <a:tblGrid>
                <a:gridCol w="1566170">
                  <a:extLst>
                    <a:ext uri="{9D8B030D-6E8A-4147-A177-3AD203B41FA5}">
                      <a16:colId xmlns:a16="http://schemas.microsoft.com/office/drawing/2014/main" val="1205582125"/>
                    </a:ext>
                  </a:extLst>
                </a:gridCol>
                <a:gridCol w="3048438">
                  <a:extLst>
                    <a:ext uri="{9D8B030D-6E8A-4147-A177-3AD203B41FA5}">
                      <a16:colId xmlns:a16="http://schemas.microsoft.com/office/drawing/2014/main" val="2572498460"/>
                    </a:ext>
                  </a:extLst>
                </a:gridCol>
                <a:gridCol w="1566170">
                  <a:extLst>
                    <a:ext uri="{9D8B030D-6E8A-4147-A177-3AD203B41FA5}">
                      <a16:colId xmlns:a16="http://schemas.microsoft.com/office/drawing/2014/main" val="1163334025"/>
                    </a:ext>
                  </a:extLst>
                </a:gridCol>
                <a:gridCol w="1566170">
                  <a:extLst>
                    <a:ext uri="{9D8B030D-6E8A-4147-A177-3AD203B41FA5}">
                      <a16:colId xmlns:a16="http://schemas.microsoft.com/office/drawing/2014/main" val="1367547350"/>
                    </a:ext>
                  </a:extLst>
                </a:gridCol>
                <a:gridCol w="1314463">
                  <a:extLst>
                    <a:ext uri="{9D8B030D-6E8A-4147-A177-3AD203B41FA5}">
                      <a16:colId xmlns:a16="http://schemas.microsoft.com/office/drawing/2014/main" val="3408642975"/>
                    </a:ext>
                  </a:extLst>
                </a:gridCol>
                <a:gridCol w="1321454">
                  <a:extLst>
                    <a:ext uri="{9D8B030D-6E8A-4147-A177-3AD203B41FA5}">
                      <a16:colId xmlns:a16="http://schemas.microsoft.com/office/drawing/2014/main" val="3452951027"/>
                    </a:ext>
                  </a:extLst>
                </a:gridCol>
                <a:gridCol w="1321454">
                  <a:extLst>
                    <a:ext uri="{9D8B030D-6E8A-4147-A177-3AD203B41FA5}">
                      <a16:colId xmlns:a16="http://schemas.microsoft.com/office/drawing/2014/main" val="1373278478"/>
                    </a:ext>
                  </a:extLst>
                </a:gridCol>
              </a:tblGrid>
              <a:tr h="110396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Информация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 реализации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адресных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ДПП ПК для руководящих и педагогических кадров организаций, осуществляющих образовательную деятельность на территории Республики Крым 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в  2020-2022 </a:t>
                      </a:r>
                      <a:r>
                        <a:rPr lang="ru-RU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плн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2023 год</a:t>
                      </a:r>
                    </a:p>
                  </a:txBody>
                  <a:tcPr marL="5346" marR="5346" marT="5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177255"/>
                  </a:ext>
                </a:extLst>
              </a:tr>
              <a:tr h="3543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Регионы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451684"/>
                  </a:ext>
                </a:extLst>
              </a:tr>
              <a:tr h="54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групп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62630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402024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04754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116958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39625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723652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985894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584586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776722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035634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653644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511790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233940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801191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91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469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63BC718-5565-90F6-FAA4-E62C360D4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336294"/>
              </p:ext>
            </p:extLst>
          </p:nvPr>
        </p:nvGraphicFramePr>
        <p:xfrm>
          <a:off x="139337" y="217713"/>
          <a:ext cx="11922035" cy="6522395"/>
        </p:xfrm>
        <a:graphic>
          <a:graphicData uri="http://schemas.openxmlformats.org/drawingml/2006/table">
            <a:tbl>
              <a:tblPr/>
              <a:tblGrid>
                <a:gridCol w="1595303">
                  <a:extLst>
                    <a:ext uri="{9D8B030D-6E8A-4147-A177-3AD203B41FA5}">
                      <a16:colId xmlns:a16="http://schemas.microsoft.com/office/drawing/2014/main" val="1096641129"/>
                    </a:ext>
                  </a:extLst>
                </a:gridCol>
                <a:gridCol w="3105143">
                  <a:extLst>
                    <a:ext uri="{9D8B030D-6E8A-4147-A177-3AD203B41FA5}">
                      <a16:colId xmlns:a16="http://schemas.microsoft.com/office/drawing/2014/main" val="4136627953"/>
                    </a:ext>
                  </a:extLst>
                </a:gridCol>
                <a:gridCol w="1595303">
                  <a:extLst>
                    <a:ext uri="{9D8B030D-6E8A-4147-A177-3AD203B41FA5}">
                      <a16:colId xmlns:a16="http://schemas.microsoft.com/office/drawing/2014/main" val="3160083480"/>
                    </a:ext>
                  </a:extLst>
                </a:gridCol>
                <a:gridCol w="1595303">
                  <a:extLst>
                    <a:ext uri="{9D8B030D-6E8A-4147-A177-3AD203B41FA5}">
                      <a16:colId xmlns:a16="http://schemas.microsoft.com/office/drawing/2014/main" val="1367416581"/>
                    </a:ext>
                  </a:extLst>
                </a:gridCol>
                <a:gridCol w="1338913">
                  <a:extLst>
                    <a:ext uri="{9D8B030D-6E8A-4147-A177-3AD203B41FA5}">
                      <a16:colId xmlns:a16="http://schemas.microsoft.com/office/drawing/2014/main" val="1927330880"/>
                    </a:ext>
                  </a:extLst>
                </a:gridCol>
                <a:gridCol w="1346035">
                  <a:extLst>
                    <a:ext uri="{9D8B030D-6E8A-4147-A177-3AD203B41FA5}">
                      <a16:colId xmlns:a16="http://schemas.microsoft.com/office/drawing/2014/main" val="1967109095"/>
                    </a:ext>
                  </a:extLst>
                </a:gridCol>
                <a:gridCol w="1346035">
                  <a:extLst>
                    <a:ext uri="{9D8B030D-6E8A-4147-A177-3AD203B41FA5}">
                      <a16:colId xmlns:a16="http://schemas.microsoft.com/office/drawing/2014/main" val="723291352"/>
                    </a:ext>
                  </a:extLst>
                </a:gridCol>
              </a:tblGrid>
              <a:tr h="106956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Информация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 реализации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адресных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ДПП ПК для руководящих и педагогических кадров организаций, осуществляющих образовательную деятельность на территории Республики Крым 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в  2020-2022 </a:t>
                      </a:r>
                      <a:r>
                        <a:rPr lang="ru-RU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плн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2023 год</a:t>
                      </a:r>
                    </a:p>
                  </a:txBody>
                  <a:tcPr marL="5346" marR="5346" marT="5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082546"/>
                  </a:ext>
                </a:extLst>
              </a:tr>
              <a:tr h="3433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Регионы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765"/>
                  </a:ext>
                </a:extLst>
              </a:tr>
              <a:tr h="5281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групп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План, чел.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58662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645436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090841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73509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848199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277646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71074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368349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291148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750908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584439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408281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076785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851985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200441"/>
                  </a:ext>
                </a:extLst>
              </a:tr>
              <a:tr h="30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414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1502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1152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46" marR="5346" marT="53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834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676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A6C1A7-5D54-FD53-D884-CAA1A39C83E9}"/>
              </a:ext>
            </a:extLst>
          </p:cNvPr>
          <p:cNvSpPr txBox="1"/>
          <p:nvPr/>
        </p:nvSpPr>
        <p:spPr>
          <a:xfrm>
            <a:off x="313509" y="365759"/>
            <a:ext cx="116433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огласно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приказу Министерства образования, науки и молодежи Республики Крым от 21.12.2021 г. № 2027 «Об организации предоставления дополнительного профессионального образования в ГБОУ ДПО РК КРИППО в 2022 году для повышения квалификации руководящих и педагогических кадров организаций, осуществляющих образовательную деятельность на территории Республики Крым» в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сентябре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2022 года обучение для </a:t>
            </a:r>
          </a:p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руководителей ОО и их заместителей, учителей истории и обществознания, русского языка и литературы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будет осуществляться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очной форме с обязательным посещением аудиторных занятий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Институте.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0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7ADE921-EA2B-847E-D68F-49B23A30E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0859"/>
              </p:ext>
            </p:extLst>
          </p:nvPr>
        </p:nvGraphicFramePr>
        <p:xfrm>
          <a:off x="365760" y="235132"/>
          <a:ext cx="11547566" cy="6415767"/>
        </p:xfrm>
        <a:graphic>
          <a:graphicData uri="http://schemas.openxmlformats.org/drawingml/2006/table">
            <a:tbl>
              <a:tblPr/>
              <a:tblGrid>
                <a:gridCol w="1800238">
                  <a:extLst>
                    <a:ext uri="{9D8B030D-6E8A-4147-A177-3AD203B41FA5}">
                      <a16:colId xmlns:a16="http://schemas.microsoft.com/office/drawing/2014/main" val="1824102751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1309994562"/>
                    </a:ext>
                  </a:extLst>
                </a:gridCol>
                <a:gridCol w="2368730">
                  <a:extLst>
                    <a:ext uri="{9D8B030D-6E8A-4147-A177-3AD203B41FA5}">
                      <a16:colId xmlns:a16="http://schemas.microsoft.com/office/drawing/2014/main" val="3526017642"/>
                    </a:ext>
                  </a:extLst>
                </a:gridCol>
                <a:gridCol w="2368730">
                  <a:extLst>
                    <a:ext uri="{9D8B030D-6E8A-4147-A177-3AD203B41FA5}">
                      <a16:colId xmlns:a16="http://schemas.microsoft.com/office/drawing/2014/main" val="2976028227"/>
                    </a:ext>
                  </a:extLst>
                </a:gridCol>
                <a:gridCol w="1900908">
                  <a:extLst>
                    <a:ext uri="{9D8B030D-6E8A-4147-A177-3AD203B41FA5}">
                      <a16:colId xmlns:a16="http://schemas.microsoft.com/office/drawing/2014/main" val="3663315500"/>
                    </a:ext>
                  </a:extLst>
                </a:gridCol>
              </a:tblGrid>
              <a:tr h="87956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 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руководящих и педагогических кадров организаций, осуществляющих образовательную деятельность на территории Республики Крым за 1-е полугодие 2022 года</a:t>
                      </a:r>
                    </a:p>
                  </a:txBody>
                  <a:tcPr marL="5771" marR="5771" marT="57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374217"/>
                  </a:ext>
                </a:extLst>
              </a:tr>
              <a:tr h="1949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человек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выполнения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91771"/>
                  </a:ext>
                </a:extLst>
              </a:tr>
              <a:tr h="3828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5771" marR="5771" marT="57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977986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610302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040879"/>
                  </a:ext>
                </a:extLst>
              </a:tr>
              <a:tr h="3281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729047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9094448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037284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319645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023238"/>
                  </a:ext>
                </a:extLst>
              </a:tr>
              <a:tr h="2196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302496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753612"/>
                  </a:ext>
                </a:extLst>
              </a:tr>
              <a:tr h="25282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146344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289620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073240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6826324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590980"/>
                  </a:ext>
                </a:extLst>
              </a:tr>
              <a:tr h="2705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Федеральные ОУ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61384"/>
                  </a:ext>
                </a:extLst>
              </a:tr>
              <a:tr h="28275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Частные ОУ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020951"/>
                  </a:ext>
                </a:extLst>
              </a:tr>
              <a:tr h="204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71" marR="5771" marT="57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71" marR="5771" marT="57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885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71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AA7582B-B936-7FF7-AB45-95F378C30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818953"/>
              </p:ext>
            </p:extLst>
          </p:nvPr>
        </p:nvGraphicFramePr>
        <p:xfrm>
          <a:off x="261257" y="261257"/>
          <a:ext cx="11669484" cy="5864391"/>
        </p:xfrm>
        <a:graphic>
          <a:graphicData uri="http://schemas.openxmlformats.org/drawingml/2006/table">
            <a:tbl>
              <a:tblPr/>
              <a:tblGrid>
                <a:gridCol w="442227">
                  <a:extLst>
                    <a:ext uri="{9D8B030D-6E8A-4147-A177-3AD203B41FA5}">
                      <a16:colId xmlns:a16="http://schemas.microsoft.com/office/drawing/2014/main" val="2049391264"/>
                    </a:ext>
                  </a:extLst>
                </a:gridCol>
                <a:gridCol w="1631670">
                  <a:extLst>
                    <a:ext uri="{9D8B030D-6E8A-4147-A177-3AD203B41FA5}">
                      <a16:colId xmlns:a16="http://schemas.microsoft.com/office/drawing/2014/main" val="4169364631"/>
                    </a:ext>
                  </a:extLst>
                </a:gridCol>
                <a:gridCol w="446039">
                  <a:extLst>
                    <a:ext uri="{9D8B030D-6E8A-4147-A177-3AD203B41FA5}">
                      <a16:colId xmlns:a16="http://schemas.microsoft.com/office/drawing/2014/main" val="2938410230"/>
                    </a:ext>
                  </a:extLst>
                </a:gridCol>
                <a:gridCol w="548972">
                  <a:extLst>
                    <a:ext uri="{9D8B030D-6E8A-4147-A177-3AD203B41FA5}">
                      <a16:colId xmlns:a16="http://schemas.microsoft.com/office/drawing/2014/main" val="1882923013"/>
                    </a:ext>
                  </a:extLst>
                </a:gridCol>
                <a:gridCol w="548972">
                  <a:extLst>
                    <a:ext uri="{9D8B030D-6E8A-4147-A177-3AD203B41FA5}">
                      <a16:colId xmlns:a16="http://schemas.microsoft.com/office/drawing/2014/main" val="2410729083"/>
                    </a:ext>
                  </a:extLst>
                </a:gridCol>
                <a:gridCol w="655720">
                  <a:extLst>
                    <a:ext uri="{9D8B030D-6E8A-4147-A177-3AD203B41FA5}">
                      <a16:colId xmlns:a16="http://schemas.microsoft.com/office/drawing/2014/main" val="1724155205"/>
                    </a:ext>
                  </a:extLst>
                </a:gridCol>
                <a:gridCol w="655720">
                  <a:extLst>
                    <a:ext uri="{9D8B030D-6E8A-4147-A177-3AD203B41FA5}">
                      <a16:colId xmlns:a16="http://schemas.microsoft.com/office/drawing/2014/main" val="1010231819"/>
                    </a:ext>
                  </a:extLst>
                </a:gridCol>
                <a:gridCol w="701467">
                  <a:extLst>
                    <a:ext uri="{9D8B030D-6E8A-4147-A177-3AD203B41FA5}">
                      <a16:colId xmlns:a16="http://schemas.microsoft.com/office/drawing/2014/main" val="94811800"/>
                    </a:ext>
                  </a:extLst>
                </a:gridCol>
                <a:gridCol w="701467">
                  <a:extLst>
                    <a:ext uri="{9D8B030D-6E8A-4147-A177-3AD203B41FA5}">
                      <a16:colId xmlns:a16="http://schemas.microsoft.com/office/drawing/2014/main" val="3939296183"/>
                    </a:ext>
                  </a:extLst>
                </a:gridCol>
                <a:gridCol w="747213">
                  <a:extLst>
                    <a:ext uri="{9D8B030D-6E8A-4147-A177-3AD203B41FA5}">
                      <a16:colId xmlns:a16="http://schemas.microsoft.com/office/drawing/2014/main" val="1564808847"/>
                    </a:ext>
                  </a:extLst>
                </a:gridCol>
                <a:gridCol w="838707">
                  <a:extLst>
                    <a:ext uri="{9D8B030D-6E8A-4147-A177-3AD203B41FA5}">
                      <a16:colId xmlns:a16="http://schemas.microsoft.com/office/drawing/2014/main" val="1153544824"/>
                    </a:ext>
                  </a:extLst>
                </a:gridCol>
                <a:gridCol w="838707">
                  <a:extLst>
                    <a:ext uri="{9D8B030D-6E8A-4147-A177-3AD203B41FA5}">
                      <a16:colId xmlns:a16="http://schemas.microsoft.com/office/drawing/2014/main" val="3571321320"/>
                    </a:ext>
                  </a:extLst>
                </a:gridCol>
                <a:gridCol w="1036948">
                  <a:extLst>
                    <a:ext uri="{9D8B030D-6E8A-4147-A177-3AD203B41FA5}">
                      <a16:colId xmlns:a16="http://schemas.microsoft.com/office/drawing/2014/main" val="3550052810"/>
                    </a:ext>
                  </a:extLst>
                </a:gridCol>
                <a:gridCol w="1036948">
                  <a:extLst>
                    <a:ext uri="{9D8B030D-6E8A-4147-A177-3AD203B41FA5}">
                      <a16:colId xmlns:a16="http://schemas.microsoft.com/office/drawing/2014/main" val="866042341"/>
                    </a:ext>
                  </a:extLst>
                </a:gridCol>
                <a:gridCol w="838707">
                  <a:extLst>
                    <a:ext uri="{9D8B030D-6E8A-4147-A177-3AD203B41FA5}">
                      <a16:colId xmlns:a16="http://schemas.microsoft.com/office/drawing/2014/main" val="1958724190"/>
                    </a:ext>
                  </a:extLst>
                </a:gridCol>
              </a:tblGrid>
              <a:tr h="527704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</a:t>
                      </a:r>
                      <a:b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«Основы антитеррористической подготовки должностных лиц, обеспечивающих безопасность образовательных организаций»  за </a:t>
                      </a:r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2017-2022</a:t>
                      </a: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г.г.</a:t>
                      </a:r>
                    </a:p>
                  </a:txBody>
                  <a:tcPr marL="5083" marR="5083" marT="50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314757"/>
                  </a:ext>
                </a:extLst>
              </a:tr>
              <a:tr h="3769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образовательных организаций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человек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1578"/>
                  </a:ext>
                </a:extLst>
              </a:tr>
              <a:tr h="753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УДОд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 2017-2021 гг.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(план)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выполнение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обучено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813851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07958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69925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95371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772196"/>
                  </a:ext>
                </a:extLst>
              </a:tr>
              <a:tr h="1658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098719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580725"/>
                  </a:ext>
                </a:extLst>
              </a:tr>
              <a:tr h="1658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374391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539598"/>
                  </a:ext>
                </a:extLst>
              </a:tr>
              <a:tr h="1658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989953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435319"/>
                  </a:ext>
                </a:extLst>
              </a:tr>
              <a:tr h="1658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118752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037473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499726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462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192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E933A53-EEE8-FFB9-2FE2-E989EC969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442485"/>
              </p:ext>
            </p:extLst>
          </p:nvPr>
        </p:nvGraphicFramePr>
        <p:xfrm>
          <a:off x="148046" y="235130"/>
          <a:ext cx="11834949" cy="6120432"/>
        </p:xfrm>
        <a:graphic>
          <a:graphicData uri="http://schemas.openxmlformats.org/drawingml/2006/table">
            <a:tbl>
              <a:tblPr/>
              <a:tblGrid>
                <a:gridCol w="448499">
                  <a:extLst>
                    <a:ext uri="{9D8B030D-6E8A-4147-A177-3AD203B41FA5}">
                      <a16:colId xmlns:a16="http://schemas.microsoft.com/office/drawing/2014/main" val="3081262823"/>
                    </a:ext>
                  </a:extLst>
                </a:gridCol>
                <a:gridCol w="1763478">
                  <a:extLst>
                    <a:ext uri="{9D8B030D-6E8A-4147-A177-3AD203B41FA5}">
                      <a16:colId xmlns:a16="http://schemas.microsoft.com/office/drawing/2014/main" val="4115975517"/>
                    </a:ext>
                  </a:extLst>
                </a:gridCol>
                <a:gridCol w="343691">
                  <a:extLst>
                    <a:ext uri="{9D8B030D-6E8A-4147-A177-3AD203B41FA5}">
                      <a16:colId xmlns:a16="http://schemas.microsoft.com/office/drawing/2014/main" val="294168706"/>
                    </a:ext>
                  </a:extLst>
                </a:gridCol>
                <a:gridCol w="556756">
                  <a:extLst>
                    <a:ext uri="{9D8B030D-6E8A-4147-A177-3AD203B41FA5}">
                      <a16:colId xmlns:a16="http://schemas.microsoft.com/office/drawing/2014/main" val="1318348180"/>
                    </a:ext>
                  </a:extLst>
                </a:gridCol>
                <a:gridCol w="556756">
                  <a:extLst>
                    <a:ext uri="{9D8B030D-6E8A-4147-A177-3AD203B41FA5}">
                      <a16:colId xmlns:a16="http://schemas.microsoft.com/office/drawing/2014/main" val="1058541526"/>
                    </a:ext>
                  </a:extLst>
                </a:gridCol>
                <a:gridCol w="665017">
                  <a:extLst>
                    <a:ext uri="{9D8B030D-6E8A-4147-A177-3AD203B41FA5}">
                      <a16:colId xmlns:a16="http://schemas.microsoft.com/office/drawing/2014/main" val="1624983533"/>
                    </a:ext>
                  </a:extLst>
                </a:gridCol>
                <a:gridCol w="665017">
                  <a:extLst>
                    <a:ext uri="{9D8B030D-6E8A-4147-A177-3AD203B41FA5}">
                      <a16:colId xmlns:a16="http://schemas.microsoft.com/office/drawing/2014/main" val="2954775206"/>
                    </a:ext>
                  </a:extLst>
                </a:gridCol>
                <a:gridCol w="711413">
                  <a:extLst>
                    <a:ext uri="{9D8B030D-6E8A-4147-A177-3AD203B41FA5}">
                      <a16:colId xmlns:a16="http://schemas.microsoft.com/office/drawing/2014/main" val="1087987067"/>
                    </a:ext>
                  </a:extLst>
                </a:gridCol>
                <a:gridCol w="711413">
                  <a:extLst>
                    <a:ext uri="{9D8B030D-6E8A-4147-A177-3AD203B41FA5}">
                      <a16:colId xmlns:a16="http://schemas.microsoft.com/office/drawing/2014/main" val="3542720540"/>
                    </a:ext>
                  </a:extLst>
                </a:gridCol>
                <a:gridCol w="757807">
                  <a:extLst>
                    <a:ext uri="{9D8B030D-6E8A-4147-A177-3AD203B41FA5}">
                      <a16:colId xmlns:a16="http://schemas.microsoft.com/office/drawing/2014/main" val="1579763680"/>
                    </a:ext>
                  </a:extLst>
                </a:gridCol>
                <a:gridCol w="850600">
                  <a:extLst>
                    <a:ext uri="{9D8B030D-6E8A-4147-A177-3AD203B41FA5}">
                      <a16:colId xmlns:a16="http://schemas.microsoft.com/office/drawing/2014/main" val="2466709500"/>
                    </a:ext>
                  </a:extLst>
                </a:gridCol>
                <a:gridCol w="850600">
                  <a:extLst>
                    <a:ext uri="{9D8B030D-6E8A-4147-A177-3AD203B41FA5}">
                      <a16:colId xmlns:a16="http://schemas.microsoft.com/office/drawing/2014/main" val="1619074118"/>
                    </a:ext>
                  </a:extLst>
                </a:gridCol>
                <a:gridCol w="1051651">
                  <a:extLst>
                    <a:ext uri="{9D8B030D-6E8A-4147-A177-3AD203B41FA5}">
                      <a16:colId xmlns:a16="http://schemas.microsoft.com/office/drawing/2014/main" val="2121072339"/>
                    </a:ext>
                  </a:extLst>
                </a:gridCol>
                <a:gridCol w="1051651">
                  <a:extLst>
                    <a:ext uri="{9D8B030D-6E8A-4147-A177-3AD203B41FA5}">
                      <a16:colId xmlns:a16="http://schemas.microsoft.com/office/drawing/2014/main" val="2202477532"/>
                    </a:ext>
                  </a:extLst>
                </a:gridCol>
                <a:gridCol w="850600">
                  <a:extLst>
                    <a:ext uri="{9D8B030D-6E8A-4147-A177-3AD203B41FA5}">
                      <a16:colId xmlns:a16="http://schemas.microsoft.com/office/drawing/2014/main" val="1676121416"/>
                    </a:ext>
                  </a:extLst>
                </a:gridCol>
              </a:tblGrid>
              <a:tr h="529128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«Основы антитеррористической подготовки должностных лиц, обеспечивающих безопасность образовательных организаций»  за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2017-2022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5083" marR="5083" marT="50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900326"/>
                  </a:ext>
                </a:extLst>
              </a:tr>
              <a:tr h="3779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образовательных организаций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человек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96925"/>
                  </a:ext>
                </a:extLst>
              </a:tr>
              <a:tr h="755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УДОд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 2017-2021 гг.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(план)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 выполнение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обучено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073216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805376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697138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372520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723890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974352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900135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306180"/>
                  </a:ext>
                </a:extLst>
              </a:tr>
              <a:tr h="1662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991557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581361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694607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58079"/>
                  </a:ext>
                </a:extLst>
              </a:tr>
              <a:tr h="1662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048368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165527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ДПО 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682294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Федеральные ОУ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253643"/>
                  </a:ext>
                </a:extLst>
              </a:tr>
              <a:tr h="1587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83" marR="5083" marT="5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445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1262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1509</a:t>
                      </a:r>
                    </a:p>
                  </a:txBody>
                  <a:tcPr marL="5083" marR="5083" marT="5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239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32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2AB015D-9C94-D7FC-BFCA-1E0E76ADC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239157"/>
              </p:ext>
            </p:extLst>
          </p:nvPr>
        </p:nvGraphicFramePr>
        <p:xfrm>
          <a:off x="330926" y="200297"/>
          <a:ext cx="11669485" cy="6227453"/>
        </p:xfrm>
        <a:graphic>
          <a:graphicData uri="http://schemas.openxmlformats.org/drawingml/2006/table">
            <a:tbl>
              <a:tblPr/>
              <a:tblGrid>
                <a:gridCol w="418011">
                  <a:extLst>
                    <a:ext uri="{9D8B030D-6E8A-4147-A177-3AD203B41FA5}">
                      <a16:colId xmlns:a16="http://schemas.microsoft.com/office/drawing/2014/main" val="2258417683"/>
                    </a:ext>
                  </a:extLst>
                </a:gridCol>
                <a:gridCol w="1750423">
                  <a:extLst>
                    <a:ext uri="{9D8B030D-6E8A-4147-A177-3AD203B41FA5}">
                      <a16:colId xmlns:a16="http://schemas.microsoft.com/office/drawing/2014/main" val="3418018406"/>
                    </a:ext>
                  </a:extLst>
                </a:gridCol>
                <a:gridCol w="430764">
                  <a:extLst>
                    <a:ext uri="{9D8B030D-6E8A-4147-A177-3AD203B41FA5}">
                      <a16:colId xmlns:a16="http://schemas.microsoft.com/office/drawing/2014/main" val="2432752494"/>
                    </a:ext>
                  </a:extLst>
                </a:gridCol>
                <a:gridCol w="588280">
                  <a:extLst>
                    <a:ext uri="{9D8B030D-6E8A-4147-A177-3AD203B41FA5}">
                      <a16:colId xmlns:a16="http://schemas.microsoft.com/office/drawing/2014/main" val="65585922"/>
                    </a:ext>
                  </a:extLst>
                </a:gridCol>
                <a:gridCol w="553675">
                  <a:extLst>
                    <a:ext uri="{9D8B030D-6E8A-4147-A177-3AD203B41FA5}">
                      <a16:colId xmlns:a16="http://schemas.microsoft.com/office/drawing/2014/main" val="2519230118"/>
                    </a:ext>
                  </a:extLst>
                </a:gridCol>
                <a:gridCol w="553675">
                  <a:extLst>
                    <a:ext uri="{9D8B030D-6E8A-4147-A177-3AD203B41FA5}">
                      <a16:colId xmlns:a16="http://schemas.microsoft.com/office/drawing/2014/main" val="3581531784"/>
                    </a:ext>
                  </a:extLst>
                </a:gridCol>
                <a:gridCol w="645955">
                  <a:extLst>
                    <a:ext uri="{9D8B030D-6E8A-4147-A177-3AD203B41FA5}">
                      <a16:colId xmlns:a16="http://schemas.microsoft.com/office/drawing/2014/main" val="3114045138"/>
                    </a:ext>
                  </a:extLst>
                </a:gridCol>
                <a:gridCol w="645955">
                  <a:extLst>
                    <a:ext uri="{9D8B030D-6E8A-4147-A177-3AD203B41FA5}">
                      <a16:colId xmlns:a16="http://schemas.microsoft.com/office/drawing/2014/main" val="3629377600"/>
                    </a:ext>
                  </a:extLst>
                </a:gridCol>
                <a:gridCol w="630576">
                  <a:extLst>
                    <a:ext uri="{9D8B030D-6E8A-4147-A177-3AD203B41FA5}">
                      <a16:colId xmlns:a16="http://schemas.microsoft.com/office/drawing/2014/main" val="939226324"/>
                    </a:ext>
                  </a:extLst>
                </a:gridCol>
                <a:gridCol w="634421">
                  <a:extLst>
                    <a:ext uri="{9D8B030D-6E8A-4147-A177-3AD203B41FA5}">
                      <a16:colId xmlns:a16="http://schemas.microsoft.com/office/drawing/2014/main" val="2186650776"/>
                    </a:ext>
                  </a:extLst>
                </a:gridCol>
                <a:gridCol w="599817">
                  <a:extLst>
                    <a:ext uri="{9D8B030D-6E8A-4147-A177-3AD203B41FA5}">
                      <a16:colId xmlns:a16="http://schemas.microsoft.com/office/drawing/2014/main" val="1192376888"/>
                    </a:ext>
                  </a:extLst>
                </a:gridCol>
                <a:gridCol w="599817">
                  <a:extLst>
                    <a:ext uri="{9D8B030D-6E8A-4147-A177-3AD203B41FA5}">
                      <a16:colId xmlns:a16="http://schemas.microsoft.com/office/drawing/2014/main" val="3406535043"/>
                    </a:ext>
                  </a:extLst>
                </a:gridCol>
                <a:gridCol w="569056">
                  <a:extLst>
                    <a:ext uri="{9D8B030D-6E8A-4147-A177-3AD203B41FA5}">
                      <a16:colId xmlns:a16="http://schemas.microsoft.com/office/drawing/2014/main" val="2937828128"/>
                    </a:ext>
                  </a:extLst>
                </a:gridCol>
                <a:gridCol w="553675">
                  <a:extLst>
                    <a:ext uri="{9D8B030D-6E8A-4147-A177-3AD203B41FA5}">
                      <a16:colId xmlns:a16="http://schemas.microsoft.com/office/drawing/2014/main" val="1278658830"/>
                    </a:ext>
                  </a:extLst>
                </a:gridCol>
                <a:gridCol w="907413">
                  <a:extLst>
                    <a:ext uri="{9D8B030D-6E8A-4147-A177-3AD203B41FA5}">
                      <a16:colId xmlns:a16="http://schemas.microsoft.com/office/drawing/2014/main" val="3152767138"/>
                    </a:ext>
                  </a:extLst>
                </a:gridCol>
                <a:gridCol w="907413">
                  <a:extLst>
                    <a:ext uri="{9D8B030D-6E8A-4147-A177-3AD203B41FA5}">
                      <a16:colId xmlns:a16="http://schemas.microsoft.com/office/drawing/2014/main" val="1808789574"/>
                    </a:ext>
                  </a:extLst>
                </a:gridCol>
                <a:gridCol w="680559">
                  <a:extLst>
                    <a:ext uri="{9D8B030D-6E8A-4147-A177-3AD203B41FA5}">
                      <a16:colId xmlns:a16="http://schemas.microsoft.com/office/drawing/2014/main" val="1412383684"/>
                    </a:ext>
                  </a:extLst>
                </a:gridCol>
              </a:tblGrid>
              <a:tr h="664136"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</a:t>
                      </a:r>
                      <a:b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«Обеспечение комплексной безопасности деятельности образовательных организаций»  за 2019-2022 г.г.</a:t>
                      </a:r>
                    </a:p>
                  </a:txBody>
                  <a:tcPr marL="4885" marR="4885" marT="4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688118"/>
                  </a:ext>
                </a:extLst>
              </a:tr>
              <a:tr h="6918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образовательных организаций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человек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26959"/>
                  </a:ext>
                </a:extLst>
              </a:tr>
              <a:tr h="462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2019-2021 гг.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обучено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351861"/>
                  </a:ext>
                </a:extLst>
              </a:tr>
              <a:tr h="5937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569532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300421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091039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62208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918739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834803"/>
                  </a:ext>
                </a:extLst>
              </a:tr>
              <a:tr h="3463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532554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7053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463797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570895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171747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638212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232206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82300"/>
                  </a:ext>
                </a:extLst>
              </a:tr>
              <a:tr h="2668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468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889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6C73900-748A-CB69-2AC3-A94C729C8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094679"/>
              </p:ext>
            </p:extLst>
          </p:nvPr>
        </p:nvGraphicFramePr>
        <p:xfrm>
          <a:off x="209006" y="261257"/>
          <a:ext cx="11730445" cy="6347217"/>
        </p:xfrm>
        <a:graphic>
          <a:graphicData uri="http://schemas.openxmlformats.org/drawingml/2006/table">
            <a:tbl>
              <a:tblPr/>
              <a:tblGrid>
                <a:gridCol w="556568">
                  <a:extLst>
                    <a:ext uri="{9D8B030D-6E8A-4147-A177-3AD203B41FA5}">
                      <a16:colId xmlns:a16="http://schemas.microsoft.com/office/drawing/2014/main" val="228450136"/>
                    </a:ext>
                  </a:extLst>
                </a:gridCol>
                <a:gridCol w="1716369">
                  <a:extLst>
                    <a:ext uri="{9D8B030D-6E8A-4147-A177-3AD203B41FA5}">
                      <a16:colId xmlns:a16="http://schemas.microsoft.com/office/drawing/2014/main" val="3745708745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3733068322"/>
                    </a:ext>
                  </a:extLst>
                </a:gridCol>
                <a:gridCol w="487055">
                  <a:extLst>
                    <a:ext uri="{9D8B030D-6E8A-4147-A177-3AD203B41FA5}">
                      <a16:colId xmlns:a16="http://schemas.microsoft.com/office/drawing/2014/main" val="3784906424"/>
                    </a:ext>
                  </a:extLst>
                </a:gridCol>
                <a:gridCol w="556568">
                  <a:extLst>
                    <a:ext uri="{9D8B030D-6E8A-4147-A177-3AD203B41FA5}">
                      <a16:colId xmlns:a16="http://schemas.microsoft.com/office/drawing/2014/main" val="4169640469"/>
                    </a:ext>
                  </a:extLst>
                </a:gridCol>
                <a:gridCol w="663257">
                  <a:extLst>
                    <a:ext uri="{9D8B030D-6E8A-4147-A177-3AD203B41FA5}">
                      <a16:colId xmlns:a16="http://schemas.microsoft.com/office/drawing/2014/main" val="1755493303"/>
                    </a:ext>
                  </a:extLst>
                </a:gridCol>
                <a:gridCol w="542641">
                  <a:extLst>
                    <a:ext uri="{9D8B030D-6E8A-4147-A177-3AD203B41FA5}">
                      <a16:colId xmlns:a16="http://schemas.microsoft.com/office/drawing/2014/main" val="1861822275"/>
                    </a:ext>
                  </a:extLst>
                </a:gridCol>
                <a:gridCol w="649330">
                  <a:extLst>
                    <a:ext uri="{9D8B030D-6E8A-4147-A177-3AD203B41FA5}">
                      <a16:colId xmlns:a16="http://schemas.microsoft.com/office/drawing/2014/main" val="2243511836"/>
                    </a:ext>
                  </a:extLst>
                </a:gridCol>
                <a:gridCol w="633870">
                  <a:extLst>
                    <a:ext uri="{9D8B030D-6E8A-4147-A177-3AD203B41FA5}">
                      <a16:colId xmlns:a16="http://schemas.microsoft.com/office/drawing/2014/main" val="265283226"/>
                    </a:ext>
                  </a:extLst>
                </a:gridCol>
                <a:gridCol w="637734">
                  <a:extLst>
                    <a:ext uri="{9D8B030D-6E8A-4147-A177-3AD203B41FA5}">
                      <a16:colId xmlns:a16="http://schemas.microsoft.com/office/drawing/2014/main" val="3351113563"/>
                    </a:ext>
                  </a:extLst>
                </a:gridCol>
                <a:gridCol w="602950">
                  <a:extLst>
                    <a:ext uri="{9D8B030D-6E8A-4147-A177-3AD203B41FA5}">
                      <a16:colId xmlns:a16="http://schemas.microsoft.com/office/drawing/2014/main" val="1568939674"/>
                    </a:ext>
                  </a:extLst>
                </a:gridCol>
                <a:gridCol w="602950">
                  <a:extLst>
                    <a:ext uri="{9D8B030D-6E8A-4147-A177-3AD203B41FA5}">
                      <a16:colId xmlns:a16="http://schemas.microsoft.com/office/drawing/2014/main" val="2755315440"/>
                    </a:ext>
                  </a:extLst>
                </a:gridCol>
                <a:gridCol w="572028">
                  <a:extLst>
                    <a:ext uri="{9D8B030D-6E8A-4147-A177-3AD203B41FA5}">
                      <a16:colId xmlns:a16="http://schemas.microsoft.com/office/drawing/2014/main" val="463997426"/>
                    </a:ext>
                  </a:extLst>
                </a:gridCol>
                <a:gridCol w="556568">
                  <a:extLst>
                    <a:ext uri="{9D8B030D-6E8A-4147-A177-3AD203B41FA5}">
                      <a16:colId xmlns:a16="http://schemas.microsoft.com/office/drawing/2014/main" val="925113649"/>
                    </a:ext>
                  </a:extLst>
                </a:gridCol>
                <a:gridCol w="912153">
                  <a:extLst>
                    <a:ext uri="{9D8B030D-6E8A-4147-A177-3AD203B41FA5}">
                      <a16:colId xmlns:a16="http://schemas.microsoft.com/office/drawing/2014/main" val="3171540440"/>
                    </a:ext>
                  </a:extLst>
                </a:gridCol>
                <a:gridCol w="912153">
                  <a:extLst>
                    <a:ext uri="{9D8B030D-6E8A-4147-A177-3AD203B41FA5}">
                      <a16:colId xmlns:a16="http://schemas.microsoft.com/office/drawing/2014/main" val="3059989976"/>
                    </a:ext>
                  </a:extLst>
                </a:gridCol>
                <a:gridCol w="684114">
                  <a:extLst>
                    <a:ext uri="{9D8B030D-6E8A-4147-A177-3AD203B41FA5}">
                      <a16:colId xmlns:a16="http://schemas.microsoft.com/office/drawing/2014/main" val="763645906"/>
                    </a:ext>
                  </a:extLst>
                </a:gridCol>
              </a:tblGrid>
              <a:tr h="615791"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«Обеспечение комплексной безопасности деятельности образовательных организаций»  за 2019-2022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4885" marR="4885" marT="4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520627"/>
                  </a:ext>
                </a:extLst>
              </a:tr>
              <a:tr h="3078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образовательных организаций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человек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3888"/>
                  </a:ext>
                </a:extLst>
              </a:tr>
              <a:tr h="2309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2019-2021 гг.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обучено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364826"/>
                  </a:ext>
                </a:extLst>
              </a:tr>
              <a:tr h="2169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Заявки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7729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765500"/>
                  </a:ext>
                </a:extLst>
              </a:tr>
              <a:tr h="2689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871877"/>
                  </a:ext>
                </a:extLst>
              </a:tr>
              <a:tr h="2689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8715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220581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697388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235988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11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81322"/>
                  </a:ext>
                </a:extLst>
              </a:tr>
              <a:tr h="2689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288122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540626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68567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057448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76599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 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419143"/>
                  </a:ext>
                </a:extLst>
              </a:tr>
              <a:tr h="2689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Федеральные ОУ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942485"/>
                  </a:ext>
                </a:extLst>
              </a:tr>
              <a:tr h="1749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5" marR="4885" marT="48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445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1042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</a:t>
                      </a:r>
                    </a:p>
                  </a:txBody>
                  <a:tcPr marL="4885" marR="4885" marT="4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431</a:t>
                      </a:r>
                    </a:p>
                  </a:txBody>
                  <a:tcPr marL="4885" marR="4885" marT="48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424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44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CB23179-D57B-A4BB-2493-9B3D4D2AD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51018"/>
              </p:ext>
            </p:extLst>
          </p:nvPr>
        </p:nvGraphicFramePr>
        <p:xfrm>
          <a:off x="174170" y="182881"/>
          <a:ext cx="11834948" cy="6329218"/>
        </p:xfrm>
        <a:graphic>
          <a:graphicData uri="http://schemas.openxmlformats.org/drawingml/2006/table">
            <a:tbl>
              <a:tblPr/>
              <a:tblGrid>
                <a:gridCol w="1135423">
                  <a:extLst>
                    <a:ext uri="{9D8B030D-6E8A-4147-A177-3AD203B41FA5}">
                      <a16:colId xmlns:a16="http://schemas.microsoft.com/office/drawing/2014/main" val="1184347380"/>
                    </a:ext>
                  </a:extLst>
                </a:gridCol>
                <a:gridCol w="2199961">
                  <a:extLst>
                    <a:ext uri="{9D8B030D-6E8A-4147-A177-3AD203B41FA5}">
                      <a16:colId xmlns:a16="http://schemas.microsoft.com/office/drawing/2014/main" val="1637243208"/>
                    </a:ext>
                  </a:extLst>
                </a:gridCol>
                <a:gridCol w="1316186">
                  <a:extLst>
                    <a:ext uri="{9D8B030D-6E8A-4147-A177-3AD203B41FA5}">
                      <a16:colId xmlns:a16="http://schemas.microsoft.com/office/drawing/2014/main" val="2666527413"/>
                    </a:ext>
                  </a:extLst>
                </a:gridCol>
                <a:gridCol w="1208677">
                  <a:extLst>
                    <a:ext uri="{9D8B030D-6E8A-4147-A177-3AD203B41FA5}">
                      <a16:colId xmlns:a16="http://schemas.microsoft.com/office/drawing/2014/main" val="3196466083"/>
                    </a:ext>
                  </a:extLst>
                </a:gridCol>
                <a:gridCol w="1140000">
                  <a:extLst>
                    <a:ext uri="{9D8B030D-6E8A-4147-A177-3AD203B41FA5}">
                      <a16:colId xmlns:a16="http://schemas.microsoft.com/office/drawing/2014/main" val="3736988197"/>
                    </a:ext>
                  </a:extLst>
                </a:gridCol>
                <a:gridCol w="1140000">
                  <a:extLst>
                    <a:ext uri="{9D8B030D-6E8A-4147-A177-3AD203B41FA5}">
                      <a16:colId xmlns:a16="http://schemas.microsoft.com/office/drawing/2014/main" val="101503635"/>
                    </a:ext>
                  </a:extLst>
                </a:gridCol>
                <a:gridCol w="1140000">
                  <a:extLst>
                    <a:ext uri="{9D8B030D-6E8A-4147-A177-3AD203B41FA5}">
                      <a16:colId xmlns:a16="http://schemas.microsoft.com/office/drawing/2014/main" val="3217324231"/>
                    </a:ext>
                  </a:extLst>
                </a:gridCol>
                <a:gridCol w="1140000">
                  <a:extLst>
                    <a:ext uri="{9D8B030D-6E8A-4147-A177-3AD203B41FA5}">
                      <a16:colId xmlns:a16="http://schemas.microsoft.com/office/drawing/2014/main" val="597071367"/>
                    </a:ext>
                  </a:extLst>
                </a:gridCol>
                <a:gridCol w="1414701">
                  <a:extLst>
                    <a:ext uri="{9D8B030D-6E8A-4147-A177-3AD203B41FA5}">
                      <a16:colId xmlns:a16="http://schemas.microsoft.com/office/drawing/2014/main" val="3808524683"/>
                    </a:ext>
                  </a:extLst>
                </a:gridCol>
              </a:tblGrid>
              <a:tr h="84219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</a:t>
                      </a:r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«Актуальные вопросы организации учебно-воспитательного процесса в образовательных организациях по дополнительной программе «ЮНАРМИЯ»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 2020-2022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4571" marR="4571" marT="45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84396"/>
                  </a:ext>
                </a:extLst>
              </a:tr>
              <a:tr h="2842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юнармейских отрядов 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 юнармейцев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обучено руководителей </a:t>
                      </a:r>
                      <a:r>
                        <a:rPr lang="ru-RU" sz="1600" b="1" i="1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юнармеских</a:t>
                      </a:r>
                      <a:r>
                        <a:rPr lang="ru-RU" sz="16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отрядов в 2020-2022 гг.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26998"/>
                  </a:ext>
                </a:extLst>
              </a:tr>
              <a:tr h="836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224118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27153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г.Алушта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026727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г.Армянск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110595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г.Джанкой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270129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г.Евпатория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518991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г.Керчь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710563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г.Красноперекопск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318140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г.Саки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50843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г.Симферополь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520836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Судак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680869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г.Феодосия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510140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г.Ялта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89536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Бахчисарайский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328780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Белогорский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74918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Джанкойский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4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99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FF59BAE-8E58-9A91-3116-6DF5DB2E7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876295"/>
              </p:ext>
            </p:extLst>
          </p:nvPr>
        </p:nvGraphicFramePr>
        <p:xfrm>
          <a:off x="182880" y="165463"/>
          <a:ext cx="11826238" cy="6303274"/>
        </p:xfrm>
        <a:graphic>
          <a:graphicData uri="http://schemas.openxmlformats.org/drawingml/2006/table">
            <a:tbl>
              <a:tblPr/>
              <a:tblGrid>
                <a:gridCol w="1134586">
                  <a:extLst>
                    <a:ext uri="{9D8B030D-6E8A-4147-A177-3AD203B41FA5}">
                      <a16:colId xmlns:a16="http://schemas.microsoft.com/office/drawing/2014/main" val="665482909"/>
                    </a:ext>
                  </a:extLst>
                </a:gridCol>
                <a:gridCol w="2507072">
                  <a:extLst>
                    <a:ext uri="{9D8B030D-6E8A-4147-A177-3AD203B41FA5}">
                      <a16:colId xmlns:a16="http://schemas.microsoft.com/office/drawing/2014/main" val="712609402"/>
                    </a:ext>
                  </a:extLst>
                </a:gridCol>
                <a:gridCol w="1006489">
                  <a:extLst>
                    <a:ext uri="{9D8B030D-6E8A-4147-A177-3AD203B41FA5}">
                      <a16:colId xmlns:a16="http://schemas.microsoft.com/office/drawing/2014/main" val="3074099393"/>
                    </a:ext>
                  </a:extLst>
                </a:gridCol>
                <a:gridCol w="1207787">
                  <a:extLst>
                    <a:ext uri="{9D8B030D-6E8A-4147-A177-3AD203B41FA5}">
                      <a16:colId xmlns:a16="http://schemas.microsoft.com/office/drawing/2014/main" val="1939194528"/>
                    </a:ext>
                  </a:extLst>
                </a:gridCol>
                <a:gridCol w="1139161">
                  <a:extLst>
                    <a:ext uri="{9D8B030D-6E8A-4147-A177-3AD203B41FA5}">
                      <a16:colId xmlns:a16="http://schemas.microsoft.com/office/drawing/2014/main" val="2655687769"/>
                    </a:ext>
                  </a:extLst>
                </a:gridCol>
                <a:gridCol w="1139161">
                  <a:extLst>
                    <a:ext uri="{9D8B030D-6E8A-4147-A177-3AD203B41FA5}">
                      <a16:colId xmlns:a16="http://schemas.microsoft.com/office/drawing/2014/main" val="2494184"/>
                    </a:ext>
                  </a:extLst>
                </a:gridCol>
                <a:gridCol w="1139161">
                  <a:extLst>
                    <a:ext uri="{9D8B030D-6E8A-4147-A177-3AD203B41FA5}">
                      <a16:colId xmlns:a16="http://schemas.microsoft.com/office/drawing/2014/main" val="1859309111"/>
                    </a:ext>
                  </a:extLst>
                </a:gridCol>
                <a:gridCol w="1139161">
                  <a:extLst>
                    <a:ext uri="{9D8B030D-6E8A-4147-A177-3AD203B41FA5}">
                      <a16:colId xmlns:a16="http://schemas.microsoft.com/office/drawing/2014/main" val="959005999"/>
                    </a:ext>
                  </a:extLst>
                </a:gridCol>
                <a:gridCol w="1413660">
                  <a:extLst>
                    <a:ext uri="{9D8B030D-6E8A-4147-A177-3AD203B41FA5}">
                      <a16:colId xmlns:a16="http://schemas.microsoft.com/office/drawing/2014/main" val="1744173904"/>
                    </a:ext>
                  </a:extLst>
                </a:gridCol>
              </a:tblGrid>
              <a:tr h="769081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Итоги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реализации ДПП ПК </a:t>
                      </a:r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«Актуальные вопросы организации учебно-воспитательного процесса в образовательных организациях по дополнительной программе «ЮНАРМИЯ»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 2020-2022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г.г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4571" marR="4571" marT="45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965862"/>
                  </a:ext>
                </a:extLst>
              </a:tr>
              <a:tr h="2773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юнармейских отрядов 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 юнармейцев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обучено руководителей </a:t>
                      </a:r>
                      <a:r>
                        <a:rPr lang="ru-RU" sz="1200" b="1" i="1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юнармеских</a:t>
                      </a:r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отрядов</a:t>
                      </a:r>
                      <a:r>
                        <a:rPr lang="en-US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en-US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2020-2022 </a:t>
                      </a:r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гг.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17352"/>
                  </a:ext>
                </a:extLst>
              </a:tr>
              <a:tr h="812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905058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571" marR="4571" marT="4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819343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53599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Красногвардейский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958253"/>
                  </a:ext>
                </a:extLst>
              </a:tr>
              <a:tr h="3198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Красноперекопский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052761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Ленинский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569038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Нижнегорский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246659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147977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Раздольненский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565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Сакский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709076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Симферопольский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391862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Советский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435169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Черноморский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482354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986462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Интернаты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905982"/>
                  </a:ext>
                </a:extLst>
              </a:tr>
              <a:tr h="260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ДО 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5863"/>
                  </a:ext>
                </a:extLst>
              </a:tr>
              <a:tr h="35384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</a:t>
                      </a:r>
                    </a:p>
                  </a:txBody>
                  <a:tcPr marL="4571" marR="4571" marT="45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475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8438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4254</Words>
  <Application>Microsoft Office PowerPoint</Application>
  <PresentationFormat>Широкоэкранный</PresentationFormat>
  <Paragraphs>2574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user2</cp:lastModifiedBy>
  <cp:revision>25</cp:revision>
  <dcterms:created xsi:type="dcterms:W3CDTF">2020-11-11T12:08:50Z</dcterms:created>
  <dcterms:modified xsi:type="dcterms:W3CDTF">2022-08-24T07:24:19Z</dcterms:modified>
</cp:coreProperties>
</file>