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4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66" r:id="rId11"/>
    <p:sldId id="326" r:id="rId12"/>
    <p:sldId id="327" r:id="rId13"/>
    <p:sldId id="370" r:id="rId14"/>
    <p:sldId id="371" r:id="rId15"/>
    <p:sldId id="376" r:id="rId16"/>
    <p:sldId id="377" r:id="rId17"/>
    <p:sldId id="368" r:id="rId18"/>
    <p:sldId id="372" r:id="rId19"/>
    <p:sldId id="373" r:id="rId20"/>
    <p:sldId id="369" r:id="rId21"/>
    <p:sldId id="374" r:id="rId22"/>
    <p:sldId id="375" r:id="rId23"/>
    <p:sldId id="367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3A1E05-6E58-476C-A1E6-76B597B541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A20CB4E-89DB-4A5F-AF96-F28BAD2F4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F35C34-259D-493F-86E9-33C58A2B0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CB8-F8E3-4B0B-BF1F-9D848AE677A5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FD43DD-E588-4C4E-AFC4-B82117284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87A767-7F21-4944-A57E-A83FDF597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5421-E014-4501-976B-69A7E1986E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331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AA9D6C-919E-4772-881B-A812ED2EE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C32BF6F-211A-4291-BD23-33F5A0D801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F8DA1B-0E79-4158-AD95-521EB1790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CB8-F8E3-4B0B-BF1F-9D848AE677A5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61A5AB-BB45-4E82-833A-C78A253BC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FF512B-8DCD-4D34-A6D9-E45962010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5421-E014-4501-976B-69A7E1986E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13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BCE9A20-7B13-45CD-83EE-659F12AB7D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9D1D06C-89F7-49A8-8157-9A2E9487F8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9B633F-D3AD-49C2-BEB0-9CB9701B8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CB8-F8E3-4B0B-BF1F-9D848AE677A5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CB63C6-8E46-4DB8-A010-BD5646B43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218810-FA16-4CB4-B29B-110E847D1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5421-E014-4501-976B-69A7E1986E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19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C08F90-1927-4C76-9862-7D23990C7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A4E69F-21EC-4792-A0D3-29F21A5A5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6B14D2-2909-41CC-9BA2-37EC5326B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CB8-F8E3-4B0B-BF1F-9D848AE677A5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75285D-7C89-4B87-9CBE-D86586109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012E79-AC3A-445D-8059-20465366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5421-E014-4501-976B-69A7E1986E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61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BC4087-918A-4F44-A22B-03FFD2C5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F8C9E30-5C68-42F5-9339-9C019B323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5EF8BD-8671-4D71-8A21-F8EC19B99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CB8-F8E3-4B0B-BF1F-9D848AE677A5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D80456-0A51-4011-8B04-53198C2C0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602062-9F8B-44D7-86E6-D853EF596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5421-E014-4501-976B-69A7E1986E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9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FCE0C2-0F16-4156-9DC6-B39F8312A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97CCAB-BBA2-4CBA-A8ED-42F63CCA5D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6D41078-7AEB-4402-8495-47E76E4AD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24FBC6A-B3CC-4212-8463-5CDBA192C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CB8-F8E3-4B0B-BF1F-9D848AE677A5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9951A68-17AB-47FD-A370-00FD32222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C42386F-6D0B-4790-90D7-9460B65DE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5421-E014-4501-976B-69A7E1986E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435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21FD47-F526-46F7-9232-EC62A9559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E239D06-AE84-4BCA-88AE-D5F50F0E9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E03DB2B-9D86-44D5-B0BD-B83F200A99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F202D47-5AFF-48FE-9FFA-A429477912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BE3C0D2-73EB-4036-B290-08A1E26707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119D71B-484B-446B-A9D7-586882AA1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CB8-F8E3-4B0B-BF1F-9D848AE677A5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9A49077-9FE3-4B55-8758-30FD2AD6A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06AA686-AB5F-4C19-9E05-5A9EE970C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5421-E014-4501-976B-69A7E1986E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17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E485B4-760E-4564-8989-6B4A306AA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46A9E4A-D69E-49FA-A1EB-C5A7092CF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CB8-F8E3-4B0B-BF1F-9D848AE677A5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37E92FC-4E08-46B8-ABF5-14D666384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0A4F960-1A66-4D44-8028-E7BE117AA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5421-E014-4501-976B-69A7E1986E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166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6B4B17D-90C4-4C71-9D29-51AEA9519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CB8-F8E3-4B0B-BF1F-9D848AE677A5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019C180-2C42-47E5-B9C6-61A2F3728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E399ED-4B1C-4A88-BBAE-B549831EB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5421-E014-4501-976B-69A7E1986E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59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36875B-667E-4FF6-B8B8-C67B16E52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397E08-4BBA-4A0F-8C63-A5F34BF15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DFBD8C6-3883-451E-B2B5-085BCAA08E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2165ADC-C3E6-467D-96AE-D0A24244C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CB8-F8E3-4B0B-BF1F-9D848AE677A5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148721B-E2F6-41DD-B8C8-17DE24ED5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23317D-E3B1-41AF-858B-D725DCF8A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5421-E014-4501-976B-69A7E1986E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397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0B53FE-D76D-4DEB-8A39-C6F769A1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96E5CC4-B81F-4B6E-AF78-13CCB947C0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3AEEEA6-EC8B-4A6E-8263-4BE930805F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207002-B489-4CFB-8E44-8F0CBF423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CB8-F8E3-4B0B-BF1F-9D848AE677A5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41C6D7A-6855-41F9-AFD0-DB6EE2548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19AE796-66B0-4A73-99D4-03624E869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5421-E014-4501-976B-69A7E1986E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343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84ADE9-A4E8-4F61-8016-35C8E5CDA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A76D2C-6B8E-4CD4-B90D-0048F456D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B5A6D7-F603-415F-B920-C1A90728F1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A1CB8-F8E3-4B0B-BF1F-9D848AE677A5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EB73B5-B548-463A-9B5D-D6C29CE6EC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5718C5-B40C-4A48-8A26-157AE352F1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25421-E014-4501-976B-69A7E1986E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447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C21BBC-819C-49C9-98E9-4242F3646C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5691" y="348343"/>
            <a:ext cx="9762309" cy="3161620"/>
          </a:xfrm>
        </p:spPr>
        <p:txBody>
          <a:bodyPr>
            <a:normAutofit/>
          </a:bodyPr>
          <a:lstStyle/>
          <a:p>
            <a:pPr>
              <a:tabLst>
                <a:tab pos="2076450" algn="l"/>
              </a:tabLst>
            </a:pP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8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B6552A4-73F8-4FFE-BB4C-28616C356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023" y="1031847"/>
            <a:ext cx="10789919" cy="531670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Информация об итогах  выполнения Плана-заказа ГБОУ ДПО РК КРИППО по реализации дополнительных профессиональных программ повышения квалификации руководящих и педагогических кадров Республики Крым в первом полугодии 2022 года</a:t>
            </a:r>
            <a:r>
              <a:rPr lang="ru-RU" sz="3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</a:p>
          <a:p>
            <a:pPr indent="457200" algn="ctr">
              <a:lnSpc>
                <a:spcPct val="115000"/>
              </a:lnSpc>
            </a:pP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формировании государственного заказа </a:t>
            </a:r>
          </a:p>
          <a:p>
            <a:pPr indent="457200" algn="ctr">
              <a:lnSpc>
                <a:spcPct val="115000"/>
              </a:lnSpc>
            </a:pP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реализации дополнительных профессиональных программ повышения квалификации на 2023 год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466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2">
            <a:extLst>
              <a:ext uri="{FF2B5EF4-FFF2-40B4-BE49-F238E27FC236}">
                <a16:creationId xmlns:a16="http://schemas.microsoft.com/office/drawing/2014/main" id="{97931A19-7E18-6E4D-5E00-8AA8110B7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333376"/>
            <a:ext cx="8785225" cy="660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ДПП ПК, реализуемых на внебюджетной основе в 2022 году: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en-US" sz="1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СГО: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«Основы делопроизводства в образовательной организации» - для руководителей, заместителей руководителей, специалистов по кадровому делопроизводству, 18 часов, очная форма обучения. Стоимость обучения – 1800 рублей за одного слушателя.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«Финансовая грамотность руководителя ДОО в условиях реализации стандартов нового поколения» - для руководителей, заместителей ДОО, 18 часов, очная форма обучения. Стоимость обучения – 1800 рублей за одного слушателя.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«Финансовая грамотность руководителя ОО в условиях реализации стандартов нового поколения» - для руководителей, заместителей ОО, 18 часов, очная форма обучения. Стоимость обучения – 1800 рублей за одного слушателя.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en-US" sz="1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</a:t>
            </a:r>
            <a:r>
              <a:rPr lang="ru-RU" altLang="en-US" sz="17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ЕМОиФГ</a:t>
            </a:r>
            <a:r>
              <a:rPr lang="ru-RU" altLang="en-US" sz="1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«Основы применения информационно-коммуникационных технологий в профессиональной деятельности педагога» - для педагогических работников образовательных организаций, 20 часов, очная форма обучения на базе общеобразовательной организации. Стоимость обучения – 2200 рублей за одного слушателя.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«Нормативно-правовое регулирование проведения ведомственного контроля за соблюдением законодательства в области образования в общеобразовательной организации Республики Крым» - для руководителей и их заместителей, 18 часов, очная форма обучения. Стоимость обучения – 1800 рублей за одного слушателя.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«Нормативно-правовое регулирование проведения ведомственного контроля за соблюдением законодательства в области образования в дошкольной образовательной организации Республики Крым» - для заведующих, заместителей и старших воспитателей, 18 часов, очная форма обучения. Стоимость обучения – 1800 рублей за одного слушателя.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0DA5CE6-A71E-13DB-372C-94D5CDA9ED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119445"/>
              </p:ext>
            </p:extLst>
          </p:nvPr>
        </p:nvGraphicFramePr>
        <p:xfrm>
          <a:off x="217713" y="200298"/>
          <a:ext cx="11800114" cy="6348542"/>
        </p:xfrm>
        <a:graphic>
          <a:graphicData uri="http://schemas.openxmlformats.org/drawingml/2006/table">
            <a:tbl>
              <a:tblPr/>
              <a:tblGrid>
                <a:gridCol w="4159753">
                  <a:extLst>
                    <a:ext uri="{9D8B030D-6E8A-4147-A177-3AD203B41FA5}">
                      <a16:colId xmlns:a16="http://schemas.microsoft.com/office/drawing/2014/main" val="3866522463"/>
                    </a:ext>
                  </a:extLst>
                </a:gridCol>
                <a:gridCol w="2546787">
                  <a:extLst>
                    <a:ext uri="{9D8B030D-6E8A-4147-A177-3AD203B41FA5}">
                      <a16:colId xmlns:a16="http://schemas.microsoft.com/office/drawing/2014/main" val="852611856"/>
                    </a:ext>
                  </a:extLst>
                </a:gridCol>
                <a:gridCol w="2546787">
                  <a:extLst>
                    <a:ext uri="{9D8B030D-6E8A-4147-A177-3AD203B41FA5}">
                      <a16:colId xmlns:a16="http://schemas.microsoft.com/office/drawing/2014/main" val="3703703834"/>
                    </a:ext>
                  </a:extLst>
                </a:gridCol>
                <a:gridCol w="2546787">
                  <a:extLst>
                    <a:ext uri="{9D8B030D-6E8A-4147-A177-3AD203B41FA5}">
                      <a16:colId xmlns:a16="http://schemas.microsoft.com/office/drawing/2014/main" val="1119559457"/>
                    </a:ext>
                  </a:extLst>
                </a:gridCol>
              </a:tblGrid>
              <a:tr h="431281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Информация об обучении по ДПП ПК за I полугодие 2022 на внебюджетной основе</a:t>
                      </a:r>
                    </a:p>
                  </a:txBody>
                  <a:tcPr marL="5211" marR="5211" marT="5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528869"/>
                  </a:ext>
                </a:extLst>
              </a:tr>
              <a:tr h="121826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Регионы</a:t>
                      </a:r>
                    </a:p>
                  </a:txBody>
                  <a:tcPr marL="5211" marR="5211" marT="5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«Основы делопроизводства в образовательной организации»</a:t>
                      </a:r>
                    </a:p>
                  </a:txBody>
                  <a:tcPr marL="5211" marR="5211" marT="5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«Нормативно-правовое регулирование проведения ведомственного контроля за соблюдением законодательства в деятельности дошкольных образовательных организаций Республики Крым»</a:t>
                      </a:r>
                    </a:p>
                  </a:txBody>
                  <a:tcPr marL="5211" marR="5211" marT="5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5211" marR="5211" marT="5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824094"/>
                  </a:ext>
                </a:extLst>
              </a:tr>
              <a:tr h="6677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11" marR="5211" marT="5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108748"/>
                  </a:ext>
                </a:extLst>
              </a:tr>
              <a:tr h="2879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г.Алушта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6242667"/>
                  </a:ext>
                </a:extLst>
              </a:tr>
              <a:tr h="2879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г.Армянск 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766652"/>
                  </a:ext>
                </a:extLst>
              </a:tr>
              <a:tr h="2879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г.Джанкой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6627531"/>
                  </a:ext>
                </a:extLst>
              </a:tr>
              <a:tr h="2879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г.Евпатория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3940104"/>
                  </a:ext>
                </a:extLst>
              </a:tr>
              <a:tr h="2879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г.Керчь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6216499"/>
                  </a:ext>
                </a:extLst>
              </a:tr>
              <a:tr h="2879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г.Красноперекопск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4284005"/>
                  </a:ext>
                </a:extLst>
              </a:tr>
              <a:tr h="2879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г.Саки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714688"/>
                  </a:ext>
                </a:extLst>
              </a:tr>
              <a:tr h="2879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г.Симферополь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662317"/>
                  </a:ext>
                </a:extLst>
              </a:tr>
              <a:tr h="2879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 Судак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443886"/>
                  </a:ext>
                </a:extLst>
              </a:tr>
              <a:tr h="2879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г.Феодосия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9357324"/>
                  </a:ext>
                </a:extLst>
              </a:tr>
              <a:tr h="2879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г.Ялта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1727754"/>
                  </a:ext>
                </a:extLst>
              </a:tr>
              <a:tr h="2879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Бахчисарайский 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753746"/>
                  </a:ext>
                </a:extLst>
              </a:tr>
              <a:tr h="2879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Белогорский 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037898"/>
                  </a:ext>
                </a:extLst>
              </a:tr>
              <a:tr h="2879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Джанкойский 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2765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959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7024346-3665-E96D-EE68-FE6CCD455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025678"/>
              </p:ext>
            </p:extLst>
          </p:nvPr>
        </p:nvGraphicFramePr>
        <p:xfrm>
          <a:off x="418011" y="261257"/>
          <a:ext cx="11599819" cy="6400796"/>
        </p:xfrm>
        <a:graphic>
          <a:graphicData uri="http://schemas.openxmlformats.org/drawingml/2006/table">
            <a:tbl>
              <a:tblPr/>
              <a:tblGrid>
                <a:gridCol w="4089145">
                  <a:extLst>
                    <a:ext uri="{9D8B030D-6E8A-4147-A177-3AD203B41FA5}">
                      <a16:colId xmlns:a16="http://schemas.microsoft.com/office/drawing/2014/main" val="198512215"/>
                    </a:ext>
                  </a:extLst>
                </a:gridCol>
                <a:gridCol w="2503558">
                  <a:extLst>
                    <a:ext uri="{9D8B030D-6E8A-4147-A177-3AD203B41FA5}">
                      <a16:colId xmlns:a16="http://schemas.microsoft.com/office/drawing/2014/main" val="3752150748"/>
                    </a:ext>
                  </a:extLst>
                </a:gridCol>
                <a:gridCol w="2503558">
                  <a:extLst>
                    <a:ext uri="{9D8B030D-6E8A-4147-A177-3AD203B41FA5}">
                      <a16:colId xmlns:a16="http://schemas.microsoft.com/office/drawing/2014/main" val="1214447525"/>
                    </a:ext>
                  </a:extLst>
                </a:gridCol>
                <a:gridCol w="2503558">
                  <a:extLst>
                    <a:ext uri="{9D8B030D-6E8A-4147-A177-3AD203B41FA5}">
                      <a16:colId xmlns:a16="http://schemas.microsoft.com/office/drawing/2014/main" val="1751966838"/>
                    </a:ext>
                  </a:extLst>
                </a:gridCol>
              </a:tblGrid>
              <a:tr h="549406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Информация об обучении по ДПП ПК за I полугодие 2022 на внебюджетной основе</a:t>
                      </a:r>
                    </a:p>
                  </a:txBody>
                  <a:tcPr marL="5211" marR="5211" marT="5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613931"/>
                  </a:ext>
                </a:extLst>
              </a:tr>
              <a:tr h="15519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Регионы</a:t>
                      </a:r>
                    </a:p>
                  </a:txBody>
                  <a:tcPr marL="5211" marR="5211" marT="5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«Основы делопроизводства в образовательной организации»</a:t>
                      </a:r>
                    </a:p>
                  </a:txBody>
                  <a:tcPr marL="5211" marR="5211" marT="5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«Нормативно-правовое регулирование проведения ведомственного контроля за соблюдением законодательства в деятельности дошкольных образовательных организаций Республики Крым»</a:t>
                      </a:r>
                    </a:p>
                  </a:txBody>
                  <a:tcPr marL="5211" marR="5211" marT="5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5211" marR="5211" marT="5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4880345"/>
                  </a:ext>
                </a:extLst>
              </a:tr>
              <a:tr h="8506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11" marR="5211" marT="5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273453"/>
                  </a:ext>
                </a:extLst>
              </a:tr>
              <a:tr h="22991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Кировский 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5487455"/>
                  </a:ext>
                </a:extLst>
              </a:tr>
              <a:tr h="22991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Красногвардейский 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056175"/>
                  </a:ext>
                </a:extLst>
              </a:tr>
              <a:tr h="22991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Красноперекопский 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6902436"/>
                  </a:ext>
                </a:extLst>
              </a:tr>
              <a:tr h="22991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Ленинский 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7982375"/>
                  </a:ext>
                </a:extLst>
              </a:tr>
              <a:tr h="22991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Нижнегорский 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0944117"/>
                  </a:ext>
                </a:extLst>
              </a:tr>
              <a:tr h="22991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Первомайский 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1556565"/>
                  </a:ext>
                </a:extLst>
              </a:tr>
              <a:tr h="22991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Раздольненский 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3682924"/>
                  </a:ext>
                </a:extLst>
              </a:tr>
              <a:tr h="22991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Сакский 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2883896"/>
                  </a:ext>
                </a:extLst>
              </a:tr>
              <a:tr h="22991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Симферопольский 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1322973"/>
                  </a:ext>
                </a:extLst>
              </a:tr>
              <a:tr h="22991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Советский 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6447205"/>
                  </a:ext>
                </a:extLst>
              </a:tr>
              <a:tr h="22991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Черноморский 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070923"/>
                  </a:ext>
                </a:extLst>
              </a:tr>
              <a:tr h="22991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Интернаты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0903352"/>
                  </a:ext>
                </a:extLst>
              </a:tr>
              <a:tr h="22991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1307006"/>
                  </a:ext>
                </a:extLst>
              </a:tr>
              <a:tr h="22991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Учреждения ДО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1533658"/>
                  </a:ext>
                </a:extLst>
              </a:tr>
              <a:tr h="2299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</a:t>
                      </a:r>
                    </a:p>
                  </a:txBody>
                  <a:tcPr marL="5211" marR="5211" marT="5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4917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27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5C076DDC-C2F2-44C5-CC02-62CA06B8F7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406899"/>
              </p:ext>
            </p:extLst>
          </p:nvPr>
        </p:nvGraphicFramePr>
        <p:xfrm>
          <a:off x="217714" y="296090"/>
          <a:ext cx="11695613" cy="6278053"/>
        </p:xfrm>
        <a:graphic>
          <a:graphicData uri="http://schemas.openxmlformats.org/drawingml/2006/table">
            <a:tbl>
              <a:tblPr/>
              <a:tblGrid>
                <a:gridCol w="724561">
                  <a:extLst>
                    <a:ext uri="{9D8B030D-6E8A-4147-A177-3AD203B41FA5}">
                      <a16:colId xmlns:a16="http://schemas.microsoft.com/office/drawing/2014/main" val="2214889183"/>
                    </a:ext>
                  </a:extLst>
                </a:gridCol>
                <a:gridCol w="2318592">
                  <a:extLst>
                    <a:ext uri="{9D8B030D-6E8A-4147-A177-3AD203B41FA5}">
                      <a16:colId xmlns:a16="http://schemas.microsoft.com/office/drawing/2014/main" val="1393929425"/>
                    </a:ext>
                  </a:extLst>
                </a:gridCol>
                <a:gridCol w="1062690">
                  <a:extLst>
                    <a:ext uri="{9D8B030D-6E8A-4147-A177-3AD203B41FA5}">
                      <a16:colId xmlns:a16="http://schemas.microsoft.com/office/drawing/2014/main" val="910051224"/>
                    </a:ext>
                  </a:extLst>
                </a:gridCol>
                <a:gridCol w="1062690">
                  <a:extLst>
                    <a:ext uri="{9D8B030D-6E8A-4147-A177-3AD203B41FA5}">
                      <a16:colId xmlns:a16="http://schemas.microsoft.com/office/drawing/2014/main" val="2515414829"/>
                    </a:ext>
                  </a:extLst>
                </a:gridCol>
                <a:gridCol w="1062690">
                  <a:extLst>
                    <a:ext uri="{9D8B030D-6E8A-4147-A177-3AD203B41FA5}">
                      <a16:colId xmlns:a16="http://schemas.microsoft.com/office/drawing/2014/main" val="606534281"/>
                    </a:ext>
                  </a:extLst>
                </a:gridCol>
                <a:gridCol w="1400818">
                  <a:extLst>
                    <a:ext uri="{9D8B030D-6E8A-4147-A177-3AD203B41FA5}">
                      <a16:colId xmlns:a16="http://schemas.microsoft.com/office/drawing/2014/main" val="2986625265"/>
                    </a:ext>
                  </a:extLst>
                </a:gridCol>
                <a:gridCol w="1648374">
                  <a:extLst>
                    <a:ext uri="{9D8B030D-6E8A-4147-A177-3AD203B41FA5}">
                      <a16:colId xmlns:a16="http://schemas.microsoft.com/office/drawing/2014/main" val="1571025393"/>
                    </a:ext>
                  </a:extLst>
                </a:gridCol>
                <a:gridCol w="1207599">
                  <a:extLst>
                    <a:ext uri="{9D8B030D-6E8A-4147-A177-3AD203B41FA5}">
                      <a16:colId xmlns:a16="http://schemas.microsoft.com/office/drawing/2014/main" val="974507025"/>
                    </a:ext>
                  </a:extLst>
                </a:gridCol>
                <a:gridCol w="1207599">
                  <a:extLst>
                    <a:ext uri="{9D8B030D-6E8A-4147-A177-3AD203B41FA5}">
                      <a16:colId xmlns:a16="http://schemas.microsoft.com/office/drawing/2014/main" val="2481096395"/>
                    </a:ext>
                  </a:extLst>
                </a:gridCol>
              </a:tblGrid>
              <a:tr h="1033201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Информация </a:t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 повышения квалификации руководящих и педагогических кадров организаций, осуществляющих образовательную деятельность на территории Республики Крым,  </a:t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2019-2023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г.г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</a:p>
                  </a:txBody>
                  <a:tcPr marL="4803" marR="4803" marT="48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282860"/>
                  </a:ext>
                </a:extLst>
              </a:tr>
              <a:tr h="8108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4803" marR="4803" marT="4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Регион</a:t>
                      </a:r>
                    </a:p>
                  </a:txBody>
                  <a:tcPr marL="4803" marR="4803" marT="4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2019 г.</a:t>
                      </a:r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(выполн.)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2020 г.</a:t>
                      </a:r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(выполн.)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2021 г.</a:t>
                      </a:r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(выполн.)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 за 2019-2021 г.г.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пед. работников по БД 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2022 г. (план)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2023 г. (предвар. заявки)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01176"/>
                  </a:ext>
                </a:extLst>
              </a:tr>
              <a:tr h="3138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г.Алушта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182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172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540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680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131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7779979"/>
                  </a:ext>
                </a:extLst>
              </a:tr>
              <a:tr h="3138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г.Армянск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128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344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395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022596"/>
                  </a:ext>
                </a:extLst>
              </a:tr>
              <a:tr h="3138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г.Джанкой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212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213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625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603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268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2063387"/>
                  </a:ext>
                </a:extLst>
              </a:tr>
              <a:tr h="3138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г.Евпатория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528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641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504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1 673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1 546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537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534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1341710"/>
                  </a:ext>
                </a:extLst>
              </a:tr>
              <a:tr h="3138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г.Керчь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386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426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610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1 422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1 488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607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261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015363"/>
                  </a:ext>
                </a:extLst>
              </a:tr>
              <a:tr h="35349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г.Красноперекопск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151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359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364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183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2985025"/>
                  </a:ext>
                </a:extLst>
              </a:tr>
              <a:tr h="3138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г.Саки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158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148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382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662505"/>
                  </a:ext>
                </a:extLst>
              </a:tr>
              <a:tr h="3138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г.Симферополь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1 339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1 679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1350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4 368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5 694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1641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1 182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1199567"/>
                  </a:ext>
                </a:extLst>
              </a:tr>
              <a:tr h="3138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 Судак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224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215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591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534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319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153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627226"/>
                  </a:ext>
                </a:extLst>
              </a:tr>
              <a:tr h="3138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г.Феодосия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472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416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696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1 584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1 260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654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331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789321"/>
                  </a:ext>
                </a:extLst>
              </a:tr>
              <a:tr h="3138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г.Ялта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445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409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515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1 369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1 372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733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575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437200"/>
                  </a:ext>
                </a:extLst>
              </a:tr>
              <a:tr h="3138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Бахчисарайский 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456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337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351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1 144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1 459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492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336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9330937"/>
                  </a:ext>
                </a:extLst>
              </a:tr>
              <a:tr h="3138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Белогорский 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647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521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666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1 834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1 044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926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543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1174599"/>
                  </a:ext>
                </a:extLst>
              </a:tr>
              <a:tr h="3138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Джанкойский 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375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436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424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1 235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1 110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414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219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1410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049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766E2BCA-E11F-65D7-689D-8259D22D5C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091483"/>
              </p:ext>
            </p:extLst>
          </p:nvPr>
        </p:nvGraphicFramePr>
        <p:xfrm>
          <a:off x="269966" y="252548"/>
          <a:ext cx="11747862" cy="6409280"/>
        </p:xfrm>
        <a:graphic>
          <a:graphicData uri="http://schemas.openxmlformats.org/drawingml/2006/table">
            <a:tbl>
              <a:tblPr/>
              <a:tblGrid>
                <a:gridCol w="727798">
                  <a:extLst>
                    <a:ext uri="{9D8B030D-6E8A-4147-A177-3AD203B41FA5}">
                      <a16:colId xmlns:a16="http://schemas.microsoft.com/office/drawing/2014/main" val="1241747053"/>
                    </a:ext>
                  </a:extLst>
                </a:gridCol>
                <a:gridCol w="2328952">
                  <a:extLst>
                    <a:ext uri="{9D8B030D-6E8A-4147-A177-3AD203B41FA5}">
                      <a16:colId xmlns:a16="http://schemas.microsoft.com/office/drawing/2014/main" val="1778977317"/>
                    </a:ext>
                  </a:extLst>
                </a:gridCol>
                <a:gridCol w="1067437">
                  <a:extLst>
                    <a:ext uri="{9D8B030D-6E8A-4147-A177-3AD203B41FA5}">
                      <a16:colId xmlns:a16="http://schemas.microsoft.com/office/drawing/2014/main" val="3965014655"/>
                    </a:ext>
                  </a:extLst>
                </a:gridCol>
                <a:gridCol w="1067437">
                  <a:extLst>
                    <a:ext uri="{9D8B030D-6E8A-4147-A177-3AD203B41FA5}">
                      <a16:colId xmlns:a16="http://schemas.microsoft.com/office/drawing/2014/main" val="4027029556"/>
                    </a:ext>
                  </a:extLst>
                </a:gridCol>
                <a:gridCol w="1067437">
                  <a:extLst>
                    <a:ext uri="{9D8B030D-6E8A-4147-A177-3AD203B41FA5}">
                      <a16:colId xmlns:a16="http://schemas.microsoft.com/office/drawing/2014/main" val="3647796190"/>
                    </a:ext>
                  </a:extLst>
                </a:gridCol>
                <a:gridCol w="1407075">
                  <a:extLst>
                    <a:ext uri="{9D8B030D-6E8A-4147-A177-3AD203B41FA5}">
                      <a16:colId xmlns:a16="http://schemas.microsoft.com/office/drawing/2014/main" val="821189418"/>
                    </a:ext>
                  </a:extLst>
                </a:gridCol>
                <a:gridCol w="1655738">
                  <a:extLst>
                    <a:ext uri="{9D8B030D-6E8A-4147-A177-3AD203B41FA5}">
                      <a16:colId xmlns:a16="http://schemas.microsoft.com/office/drawing/2014/main" val="3066980367"/>
                    </a:ext>
                  </a:extLst>
                </a:gridCol>
                <a:gridCol w="1212994">
                  <a:extLst>
                    <a:ext uri="{9D8B030D-6E8A-4147-A177-3AD203B41FA5}">
                      <a16:colId xmlns:a16="http://schemas.microsoft.com/office/drawing/2014/main" val="165003279"/>
                    </a:ext>
                  </a:extLst>
                </a:gridCol>
                <a:gridCol w="1212994">
                  <a:extLst>
                    <a:ext uri="{9D8B030D-6E8A-4147-A177-3AD203B41FA5}">
                      <a16:colId xmlns:a16="http://schemas.microsoft.com/office/drawing/2014/main" val="2103778476"/>
                    </a:ext>
                  </a:extLst>
                </a:gridCol>
              </a:tblGrid>
              <a:tr h="820453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Информация </a:t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 повышения квалификации руководящих и педагогических кадров организаций, осуществляющих образовательную деятельность на территории Республики Крым,  </a:t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2019-2023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г.г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</a:p>
                  </a:txBody>
                  <a:tcPr marL="4803" marR="4803" marT="48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974910"/>
                  </a:ext>
                </a:extLst>
              </a:tr>
              <a:tr h="8804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4803" marR="4803" marT="4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Регион</a:t>
                      </a:r>
                    </a:p>
                  </a:txBody>
                  <a:tcPr marL="4803" marR="4803" marT="4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2019 г.</a:t>
                      </a:r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(выполн.)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2020 г.</a:t>
                      </a:r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(выполн.)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2021 г.</a:t>
                      </a:r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(выполн.)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 за 2019-2021 г.г.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пед. работников по БД 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2022 г.  (план)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2023 г. (предвар. заявки)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453280"/>
                  </a:ext>
                </a:extLst>
              </a:tr>
              <a:tr h="24925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Кировский 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235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184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131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550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806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195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33447"/>
                  </a:ext>
                </a:extLst>
              </a:tr>
              <a:tr h="4058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Красногвардейский 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527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510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441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1 478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1 280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568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351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319182"/>
                  </a:ext>
                </a:extLst>
              </a:tr>
              <a:tr h="4058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Красноперекопский 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323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435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258919"/>
                  </a:ext>
                </a:extLst>
              </a:tr>
              <a:tr h="24925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Ленинский 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244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199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583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873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211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9898286"/>
                  </a:ext>
                </a:extLst>
              </a:tr>
              <a:tr h="24925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Нижнегорский 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334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436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503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1 273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1 042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775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271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281490"/>
                  </a:ext>
                </a:extLst>
              </a:tr>
              <a:tr h="24925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Первомайский 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181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179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273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633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550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398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2706840"/>
                  </a:ext>
                </a:extLst>
              </a:tr>
              <a:tr h="24925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Раздольненский 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156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212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554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539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188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293771"/>
                  </a:ext>
                </a:extLst>
              </a:tr>
              <a:tr h="24925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Сакский 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249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316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224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789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1 064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338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337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681521"/>
                  </a:ext>
                </a:extLst>
              </a:tr>
              <a:tr h="24925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Симферопольский 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578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891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950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2 419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2 256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834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1 053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8284671"/>
                  </a:ext>
                </a:extLst>
              </a:tr>
              <a:tr h="24925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Советский 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354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294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279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927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539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345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218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005505"/>
                  </a:ext>
                </a:extLst>
              </a:tr>
              <a:tr h="24925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Черноморский 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207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204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259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670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583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249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167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1210749"/>
                  </a:ext>
                </a:extLst>
              </a:tr>
              <a:tr h="24925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327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5075960"/>
                  </a:ext>
                </a:extLst>
              </a:tr>
              <a:tr h="24925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Интернаты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275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247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369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891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1 032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438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136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8860932"/>
                  </a:ext>
                </a:extLst>
              </a:tr>
              <a:tr h="24925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Учреждения ДО 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139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183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878066"/>
                  </a:ext>
                </a:extLst>
              </a:tr>
              <a:tr h="20811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Федеральные ОУ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72415"/>
                  </a:ext>
                </a:extLst>
              </a:tr>
              <a:tr h="21809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Частные ОУ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3" marR="4803" marT="48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898836"/>
                  </a:ext>
                </a:extLst>
              </a:tr>
              <a:tr h="2180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9 268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9 722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10 155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29 145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28 930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12 185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7 914</a:t>
                      </a:r>
                    </a:p>
                  </a:txBody>
                  <a:tcPr marL="4803" marR="4803" marT="4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902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9139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560AC82F-8E00-CC0D-A4C7-D4BB99205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345862"/>
              </p:ext>
            </p:extLst>
          </p:nvPr>
        </p:nvGraphicFramePr>
        <p:xfrm>
          <a:off x="357051" y="339634"/>
          <a:ext cx="11608527" cy="6244045"/>
        </p:xfrm>
        <a:graphic>
          <a:graphicData uri="http://schemas.openxmlformats.org/drawingml/2006/table">
            <a:tbl>
              <a:tblPr/>
              <a:tblGrid>
                <a:gridCol w="813681">
                  <a:extLst>
                    <a:ext uri="{9D8B030D-6E8A-4147-A177-3AD203B41FA5}">
                      <a16:colId xmlns:a16="http://schemas.microsoft.com/office/drawing/2014/main" val="2025633399"/>
                    </a:ext>
                  </a:extLst>
                </a:gridCol>
                <a:gridCol w="2603781">
                  <a:extLst>
                    <a:ext uri="{9D8B030D-6E8A-4147-A177-3AD203B41FA5}">
                      <a16:colId xmlns:a16="http://schemas.microsoft.com/office/drawing/2014/main" val="533623076"/>
                    </a:ext>
                  </a:extLst>
                </a:gridCol>
                <a:gridCol w="1444286">
                  <a:extLst>
                    <a:ext uri="{9D8B030D-6E8A-4147-A177-3AD203B41FA5}">
                      <a16:colId xmlns:a16="http://schemas.microsoft.com/office/drawing/2014/main" val="2630844173"/>
                    </a:ext>
                  </a:extLst>
                </a:gridCol>
                <a:gridCol w="1444286">
                  <a:extLst>
                    <a:ext uri="{9D8B030D-6E8A-4147-A177-3AD203B41FA5}">
                      <a16:colId xmlns:a16="http://schemas.microsoft.com/office/drawing/2014/main" val="1404993734"/>
                    </a:ext>
                  </a:extLst>
                </a:gridCol>
                <a:gridCol w="1444286">
                  <a:extLst>
                    <a:ext uri="{9D8B030D-6E8A-4147-A177-3AD203B41FA5}">
                      <a16:colId xmlns:a16="http://schemas.microsoft.com/office/drawing/2014/main" val="1633887984"/>
                    </a:ext>
                  </a:extLst>
                </a:gridCol>
                <a:gridCol w="1444286">
                  <a:extLst>
                    <a:ext uri="{9D8B030D-6E8A-4147-A177-3AD203B41FA5}">
                      <a16:colId xmlns:a16="http://schemas.microsoft.com/office/drawing/2014/main" val="853309027"/>
                    </a:ext>
                  </a:extLst>
                </a:gridCol>
                <a:gridCol w="2413921">
                  <a:extLst>
                    <a:ext uri="{9D8B030D-6E8A-4147-A177-3AD203B41FA5}">
                      <a16:colId xmlns:a16="http://schemas.microsoft.com/office/drawing/2014/main" val="4047581925"/>
                    </a:ext>
                  </a:extLst>
                </a:gridCol>
              </a:tblGrid>
              <a:tr h="142433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Информация </a:t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 повышения квалификации руководящих и педагогических кадров организаций, осуществляющих образовательную деятельность на территории Республики Крым, 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базе МК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 2019-2023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г.г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432604"/>
                  </a:ext>
                </a:extLst>
              </a:tr>
              <a:tr h="5898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Регион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2019 г.</a:t>
                      </a:r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(выполн.)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2020 г.</a:t>
                      </a:r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(выполн.)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2021 г.</a:t>
                      </a:r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(выполн.)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2022 г. (план)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2023 г.</a:t>
                      </a:r>
                      <a:br>
                        <a:rPr lang="ru-RU" sz="16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6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(предвар. заявки)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215241"/>
                  </a:ext>
                </a:extLst>
              </a:tr>
              <a:tr h="3021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г.Алушта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086420"/>
                  </a:ext>
                </a:extLst>
              </a:tr>
              <a:tr h="3021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г.Армянск 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9313589"/>
                  </a:ext>
                </a:extLst>
              </a:tr>
              <a:tr h="3021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г.Джанкой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2311646"/>
                  </a:ext>
                </a:extLst>
              </a:tr>
              <a:tr h="3021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г.Евпатория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178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0690310"/>
                  </a:ext>
                </a:extLst>
              </a:tr>
              <a:tr h="3021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г.Керчь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159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167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5367393"/>
                  </a:ext>
                </a:extLst>
              </a:tr>
              <a:tr h="3021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г.Красноперекопск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6629808"/>
                  </a:ext>
                </a:extLst>
              </a:tr>
              <a:tr h="3021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г.Саки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3196754"/>
                  </a:ext>
                </a:extLst>
              </a:tr>
              <a:tr h="3021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г.Симферополь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792538"/>
                  </a:ext>
                </a:extLst>
              </a:tr>
              <a:tr h="3021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 Судак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1076366"/>
                  </a:ext>
                </a:extLst>
              </a:tr>
              <a:tr h="3021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г.Феодосия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315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286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267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219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7061387"/>
                  </a:ext>
                </a:extLst>
              </a:tr>
              <a:tr h="3021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г.Ялта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174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4503409"/>
                  </a:ext>
                </a:extLst>
              </a:tr>
              <a:tr h="3021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Бахчисарайский 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7202116"/>
                  </a:ext>
                </a:extLst>
              </a:tr>
              <a:tr h="3021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Белогорский 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4280875"/>
                  </a:ext>
                </a:extLst>
              </a:tr>
              <a:tr h="3021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Джанкойский 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9390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423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F721280-2504-8645-3749-2A76B14F89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668374"/>
              </p:ext>
            </p:extLst>
          </p:nvPr>
        </p:nvGraphicFramePr>
        <p:xfrm>
          <a:off x="269967" y="339634"/>
          <a:ext cx="11678193" cy="6305000"/>
        </p:xfrm>
        <a:graphic>
          <a:graphicData uri="http://schemas.openxmlformats.org/drawingml/2006/table">
            <a:tbl>
              <a:tblPr/>
              <a:tblGrid>
                <a:gridCol w="818563">
                  <a:extLst>
                    <a:ext uri="{9D8B030D-6E8A-4147-A177-3AD203B41FA5}">
                      <a16:colId xmlns:a16="http://schemas.microsoft.com/office/drawing/2014/main" val="2562837792"/>
                    </a:ext>
                  </a:extLst>
                </a:gridCol>
                <a:gridCol w="2619406">
                  <a:extLst>
                    <a:ext uri="{9D8B030D-6E8A-4147-A177-3AD203B41FA5}">
                      <a16:colId xmlns:a16="http://schemas.microsoft.com/office/drawing/2014/main" val="3387947637"/>
                    </a:ext>
                  </a:extLst>
                </a:gridCol>
                <a:gridCol w="1452954">
                  <a:extLst>
                    <a:ext uri="{9D8B030D-6E8A-4147-A177-3AD203B41FA5}">
                      <a16:colId xmlns:a16="http://schemas.microsoft.com/office/drawing/2014/main" val="1105108793"/>
                    </a:ext>
                  </a:extLst>
                </a:gridCol>
                <a:gridCol w="1452954">
                  <a:extLst>
                    <a:ext uri="{9D8B030D-6E8A-4147-A177-3AD203B41FA5}">
                      <a16:colId xmlns:a16="http://schemas.microsoft.com/office/drawing/2014/main" val="1645886684"/>
                    </a:ext>
                  </a:extLst>
                </a:gridCol>
                <a:gridCol w="1452954">
                  <a:extLst>
                    <a:ext uri="{9D8B030D-6E8A-4147-A177-3AD203B41FA5}">
                      <a16:colId xmlns:a16="http://schemas.microsoft.com/office/drawing/2014/main" val="3080098915"/>
                    </a:ext>
                  </a:extLst>
                </a:gridCol>
                <a:gridCol w="1452954">
                  <a:extLst>
                    <a:ext uri="{9D8B030D-6E8A-4147-A177-3AD203B41FA5}">
                      <a16:colId xmlns:a16="http://schemas.microsoft.com/office/drawing/2014/main" val="3666863318"/>
                    </a:ext>
                  </a:extLst>
                </a:gridCol>
                <a:gridCol w="2428408">
                  <a:extLst>
                    <a:ext uri="{9D8B030D-6E8A-4147-A177-3AD203B41FA5}">
                      <a16:colId xmlns:a16="http://schemas.microsoft.com/office/drawing/2014/main" val="2755424929"/>
                    </a:ext>
                  </a:extLst>
                </a:gridCol>
              </a:tblGrid>
              <a:tr h="125593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Информация </a:t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 повышения квалификации руководящих и педагогических кадров организаций, осуществляющих образовательную деятельность на территории Республики Крым, 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базе МК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 2019-2023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г.г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534449"/>
                  </a:ext>
                </a:extLst>
              </a:tr>
              <a:tr h="5201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Регион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2019 г.</a:t>
                      </a:r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(выполн.)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2020 г.</a:t>
                      </a:r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(выполн.)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2021 г.</a:t>
                      </a:r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(выполн.)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2022 г. (план)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2023 г.</a:t>
                      </a:r>
                      <a:br>
                        <a:rPr lang="ru-RU" sz="16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6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(предвар. заявки)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58403"/>
                  </a:ext>
                </a:extLst>
              </a:tr>
              <a:tr h="26640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Кировский 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135951"/>
                  </a:ext>
                </a:extLst>
              </a:tr>
              <a:tr h="26640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Красногвардейский 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6735052"/>
                  </a:ext>
                </a:extLst>
              </a:tr>
              <a:tr h="26640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Красноперекопский 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0762855"/>
                  </a:ext>
                </a:extLst>
              </a:tr>
              <a:tr h="26640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Ленинский 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2486237"/>
                  </a:ext>
                </a:extLst>
              </a:tr>
              <a:tr h="26640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Нижнегорский 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195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5903243"/>
                  </a:ext>
                </a:extLst>
              </a:tr>
              <a:tr h="26640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Первомайский 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174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286417"/>
                  </a:ext>
                </a:extLst>
              </a:tr>
              <a:tr h="26640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Раздольненский 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1831486"/>
                  </a:ext>
                </a:extLst>
              </a:tr>
              <a:tr h="26640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Сакский 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9878077"/>
                  </a:ext>
                </a:extLst>
              </a:tr>
              <a:tr h="26640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Симферопольский 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341012"/>
                  </a:ext>
                </a:extLst>
              </a:tr>
              <a:tr h="26640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Советский 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2651058"/>
                  </a:ext>
                </a:extLst>
              </a:tr>
              <a:tr h="26640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Черноморский 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885337"/>
                  </a:ext>
                </a:extLst>
              </a:tr>
              <a:tr h="26640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0766964"/>
                  </a:ext>
                </a:extLst>
              </a:tr>
              <a:tr h="26640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Интернаты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6065732"/>
                  </a:ext>
                </a:extLst>
              </a:tr>
              <a:tr h="26640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Учреждения ДО 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5909621"/>
                  </a:ext>
                </a:extLst>
              </a:tr>
              <a:tr h="26640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Федеральные ОУ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223194"/>
                  </a:ext>
                </a:extLst>
              </a:tr>
              <a:tr h="26640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Частные ОУ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2428105"/>
                  </a:ext>
                </a:extLst>
              </a:tr>
              <a:tr h="2664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1 390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1 007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944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1 484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855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82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250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6CA4ACF-C904-BEA2-CB2C-8E6CB73370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94113"/>
              </p:ext>
            </p:extLst>
          </p:nvPr>
        </p:nvGraphicFramePr>
        <p:xfrm>
          <a:off x="148047" y="348343"/>
          <a:ext cx="11861071" cy="6453051"/>
        </p:xfrm>
        <a:graphic>
          <a:graphicData uri="http://schemas.openxmlformats.org/drawingml/2006/table">
            <a:tbl>
              <a:tblPr firstRow="1" firstCol="1" bandRow="1"/>
              <a:tblGrid>
                <a:gridCol w="822536">
                  <a:extLst>
                    <a:ext uri="{9D8B030D-6E8A-4147-A177-3AD203B41FA5}">
                      <a16:colId xmlns:a16="http://schemas.microsoft.com/office/drawing/2014/main" val="222093063"/>
                    </a:ext>
                  </a:extLst>
                </a:gridCol>
                <a:gridCol w="983442">
                  <a:extLst>
                    <a:ext uri="{9D8B030D-6E8A-4147-A177-3AD203B41FA5}">
                      <a16:colId xmlns:a16="http://schemas.microsoft.com/office/drawing/2014/main" val="587593240"/>
                    </a:ext>
                  </a:extLst>
                </a:gridCol>
                <a:gridCol w="3478827">
                  <a:extLst>
                    <a:ext uri="{9D8B030D-6E8A-4147-A177-3AD203B41FA5}">
                      <a16:colId xmlns:a16="http://schemas.microsoft.com/office/drawing/2014/main" val="468263341"/>
                    </a:ext>
                  </a:extLst>
                </a:gridCol>
                <a:gridCol w="5339651">
                  <a:extLst>
                    <a:ext uri="{9D8B030D-6E8A-4147-A177-3AD203B41FA5}">
                      <a16:colId xmlns:a16="http://schemas.microsoft.com/office/drawing/2014/main" val="3422548110"/>
                    </a:ext>
                  </a:extLst>
                </a:gridCol>
                <a:gridCol w="1142635">
                  <a:extLst>
                    <a:ext uri="{9D8B030D-6E8A-4147-A177-3AD203B41FA5}">
                      <a16:colId xmlns:a16="http://schemas.microsoft.com/office/drawing/2014/main" val="177632379"/>
                    </a:ext>
                  </a:extLst>
                </a:gridCol>
                <a:gridCol w="93980">
                  <a:extLst>
                    <a:ext uri="{9D8B030D-6E8A-4147-A177-3AD203B41FA5}">
                      <a16:colId xmlns:a16="http://schemas.microsoft.com/office/drawing/2014/main" val="1184303211"/>
                    </a:ext>
                  </a:extLst>
                </a:gridCol>
              </a:tblGrid>
              <a:tr h="333854">
                <a:tc gridSpan="6">
                  <a:txBody>
                    <a:bodyPr/>
                    <a:lstStyle/>
                    <a:p>
                      <a:pPr indent="3810" algn="ctr">
                        <a:tabLst>
                          <a:tab pos="3690620" algn="l"/>
                          <a:tab pos="3780790" algn="l"/>
                        </a:tabLs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ДПП ПК на 2023 год для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педагогических работников, в том числе вновь образованных Центров «Точка роста»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tabLst>
                          <a:tab pos="3690620" algn="l"/>
                          <a:tab pos="3780790" algn="l"/>
                        </a:tabLs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tabLst>
                          <a:tab pos="3690620" algn="l"/>
                          <a:tab pos="3780790" algn="l"/>
                        </a:tabLs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tabLst>
                          <a:tab pos="3690620" algn="l"/>
                          <a:tab pos="3780790" algn="l"/>
                        </a:tabLs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tabLst>
                          <a:tab pos="3690620" algn="l"/>
                          <a:tab pos="3780790" algn="l"/>
                        </a:tabLs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5942360"/>
                  </a:ext>
                </a:extLst>
              </a:tr>
              <a:tr h="333854">
                <a:tc rowSpan="2">
                  <a:txBody>
                    <a:bodyPr/>
                    <a:lstStyle/>
                    <a:p>
                      <a:pPr indent="3810" algn="l">
                        <a:tabLst>
                          <a:tab pos="3690620" algn="l"/>
                          <a:tab pos="3780790" algn="l"/>
                        </a:tabLs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tabLst>
                          <a:tab pos="3690620" algn="l"/>
                          <a:tab pos="3780790" algn="l"/>
                        </a:tabLs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ДПП ПК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tabLst>
                          <a:tab pos="3690620" algn="l"/>
                          <a:tab pos="3780790" algn="l"/>
                        </a:tabLs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педагогических работников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tabLst>
                          <a:tab pos="3690620" algn="l"/>
                          <a:tab pos="3780790" algn="l"/>
                        </a:tabLs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дополнительных профессиональных программ повышения квалификации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tabLst>
                          <a:tab pos="3690620" algn="l"/>
                          <a:tab pos="3780790" algn="l"/>
                        </a:tabLs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обучения, форма обучения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4706595"/>
                  </a:ext>
                </a:extLst>
              </a:tr>
              <a:tr h="6529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747632"/>
                  </a:ext>
                </a:extLst>
              </a:tr>
              <a:tr h="665859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3690620" algn="l"/>
                          <a:tab pos="378079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3690620" algn="l"/>
                          <a:tab pos="3780790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Учителя-предметники, педагоги дополнительного образования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3690620" algn="l"/>
                          <a:tab pos="378079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«Робототехника и 3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-моделирование в образовательных центрах «Точка роста» и детских технопарках «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3690620" algn="l"/>
                          <a:tab pos="3780790" algn="l"/>
                        </a:tabLs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очная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5157209"/>
                  </a:ext>
                </a:extLst>
              </a:tr>
              <a:tr h="88781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200000"/>
                        </a:lnSpc>
                        <a:buFont typeface="+mj-lt"/>
                        <a:buNone/>
                        <a:tabLst>
                          <a:tab pos="3690620" algn="l"/>
                          <a:tab pos="378079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3690620" algn="l"/>
                          <a:tab pos="3780790" algn="l"/>
                        </a:tabLs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3690620" algn="l"/>
                          <a:tab pos="378079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Заместители директоров по учебно-воспитательной работе, учителя-предметники, педагоги дополнительного образования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3690620" algn="l"/>
                          <a:tab pos="3780790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«Межпредметная интеграция в центрах «Точка роста» как средства повышения качества образования и целостного развития личности обучающихся»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3690620" algn="l"/>
                          <a:tab pos="3780790" algn="l"/>
                        </a:tabLs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очная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2599228"/>
                  </a:ext>
                </a:extLst>
              </a:tr>
              <a:tr h="88781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200000"/>
                        </a:lnSpc>
                        <a:buFont typeface="+mj-lt"/>
                        <a:buNone/>
                        <a:tabLst>
                          <a:tab pos="3690620" algn="l"/>
                          <a:tab pos="378079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3690620" algn="l"/>
                          <a:tab pos="3780790" algn="l"/>
                        </a:tabLs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3690620" algn="l"/>
                          <a:tab pos="3780790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Заместители директоров по учебно-воспитательной работе, учителя-предметники, педагоги дополнительного образования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3690620" algn="l"/>
                          <a:tab pos="378079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«Использование современных средств обучения центров «Точка роста» для учебно-исследовательской и проектной деятельности»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3690620" algn="l"/>
                          <a:tab pos="3780790" algn="l"/>
                        </a:tabLs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очная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33564"/>
                  </a:ext>
                </a:extLst>
              </a:tr>
              <a:tr h="952318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3690620" algn="l"/>
                          <a:tab pos="378079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3690620" algn="l"/>
                          <a:tab pos="3780790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Заместители директоров по учебно-воспитательной (воспитательной) работе, педагоги дополнительного образования, классные руководители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3690620" algn="l"/>
                          <a:tab pos="3780790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«Центр «Точка роста»: новые возможности для воспитания, обучения и развития учащихся»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3690620" algn="l"/>
                          <a:tab pos="3780790" algn="l"/>
                        </a:tabLs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очная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0640328"/>
                  </a:ext>
                </a:extLst>
              </a:tr>
              <a:tr h="88781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200000"/>
                        </a:lnSpc>
                        <a:buFont typeface="+mj-lt"/>
                        <a:buNone/>
                        <a:tabLst>
                          <a:tab pos="3690620" algn="l"/>
                          <a:tab pos="378079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4770755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4770755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Заместители директоров по учебно-воспитательной работе, учителя-предметники, педагоги дополнительного образования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«Центр «Точка роста» как ресурс формирования у обучающихся современных технологических навыков»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3690620" algn="l"/>
                          <a:tab pos="3780790" algn="l"/>
                        </a:tabLs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очная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5543129"/>
                  </a:ext>
                </a:extLst>
              </a:tr>
              <a:tr h="284686">
                <a:tc gridSpan="6">
                  <a:txBody>
                    <a:bodyPr/>
                    <a:lstStyle/>
                    <a:p>
                      <a:pPr algn="l">
                        <a:tabLst>
                          <a:tab pos="3690620" algn="l"/>
                          <a:tab pos="378079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009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6209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F40E739-BDA1-9238-F6AA-E0565A8AF4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755209"/>
              </p:ext>
            </p:extLst>
          </p:nvPr>
        </p:nvGraphicFramePr>
        <p:xfrm>
          <a:off x="487681" y="478971"/>
          <a:ext cx="11504022" cy="6235340"/>
        </p:xfrm>
        <a:graphic>
          <a:graphicData uri="http://schemas.openxmlformats.org/drawingml/2006/table">
            <a:tbl>
              <a:tblPr/>
              <a:tblGrid>
                <a:gridCol w="1025977">
                  <a:extLst>
                    <a:ext uri="{9D8B030D-6E8A-4147-A177-3AD203B41FA5}">
                      <a16:colId xmlns:a16="http://schemas.microsoft.com/office/drawing/2014/main" val="2170352668"/>
                    </a:ext>
                  </a:extLst>
                </a:gridCol>
                <a:gridCol w="5617396">
                  <a:extLst>
                    <a:ext uri="{9D8B030D-6E8A-4147-A177-3AD203B41FA5}">
                      <a16:colId xmlns:a16="http://schemas.microsoft.com/office/drawing/2014/main" val="343354271"/>
                    </a:ext>
                  </a:extLst>
                </a:gridCol>
                <a:gridCol w="4860649">
                  <a:extLst>
                    <a:ext uri="{9D8B030D-6E8A-4147-A177-3AD203B41FA5}">
                      <a16:colId xmlns:a16="http://schemas.microsoft.com/office/drawing/2014/main" val="916599348"/>
                    </a:ext>
                  </a:extLst>
                </a:gridCol>
              </a:tblGrid>
              <a:tr h="145812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ЗАЯВКИ</a:t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на обучение по ДПП ПК «Профилактика употребления никотинсодержащей продукции и токсикомании в детской и подростковой среде»  в 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2023 году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39317"/>
                  </a:ext>
                </a:extLst>
              </a:tr>
              <a:tr h="5889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Регион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Заявки, чел.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573711"/>
                  </a:ext>
                </a:extLst>
              </a:tr>
              <a:tr h="29916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г.Алушта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982193"/>
                  </a:ext>
                </a:extLst>
              </a:tr>
              <a:tr h="29916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г.Армянск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3116974"/>
                  </a:ext>
                </a:extLst>
              </a:tr>
              <a:tr h="29916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г.Джанкой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6838913"/>
                  </a:ext>
                </a:extLst>
              </a:tr>
              <a:tr h="29916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г.Евпатория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260770"/>
                  </a:ext>
                </a:extLst>
              </a:tr>
              <a:tr h="29916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г.Керчь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4708202"/>
                  </a:ext>
                </a:extLst>
              </a:tr>
              <a:tr h="29916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г.Красноперекопск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9875893"/>
                  </a:ext>
                </a:extLst>
              </a:tr>
              <a:tr h="29916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г.Саки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1791208"/>
                  </a:ext>
                </a:extLst>
              </a:tr>
              <a:tr h="29916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г.Симферополь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790870"/>
                  </a:ext>
                </a:extLst>
              </a:tr>
              <a:tr h="29916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 Судак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427447"/>
                  </a:ext>
                </a:extLst>
              </a:tr>
              <a:tr h="29916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г.Феодосия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3931137"/>
                  </a:ext>
                </a:extLst>
              </a:tr>
              <a:tr h="29916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г.Ялта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7095688"/>
                  </a:ext>
                </a:extLst>
              </a:tr>
              <a:tr h="29916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Бахчисарайский 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655566"/>
                  </a:ext>
                </a:extLst>
              </a:tr>
              <a:tr h="29916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Белогорский 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539365"/>
                  </a:ext>
                </a:extLst>
              </a:tr>
              <a:tr h="29916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Джанкойский 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507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6364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F18A319-39BE-1C5E-636D-81A2AC07FE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383385"/>
              </p:ext>
            </p:extLst>
          </p:nvPr>
        </p:nvGraphicFramePr>
        <p:xfrm>
          <a:off x="200297" y="287383"/>
          <a:ext cx="11843658" cy="6470469"/>
        </p:xfrm>
        <a:graphic>
          <a:graphicData uri="http://schemas.openxmlformats.org/drawingml/2006/table">
            <a:tbl>
              <a:tblPr/>
              <a:tblGrid>
                <a:gridCol w="1056267">
                  <a:extLst>
                    <a:ext uri="{9D8B030D-6E8A-4147-A177-3AD203B41FA5}">
                      <a16:colId xmlns:a16="http://schemas.microsoft.com/office/drawing/2014/main" val="2546229943"/>
                    </a:ext>
                  </a:extLst>
                </a:gridCol>
                <a:gridCol w="5783240">
                  <a:extLst>
                    <a:ext uri="{9D8B030D-6E8A-4147-A177-3AD203B41FA5}">
                      <a16:colId xmlns:a16="http://schemas.microsoft.com/office/drawing/2014/main" val="4249937429"/>
                    </a:ext>
                  </a:extLst>
                </a:gridCol>
                <a:gridCol w="5004151">
                  <a:extLst>
                    <a:ext uri="{9D8B030D-6E8A-4147-A177-3AD203B41FA5}">
                      <a16:colId xmlns:a16="http://schemas.microsoft.com/office/drawing/2014/main" val="1462465517"/>
                    </a:ext>
                  </a:extLst>
                </a:gridCol>
              </a:tblGrid>
              <a:tr h="191225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ЗАЯВКИ</a:t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на обучение по ДПП ПК «Профилактика употребления никотинсодержащей продукции и токсикомании в детской и подростковой среде»  в 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2023 году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687762"/>
                  </a:ext>
                </a:extLst>
              </a:tr>
              <a:tr h="6434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Регион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Заявки, чел.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891301"/>
                  </a:ext>
                </a:extLst>
              </a:tr>
              <a:tr h="3262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Кировский 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430266"/>
                  </a:ext>
                </a:extLst>
              </a:tr>
              <a:tr h="3262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Красногвардейский 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377230"/>
                  </a:ext>
                </a:extLst>
              </a:tr>
              <a:tr h="3262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Красноперекопский 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22250"/>
                  </a:ext>
                </a:extLst>
              </a:tr>
              <a:tr h="3262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Ленинский 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9188498"/>
                  </a:ext>
                </a:extLst>
              </a:tr>
              <a:tr h="3262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Нижнегорский 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6395037"/>
                  </a:ext>
                </a:extLst>
              </a:tr>
              <a:tr h="3262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Первомайский 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7409335"/>
                  </a:ext>
                </a:extLst>
              </a:tr>
              <a:tr h="3262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Раздольненский 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1180092"/>
                  </a:ext>
                </a:extLst>
              </a:tr>
              <a:tr h="3262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Сакский 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767177"/>
                  </a:ext>
                </a:extLst>
              </a:tr>
              <a:tr h="3262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Симферопольский 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3616404"/>
                  </a:ext>
                </a:extLst>
              </a:tr>
              <a:tr h="3262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Советский 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6567660"/>
                  </a:ext>
                </a:extLst>
              </a:tr>
              <a:tr h="3262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Черноморский </a:t>
                      </a:r>
                    </a:p>
                  </a:txBody>
                  <a:tcPr marL="6940" marR="6940" marT="69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4098233"/>
                  </a:ext>
                </a:extLst>
              </a:tr>
              <a:tr h="3262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704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488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6321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7DDDA0FF-EBF9-CEF9-7DBA-6D9F0F8D24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133440"/>
              </p:ext>
            </p:extLst>
          </p:nvPr>
        </p:nvGraphicFramePr>
        <p:xfrm>
          <a:off x="531223" y="426720"/>
          <a:ext cx="11347267" cy="6069877"/>
        </p:xfrm>
        <a:graphic>
          <a:graphicData uri="http://schemas.openxmlformats.org/drawingml/2006/table">
            <a:tbl>
              <a:tblPr/>
              <a:tblGrid>
                <a:gridCol w="1769012">
                  <a:extLst>
                    <a:ext uri="{9D8B030D-6E8A-4147-A177-3AD203B41FA5}">
                      <a16:colId xmlns:a16="http://schemas.microsoft.com/office/drawing/2014/main" val="589038332"/>
                    </a:ext>
                  </a:extLst>
                </a:gridCol>
                <a:gridCol w="3055034">
                  <a:extLst>
                    <a:ext uri="{9D8B030D-6E8A-4147-A177-3AD203B41FA5}">
                      <a16:colId xmlns:a16="http://schemas.microsoft.com/office/drawing/2014/main" val="3969997407"/>
                    </a:ext>
                  </a:extLst>
                </a:gridCol>
                <a:gridCol w="2327643">
                  <a:extLst>
                    <a:ext uri="{9D8B030D-6E8A-4147-A177-3AD203B41FA5}">
                      <a16:colId xmlns:a16="http://schemas.microsoft.com/office/drawing/2014/main" val="3623972038"/>
                    </a:ext>
                  </a:extLst>
                </a:gridCol>
                <a:gridCol w="2327643">
                  <a:extLst>
                    <a:ext uri="{9D8B030D-6E8A-4147-A177-3AD203B41FA5}">
                      <a16:colId xmlns:a16="http://schemas.microsoft.com/office/drawing/2014/main" val="1244258645"/>
                    </a:ext>
                  </a:extLst>
                </a:gridCol>
                <a:gridCol w="1867935">
                  <a:extLst>
                    <a:ext uri="{9D8B030D-6E8A-4147-A177-3AD203B41FA5}">
                      <a16:colId xmlns:a16="http://schemas.microsoft.com/office/drawing/2014/main" val="1834066448"/>
                    </a:ext>
                  </a:extLst>
                </a:gridCol>
              </a:tblGrid>
              <a:tr h="93800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Итоги </a:t>
                      </a:r>
                      <a:b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реализации ДПП ПК руководящих и педагогических кадров организаций, осуществляющих образовательную деятельность на территории Республики Крым за 1-е полугодие 2022 года</a:t>
                      </a:r>
                    </a:p>
                  </a:txBody>
                  <a:tcPr marL="5771" marR="5771" marT="57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886489"/>
                  </a:ext>
                </a:extLst>
              </a:tr>
              <a:tr h="3170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5771" marR="5771" marT="57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Регион</a:t>
                      </a:r>
                    </a:p>
                  </a:txBody>
                  <a:tcPr marL="5771" marR="5771" marT="57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человек</a:t>
                      </a:r>
                    </a:p>
                  </a:txBody>
                  <a:tcPr marL="5771" marR="5771" marT="57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выполнения</a:t>
                      </a:r>
                    </a:p>
                  </a:txBody>
                  <a:tcPr marL="5771" marR="5771" marT="57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983805"/>
                  </a:ext>
                </a:extLst>
              </a:tr>
              <a:tr h="3170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5771" marR="5771" marT="57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</a:t>
                      </a:r>
                    </a:p>
                  </a:txBody>
                  <a:tcPr marL="5771" marR="5771" marT="57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844357"/>
                  </a:ext>
                </a:extLst>
              </a:tr>
              <a:tr h="32127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771" marR="5771" marT="57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г.Алушта</a:t>
                      </a:r>
                    </a:p>
                  </a:txBody>
                  <a:tcPr marL="5771" marR="5771" marT="57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4513356"/>
                  </a:ext>
                </a:extLst>
              </a:tr>
              <a:tr h="32127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771" marR="5771" marT="57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г.Армянск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5771" marR="5771" marT="57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847772"/>
                  </a:ext>
                </a:extLst>
              </a:tr>
              <a:tr h="32127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771" marR="5771" marT="57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г.Джанкой</a:t>
                      </a:r>
                    </a:p>
                  </a:txBody>
                  <a:tcPr marL="5771" marR="5771" marT="57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6150468"/>
                  </a:ext>
                </a:extLst>
              </a:tr>
              <a:tr h="32127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771" marR="5771" marT="57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г.Евпатория</a:t>
                      </a:r>
                    </a:p>
                  </a:txBody>
                  <a:tcPr marL="5771" marR="5771" marT="57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1033855"/>
                  </a:ext>
                </a:extLst>
              </a:tr>
              <a:tr h="32127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771" marR="5771" marT="57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г.Керчь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71" marR="5771" marT="57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526905"/>
                  </a:ext>
                </a:extLst>
              </a:tr>
              <a:tr h="32127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5771" marR="5771" marT="57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г.Красноперекопск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71" marR="5771" marT="57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327843"/>
                  </a:ext>
                </a:extLst>
              </a:tr>
              <a:tr h="32127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5771" marR="5771" marT="57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г.Саки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71" marR="5771" marT="57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3650500"/>
                  </a:ext>
                </a:extLst>
              </a:tr>
              <a:tr h="32127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5771" marR="5771" marT="57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г.Симферополь</a:t>
                      </a:r>
                    </a:p>
                  </a:txBody>
                  <a:tcPr marL="5771" marR="5771" marT="57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280599"/>
                  </a:ext>
                </a:extLst>
              </a:tr>
              <a:tr h="32127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5771" marR="5771" marT="57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 Судак</a:t>
                      </a:r>
                    </a:p>
                  </a:txBody>
                  <a:tcPr marL="5771" marR="5771" marT="57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2092282"/>
                  </a:ext>
                </a:extLst>
              </a:tr>
              <a:tr h="32127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5771" marR="5771" marT="57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г.Феодосия</a:t>
                      </a:r>
                    </a:p>
                  </a:txBody>
                  <a:tcPr marL="5771" marR="5771" marT="57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8665600"/>
                  </a:ext>
                </a:extLst>
              </a:tr>
              <a:tr h="32127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5771" marR="5771" marT="57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г.Ялта</a:t>
                      </a:r>
                    </a:p>
                  </a:txBody>
                  <a:tcPr marL="5771" marR="5771" marT="57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4052255"/>
                  </a:ext>
                </a:extLst>
              </a:tr>
              <a:tr h="32127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5771" marR="5771" marT="57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Бахчисарайский </a:t>
                      </a:r>
                    </a:p>
                  </a:txBody>
                  <a:tcPr marL="5771" marR="5771" marT="57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5695058"/>
                  </a:ext>
                </a:extLst>
              </a:tr>
              <a:tr h="32127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5771" marR="5771" marT="57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Белогорский </a:t>
                      </a:r>
                    </a:p>
                  </a:txBody>
                  <a:tcPr marL="5771" marR="5771" marT="57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433177"/>
                  </a:ext>
                </a:extLst>
              </a:tr>
              <a:tr h="32127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5771" marR="5771" marT="57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Джанкойский </a:t>
                      </a:r>
                    </a:p>
                  </a:txBody>
                  <a:tcPr marL="5771" marR="5771" marT="57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207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1247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AFBE004D-0C90-D10C-51FF-F1D075598A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91292"/>
              </p:ext>
            </p:extLst>
          </p:nvPr>
        </p:nvGraphicFramePr>
        <p:xfrm>
          <a:off x="313510" y="304801"/>
          <a:ext cx="11695611" cy="6104709"/>
        </p:xfrm>
        <a:graphic>
          <a:graphicData uri="http://schemas.openxmlformats.org/drawingml/2006/table">
            <a:tbl>
              <a:tblPr/>
              <a:tblGrid>
                <a:gridCol w="838834">
                  <a:extLst>
                    <a:ext uri="{9D8B030D-6E8A-4147-A177-3AD203B41FA5}">
                      <a16:colId xmlns:a16="http://schemas.microsoft.com/office/drawing/2014/main" val="422373465"/>
                    </a:ext>
                  </a:extLst>
                </a:gridCol>
                <a:gridCol w="576697">
                  <a:extLst>
                    <a:ext uri="{9D8B030D-6E8A-4147-A177-3AD203B41FA5}">
                      <a16:colId xmlns:a16="http://schemas.microsoft.com/office/drawing/2014/main" val="1848740483"/>
                    </a:ext>
                  </a:extLst>
                </a:gridCol>
                <a:gridCol w="3132519">
                  <a:extLst>
                    <a:ext uri="{9D8B030D-6E8A-4147-A177-3AD203B41FA5}">
                      <a16:colId xmlns:a16="http://schemas.microsoft.com/office/drawing/2014/main" val="3144425839"/>
                    </a:ext>
                  </a:extLst>
                </a:gridCol>
                <a:gridCol w="4631059">
                  <a:extLst>
                    <a:ext uri="{9D8B030D-6E8A-4147-A177-3AD203B41FA5}">
                      <a16:colId xmlns:a16="http://schemas.microsoft.com/office/drawing/2014/main" val="1093242309"/>
                    </a:ext>
                  </a:extLst>
                </a:gridCol>
                <a:gridCol w="838834">
                  <a:extLst>
                    <a:ext uri="{9D8B030D-6E8A-4147-A177-3AD203B41FA5}">
                      <a16:colId xmlns:a16="http://schemas.microsoft.com/office/drawing/2014/main" val="1833167923"/>
                    </a:ext>
                  </a:extLst>
                </a:gridCol>
                <a:gridCol w="838834">
                  <a:extLst>
                    <a:ext uri="{9D8B030D-6E8A-4147-A177-3AD203B41FA5}">
                      <a16:colId xmlns:a16="http://schemas.microsoft.com/office/drawing/2014/main" val="2717849788"/>
                    </a:ext>
                  </a:extLst>
                </a:gridCol>
                <a:gridCol w="838834">
                  <a:extLst>
                    <a:ext uri="{9D8B030D-6E8A-4147-A177-3AD203B41FA5}">
                      <a16:colId xmlns:a16="http://schemas.microsoft.com/office/drawing/2014/main" val="571625794"/>
                    </a:ext>
                  </a:extLst>
                </a:gridCol>
              </a:tblGrid>
              <a:tr h="56881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Заявка на повышение квалификации по  ДПП ПК на 2023 год по вопросам финансовой и экологической грамотности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572885"/>
                  </a:ext>
                </a:extLst>
              </a:tr>
              <a:tr h="5688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ДПП ПК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Категория  педагогических работников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дополнительных профессиональных программ повышения квалификации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Срок обучения, форма обучения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134088"/>
                  </a:ext>
                </a:extLst>
              </a:tr>
              <a:tr h="9669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групп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слуш., чел.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860986"/>
                  </a:ext>
                </a:extLst>
              </a:tr>
              <a:tr h="8505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Директора общеобразовательных организаций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«Экономические и правовые основы управленческой деятельности»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очная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387294"/>
                  </a:ext>
                </a:extLst>
              </a:tr>
              <a:tr h="797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Учителя обществознания, экономики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«Современные подходы к преподаванию экономики в общеобразовательных организациях»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очная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175673"/>
                  </a:ext>
                </a:extLst>
              </a:tr>
              <a:tr h="13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Педагогические работники образовательных организаций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«Формирование финансовой грамотности учащихся   общеобразовательных организаций в рамках реализации Стратегии повышения финансовой грамотности в Российской Федерации»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очная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573581"/>
                  </a:ext>
                </a:extLst>
              </a:tr>
              <a:tr h="10246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Педагоги дополнительного образования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«Развитие экологической грамотности и экологически-ответственного поведения школьников в рамках реализации обновленных ФГОС»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очная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764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6638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F750C29-EA1B-2554-1B80-C93E0AD147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842403"/>
              </p:ext>
            </p:extLst>
          </p:nvPr>
        </p:nvGraphicFramePr>
        <p:xfrm>
          <a:off x="330926" y="191590"/>
          <a:ext cx="11704319" cy="6400908"/>
        </p:xfrm>
        <a:graphic>
          <a:graphicData uri="http://schemas.openxmlformats.org/drawingml/2006/table">
            <a:tbl>
              <a:tblPr/>
              <a:tblGrid>
                <a:gridCol w="1566170">
                  <a:extLst>
                    <a:ext uri="{9D8B030D-6E8A-4147-A177-3AD203B41FA5}">
                      <a16:colId xmlns:a16="http://schemas.microsoft.com/office/drawing/2014/main" val="1205582125"/>
                    </a:ext>
                  </a:extLst>
                </a:gridCol>
                <a:gridCol w="3048438">
                  <a:extLst>
                    <a:ext uri="{9D8B030D-6E8A-4147-A177-3AD203B41FA5}">
                      <a16:colId xmlns:a16="http://schemas.microsoft.com/office/drawing/2014/main" val="2572498460"/>
                    </a:ext>
                  </a:extLst>
                </a:gridCol>
                <a:gridCol w="1566170">
                  <a:extLst>
                    <a:ext uri="{9D8B030D-6E8A-4147-A177-3AD203B41FA5}">
                      <a16:colId xmlns:a16="http://schemas.microsoft.com/office/drawing/2014/main" val="1163334025"/>
                    </a:ext>
                  </a:extLst>
                </a:gridCol>
                <a:gridCol w="1566170">
                  <a:extLst>
                    <a:ext uri="{9D8B030D-6E8A-4147-A177-3AD203B41FA5}">
                      <a16:colId xmlns:a16="http://schemas.microsoft.com/office/drawing/2014/main" val="1367547350"/>
                    </a:ext>
                  </a:extLst>
                </a:gridCol>
                <a:gridCol w="1314463">
                  <a:extLst>
                    <a:ext uri="{9D8B030D-6E8A-4147-A177-3AD203B41FA5}">
                      <a16:colId xmlns:a16="http://schemas.microsoft.com/office/drawing/2014/main" val="3408642975"/>
                    </a:ext>
                  </a:extLst>
                </a:gridCol>
                <a:gridCol w="1321454">
                  <a:extLst>
                    <a:ext uri="{9D8B030D-6E8A-4147-A177-3AD203B41FA5}">
                      <a16:colId xmlns:a16="http://schemas.microsoft.com/office/drawing/2014/main" val="3452951027"/>
                    </a:ext>
                  </a:extLst>
                </a:gridCol>
                <a:gridCol w="1321454">
                  <a:extLst>
                    <a:ext uri="{9D8B030D-6E8A-4147-A177-3AD203B41FA5}">
                      <a16:colId xmlns:a16="http://schemas.microsoft.com/office/drawing/2014/main" val="1373278478"/>
                    </a:ext>
                  </a:extLst>
                </a:gridCol>
              </a:tblGrid>
              <a:tr h="110396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Информация</a:t>
                      </a:r>
                      <a:b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 реализации</a:t>
                      </a:r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адресных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ДПП ПК для руководящих и педагогических кадров организаций, осуществляющих образовательную деятельность на территории Республики Крым </a:t>
                      </a:r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в  2020-2022 </a:t>
                      </a:r>
                      <a:r>
                        <a:rPr lang="ru-RU" sz="18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г.г</a:t>
                      </a:r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и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плн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на 2023 год</a:t>
                      </a:r>
                    </a:p>
                  </a:txBody>
                  <a:tcPr marL="5346" marR="5346" marT="53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177255"/>
                  </a:ext>
                </a:extLst>
              </a:tr>
              <a:tr h="3543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Регионы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2023 год </a:t>
                      </a:r>
                    </a:p>
                  </a:txBody>
                  <a:tcPr marL="5346" marR="5346" marT="53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451684"/>
                  </a:ext>
                </a:extLst>
              </a:tr>
              <a:tr h="5451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Выполнение, чел.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Выполнение, чел.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План, чел.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групп</a:t>
                      </a:r>
                    </a:p>
                  </a:txBody>
                  <a:tcPr marL="5346" marR="5346" marT="53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План, чел.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62630"/>
                  </a:ext>
                </a:extLst>
              </a:tr>
              <a:tr h="313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г.Алушта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402024"/>
                  </a:ext>
                </a:extLst>
              </a:tr>
              <a:tr h="313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г.Армянск 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904754"/>
                  </a:ext>
                </a:extLst>
              </a:tr>
              <a:tr h="313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г.Джанкой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116958"/>
                  </a:ext>
                </a:extLst>
              </a:tr>
              <a:tr h="313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г.Евпатория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39625"/>
                  </a:ext>
                </a:extLst>
              </a:tr>
              <a:tr h="313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г.Керчь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7723652"/>
                  </a:ext>
                </a:extLst>
              </a:tr>
              <a:tr h="313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г.Красноперекопск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4985894"/>
                  </a:ext>
                </a:extLst>
              </a:tr>
              <a:tr h="313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г.Саки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9584586"/>
                  </a:ext>
                </a:extLst>
              </a:tr>
              <a:tr h="313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г.Симферополь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269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399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278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776722"/>
                  </a:ext>
                </a:extLst>
              </a:tr>
              <a:tr h="313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 Судак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7035634"/>
                  </a:ext>
                </a:extLst>
              </a:tr>
              <a:tr h="313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г.Феодосия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653644"/>
                  </a:ext>
                </a:extLst>
              </a:tr>
              <a:tr h="313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г.Ялта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511790"/>
                  </a:ext>
                </a:extLst>
              </a:tr>
              <a:tr h="313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Бахчисарайский 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233940"/>
                  </a:ext>
                </a:extLst>
              </a:tr>
              <a:tr h="313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Белогорский 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247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1801191"/>
                  </a:ext>
                </a:extLst>
              </a:tr>
              <a:tr h="313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Джанкойский 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91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469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63BC718-5565-90F6-FAA4-E62C360D4E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336294"/>
              </p:ext>
            </p:extLst>
          </p:nvPr>
        </p:nvGraphicFramePr>
        <p:xfrm>
          <a:off x="139337" y="217713"/>
          <a:ext cx="11922035" cy="6522395"/>
        </p:xfrm>
        <a:graphic>
          <a:graphicData uri="http://schemas.openxmlformats.org/drawingml/2006/table">
            <a:tbl>
              <a:tblPr/>
              <a:tblGrid>
                <a:gridCol w="1595303">
                  <a:extLst>
                    <a:ext uri="{9D8B030D-6E8A-4147-A177-3AD203B41FA5}">
                      <a16:colId xmlns:a16="http://schemas.microsoft.com/office/drawing/2014/main" val="1096641129"/>
                    </a:ext>
                  </a:extLst>
                </a:gridCol>
                <a:gridCol w="3105143">
                  <a:extLst>
                    <a:ext uri="{9D8B030D-6E8A-4147-A177-3AD203B41FA5}">
                      <a16:colId xmlns:a16="http://schemas.microsoft.com/office/drawing/2014/main" val="4136627953"/>
                    </a:ext>
                  </a:extLst>
                </a:gridCol>
                <a:gridCol w="1595303">
                  <a:extLst>
                    <a:ext uri="{9D8B030D-6E8A-4147-A177-3AD203B41FA5}">
                      <a16:colId xmlns:a16="http://schemas.microsoft.com/office/drawing/2014/main" val="3160083480"/>
                    </a:ext>
                  </a:extLst>
                </a:gridCol>
                <a:gridCol w="1595303">
                  <a:extLst>
                    <a:ext uri="{9D8B030D-6E8A-4147-A177-3AD203B41FA5}">
                      <a16:colId xmlns:a16="http://schemas.microsoft.com/office/drawing/2014/main" val="1367416581"/>
                    </a:ext>
                  </a:extLst>
                </a:gridCol>
                <a:gridCol w="1338913">
                  <a:extLst>
                    <a:ext uri="{9D8B030D-6E8A-4147-A177-3AD203B41FA5}">
                      <a16:colId xmlns:a16="http://schemas.microsoft.com/office/drawing/2014/main" val="1927330880"/>
                    </a:ext>
                  </a:extLst>
                </a:gridCol>
                <a:gridCol w="1346035">
                  <a:extLst>
                    <a:ext uri="{9D8B030D-6E8A-4147-A177-3AD203B41FA5}">
                      <a16:colId xmlns:a16="http://schemas.microsoft.com/office/drawing/2014/main" val="1967109095"/>
                    </a:ext>
                  </a:extLst>
                </a:gridCol>
                <a:gridCol w="1346035">
                  <a:extLst>
                    <a:ext uri="{9D8B030D-6E8A-4147-A177-3AD203B41FA5}">
                      <a16:colId xmlns:a16="http://schemas.microsoft.com/office/drawing/2014/main" val="723291352"/>
                    </a:ext>
                  </a:extLst>
                </a:gridCol>
              </a:tblGrid>
              <a:tr h="106956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Информация</a:t>
                      </a:r>
                      <a:b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 реализации</a:t>
                      </a:r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адресных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ДПП ПК для руководящих и педагогических кадров организаций, осуществляющих образовательную деятельность на территории Республики Крым </a:t>
                      </a:r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в  2020-2022 </a:t>
                      </a:r>
                      <a:r>
                        <a:rPr lang="ru-RU" sz="18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г.г</a:t>
                      </a:r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и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плн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на 2023 год</a:t>
                      </a:r>
                    </a:p>
                  </a:txBody>
                  <a:tcPr marL="5346" marR="5346" marT="53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082546"/>
                  </a:ext>
                </a:extLst>
              </a:tr>
              <a:tr h="3433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Регионы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2023 год </a:t>
                      </a:r>
                    </a:p>
                  </a:txBody>
                  <a:tcPr marL="5346" marR="5346" marT="53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765"/>
                  </a:ext>
                </a:extLst>
              </a:tr>
              <a:tr h="5281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Выполнение, чел.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Выполнение, чел.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План, чел.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групп</a:t>
                      </a:r>
                    </a:p>
                  </a:txBody>
                  <a:tcPr marL="5346" marR="5346" marT="53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План, чел.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758662"/>
                  </a:ext>
                </a:extLst>
              </a:tr>
              <a:tr h="3037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Кировский 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645436"/>
                  </a:ext>
                </a:extLst>
              </a:tr>
              <a:tr h="3037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Красногвардейский 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4090841"/>
                  </a:ext>
                </a:extLst>
              </a:tr>
              <a:tr h="3037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Красноперекопский 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973509"/>
                  </a:ext>
                </a:extLst>
              </a:tr>
              <a:tr h="3037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Ленинский 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0848199"/>
                  </a:ext>
                </a:extLst>
              </a:tr>
              <a:tr h="3037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Нижнегорский 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204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277646"/>
                  </a:ext>
                </a:extLst>
              </a:tr>
              <a:tr h="3037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Первомайский 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071074"/>
                  </a:ext>
                </a:extLst>
              </a:tr>
              <a:tr h="3037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Раздольненский 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8368349"/>
                  </a:ext>
                </a:extLst>
              </a:tr>
              <a:tr h="3037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Сакский 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1291148"/>
                  </a:ext>
                </a:extLst>
              </a:tr>
              <a:tr h="3037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Симферопольский 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750908"/>
                  </a:ext>
                </a:extLst>
              </a:tr>
              <a:tr h="3037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Советский 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0584439"/>
                  </a:ext>
                </a:extLst>
              </a:tr>
              <a:tr h="3037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Черноморский 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0408281"/>
                  </a:ext>
                </a:extLst>
              </a:tr>
              <a:tr h="3037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4076785"/>
                  </a:ext>
                </a:extLst>
              </a:tr>
              <a:tr h="3037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Интернаты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851985"/>
                  </a:ext>
                </a:extLst>
              </a:tr>
              <a:tr h="3037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Учреждения ДО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8200441"/>
                  </a:ext>
                </a:extLst>
              </a:tr>
              <a:tr h="3037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414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1502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1152</a:t>
                      </a:r>
                    </a:p>
                  </a:txBody>
                  <a:tcPr marL="5346" marR="5346" marT="53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46" marR="5346" marT="53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834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6762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FA6C1A7-5D54-FD53-D884-CAA1A39C83E9}"/>
              </a:ext>
            </a:extLst>
          </p:cNvPr>
          <p:cNvSpPr txBox="1"/>
          <p:nvPr/>
        </p:nvSpPr>
        <p:spPr>
          <a:xfrm>
            <a:off x="313509" y="365759"/>
            <a:ext cx="1164336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огласно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приказу Министерства образования, науки и молодежи Республики Крым от 21.12.2021 г. № 2027 «Об организации предоставления дополнительного профессионального образования в ГБОУ ДПО РК КРИППО в 2022 году для повышения квалификации руководящих и педагогических кадров организаций, осуществляющих образовательную деятельность на территории Республики Крым» в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сентябре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2022 года обучение для </a:t>
            </a:r>
          </a:p>
          <a:p>
            <a:pPr algn="ctr"/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руководителей ОО и их заместителей, учителей истории и обществознания, русского языка и литературы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будет осуществляться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очной форме с обязательным посещением аудиторных занятий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Институте.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106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7ADE921-EA2B-847E-D68F-49B23A30E5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60859"/>
              </p:ext>
            </p:extLst>
          </p:nvPr>
        </p:nvGraphicFramePr>
        <p:xfrm>
          <a:off x="365760" y="235132"/>
          <a:ext cx="11547566" cy="6415767"/>
        </p:xfrm>
        <a:graphic>
          <a:graphicData uri="http://schemas.openxmlformats.org/drawingml/2006/table">
            <a:tbl>
              <a:tblPr/>
              <a:tblGrid>
                <a:gridCol w="1800238">
                  <a:extLst>
                    <a:ext uri="{9D8B030D-6E8A-4147-A177-3AD203B41FA5}">
                      <a16:colId xmlns:a16="http://schemas.microsoft.com/office/drawing/2014/main" val="1824102751"/>
                    </a:ext>
                  </a:extLst>
                </a:gridCol>
                <a:gridCol w="3108960">
                  <a:extLst>
                    <a:ext uri="{9D8B030D-6E8A-4147-A177-3AD203B41FA5}">
                      <a16:colId xmlns:a16="http://schemas.microsoft.com/office/drawing/2014/main" val="1309994562"/>
                    </a:ext>
                  </a:extLst>
                </a:gridCol>
                <a:gridCol w="2368730">
                  <a:extLst>
                    <a:ext uri="{9D8B030D-6E8A-4147-A177-3AD203B41FA5}">
                      <a16:colId xmlns:a16="http://schemas.microsoft.com/office/drawing/2014/main" val="3526017642"/>
                    </a:ext>
                  </a:extLst>
                </a:gridCol>
                <a:gridCol w="2368730">
                  <a:extLst>
                    <a:ext uri="{9D8B030D-6E8A-4147-A177-3AD203B41FA5}">
                      <a16:colId xmlns:a16="http://schemas.microsoft.com/office/drawing/2014/main" val="2976028227"/>
                    </a:ext>
                  </a:extLst>
                </a:gridCol>
                <a:gridCol w="1900908">
                  <a:extLst>
                    <a:ext uri="{9D8B030D-6E8A-4147-A177-3AD203B41FA5}">
                      <a16:colId xmlns:a16="http://schemas.microsoft.com/office/drawing/2014/main" val="3663315500"/>
                    </a:ext>
                  </a:extLst>
                </a:gridCol>
              </a:tblGrid>
              <a:tr h="87956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Итоги </a:t>
                      </a:r>
                      <a:b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реализации ДПП ПК руководящих и педагогических кадров организаций, осуществляющих образовательную деятельность на территории Республики Крым за 1-е полугодие 2022 года</a:t>
                      </a:r>
                    </a:p>
                  </a:txBody>
                  <a:tcPr marL="5771" marR="5771" marT="57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374217"/>
                  </a:ext>
                </a:extLst>
              </a:tr>
              <a:tr h="1949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5771" marR="5771" marT="57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Регион</a:t>
                      </a:r>
                    </a:p>
                  </a:txBody>
                  <a:tcPr marL="5771" marR="5771" marT="57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человек</a:t>
                      </a:r>
                    </a:p>
                  </a:txBody>
                  <a:tcPr marL="5771" marR="5771" marT="57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выполнения</a:t>
                      </a:r>
                    </a:p>
                  </a:txBody>
                  <a:tcPr marL="5771" marR="5771" marT="57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91771"/>
                  </a:ext>
                </a:extLst>
              </a:tr>
              <a:tr h="3828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5771" marR="5771" marT="57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</a:t>
                      </a:r>
                    </a:p>
                  </a:txBody>
                  <a:tcPr marL="5771" marR="5771" marT="57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977986"/>
                  </a:ext>
                </a:extLst>
              </a:tr>
              <a:tr h="2043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Кировский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2610302"/>
                  </a:ext>
                </a:extLst>
              </a:tr>
              <a:tr h="2043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Красногвардейский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6040879"/>
                  </a:ext>
                </a:extLst>
              </a:tr>
              <a:tr h="3281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Красноперекопский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729047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Ленинский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9094448"/>
                  </a:ext>
                </a:extLst>
              </a:tr>
              <a:tr h="2043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Нижнегорский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3037284"/>
                  </a:ext>
                </a:extLst>
              </a:tr>
              <a:tr h="2043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Первомайский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9319645"/>
                  </a:ext>
                </a:extLst>
              </a:tr>
              <a:tr h="2043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Раздольненский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023238"/>
                  </a:ext>
                </a:extLst>
              </a:tr>
              <a:tr h="21962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Сакский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302496"/>
                  </a:ext>
                </a:extLst>
              </a:tr>
              <a:tr h="2043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Симферопольский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753612"/>
                  </a:ext>
                </a:extLst>
              </a:tr>
              <a:tr h="25282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Советский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2146344"/>
                  </a:ext>
                </a:extLst>
              </a:tr>
              <a:tr h="2043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Черноморский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0289620"/>
                  </a:ext>
                </a:extLst>
              </a:tr>
              <a:tr h="2043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0073240"/>
                  </a:ext>
                </a:extLst>
              </a:tr>
              <a:tr h="2043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Интернаты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6826324"/>
                  </a:ext>
                </a:extLst>
              </a:tr>
              <a:tr h="2043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Учреждения ДО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2590980"/>
                  </a:ext>
                </a:extLst>
              </a:tr>
              <a:tr h="27051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Федеральные ОУ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461384"/>
                  </a:ext>
                </a:extLst>
              </a:tr>
              <a:tr h="2827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Частные ОУ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9020951"/>
                  </a:ext>
                </a:extLst>
              </a:tr>
              <a:tr h="2043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71" marR="5771" marT="57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5771" marR="5771" marT="57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6885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718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AA7582B-B936-7FF7-AB45-95F378C305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818953"/>
              </p:ext>
            </p:extLst>
          </p:nvPr>
        </p:nvGraphicFramePr>
        <p:xfrm>
          <a:off x="261257" y="261257"/>
          <a:ext cx="11669484" cy="5864391"/>
        </p:xfrm>
        <a:graphic>
          <a:graphicData uri="http://schemas.openxmlformats.org/drawingml/2006/table">
            <a:tbl>
              <a:tblPr/>
              <a:tblGrid>
                <a:gridCol w="442227">
                  <a:extLst>
                    <a:ext uri="{9D8B030D-6E8A-4147-A177-3AD203B41FA5}">
                      <a16:colId xmlns:a16="http://schemas.microsoft.com/office/drawing/2014/main" val="2049391264"/>
                    </a:ext>
                  </a:extLst>
                </a:gridCol>
                <a:gridCol w="1631670">
                  <a:extLst>
                    <a:ext uri="{9D8B030D-6E8A-4147-A177-3AD203B41FA5}">
                      <a16:colId xmlns:a16="http://schemas.microsoft.com/office/drawing/2014/main" val="4169364631"/>
                    </a:ext>
                  </a:extLst>
                </a:gridCol>
                <a:gridCol w="446039">
                  <a:extLst>
                    <a:ext uri="{9D8B030D-6E8A-4147-A177-3AD203B41FA5}">
                      <a16:colId xmlns:a16="http://schemas.microsoft.com/office/drawing/2014/main" val="2938410230"/>
                    </a:ext>
                  </a:extLst>
                </a:gridCol>
                <a:gridCol w="548972">
                  <a:extLst>
                    <a:ext uri="{9D8B030D-6E8A-4147-A177-3AD203B41FA5}">
                      <a16:colId xmlns:a16="http://schemas.microsoft.com/office/drawing/2014/main" val="1882923013"/>
                    </a:ext>
                  </a:extLst>
                </a:gridCol>
                <a:gridCol w="548972">
                  <a:extLst>
                    <a:ext uri="{9D8B030D-6E8A-4147-A177-3AD203B41FA5}">
                      <a16:colId xmlns:a16="http://schemas.microsoft.com/office/drawing/2014/main" val="2410729083"/>
                    </a:ext>
                  </a:extLst>
                </a:gridCol>
                <a:gridCol w="655720">
                  <a:extLst>
                    <a:ext uri="{9D8B030D-6E8A-4147-A177-3AD203B41FA5}">
                      <a16:colId xmlns:a16="http://schemas.microsoft.com/office/drawing/2014/main" val="1724155205"/>
                    </a:ext>
                  </a:extLst>
                </a:gridCol>
                <a:gridCol w="655720">
                  <a:extLst>
                    <a:ext uri="{9D8B030D-6E8A-4147-A177-3AD203B41FA5}">
                      <a16:colId xmlns:a16="http://schemas.microsoft.com/office/drawing/2014/main" val="1010231819"/>
                    </a:ext>
                  </a:extLst>
                </a:gridCol>
                <a:gridCol w="701467">
                  <a:extLst>
                    <a:ext uri="{9D8B030D-6E8A-4147-A177-3AD203B41FA5}">
                      <a16:colId xmlns:a16="http://schemas.microsoft.com/office/drawing/2014/main" val="94811800"/>
                    </a:ext>
                  </a:extLst>
                </a:gridCol>
                <a:gridCol w="701467">
                  <a:extLst>
                    <a:ext uri="{9D8B030D-6E8A-4147-A177-3AD203B41FA5}">
                      <a16:colId xmlns:a16="http://schemas.microsoft.com/office/drawing/2014/main" val="3939296183"/>
                    </a:ext>
                  </a:extLst>
                </a:gridCol>
                <a:gridCol w="747213">
                  <a:extLst>
                    <a:ext uri="{9D8B030D-6E8A-4147-A177-3AD203B41FA5}">
                      <a16:colId xmlns:a16="http://schemas.microsoft.com/office/drawing/2014/main" val="1564808847"/>
                    </a:ext>
                  </a:extLst>
                </a:gridCol>
                <a:gridCol w="838707">
                  <a:extLst>
                    <a:ext uri="{9D8B030D-6E8A-4147-A177-3AD203B41FA5}">
                      <a16:colId xmlns:a16="http://schemas.microsoft.com/office/drawing/2014/main" val="1153544824"/>
                    </a:ext>
                  </a:extLst>
                </a:gridCol>
                <a:gridCol w="838707">
                  <a:extLst>
                    <a:ext uri="{9D8B030D-6E8A-4147-A177-3AD203B41FA5}">
                      <a16:colId xmlns:a16="http://schemas.microsoft.com/office/drawing/2014/main" val="3571321320"/>
                    </a:ext>
                  </a:extLst>
                </a:gridCol>
                <a:gridCol w="1036948">
                  <a:extLst>
                    <a:ext uri="{9D8B030D-6E8A-4147-A177-3AD203B41FA5}">
                      <a16:colId xmlns:a16="http://schemas.microsoft.com/office/drawing/2014/main" val="3550052810"/>
                    </a:ext>
                  </a:extLst>
                </a:gridCol>
                <a:gridCol w="1036948">
                  <a:extLst>
                    <a:ext uri="{9D8B030D-6E8A-4147-A177-3AD203B41FA5}">
                      <a16:colId xmlns:a16="http://schemas.microsoft.com/office/drawing/2014/main" val="866042341"/>
                    </a:ext>
                  </a:extLst>
                </a:gridCol>
                <a:gridCol w="838707">
                  <a:extLst>
                    <a:ext uri="{9D8B030D-6E8A-4147-A177-3AD203B41FA5}">
                      <a16:colId xmlns:a16="http://schemas.microsoft.com/office/drawing/2014/main" val="1958724190"/>
                    </a:ext>
                  </a:extLst>
                </a:gridCol>
              </a:tblGrid>
              <a:tr h="527704"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Итоги</a:t>
                      </a:r>
                      <a:b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реализации ДПП ПК «Основы антитеррористической подготовки должностных лиц, обеспечивающих безопасность образовательных организаций»  за </a:t>
                      </a:r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2017-2022</a:t>
                      </a: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г.г.</a:t>
                      </a:r>
                    </a:p>
                  </a:txBody>
                  <a:tcPr marL="5083" marR="5083" marT="50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314757"/>
                  </a:ext>
                </a:extLst>
              </a:tr>
              <a:tr h="3769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Регион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образовательных организаций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человек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71578"/>
                  </a:ext>
                </a:extLst>
              </a:tr>
              <a:tr h="7538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ОО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ДОО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УДОд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 г.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 г.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 г.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 г.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 г.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за 2017-2021 гг.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 г. (план)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 г. выполнение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обучено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813851"/>
                  </a:ext>
                </a:extLst>
              </a:tr>
              <a:tr h="1583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г.Алушта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07958"/>
                  </a:ext>
                </a:extLst>
              </a:tr>
              <a:tr h="1583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г.Армянск 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69925"/>
                  </a:ext>
                </a:extLst>
              </a:tr>
              <a:tr h="1583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г.Джанкой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95371"/>
                  </a:ext>
                </a:extLst>
              </a:tr>
              <a:tr h="1583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г.Евпатория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2772196"/>
                  </a:ext>
                </a:extLst>
              </a:tr>
              <a:tr h="1658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г.Керчь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0098719"/>
                  </a:ext>
                </a:extLst>
              </a:tr>
              <a:tr h="1583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г.Красноперекопск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9580725"/>
                  </a:ext>
                </a:extLst>
              </a:tr>
              <a:tr h="1658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г.Саки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9374391"/>
                  </a:ext>
                </a:extLst>
              </a:tr>
              <a:tr h="1583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г.Симферополь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539598"/>
                  </a:ext>
                </a:extLst>
              </a:tr>
              <a:tr h="1658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 Судак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989953"/>
                  </a:ext>
                </a:extLst>
              </a:tr>
              <a:tr h="1583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г.Феодосия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1435319"/>
                  </a:ext>
                </a:extLst>
              </a:tr>
              <a:tr h="1658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г.Ялта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118752"/>
                  </a:ext>
                </a:extLst>
              </a:tr>
              <a:tr h="1583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Бахчисарайский 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3037473"/>
                  </a:ext>
                </a:extLst>
              </a:tr>
              <a:tr h="1583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Белогорский 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129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8499726"/>
                  </a:ext>
                </a:extLst>
              </a:tr>
              <a:tr h="1583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Джанкойский 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5462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192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E933A53-EEE8-FFB9-2FE2-E989EC9690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442485"/>
              </p:ext>
            </p:extLst>
          </p:nvPr>
        </p:nvGraphicFramePr>
        <p:xfrm>
          <a:off x="148046" y="235130"/>
          <a:ext cx="11834949" cy="6120432"/>
        </p:xfrm>
        <a:graphic>
          <a:graphicData uri="http://schemas.openxmlformats.org/drawingml/2006/table">
            <a:tbl>
              <a:tblPr/>
              <a:tblGrid>
                <a:gridCol w="448499">
                  <a:extLst>
                    <a:ext uri="{9D8B030D-6E8A-4147-A177-3AD203B41FA5}">
                      <a16:colId xmlns:a16="http://schemas.microsoft.com/office/drawing/2014/main" val="3081262823"/>
                    </a:ext>
                  </a:extLst>
                </a:gridCol>
                <a:gridCol w="1763478">
                  <a:extLst>
                    <a:ext uri="{9D8B030D-6E8A-4147-A177-3AD203B41FA5}">
                      <a16:colId xmlns:a16="http://schemas.microsoft.com/office/drawing/2014/main" val="4115975517"/>
                    </a:ext>
                  </a:extLst>
                </a:gridCol>
                <a:gridCol w="343691">
                  <a:extLst>
                    <a:ext uri="{9D8B030D-6E8A-4147-A177-3AD203B41FA5}">
                      <a16:colId xmlns:a16="http://schemas.microsoft.com/office/drawing/2014/main" val="294168706"/>
                    </a:ext>
                  </a:extLst>
                </a:gridCol>
                <a:gridCol w="556756">
                  <a:extLst>
                    <a:ext uri="{9D8B030D-6E8A-4147-A177-3AD203B41FA5}">
                      <a16:colId xmlns:a16="http://schemas.microsoft.com/office/drawing/2014/main" val="1318348180"/>
                    </a:ext>
                  </a:extLst>
                </a:gridCol>
                <a:gridCol w="556756">
                  <a:extLst>
                    <a:ext uri="{9D8B030D-6E8A-4147-A177-3AD203B41FA5}">
                      <a16:colId xmlns:a16="http://schemas.microsoft.com/office/drawing/2014/main" val="1058541526"/>
                    </a:ext>
                  </a:extLst>
                </a:gridCol>
                <a:gridCol w="665017">
                  <a:extLst>
                    <a:ext uri="{9D8B030D-6E8A-4147-A177-3AD203B41FA5}">
                      <a16:colId xmlns:a16="http://schemas.microsoft.com/office/drawing/2014/main" val="1624983533"/>
                    </a:ext>
                  </a:extLst>
                </a:gridCol>
                <a:gridCol w="665017">
                  <a:extLst>
                    <a:ext uri="{9D8B030D-6E8A-4147-A177-3AD203B41FA5}">
                      <a16:colId xmlns:a16="http://schemas.microsoft.com/office/drawing/2014/main" val="2954775206"/>
                    </a:ext>
                  </a:extLst>
                </a:gridCol>
                <a:gridCol w="711413">
                  <a:extLst>
                    <a:ext uri="{9D8B030D-6E8A-4147-A177-3AD203B41FA5}">
                      <a16:colId xmlns:a16="http://schemas.microsoft.com/office/drawing/2014/main" val="1087987067"/>
                    </a:ext>
                  </a:extLst>
                </a:gridCol>
                <a:gridCol w="711413">
                  <a:extLst>
                    <a:ext uri="{9D8B030D-6E8A-4147-A177-3AD203B41FA5}">
                      <a16:colId xmlns:a16="http://schemas.microsoft.com/office/drawing/2014/main" val="3542720540"/>
                    </a:ext>
                  </a:extLst>
                </a:gridCol>
                <a:gridCol w="757807">
                  <a:extLst>
                    <a:ext uri="{9D8B030D-6E8A-4147-A177-3AD203B41FA5}">
                      <a16:colId xmlns:a16="http://schemas.microsoft.com/office/drawing/2014/main" val="1579763680"/>
                    </a:ext>
                  </a:extLst>
                </a:gridCol>
                <a:gridCol w="850600">
                  <a:extLst>
                    <a:ext uri="{9D8B030D-6E8A-4147-A177-3AD203B41FA5}">
                      <a16:colId xmlns:a16="http://schemas.microsoft.com/office/drawing/2014/main" val="2466709500"/>
                    </a:ext>
                  </a:extLst>
                </a:gridCol>
                <a:gridCol w="850600">
                  <a:extLst>
                    <a:ext uri="{9D8B030D-6E8A-4147-A177-3AD203B41FA5}">
                      <a16:colId xmlns:a16="http://schemas.microsoft.com/office/drawing/2014/main" val="1619074118"/>
                    </a:ext>
                  </a:extLst>
                </a:gridCol>
                <a:gridCol w="1051651">
                  <a:extLst>
                    <a:ext uri="{9D8B030D-6E8A-4147-A177-3AD203B41FA5}">
                      <a16:colId xmlns:a16="http://schemas.microsoft.com/office/drawing/2014/main" val="2121072339"/>
                    </a:ext>
                  </a:extLst>
                </a:gridCol>
                <a:gridCol w="1051651">
                  <a:extLst>
                    <a:ext uri="{9D8B030D-6E8A-4147-A177-3AD203B41FA5}">
                      <a16:colId xmlns:a16="http://schemas.microsoft.com/office/drawing/2014/main" val="2202477532"/>
                    </a:ext>
                  </a:extLst>
                </a:gridCol>
                <a:gridCol w="850600">
                  <a:extLst>
                    <a:ext uri="{9D8B030D-6E8A-4147-A177-3AD203B41FA5}">
                      <a16:colId xmlns:a16="http://schemas.microsoft.com/office/drawing/2014/main" val="1676121416"/>
                    </a:ext>
                  </a:extLst>
                </a:gridCol>
              </a:tblGrid>
              <a:tr h="529128"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Итоги</a:t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реализации ДПП ПК «Основы антитеррористической подготовки должностных лиц, обеспечивающих безопасность образовательных организаций»  за 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2017-2022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г.г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5083" marR="5083" marT="50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900326"/>
                  </a:ext>
                </a:extLst>
              </a:tr>
              <a:tr h="3779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Регион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образовательных организаций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человек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596925"/>
                  </a:ext>
                </a:extLst>
              </a:tr>
              <a:tr h="7558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ОО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ДОО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УДОд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 г.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 г.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 г.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 г.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 г.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за 2017-2021 гг.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 г. (план)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 г. выполнение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обучено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073216"/>
                  </a:ext>
                </a:extLst>
              </a:tr>
              <a:tr h="1587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Кировский 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0805376"/>
                  </a:ext>
                </a:extLst>
              </a:tr>
              <a:tr h="1587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Красногвардейский 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3697138"/>
                  </a:ext>
                </a:extLst>
              </a:tr>
              <a:tr h="1587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Красноперекопский 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372520"/>
                  </a:ext>
                </a:extLst>
              </a:tr>
              <a:tr h="1587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Ленинский 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723890"/>
                  </a:ext>
                </a:extLst>
              </a:tr>
              <a:tr h="1587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Нижнегорский 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7974352"/>
                  </a:ext>
                </a:extLst>
              </a:tr>
              <a:tr h="1587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Первомайский 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4900135"/>
                  </a:ext>
                </a:extLst>
              </a:tr>
              <a:tr h="1587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Раздольненский 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306180"/>
                  </a:ext>
                </a:extLst>
              </a:tr>
              <a:tr h="1662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Сакский 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991557"/>
                  </a:ext>
                </a:extLst>
              </a:tr>
              <a:tr h="1587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Симферопольский 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8581361"/>
                  </a:ext>
                </a:extLst>
              </a:tr>
              <a:tr h="1587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Советский 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7694607"/>
                  </a:ext>
                </a:extLst>
              </a:tr>
              <a:tr h="1587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Черноморский 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858079"/>
                  </a:ext>
                </a:extLst>
              </a:tr>
              <a:tr h="1662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048368"/>
                  </a:ext>
                </a:extLst>
              </a:tr>
              <a:tr h="1587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Интернаты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7165527"/>
                  </a:ext>
                </a:extLst>
              </a:tr>
              <a:tr h="1587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Учреждения ДПО 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682294"/>
                  </a:ext>
                </a:extLst>
              </a:tr>
              <a:tr h="1587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Федеральные ОУ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253643"/>
                  </a:ext>
                </a:extLst>
              </a:tr>
              <a:tr h="1587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83" marR="5083" marT="5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541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445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1042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361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187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307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307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1262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429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247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1509</a:t>
                      </a:r>
                    </a:p>
                  </a:txBody>
                  <a:tcPr marL="5083" marR="5083" marT="5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3239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632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32AB015D-9C94-D7FC-BFCA-1E0E76ADC8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239157"/>
              </p:ext>
            </p:extLst>
          </p:nvPr>
        </p:nvGraphicFramePr>
        <p:xfrm>
          <a:off x="330926" y="200297"/>
          <a:ext cx="11669485" cy="6227453"/>
        </p:xfrm>
        <a:graphic>
          <a:graphicData uri="http://schemas.openxmlformats.org/drawingml/2006/table">
            <a:tbl>
              <a:tblPr/>
              <a:tblGrid>
                <a:gridCol w="418011">
                  <a:extLst>
                    <a:ext uri="{9D8B030D-6E8A-4147-A177-3AD203B41FA5}">
                      <a16:colId xmlns:a16="http://schemas.microsoft.com/office/drawing/2014/main" val="2258417683"/>
                    </a:ext>
                  </a:extLst>
                </a:gridCol>
                <a:gridCol w="1750423">
                  <a:extLst>
                    <a:ext uri="{9D8B030D-6E8A-4147-A177-3AD203B41FA5}">
                      <a16:colId xmlns:a16="http://schemas.microsoft.com/office/drawing/2014/main" val="3418018406"/>
                    </a:ext>
                  </a:extLst>
                </a:gridCol>
                <a:gridCol w="430764">
                  <a:extLst>
                    <a:ext uri="{9D8B030D-6E8A-4147-A177-3AD203B41FA5}">
                      <a16:colId xmlns:a16="http://schemas.microsoft.com/office/drawing/2014/main" val="2432752494"/>
                    </a:ext>
                  </a:extLst>
                </a:gridCol>
                <a:gridCol w="588280">
                  <a:extLst>
                    <a:ext uri="{9D8B030D-6E8A-4147-A177-3AD203B41FA5}">
                      <a16:colId xmlns:a16="http://schemas.microsoft.com/office/drawing/2014/main" val="65585922"/>
                    </a:ext>
                  </a:extLst>
                </a:gridCol>
                <a:gridCol w="553675">
                  <a:extLst>
                    <a:ext uri="{9D8B030D-6E8A-4147-A177-3AD203B41FA5}">
                      <a16:colId xmlns:a16="http://schemas.microsoft.com/office/drawing/2014/main" val="2519230118"/>
                    </a:ext>
                  </a:extLst>
                </a:gridCol>
                <a:gridCol w="553675">
                  <a:extLst>
                    <a:ext uri="{9D8B030D-6E8A-4147-A177-3AD203B41FA5}">
                      <a16:colId xmlns:a16="http://schemas.microsoft.com/office/drawing/2014/main" val="3581531784"/>
                    </a:ext>
                  </a:extLst>
                </a:gridCol>
                <a:gridCol w="645955">
                  <a:extLst>
                    <a:ext uri="{9D8B030D-6E8A-4147-A177-3AD203B41FA5}">
                      <a16:colId xmlns:a16="http://schemas.microsoft.com/office/drawing/2014/main" val="3114045138"/>
                    </a:ext>
                  </a:extLst>
                </a:gridCol>
                <a:gridCol w="645955">
                  <a:extLst>
                    <a:ext uri="{9D8B030D-6E8A-4147-A177-3AD203B41FA5}">
                      <a16:colId xmlns:a16="http://schemas.microsoft.com/office/drawing/2014/main" val="3629377600"/>
                    </a:ext>
                  </a:extLst>
                </a:gridCol>
                <a:gridCol w="630576">
                  <a:extLst>
                    <a:ext uri="{9D8B030D-6E8A-4147-A177-3AD203B41FA5}">
                      <a16:colId xmlns:a16="http://schemas.microsoft.com/office/drawing/2014/main" val="939226324"/>
                    </a:ext>
                  </a:extLst>
                </a:gridCol>
                <a:gridCol w="634421">
                  <a:extLst>
                    <a:ext uri="{9D8B030D-6E8A-4147-A177-3AD203B41FA5}">
                      <a16:colId xmlns:a16="http://schemas.microsoft.com/office/drawing/2014/main" val="2186650776"/>
                    </a:ext>
                  </a:extLst>
                </a:gridCol>
                <a:gridCol w="599817">
                  <a:extLst>
                    <a:ext uri="{9D8B030D-6E8A-4147-A177-3AD203B41FA5}">
                      <a16:colId xmlns:a16="http://schemas.microsoft.com/office/drawing/2014/main" val="1192376888"/>
                    </a:ext>
                  </a:extLst>
                </a:gridCol>
                <a:gridCol w="599817">
                  <a:extLst>
                    <a:ext uri="{9D8B030D-6E8A-4147-A177-3AD203B41FA5}">
                      <a16:colId xmlns:a16="http://schemas.microsoft.com/office/drawing/2014/main" val="3406535043"/>
                    </a:ext>
                  </a:extLst>
                </a:gridCol>
                <a:gridCol w="569056">
                  <a:extLst>
                    <a:ext uri="{9D8B030D-6E8A-4147-A177-3AD203B41FA5}">
                      <a16:colId xmlns:a16="http://schemas.microsoft.com/office/drawing/2014/main" val="2937828128"/>
                    </a:ext>
                  </a:extLst>
                </a:gridCol>
                <a:gridCol w="553675">
                  <a:extLst>
                    <a:ext uri="{9D8B030D-6E8A-4147-A177-3AD203B41FA5}">
                      <a16:colId xmlns:a16="http://schemas.microsoft.com/office/drawing/2014/main" val="1278658830"/>
                    </a:ext>
                  </a:extLst>
                </a:gridCol>
                <a:gridCol w="907413">
                  <a:extLst>
                    <a:ext uri="{9D8B030D-6E8A-4147-A177-3AD203B41FA5}">
                      <a16:colId xmlns:a16="http://schemas.microsoft.com/office/drawing/2014/main" val="3152767138"/>
                    </a:ext>
                  </a:extLst>
                </a:gridCol>
                <a:gridCol w="907413">
                  <a:extLst>
                    <a:ext uri="{9D8B030D-6E8A-4147-A177-3AD203B41FA5}">
                      <a16:colId xmlns:a16="http://schemas.microsoft.com/office/drawing/2014/main" val="1808789574"/>
                    </a:ext>
                  </a:extLst>
                </a:gridCol>
                <a:gridCol w="680559">
                  <a:extLst>
                    <a:ext uri="{9D8B030D-6E8A-4147-A177-3AD203B41FA5}">
                      <a16:colId xmlns:a16="http://schemas.microsoft.com/office/drawing/2014/main" val="1412383684"/>
                    </a:ext>
                  </a:extLst>
                </a:gridCol>
              </a:tblGrid>
              <a:tr h="664136">
                <a:tc gridSpan="17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Итоги</a:t>
                      </a:r>
                      <a:b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реализации ДПП ПК «Обеспечение комплексной безопасности деятельности образовательных организаций»  за 2019-2022 г.г.</a:t>
                      </a:r>
                    </a:p>
                  </a:txBody>
                  <a:tcPr marL="4885" marR="4885" marT="48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688118"/>
                  </a:ext>
                </a:extLst>
              </a:tr>
              <a:tr h="69184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Регион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образовательных организаций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человек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526959"/>
                  </a:ext>
                </a:extLst>
              </a:tr>
              <a:tr h="462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ОО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ДОО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УДОд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2019-2021 гг.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 г.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обучено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8351861"/>
                  </a:ext>
                </a:extLst>
              </a:tr>
              <a:tr h="5937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Заявки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Заявки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Заявки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Заявки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Заявки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569532"/>
                  </a:ext>
                </a:extLst>
              </a:tr>
              <a:tr h="2668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г.Алушта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300421"/>
                  </a:ext>
                </a:extLst>
              </a:tr>
              <a:tr h="2668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г.Армянск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8091039"/>
                  </a:ext>
                </a:extLst>
              </a:tr>
              <a:tr h="2668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г.Джанкой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362208"/>
                  </a:ext>
                </a:extLst>
              </a:tr>
              <a:tr h="2668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г.Евпатория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918739"/>
                  </a:ext>
                </a:extLst>
              </a:tr>
              <a:tr h="2668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г.Керчь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834803"/>
                  </a:ext>
                </a:extLst>
              </a:tr>
              <a:tr h="3463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г.Красноперекопск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532554"/>
                  </a:ext>
                </a:extLst>
              </a:tr>
              <a:tr h="2668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г.Саки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07053"/>
                  </a:ext>
                </a:extLst>
              </a:tr>
              <a:tr h="2668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г.Симферополь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463797"/>
                  </a:ext>
                </a:extLst>
              </a:tr>
              <a:tr h="2668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 Судак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0570895"/>
                  </a:ext>
                </a:extLst>
              </a:tr>
              <a:tr h="2668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г.Феодосия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2171747"/>
                  </a:ext>
                </a:extLst>
              </a:tr>
              <a:tr h="2668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г.Ялта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2638212"/>
                  </a:ext>
                </a:extLst>
              </a:tr>
              <a:tr h="2668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Бахчисарайский 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7232206"/>
                  </a:ext>
                </a:extLst>
              </a:tr>
              <a:tr h="2668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Белогорский 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4882300"/>
                  </a:ext>
                </a:extLst>
              </a:tr>
              <a:tr h="2668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Джанкойский 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468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889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6C73900-748A-CB69-2AC3-A94C729C8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094679"/>
              </p:ext>
            </p:extLst>
          </p:nvPr>
        </p:nvGraphicFramePr>
        <p:xfrm>
          <a:off x="209006" y="261257"/>
          <a:ext cx="11730445" cy="6347217"/>
        </p:xfrm>
        <a:graphic>
          <a:graphicData uri="http://schemas.openxmlformats.org/drawingml/2006/table">
            <a:tbl>
              <a:tblPr/>
              <a:tblGrid>
                <a:gridCol w="556568">
                  <a:extLst>
                    <a:ext uri="{9D8B030D-6E8A-4147-A177-3AD203B41FA5}">
                      <a16:colId xmlns:a16="http://schemas.microsoft.com/office/drawing/2014/main" val="228450136"/>
                    </a:ext>
                  </a:extLst>
                </a:gridCol>
                <a:gridCol w="1716369">
                  <a:extLst>
                    <a:ext uri="{9D8B030D-6E8A-4147-A177-3AD203B41FA5}">
                      <a16:colId xmlns:a16="http://schemas.microsoft.com/office/drawing/2014/main" val="3745708745"/>
                    </a:ext>
                  </a:extLst>
                </a:gridCol>
                <a:gridCol w="444137">
                  <a:extLst>
                    <a:ext uri="{9D8B030D-6E8A-4147-A177-3AD203B41FA5}">
                      <a16:colId xmlns:a16="http://schemas.microsoft.com/office/drawing/2014/main" val="3733068322"/>
                    </a:ext>
                  </a:extLst>
                </a:gridCol>
                <a:gridCol w="487055">
                  <a:extLst>
                    <a:ext uri="{9D8B030D-6E8A-4147-A177-3AD203B41FA5}">
                      <a16:colId xmlns:a16="http://schemas.microsoft.com/office/drawing/2014/main" val="3784906424"/>
                    </a:ext>
                  </a:extLst>
                </a:gridCol>
                <a:gridCol w="556568">
                  <a:extLst>
                    <a:ext uri="{9D8B030D-6E8A-4147-A177-3AD203B41FA5}">
                      <a16:colId xmlns:a16="http://schemas.microsoft.com/office/drawing/2014/main" val="4169640469"/>
                    </a:ext>
                  </a:extLst>
                </a:gridCol>
                <a:gridCol w="663257">
                  <a:extLst>
                    <a:ext uri="{9D8B030D-6E8A-4147-A177-3AD203B41FA5}">
                      <a16:colId xmlns:a16="http://schemas.microsoft.com/office/drawing/2014/main" val="1755493303"/>
                    </a:ext>
                  </a:extLst>
                </a:gridCol>
                <a:gridCol w="542641">
                  <a:extLst>
                    <a:ext uri="{9D8B030D-6E8A-4147-A177-3AD203B41FA5}">
                      <a16:colId xmlns:a16="http://schemas.microsoft.com/office/drawing/2014/main" val="1861822275"/>
                    </a:ext>
                  </a:extLst>
                </a:gridCol>
                <a:gridCol w="649330">
                  <a:extLst>
                    <a:ext uri="{9D8B030D-6E8A-4147-A177-3AD203B41FA5}">
                      <a16:colId xmlns:a16="http://schemas.microsoft.com/office/drawing/2014/main" val="2243511836"/>
                    </a:ext>
                  </a:extLst>
                </a:gridCol>
                <a:gridCol w="633870">
                  <a:extLst>
                    <a:ext uri="{9D8B030D-6E8A-4147-A177-3AD203B41FA5}">
                      <a16:colId xmlns:a16="http://schemas.microsoft.com/office/drawing/2014/main" val="265283226"/>
                    </a:ext>
                  </a:extLst>
                </a:gridCol>
                <a:gridCol w="637734">
                  <a:extLst>
                    <a:ext uri="{9D8B030D-6E8A-4147-A177-3AD203B41FA5}">
                      <a16:colId xmlns:a16="http://schemas.microsoft.com/office/drawing/2014/main" val="3351113563"/>
                    </a:ext>
                  </a:extLst>
                </a:gridCol>
                <a:gridCol w="602950">
                  <a:extLst>
                    <a:ext uri="{9D8B030D-6E8A-4147-A177-3AD203B41FA5}">
                      <a16:colId xmlns:a16="http://schemas.microsoft.com/office/drawing/2014/main" val="1568939674"/>
                    </a:ext>
                  </a:extLst>
                </a:gridCol>
                <a:gridCol w="602950">
                  <a:extLst>
                    <a:ext uri="{9D8B030D-6E8A-4147-A177-3AD203B41FA5}">
                      <a16:colId xmlns:a16="http://schemas.microsoft.com/office/drawing/2014/main" val="2755315440"/>
                    </a:ext>
                  </a:extLst>
                </a:gridCol>
                <a:gridCol w="572028">
                  <a:extLst>
                    <a:ext uri="{9D8B030D-6E8A-4147-A177-3AD203B41FA5}">
                      <a16:colId xmlns:a16="http://schemas.microsoft.com/office/drawing/2014/main" val="463997426"/>
                    </a:ext>
                  </a:extLst>
                </a:gridCol>
                <a:gridCol w="556568">
                  <a:extLst>
                    <a:ext uri="{9D8B030D-6E8A-4147-A177-3AD203B41FA5}">
                      <a16:colId xmlns:a16="http://schemas.microsoft.com/office/drawing/2014/main" val="925113649"/>
                    </a:ext>
                  </a:extLst>
                </a:gridCol>
                <a:gridCol w="912153">
                  <a:extLst>
                    <a:ext uri="{9D8B030D-6E8A-4147-A177-3AD203B41FA5}">
                      <a16:colId xmlns:a16="http://schemas.microsoft.com/office/drawing/2014/main" val="3171540440"/>
                    </a:ext>
                  </a:extLst>
                </a:gridCol>
                <a:gridCol w="912153">
                  <a:extLst>
                    <a:ext uri="{9D8B030D-6E8A-4147-A177-3AD203B41FA5}">
                      <a16:colId xmlns:a16="http://schemas.microsoft.com/office/drawing/2014/main" val="3059989976"/>
                    </a:ext>
                  </a:extLst>
                </a:gridCol>
                <a:gridCol w="684114">
                  <a:extLst>
                    <a:ext uri="{9D8B030D-6E8A-4147-A177-3AD203B41FA5}">
                      <a16:colId xmlns:a16="http://schemas.microsoft.com/office/drawing/2014/main" val="763645906"/>
                    </a:ext>
                  </a:extLst>
                </a:gridCol>
              </a:tblGrid>
              <a:tr h="615791">
                <a:tc gridSpan="17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Итоги</a:t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реализации ДПП ПК «Обеспечение комплексной безопасности деятельности образовательных организаций»  за 2019-2022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г.г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4885" marR="4885" marT="48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520627"/>
                  </a:ext>
                </a:extLst>
              </a:tr>
              <a:tr h="30789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Регион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образовательных организаций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человек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73888"/>
                  </a:ext>
                </a:extLst>
              </a:tr>
              <a:tr h="2309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ОО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ДОО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УДОд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2019-2021 гг.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 г.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обучено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364826"/>
                  </a:ext>
                </a:extLst>
              </a:tr>
              <a:tr h="2169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Заявки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Заявки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Заявки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Заявки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Заявки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677299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Кировский 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765500"/>
                  </a:ext>
                </a:extLst>
              </a:tr>
              <a:tr h="26898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Красногвардейский 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871877"/>
                  </a:ext>
                </a:extLst>
              </a:tr>
              <a:tr h="26898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Красноперекопский 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8715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Ленинский 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220581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Нижнегорский 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3697388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Первомайский 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7235988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Раздольненский 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911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Сакский 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081322"/>
                  </a:ext>
                </a:extLst>
              </a:tr>
              <a:tr h="26898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Симферопольский 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4288122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Советский 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5540626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Черноморский 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768567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0057448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Интернаты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5765990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Учреждения ДО 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419143"/>
                  </a:ext>
                </a:extLst>
              </a:tr>
              <a:tr h="26898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Федеральные ОУ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8942485"/>
                  </a:ext>
                </a:extLst>
              </a:tr>
              <a:tr h="1749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5" marR="4885" marT="48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541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445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1042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176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227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280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270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151</a:t>
                      </a:r>
                    </a:p>
                  </a:txBody>
                  <a:tcPr marL="4885" marR="4885" marT="4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431</a:t>
                      </a:r>
                    </a:p>
                  </a:txBody>
                  <a:tcPr marL="4885" marR="4885" marT="48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9424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441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CB23179-D57B-A4BB-2493-9B3D4D2ADC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451018"/>
              </p:ext>
            </p:extLst>
          </p:nvPr>
        </p:nvGraphicFramePr>
        <p:xfrm>
          <a:off x="174170" y="182881"/>
          <a:ext cx="11834948" cy="6329218"/>
        </p:xfrm>
        <a:graphic>
          <a:graphicData uri="http://schemas.openxmlformats.org/drawingml/2006/table">
            <a:tbl>
              <a:tblPr/>
              <a:tblGrid>
                <a:gridCol w="1135423">
                  <a:extLst>
                    <a:ext uri="{9D8B030D-6E8A-4147-A177-3AD203B41FA5}">
                      <a16:colId xmlns:a16="http://schemas.microsoft.com/office/drawing/2014/main" val="1184347380"/>
                    </a:ext>
                  </a:extLst>
                </a:gridCol>
                <a:gridCol w="2199961">
                  <a:extLst>
                    <a:ext uri="{9D8B030D-6E8A-4147-A177-3AD203B41FA5}">
                      <a16:colId xmlns:a16="http://schemas.microsoft.com/office/drawing/2014/main" val="1637243208"/>
                    </a:ext>
                  </a:extLst>
                </a:gridCol>
                <a:gridCol w="1316186">
                  <a:extLst>
                    <a:ext uri="{9D8B030D-6E8A-4147-A177-3AD203B41FA5}">
                      <a16:colId xmlns:a16="http://schemas.microsoft.com/office/drawing/2014/main" val="2666527413"/>
                    </a:ext>
                  </a:extLst>
                </a:gridCol>
                <a:gridCol w="1208677">
                  <a:extLst>
                    <a:ext uri="{9D8B030D-6E8A-4147-A177-3AD203B41FA5}">
                      <a16:colId xmlns:a16="http://schemas.microsoft.com/office/drawing/2014/main" val="3196466083"/>
                    </a:ext>
                  </a:extLst>
                </a:gridCol>
                <a:gridCol w="1140000">
                  <a:extLst>
                    <a:ext uri="{9D8B030D-6E8A-4147-A177-3AD203B41FA5}">
                      <a16:colId xmlns:a16="http://schemas.microsoft.com/office/drawing/2014/main" val="3736988197"/>
                    </a:ext>
                  </a:extLst>
                </a:gridCol>
                <a:gridCol w="1140000">
                  <a:extLst>
                    <a:ext uri="{9D8B030D-6E8A-4147-A177-3AD203B41FA5}">
                      <a16:colId xmlns:a16="http://schemas.microsoft.com/office/drawing/2014/main" val="101503635"/>
                    </a:ext>
                  </a:extLst>
                </a:gridCol>
                <a:gridCol w="1140000">
                  <a:extLst>
                    <a:ext uri="{9D8B030D-6E8A-4147-A177-3AD203B41FA5}">
                      <a16:colId xmlns:a16="http://schemas.microsoft.com/office/drawing/2014/main" val="3217324231"/>
                    </a:ext>
                  </a:extLst>
                </a:gridCol>
                <a:gridCol w="1140000">
                  <a:extLst>
                    <a:ext uri="{9D8B030D-6E8A-4147-A177-3AD203B41FA5}">
                      <a16:colId xmlns:a16="http://schemas.microsoft.com/office/drawing/2014/main" val="597071367"/>
                    </a:ext>
                  </a:extLst>
                </a:gridCol>
                <a:gridCol w="1414701">
                  <a:extLst>
                    <a:ext uri="{9D8B030D-6E8A-4147-A177-3AD203B41FA5}">
                      <a16:colId xmlns:a16="http://schemas.microsoft.com/office/drawing/2014/main" val="3808524683"/>
                    </a:ext>
                  </a:extLst>
                </a:gridCol>
              </a:tblGrid>
              <a:tr h="842192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Итоги</a:t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реализации ДПП ПК </a:t>
                      </a:r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«Актуальные вопросы организации учебно-воспитательного процесса в образовательных организациях по дополнительной программе «ЮНАРМИЯ»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за 2020-2022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г.г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</a:p>
                  </a:txBody>
                  <a:tcPr marL="4571" marR="4571" marT="45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984396"/>
                  </a:ext>
                </a:extLst>
              </a:tr>
              <a:tr h="2842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Регион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юнармейских отрядов 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 юнармейцев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2020 г.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2021 г.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2022 г.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обучено руководителей </a:t>
                      </a:r>
                      <a:r>
                        <a:rPr lang="ru-RU" sz="1600" b="1" i="1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юнармеских</a:t>
                      </a:r>
                      <a:r>
                        <a:rPr lang="ru-RU" sz="16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отрядов в 2020-2022 гг.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926998"/>
                  </a:ext>
                </a:extLst>
              </a:tr>
              <a:tr h="8369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224118"/>
                  </a:ext>
                </a:extLst>
              </a:tr>
              <a:tr h="2842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827153"/>
                  </a:ext>
                </a:extLst>
              </a:tr>
              <a:tr h="2842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г.Алушта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026727"/>
                  </a:ext>
                </a:extLst>
              </a:tr>
              <a:tr h="2842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г.Армянск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110595"/>
                  </a:ext>
                </a:extLst>
              </a:tr>
              <a:tr h="2842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г.Джанкой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1270129"/>
                  </a:ext>
                </a:extLst>
              </a:tr>
              <a:tr h="2842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г.Евпатория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7518991"/>
                  </a:ext>
                </a:extLst>
              </a:tr>
              <a:tr h="2842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г.Керчь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710563"/>
                  </a:ext>
                </a:extLst>
              </a:tr>
              <a:tr h="2842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г.Красноперекопск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318140"/>
                  </a:ext>
                </a:extLst>
              </a:tr>
              <a:tr h="2842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г.Саки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050843"/>
                  </a:ext>
                </a:extLst>
              </a:tr>
              <a:tr h="2842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г.Симферополь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5520836"/>
                  </a:ext>
                </a:extLst>
              </a:tr>
              <a:tr h="2842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 Судак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1680869"/>
                  </a:ext>
                </a:extLst>
              </a:tr>
              <a:tr h="2842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г.Феодосия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4510140"/>
                  </a:ext>
                </a:extLst>
              </a:tr>
              <a:tr h="2842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г.Ялта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389536"/>
                  </a:ext>
                </a:extLst>
              </a:tr>
              <a:tr h="2842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Бахчисарайский 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328780"/>
                  </a:ext>
                </a:extLst>
              </a:tr>
              <a:tr h="2842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Белогорский 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74918"/>
                  </a:ext>
                </a:extLst>
              </a:tr>
              <a:tr h="2842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Джанкойский 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4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990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9FF59BAE-8E58-9A91-3116-6DF5DB2E7F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876295"/>
              </p:ext>
            </p:extLst>
          </p:nvPr>
        </p:nvGraphicFramePr>
        <p:xfrm>
          <a:off x="182880" y="165463"/>
          <a:ext cx="11826238" cy="6303274"/>
        </p:xfrm>
        <a:graphic>
          <a:graphicData uri="http://schemas.openxmlformats.org/drawingml/2006/table">
            <a:tbl>
              <a:tblPr/>
              <a:tblGrid>
                <a:gridCol w="1134586">
                  <a:extLst>
                    <a:ext uri="{9D8B030D-6E8A-4147-A177-3AD203B41FA5}">
                      <a16:colId xmlns:a16="http://schemas.microsoft.com/office/drawing/2014/main" val="665482909"/>
                    </a:ext>
                  </a:extLst>
                </a:gridCol>
                <a:gridCol w="2507072">
                  <a:extLst>
                    <a:ext uri="{9D8B030D-6E8A-4147-A177-3AD203B41FA5}">
                      <a16:colId xmlns:a16="http://schemas.microsoft.com/office/drawing/2014/main" val="712609402"/>
                    </a:ext>
                  </a:extLst>
                </a:gridCol>
                <a:gridCol w="1006489">
                  <a:extLst>
                    <a:ext uri="{9D8B030D-6E8A-4147-A177-3AD203B41FA5}">
                      <a16:colId xmlns:a16="http://schemas.microsoft.com/office/drawing/2014/main" val="3074099393"/>
                    </a:ext>
                  </a:extLst>
                </a:gridCol>
                <a:gridCol w="1207787">
                  <a:extLst>
                    <a:ext uri="{9D8B030D-6E8A-4147-A177-3AD203B41FA5}">
                      <a16:colId xmlns:a16="http://schemas.microsoft.com/office/drawing/2014/main" val="1939194528"/>
                    </a:ext>
                  </a:extLst>
                </a:gridCol>
                <a:gridCol w="1139161">
                  <a:extLst>
                    <a:ext uri="{9D8B030D-6E8A-4147-A177-3AD203B41FA5}">
                      <a16:colId xmlns:a16="http://schemas.microsoft.com/office/drawing/2014/main" val="2655687769"/>
                    </a:ext>
                  </a:extLst>
                </a:gridCol>
                <a:gridCol w="1139161">
                  <a:extLst>
                    <a:ext uri="{9D8B030D-6E8A-4147-A177-3AD203B41FA5}">
                      <a16:colId xmlns:a16="http://schemas.microsoft.com/office/drawing/2014/main" val="2494184"/>
                    </a:ext>
                  </a:extLst>
                </a:gridCol>
                <a:gridCol w="1139161">
                  <a:extLst>
                    <a:ext uri="{9D8B030D-6E8A-4147-A177-3AD203B41FA5}">
                      <a16:colId xmlns:a16="http://schemas.microsoft.com/office/drawing/2014/main" val="1859309111"/>
                    </a:ext>
                  </a:extLst>
                </a:gridCol>
                <a:gridCol w="1139161">
                  <a:extLst>
                    <a:ext uri="{9D8B030D-6E8A-4147-A177-3AD203B41FA5}">
                      <a16:colId xmlns:a16="http://schemas.microsoft.com/office/drawing/2014/main" val="959005999"/>
                    </a:ext>
                  </a:extLst>
                </a:gridCol>
                <a:gridCol w="1413660">
                  <a:extLst>
                    <a:ext uri="{9D8B030D-6E8A-4147-A177-3AD203B41FA5}">
                      <a16:colId xmlns:a16="http://schemas.microsoft.com/office/drawing/2014/main" val="1744173904"/>
                    </a:ext>
                  </a:extLst>
                </a:gridCol>
              </a:tblGrid>
              <a:tr h="769081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Итоги</a:t>
                      </a:r>
                      <a:b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реализации ДПП ПК </a:t>
                      </a:r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«Актуальные вопросы организации учебно-воспитательного процесса в образовательных организациях по дополнительной программе «ЮНАРМИЯ»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за 2020-2022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г.г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</a:p>
                  </a:txBody>
                  <a:tcPr marL="4571" marR="4571" marT="45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965862"/>
                  </a:ext>
                </a:extLst>
              </a:tr>
              <a:tr h="2773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Регион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юнармейских отрядов 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 юнармейцев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2020 г.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2021 г.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2022 г.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обучено руководителей </a:t>
                      </a:r>
                      <a:r>
                        <a:rPr lang="ru-RU" sz="1200" b="1" i="1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юнармеских</a:t>
                      </a:r>
                      <a:r>
                        <a:rPr lang="ru-RU" sz="12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отрядов</a:t>
                      </a:r>
                      <a:r>
                        <a:rPr lang="en-US" sz="12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en-US" sz="12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2020-2022 </a:t>
                      </a:r>
                      <a:r>
                        <a:rPr lang="ru-RU" sz="12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гг.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17352"/>
                  </a:ext>
                </a:extLst>
              </a:tr>
              <a:tr h="8128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6905058"/>
                  </a:ext>
                </a:extLst>
              </a:tr>
              <a:tr h="2605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4571" marR="4571" marT="4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819343"/>
                  </a:ext>
                </a:extLst>
              </a:tr>
              <a:tr h="2605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Кировский 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8053599"/>
                  </a:ext>
                </a:extLst>
              </a:tr>
              <a:tr h="2605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Красногвардейский 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7958253"/>
                  </a:ext>
                </a:extLst>
              </a:tr>
              <a:tr h="31982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Красноперекопский 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5052761"/>
                  </a:ext>
                </a:extLst>
              </a:tr>
              <a:tr h="28498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Ленинский 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1569038"/>
                  </a:ext>
                </a:extLst>
              </a:tr>
              <a:tr h="2605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Нижнегорский 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4246659"/>
                  </a:ext>
                </a:extLst>
              </a:tr>
              <a:tr h="28498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Первомайский 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6147977"/>
                  </a:ext>
                </a:extLst>
              </a:tr>
              <a:tr h="28498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Раздольненский 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056565"/>
                  </a:ext>
                </a:extLst>
              </a:tr>
              <a:tr h="2605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Сакский 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709076"/>
                  </a:ext>
                </a:extLst>
              </a:tr>
              <a:tr h="28498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Симферопольский 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2391862"/>
                  </a:ext>
                </a:extLst>
              </a:tr>
              <a:tr h="2605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Советский 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5435169"/>
                  </a:ext>
                </a:extLst>
              </a:tr>
              <a:tr h="28498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Черноморский 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482354"/>
                  </a:ext>
                </a:extLst>
              </a:tr>
              <a:tr h="2605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6986462"/>
                  </a:ext>
                </a:extLst>
              </a:tr>
              <a:tr h="2605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Интернаты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1905982"/>
                  </a:ext>
                </a:extLst>
              </a:tr>
              <a:tr h="2605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Учреждения ДО 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5863"/>
                  </a:ext>
                </a:extLst>
              </a:tr>
              <a:tr h="35384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227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289</a:t>
                      </a:r>
                    </a:p>
                  </a:txBody>
                  <a:tcPr marL="4571" marR="4571" marT="45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6475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8438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4254</Words>
  <Application>Microsoft Office PowerPoint</Application>
  <PresentationFormat>Широкоэкранный</PresentationFormat>
  <Paragraphs>2574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Тема Office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user2</cp:lastModifiedBy>
  <cp:revision>25</cp:revision>
  <dcterms:created xsi:type="dcterms:W3CDTF">2020-11-11T12:08:50Z</dcterms:created>
  <dcterms:modified xsi:type="dcterms:W3CDTF">2022-08-24T07:24:19Z</dcterms:modified>
</cp:coreProperties>
</file>