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96" r:id="rId2"/>
    <p:sldId id="257" r:id="rId3"/>
    <p:sldId id="259" r:id="rId4"/>
    <p:sldId id="261" r:id="rId5"/>
    <p:sldId id="265" r:id="rId6"/>
    <p:sldId id="293" r:id="rId7"/>
    <p:sldId id="266" r:id="rId8"/>
    <p:sldId id="267" r:id="rId9"/>
    <p:sldId id="268" r:id="rId10"/>
    <p:sldId id="299" r:id="rId11"/>
    <p:sldId id="269" r:id="rId12"/>
    <p:sldId id="301" r:id="rId13"/>
    <p:sldId id="300" r:id="rId14"/>
    <p:sldId id="297" r:id="rId15"/>
    <p:sldId id="294" r:id="rId16"/>
    <p:sldId id="295" r:id="rId17"/>
    <p:sldId id="273" r:id="rId18"/>
    <p:sldId id="275" r:id="rId19"/>
    <p:sldId id="285" r:id="rId20"/>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91D1"/>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CE2EAE-9A59-4AFF-9139-43A20198746F}" type="doc">
      <dgm:prSet loTypeId="urn:microsoft.com/office/officeart/2005/8/layout/arrow3" loCatId="relationship" qsTypeId="urn:microsoft.com/office/officeart/2005/8/quickstyle/simple1" qsCatId="simple" csTypeId="urn:microsoft.com/office/officeart/2005/8/colors/colorful2" csCatId="colorful" phldr="1"/>
      <dgm:spPr/>
      <dgm:t>
        <a:bodyPr/>
        <a:lstStyle/>
        <a:p>
          <a:endParaRPr lang="ru-RU"/>
        </a:p>
      </dgm:t>
    </dgm:pt>
    <dgm:pt modelId="{B56A580A-0429-4CCD-80DF-A5DED3747FD3}">
      <dgm:prSet phldrT="[Текст]" custT="1"/>
      <dgm:spPr/>
      <dgm:t>
        <a:bodyPr/>
        <a:lstStyle/>
        <a:p>
          <a:r>
            <a:rPr lang="ru-RU" sz="2000" b="1" dirty="0"/>
            <a:t>Неразличение источников </a:t>
          </a:r>
          <a:endParaRPr lang="ru-RU" sz="2000" dirty="0"/>
        </a:p>
      </dgm:t>
    </dgm:pt>
    <dgm:pt modelId="{9B6D76F0-FFA3-4E29-8DB3-1FA7245E7C28}" type="parTrans" cxnId="{90180D3E-6B3B-4586-9A09-D49056F49A1C}">
      <dgm:prSet/>
      <dgm:spPr/>
      <dgm:t>
        <a:bodyPr/>
        <a:lstStyle/>
        <a:p>
          <a:endParaRPr lang="ru-RU"/>
        </a:p>
      </dgm:t>
    </dgm:pt>
    <dgm:pt modelId="{174538BE-89BA-43F5-9C1A-26F1D9245DCA}" type="sibTrans" cxnId="{90180D3E-6B3B-4586-9A09-D49056F49A1C}">
      <dgm:prSet/>
      <dgm:spPr/>
      <dgm:t>
        <a:bodyPr/>
        <a:lstStyle/>
        <a:p>
          <a:endParaRPr lang="ru-RU"/>
        </a:p>
      </dgm:t>
    </dgm:pt>
    <dgm:pt modelId="{258D9CC4-E2CA-4170-B552-0494818A9760}">
      <dgm:prSet phldrT="[Текст]" custT="1"/>
      <dgm:spPr/>
      <dgm:t>
        <a:bodyPr/>
        <a:lstStyle/>
        <a:p>
          <a:r>
            <a:rPr lang="ru-RU" sz="2000" b="1" dirty="0">
              <a:solidFill>
                <a:srgbClr val="FF0000"/>
              </a:solidFill>
            </a:rPr>
            <a:t>Работа с множественным электронным и печатным текстом</a:t>
          </a:r>
        </a:p>
      </dgm:t>
    </dgm:pt>
    <dgm:pt modelId="{0CDB23F8-E01A-46D2-9D3F-B84274168441}" type="parTrans" cxnId="{08E320CA-B1E5-48CF-B5CF-B4BFCBC79569}">
      <dgm:prSet/>
      <dgm:spPr/>
      <dgm:t>
        <a:bodyPr/>
        <a:lstStyle/>
        <a:p>
          <a:endParaRPr lang="ru-RU"/>
        </a:p>
      </dgm:t>
    </dgm:pt>
    <dgm:pt modelId="{1C5E4E6F-A7A0-4881-AFE3-8E45607A5981}" type="sibTrans" cxnId="{08E320CA-B1E5-48CF-B5CF-B4BFCBC79569}">
      <dgm:prSet/>
      <dgm:spPr/>
      <dgm:t>
        <a:bodyPr/>
        <a:lstStyle/>
        <a:p>
          <a:endParaRPr lang="ru-RU"/>
        </a:p>
      </dgm:t>
    </dgm:pt>
    <dgm:pt modelId="{24CEC3E6-A984-4FA6-8466-91E3DE2F107A}" type="pres">
      <dgm:prSet presAssocID="{BFCE2EAE-9A59-4AFF-9139-43A20198746F}" presName="compositeShape" presStyleCnt="0">
        <dgm:presLayoutVars>
          <dgm:chMax val="2"/>
          <dgm:dir/>
          <dgm:resizeHandles val="exact"/>
        </dgm:presLayoutVars>
      </dgm:prSet>
      <dgm:spPr/>
      <dgm:t>
        <a:bodyPr/>
        <a:lstStyle/>
        <a:p>
          <a:endParaRPr lang="ru-RU"/>
        </a:p>
      </dgm:t>
    </dgm:pt>
    <dgm:pt modelId="{5932C604-D115-46ED-8954-07EE9091DD92}" type="pres">
      <dgm:prSet presAssocID="{BFCE2EAE-9A59-4AFF-9139-43A20198746F}" presName="divider" presStyleLbl="fgShp" presStyleIdx="0" presStyleCnt="1" custLinFactNeighborX="3474" custLinFactNeighborY="-52110"/>
      <dgm:spPr/>
    </dgm:pt>
    <dgm:pt modelId="{DA3A8790-F245-4B15-BBCD-A81F6A41AF32}" type="pres">
      <dgm:prSet presAssocID="{B56A580A-0429-4CCD-80DF-A5DED3747FD3}" presName="downArrow" presStyleLbl="node1" presStyleIdx="0" presStyleCnt="2" custScaleX="22092" custScaleY="62273"/>
      <dgm:spPr/>
    </dgm:pt>
    <dgm:pt modelId="{71805E27-43A3-4692-B29B-B09F17E0951C}" type="pres">
      <dgm:prSet presAssocID="{B56A580A-0429-4CCD-80DF-A5DED3747FD3}" presName="downArrowText" presStyleLbl="revTx" presStyleIdx="0" presStyleCnt="2" custScaleX="267975">
        <dgm:presLayoutVars>
          <dgm:bulletEnabled val="1"/>
        </dgm:presLayoutVars>
      </dgm:prSet>
      <dgm:spPr/>
      <dgm:t>
        <a:bodyPr/>
        <a:lstStyle/>
        <a:p>
          <a:endParaRPr lang="ru-RU"/>
        </a:p>
      </dgm:t>
    </dgm:pt>
    <dgm:pt modelId="{D65E6BD9-2FA5-4014-A04E-3B7A3A754956}" type="pres">
      <dgm:prSet presAssocID="{258D9CC4-E2CA-4170-B552-0494818A9760}" presName="upArrow" presStyleLbl="node1" presStyleIdx="1" presStyleCnt="2" custScaleX="25771" custScaleY="68985" custLinFactNeighborX="57900" custLinFactNeighborY="-48266"/>
      <dgm:spPr/>
    </dgm:pt>
    <dgm:pt modelId="{26064292-F830-4320-9872-6E3BB570585F}" type="pres">
      <dgm:prSet presAssocID="{258D9CC4-E2CA-4170-B552-0494818A9760}" presName="upArrowText" presStyleLbl="revTx" presStyleIdx="1" presStyleCnt="2" custScaleX="312500" custLinFactNeighborX="29674" custLinFactNeighborY="-47731">
        <dgm:presLayoutVars>
          <dgm:bulletEnabled val="1"/>
        </dgm:presLayoutVars>
      </dgm:prSet>
      <dgm:spPr/>
      <dgm:t>
        <a:bodyPr/>
        <a:lstStyle/>
        <a:p>
          <a:endParaRPr lang="ru-RU"/>
        </a:p>
      </dgm:t>
    </dgm:pt>
  </dgm:ptLst>
  <dgm:cxnLst>
    <dgm:cxn modelId="{08E320CA-B1E5-48CF-B5CF-B4BFCBC79569}" srcId="{BFCE2EAE-9A59-4AFF-9139-43A20198746F}" destId="{258D9CC4-E2CA-4170-B552-0494818A9760}" srcOrd="1" destOrd="0" parTransId="{0CDB23F8-E01A-46D2-9D3F-B84274168441}" sibTransId="{1C5E4E6F-A7A0-4881-AFE3-8E45607A5981}"/>
    <dgm:cxn modelId="{14612F92-4593-4BB3-9627-DD8C2084731E}" type="presOf" srcId="{BFCE2EAE-9A59-4AFF-9139-43A20198746F}" destId="{24CEC3E6-A984-4FA6-8466-91E3DE2F107A}" srcOrd="0" destOrd="0" presId="urn:microsoft.com/office/officeart/2005/8/layout/arrow3"/>
    <dgm:cxn modelId="{EA425B47-835E-4880-A755-FB7A9826357C}" type="presOf" srcId="{B56A580A-0429-4CCD-80DF-A5DED3747FD3}" destId="{71805E27-43A3-4692-B29B-B09F17E0951C}" srcOrd="0" destOrd="0" presId="urn:microsoft.com/office/officeart/2005/8/layout/arrow3"/>
    <dgm:cxn modelId="{90180D3E-6B3B-4586-9A09-D49056F49A1C}" srcId="{BFCE2EAE-9A59-4AFF-9139-43A20198746F}" destId="{B56A580A-0429-4CCD-80DF-A5DED3747FD3}" srcOrd="0" destOrd="0" parTransId="{9B6D76F0-FFA3-4E29-8DB3-1FA7245E7C28}" sibTransId="{174538BE-89BA-43F5-9C1A-26F1D9245DCA}"/>
    <dgm:cxn modelId="{81CA4310-88F9-47F4-A077-3237D56CA4C3}" type="presOf" srcId="{258D9CC4-E2CA-4170-B552-0494818A9760}" destId="{26064292-F830-4320-9872-6E3BB570585F}" srcOrd="0" destOrd="0" presId="urn:microsoft.com/office/officeart/2005/8/layout/arrow3"/>
    <dgm:cxn modelId="{2FA92444-5B8A-445A-A630-93C6B418C13C}" type="presParOf" srcId="{24CEC3E6-A984-4FA6-8466-91E3DE2F107A}" destId="{5932C604-D115-46ED-8954-07EE9091DD92}" srcOrd="0" destOrd="0" presId="urn:microsoft.com/office/officeart/2005/8/layout/arrow3"/>
    <dgm:cxn modelId="{CDEB913A-4B5D-49F6-88EA-67E1EA675366}" type="presParOf" srcId="{24CEC3E6-A984-4FA6-8466-91E3DE2F107A}" destId="{DA3A8790-F245-4B15-BBCD-A81F6A41AF32}" srcOrd="1" destOrd="0" presId="urn:microsoft.com/office/officeart/2005/8/layout/arrow3"/>
    <dgm:cxn modelId="{1BD8B85B-B1F3-4BD7-AAD1-DEDA540DF68B}" type="presParOf" srcId="{24CEC3E6-A984-4FA6-8466-91E3DE2F107A}" destId="{71805E27-43A3-4692-B29B-B09F17E0951C}" srcOrd="2" destOrd="0" presId="urn:microsoft.com/office/officeart/2005/8/layout/arrow3"/>
    <dgm:cxn modelId="{29154F09-ABF7-44A0-85E9-644D63C44971}" type="presParOf" srcId="{24CEC3E6-A984-4FA6-8466-91E3DE2F107A}" destId="{D65E6BD9-2FA5-4014-A04E-3B7A3A754956}" srcOrd="3" destOrd="0" presId="urn:microsoft.com/office/officeart/2005/8/layout/arrow3"/>
    <dgm:cxn modelId="{1A5D5E3D-4636-4E10-AD80-C54E5AB23E37}" type="presParOf" srcId="{24CEC3E6-A984-4FA6-8466-91E3DE2F107A}" destId="{26064292-F830-4320-9872-6E3BB570585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CE2EAE-9A59-4AFF-9139-43A20198746F}" type="doc">
      <dgm:prSet loTypeId="urn:microsoft.com/office/officeart/2005/8/layout/arrow3" loCatId="relationship" qsTypeId="urn:microsoft.com/office/officeart/2005/8/quickstyle/simple1" qsCatId="simple" csTypeId="urn:microsoft.com/office/officeart/2005/8/colors/colorful2" csCatId="colorful" phldr="1"/>
      <dgm:spPr/>
      <dgm:t>
        <a:bodyPr/>
        <a:lstStyle/>
        <a:p>
          <a:endParaRPr lang="ru-RU"/>
        </a:p>
      </dgm:t>
    </dgm:pt>
    <dgm:pt modelId="{B56A580A-0429-4CCD-80DF-A5DED3747FD3}">
      <dgm:prSet phldrT="[Текст]" custT="1"/>
      <dgm:spPr/>
      <dgm:t>
        <a:bodyPr/>
        <a:lstStyle/>
        <a:p>
          <a:r>
            <a:rPr lang="ru-RU" sz="2000" b="1" dirty="0"/>
            <a:t>Следование стереотипам</a:t>
          </a:r>
          <a:endParaRPr lang="ru-RU" sz="2000" dirty="0"/>
        </a:p>
      </dgm:t>
    </dgm:pt>
    <dgm:pt modelId="{9B6D76F0-FFA3-4E29-8DB3-1FA7245E7C28}" type="parTrans" cxnId="{90180D3E-6B3B-4586-9A09-D49056F49A1C}">
      <dgm:prSet/>
      <dgm:spPr/>
      <dgm:t>
        <a:bodyPr/>
        <a:lstStyle/>
        <a:p>
          <a:endParaRPr lang="ru-RU"/>
        </a:p>
      </dgm:t>
    </dgm:pt>
    <dgm:pt modelId="{174538BE-89BA-43F5-9C1A-26F1D9245DCA}" type="sibTrans" cxnId="{90180D3E-6B3B-4586-9A09-D49056F49A1C}">
      <dgm:prSet/>
      <dgm:spPr/>
      <dgm:t>
        <a:bodyPr/>
        <a:lstStyle/>
        <a:p>
          <a:endParaRPr lang="ru-RU"/>
        </a:p>
      </dgm:t>
    </dgm:pt>
    <dgm:pt modelId="{258D9CC4-E2CA-4170-B552-0494818A9760}">
      <dgm:prSet phldrT="[Текст]" custT="1"/>
      <dgm:spPr/>
      <dgm:t>
        <a:bodyPr/>
        <a:lstStyle/>
        <a:p>
          <a:r>
            <a:rPr lang="ru-RU" sz="2200" b="1" dirty="0">
              <a:solidFill>
                <a:srgbClr val="FF0000"/>
              </a:solidFill>
            </a:rPr>
            <a:t>Работа </a:t>
          </a:r>
        </a:p>
        <a:p>
          <a:r>
            <a:rPr lang="ru-RU" sz="2200" b="1" dirty="0">
              <a:solidFill>
                <a:srgbClr val="FF0000"/>
              </a:solidFill>
            </a:rPr>
            <a:t>с текстами, в которых представлены различные точки зрения на проблему</a:t>
          </a:r>
        </a:p>
      </dgm:t>
    </dgm:pt>
    <dgm:pt modelId="{0CDB23F8-E01A-46D2-9D3F-B84274168441}" type="parTrans" cxnId="{08E320CA-B1E5-48CF-B5CF-B4BFCBC79569}">
      <dgm:prSet/>
      <dgm:spPr/>
      <dgm:t>
        <a:bodyPr/>
        <a:lstStyle/>
        <a:p>
          <a:endParaRPr lang="ru-RU"/>
        </a:p>
      </dgm:t>
    </dgm:pt>
    <dgm:pt modelId="{1C5E4E6F-A7A0-4881-AFE3-8E45607A5981}" type="sibTrans" cxnId="{08E320CA-B1E5-48CF-B5CF-B4BFCBC79569}">
      <dgm:prSet/>
      <dgm:spPr/>
      <dgm:t>
        <a:bodyPr/>
        <a:lstStyle/>
        <a:p>
          <a:endParaRPr lang="ru-RU"/>
        </a:p>
      </dgm:t>
    </dgm:pt>
    <dgm:pt modelId="{24CEC3E6-A984-4FA6-8466-91E3DE2F107A}" type="pres">
      <dgm:prSet presAssocID="{BFCE2EAE-9A59-4AFF-9139-43A20198746F}" presName="compositeShape" presStyleCnt="0">
        <dgm:presLayoutVars>
          <dgm:chMax val="2"/>
          <dgm:dir/>
          <dgm:resizeHandles val="exact"/>
        </dgm:presLayoutVars>
      </dgm:prSet>
      <dgm:spPr/>
      <dgm:t>
        <a:bodyPr/>
        <a:lstStyle/>
        <a:p>
          <a:endParaRPr lang="ru-RU"/>
        </a:p>
      </dgm:t>
    </dgm:pt>
    <dgm:pt modelId="{5932C604-D115-46ED-8954-07EE9091DD92}" type="pres">
      <dgm:prSet presAssocID="{BFCE2EAE-9A59-4AFF-9139-43A20198746F}" presName="divider" presStyleLbl="fgShp" presStyleIdx="0" presStyleCnt="1" custLinFactNeighborX="-2526" custLinFactNeighborY="-51850"/>
      <dgm:spPr/>
    </dgm:pt>
    <dgm:pt modelId="{DA3A8790-F245-4B15-BBCD-A81F6A41AF32}" type="pres">
      <dgm:prSet presAssocID="{B56A580A-0429-4CCD-80DF-A5DED3747FD3}" presName="downArrow" presStyleLbl="node1" presStyleIdx="0" presStyleCnt="2" custScaleX="24603" custScaleY="47438"/>
      <dgm:spPr/>
    </dgm:pt>
    <dgm:pt modelId="{71805E27-43A3-4692-B29B-B09F17E0951C}" type="pres">
      <dgm:prSet presAssocID="{B56A580A-0429-4CCD-80DF-A5DED3747FD3}" presName="downArrowText" presStyleLbl="revTx" presStyleIdx="0" presStyleCnt="2" custScaleX="267975">
        <dgm:presLayoutVars>
          <dgm:bulletEnabled val="1"/>
        </dgm:presLayoutVars>
      </dgm:prSet>
      <dgm:spPr/>
      <dgm:t>
        <a:bodyPr/>
        <a:lstStyle/>
        <a:p>
          <a:endParaRPr lang="ru-RU"/>
        </a:p>
      </dgm:t>
    </dgm:pt>
    <dgm:pt modelId="{D65E6BD9-2FA5-4014-A04E-3B7A3A754956}" type="pres">
      <dgm:prSet presAssocID="{258D9CC4-E2CA-4170-B552-0494818A9760}" presName="upArrow" presStyleLbl="node1" presStyleIdx="1" presStyleCnt="2" custScaleX="25685" custScaleY="58756" custLinFactNeighborX="36054" custLinFactNeighborY="-62441"/>
      <dgm:spPr/>
    </dgm:pt>
    <dgm:pt modelId="{26064292-F830-4320-9872-6E3BB570585F}" type="pres">
      <dgm:prSet presAssocID="{258D9CC4-E2CA-4170-B552-0494818A9760}" presName="upArrowText" presStyleLbl="revTx" presStyleIdx="1" presStyleCnt="2" custScaleX="312500" custScaleY="113857" custLinFactNeighborX="53625" custLinFactNeighborY="-9298">
        <dgm:presLayoutVars>
          <dgm:bulletEnabled val="1"/>
        </dgm:presLayoutVars>
      </dgm:prSet>
      <dgm:spPr/>
      <dgm:t>
        <a:bodyPr/>
        <a:lstStyle/>
        <a:p>
          <a:endParaRPr lang="ru-RU"/>
        </a:p>
      </dgm:t>
    </dgm:pt>
  </dgm:ptLst>
  <dgm:cxnLst>
    <dgm:cxn modelId="{95AF1F70-B4E1-46C6-A64E-29659935F8C7}" type="presOf" srcId="{258D9CC4-E2CA-4170-B552-0494818A9760}" destId="{26064292-F830-4320-9872-6E3BB570585F}" srcOrd="0" destOrd="0" presId="urn:microsoft.com/office/officeart/2005/8/layout/arrow3"/>
    <dgm:cxn modelId="{08E320CA-B1E5-48CF-B5CF-B4BFCBC79569}" srcId="{BFCE2EAE-9A59-4AFF-9139-43A20198746F}" destId="{258D9CC4-E2CA-4170-B552-0494818A9760}" srcOrd="1" destOrd="0" parTransId="{0CDB23F8-E01A-46D2-9D3F-B84274168441}" sibTransId="{1C5E4E6F-A7A0-4881-AFE3-8E45607A5981}"/>
    <dgm:cxn modelId="{EA440537-FA4E-48FC-9A53-89900FB4C4CB}" type="presOf" srcId="{B56A580A-0429-4CCD-80DF-A5DED3747FD3}" destId="{71805E27-43A3-4692-B29B-B09F17E0951C}" srcOrd="0" destOrd="0" presId="urn:microsoft.com/office/officeart/2005/8/layout/arrow3"/>
    <dgm:cxn modelId="{90180D3E-6B3B-4586-9A09-D49056F49A1C}" srcId="{BFCE2EAE-9A59-4AFF-9139-43A20198746F}" destId="{B56A580A-0429-4CCD-80DF-A5DED3747FD3}" srcOrd="0" destOrd="0" parTransId="{9B6D76F0-FFA3-4E29-8DB3-1FA7245E7C28}" sibTransId="{174538BE-89BA-43F5-9C1A-26F1D9245DCA}"/>
    <dgm:cxn modelId="{E6133605-56D3-463B-BF5F-DEDFE62129E4}" type="presOf" srcId="{BFCE2EAE-9A59-4AFF-9139-43A20198746F}" destId="{24CEC3E6-A984-4FA6-8466-91E3DE2F107A}" srcOrd="0" destOrd="0" presId="urn:microsoft.com/office/officeart/2005/8/layout/arrow3"/>
    <dgm:cxn modelId="{9C40D01B-67C8-4D3F-93A1-F091438AD899}" type="presParOf" srcId="{24CEC3E6-A984-4FA6-8466-91E3DE2F107A}" destId="{5932C604-D115-46ED-8954-07EE9091DD92}" srcOrd="0" destOrd="0" presId="urn:microsoft.com/office/officeart/2005/8/layout/arrow3"/>
    <dgm:cxn modelId="{0B198124-97E0-42F8-9936-7B86474A0DCA}" type="presParOf" srcId="{24CEC3E6-A984-4FA6-8466-91E3DE2F107A}" destId="{DA3A8790-F245-4B15-BBCD-A81F6A41AF32}" srcOrd="1" destOrd="0" presId="urn:microsoft.com/office/officeart/2005/8/layout/arrow3"/>
    <dgm:cxn modelId="{8CBFAC9A-6FC3-4470-BE8E-CEC96D7C406B}" type="presParOf" srcId="{24CEC3E6-A984-4FA6-8466-91E3DE2F107A}" destId="{71805E27-43A3-4692-B29B-B09F17E0951C}" srcOrd="2" destOrd="0" presId="urn:microsoft.com/office/officeart/2005/8/layout/arrow3"/>
    <dgm:cxn modelId="{F9DFE05F-C172-49D4-AAB2-16A2F9442C93}" type="presParOf" srcId="{24CEC3E6-A984-4FA6-8466-91E3DE2F107A}" destId="{D65E6BD9-2FA5-4014-A04E-3B7A3A754956}" srcOrd="3" destOrd="0" presId="urn:microsoft.com/office/officeart/2005/8/layout/arrow3"/>
    <dgm:cxn modelId="{11E1D5E1-6FC3-42AC-99A0-65E4DA90B633}" type="presParOf" srcId="{24CEC3E6-A984-4FA6-8466-91E3DE2F107A}" destId="{26064292-F830-4320-9872-6E3BB570585F}" srcOrd="4" destOrd="0" presId="urn:microsoft.com/office/officeart/2005/8/layout/arrow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CE2EAE-9A59-4AFF-9139-43A20198746F}" type="doc">
      <dgm:prSet loTypeId="urn:microsoft.com/office/officeart/2005/8/layout/arrow3" loCatId="relationship" qsTypeId="urn:microsoft.com/office/officeart/2005/8/quickstyle/simple1" qsCatId="simple" csTypeId="urn:microsoft.com/office/officeart/2005/8/colors/colorful2" csCatId="colorful" phldr="1"/>
      <dgm:spPr/>
      <dgm:t>
        <a:bodyPr/>
        <a:lstStyle/>
        <a:p>
          <a:endParaRPr lang="ru-RU"/>
        </a:p>
      </dgm:t>
    </dgm:pt>
    <dgm:pt modelId="{B56A580A-0429-4CCD-80DF-A5DED3747FD3}">
      <dgm:prSet phldrT="[Текст]" custT="1"/>
      <dgm:spPr/>
      <dgm:t>
        <a:bodyPr/>
        <a:lstStyle/>
        <a:p>
          <a:r>
            <a:rPr lang="ru-RU" sz="2000" b="1" dirty="0"/>
            <a:t>«Потеря» границ вопроса</a:t>
          </a:r>
          <a:endParaRPr lang="ru-RU" sz="2000" dirty="0"/>
        </a:p>
      </dgm:t>
    </dgm:pt>
    <dgm:pt modelId="{9B6D76F0-FFA3-4E29-8DB3-1FA7245E7C28}" type="parTrans" cxnId="{90180D3E-6B3B-4586-9A09-D49056F49A1C}">
      <dgm:prSet/>
      <dgm:spPr/>
      <dgm:t>
        <a:bodyPr/>
        <a:lstStyle/>
        <a:p>
          <a:endParaRPr lang="ru-RU"/>
        </a:p>
      </dgm:t>
    </dgm:pt>
    <dgm:pt modelId="{174538BE-89BA-43F5-9C1A-26F1D9245DCA}" type="sibTrans" cxnId="{90180D3E-6B3B-4586-9A09-D49056F49A1C}">
      <dgm:prSet/>
      <dgm:spPr/>
      <dgm:t>
        <a:bodyPr/>
        <a:lstStyle/>
        <a:p>
          <a:endParaRPr lang="ru-RU"/>
        </a:p>
      </dgm:t>
    </dgm:pt>
    <dgm:pt modelId="{258D9CC4-E2CA-4170-B552-0494818A9760}">
      <dgm:prSet phldrT="[Текст]" custT="1"/>
      <dgm:spPr/>
      <dgm:t>
        <a:bodyPr/>
        <a:lstStyle/>
        <a:p>
          <a:pPr>
            <a:spcAft>
              <a:spcPts val="0"/>
            </a:spcAft>
          </a:pPr>
          <a:r>
            <a:rPr lang="ru-RU" sz="2000" b="1" dirty="0">
              <a:solidFill>
                <a:srgbClr val="FF0000"/>
              </a:solidFill>
            </a:rPr>
            <a:t>Задания на </a:t>
          </a:r>
          <a:r>
            <a:rPr lang="ru-RU" sz="2000" b="1" dirty="0" err="1">
              <a:solidFill>
                <a:srgbClr val="FF0000"/>
              </a:solidFill>
            </a:rPr>
            <a:t>переформулирование</a:t>
          </a:r>
          <a:r>
            <a:rPr lang="ru-RU" sz="2000" b="1" dirty="0">
              <a:solidFill>
                <a:srgbClr val="FF0000"/>
              </a:solidFill>
            </a:rPr>
            <a:t> вопросов и их анализ</a:t>
          </a:r>
        </a:p>
      </dgm:t>
    </dgm:pt>
    <dgm:pt modelId="{0CDB23F8-E01A-46D2-9D3F-B84274168441}" type="parTrans" cxnId="{08E320CA-B1E5-48CF-B5CF-B4BFCBC79569}">
      <dgm:prSet/>
      <dgm:spPr/>
      <dgm:t>
        <a:bodyPr/>
        <a:lstStyle/>
        <a:p>
          <a:endParaRPr lang="ru-RU"/>
        </a:p>
      </dgm:t>
    </dgm:pt>
    <dgm:pt modelId="{1C5E4E6F-A7A0-4881-AFE3-8E45607A5981}" type="sibTrans" cxnId="{08E320CA-B1E5-48CF-B5CF-B4BFCBC79569}">
      <dgm:prSet/>
      <dgm:spPr/>
      <dgm:t>
        <a:bodyPr/>
        <a:lstStyle/>
        <a:p>
          <a:endParaRPr lang="ru-RU"/>
        </a:p>
      </dgm:t>
    </dgm:pt>
    <dgm:pt modelId="{24CEC3E6-A984-4FA6-8466-91E3DE2F107A}" type="pres">
      <dgm:prSet presAssocID="{BFCE2EAE-9A59-4AFF-9139-43A20198746F}" presName="compositeShape" presStyleCnt="0">
        <dgm:presLayoutVars>
          <dgm:chMax val="2"/>
          <dgm:dir/>
          <dgm:resizeHandles val="exact"/>
        </dgm:presLayoutVars>
      </dgm:prSet>
      <dgm:spPr/>
      <dgm:t>
        <a:bodyPr/>
        <a:lstStyle/>
        <a:p>
          <a:endParaRPr lang="ru-RU"/>
        </a:p>
      </dgm:t>
    </dgm:pt>
    <dgm:pt modelId="{5932C604-D115-46ED-8954-07EE9091DD92}" type="pres">
      <dgm:prSet presAssocID="{BFCE2EAE-9A59-4AFF-9139-43A20198746F}" presName="divider" presStyleLbl="fgShp" presStyleIdx="0" presStyleCnt="1" custLinFactNeighborX="5558" custLinFactNeighborY="-54166"/>
      <dgm:spPr/>
    </dgm:pt>
    <dgm:pt modelId="{DA3A8790-F245-4B15-BBCD-A81F6A41AF32}" type="pres">
      <dgm:prSet presAssocID="{B56A580A-0429-4CCD-80DF-A5DED3747FD3}" presName="downArrow" presStyleLbl="node1" presStyleIdx="0" presStyleCnt="2" custScaleX="17118" custScaleY="58565"/>
      <dgm:spPr/>
    </dgm:pt>
    <dgm:pt modelId="{71805E27-43A3-4692-B29B-B09F17E0951C}" type="pres">
      <dgm:prSet presAssocID="{B56A580A-0429-4CCD-80DF-A5DED3747FD3}" presName="downArrowText" presStyleLbl="revTx" presStyleIdx="0" presStyleCnt="2" custScaleX="213159" custScaleY="39066">
        <dgm:presLayoutVars>
          <dgm:bulletEnabled val="1"/>
        </dgm:presLayoutVars>
      </dgm:prSet>
      <dgm:spPr/>
      <dgm:t>
        <a:bodyPr/>
        <a:lstStyle/>
        <a:p>
          <a:endParaRPr lang="ru-RU"/>
        </a:p>
      </dgm:t>
    </dgm:pt>
    <dgm:pt modelId="{D65E6BD9-2FA5-4014-A04E-3B7A3A754956}" type="pres">
      <dgm:prSet presAssocID="{258D9CC4-E2CA-4170-B552-0494818A9760}" presName="upArrow" presStyleLbl="node1" presStyleIdx="1" presStyleCnt="2" custScaleX="20129" custScaleY="69908" custLinFactNeighborX="66037" custLinFactNeighborY="-50926"/>
      <dgm:spPr/>
    </dgm:pt>
    <dgm:pt modelId="{26064292-F830-4320-9872-6E3BB570585F}" type="pres">
      <dgm:prSet presAssocID="{258D9CC4-E2CA-4170-B552-0494818A9760}" presName="upArrowText" presStyleLbl="revTx" presStyleIdx="1" presStyleCnt="2" custScaleX="312500" custLinFactNeighborX="39437" custLinFactNeighborY="-45099">
        <dgm:presLayoutVars>
          <dgm:bulletEnabled val="1"/>
        </dgm:presLayoutVars>
      </dgm:prSet>
      <dgm:spPr/>
      <dgm:t>
        <a:bodyPr/>
        <a:lstStyle/>
        <a:p>
          <a:endParaRPr lang="ru-RU"/>
        </a:p>
      </dgm:t>
    </dgm:pt>
  </dgm:ptLst>
  <dgm:cxnLst>
    <dgm:cxn modelId="{08E320CA-B1E5-48CF-B5CF-B4BFCBC79569}" srcId="{BFCE2EAE-9A59-4AFF-9139-43A20198746F}" destId="{258D9CC4-E2CA-4170-B552-0494818A9760}" srcOrd="1" destOrd="0" parTransId="{0CDB23F8-E01A-46D2-9D3F-B84274168441}" sibTransId="{1C5E4E6F-A7A0-4881-AFE3-8E45607A5981}"/>
    <dgm:cxn modelId="{DB15D755-F3DF-4DB9-A87D-893D007F3D72}" type="presOf" srcId="{258D9CC4-E2CA-4170-B552-0494818A9760}" destId="{26064292-F830-4320-9872-6E3BB570585F}" srcOrd="0" destOrd="0" presId="urn:microsoft.com/office/officeart/2005/8/layout/arrow3"/>
    <dgm:cxn modelId="{D0C28889-0639-465E-8CA0-9D0911E9DFB1}" type="presOf" srcId="{BFCE2EAE-9A59-4AFF-9139-43A20198746F}" destId="{24CEC3E6-A984-4FA6-8466-91E3DE2F107A}" srcOrd="0" destOrd="0" presId="urn:microsoft.com/office/officeart/2005/8/layout/arrow3"/>
    <dgm:cxn modelId="{B51229CC-A2BD-42A7-BC23-66482343D3A3}" type="presOf" srcId="{B56A580A-0429-4CCD-80DF-A5DED3747FD3}" destId="{71805E27-43A3-4692-B29B-B09F17E0951C}" srcOrd="0" destOrd="0" presId="urn:microsoft.com/office/officeart/2005/8/layout/arrow3"/>
    <dgm:cxn modelId="{90180D3E-6B3B-4586-9A09-D49056F49A1C}" srcId="{BFCE2EAE-9A59-4AFF-9139-43A20198746F}" destId="{B56A580A-0429-4CCD-80DF-A5DED3747FD3}" srcOrd="0" destOrd="0" parTransId="{9B6D76F0-FFA3-4E29-8DB3-1FA7245E7C28}" sibTransId="{174538BE-89BA-43F5-9C1A-26F1D9245DCA}"/>
    <dgm:cxn modelId="{85C4BAB1-FB04-41D9-982C-4F8C48C8FB17}" type="presParOf" srcId="{24CEC3E6-A984-4FA6-8466-91E3DE2F107A}" destId="{5932C604-D115-46ED-8954-07EE9091DD92}" srcOrd="0" destOrd="0" presId="urn:microsoft.com/office/officeart/2005/8/layout/arrow3"/>
    <dgm:cxn modelId="{D757BE84-3F33-475C-AD3B-8F2F028A7A7D}" type="presParOf" srcId="{24CEC3E6-A984-4FA6-8466-91E3DE2F107A}" destId="{DA3A8790-F245-4B15-BBCD-A81F6A41AF32}" srcOrd="1" destOrd="0" presId="urn:microsoft.com/office/officeart/2005/8/layout/arrow3"/>
    <dgm:cxn modelId="{7A2EC206-944A-45CB-97CA-FDEFC11328F9}" type="presParOf" srcId="{24CEC3E6-A984-4FA6-8466-91E3DE2F107A}" destId="{71805E27-43A3-4692-B29B-B09F17E0951C}" srcOrd="2" destOrd="0" presId="urn:microsoft.com/office/officeart/2005/8/layout/arrow3"/>
    <dgm:cxn modelId="{B6A51AAE-92D2-4CB3-A9B0-2832473C9268}" type="presParOf" srcId="{24CEC3E6-A984-4FA6-8466-91E3DE2F107A}" destId="{D65E6BD9-2FA5-4014-A04E-3B7A3A754956}" srcOrd="3" destOrd="0" presId="urn:microsoft.com/office/officeart/2005/8/layout/arrow3"/>
    <dgm:cxn modelId="{0DA1E3F0-B606-4AE5-A0DF-DBE8B116BC1E}" type="presParOf" srcId="{24CEC3E6-A984-4FA6-8466-91E3DE2F107A}" destId="{26064292-F830-4320-9872-6E3BB570585F}" srcOrd="4" destOrd="0" presId="urn:microsoft.com/office/officeart/2005/8/layout/arrow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CE2EAE-9A59-4AFF-9139-43A20198746F}" type="doc">
      <dgm:prSet loTypeId="urn:microsoft.com/office/officeart/2005/8/layout/arrow3" loCatId="relationship" qsTypeId="urn:microsoft.com/office/officeart/2005/8/quickstyle/simple1" qsCatId="simple" csTypeId="urn:microsoft.com/office/officeart/2005/8/colors/colorful2" csCatId="colorful" phldr="1"/>
      <dgm:spPr/>
      <dgm:t>
        <a:bodyPr/>
        <a:lstStyle/>
        <a:p>
          <a:endParaRPr lang="ru-RU"/>
        </a:p>
      </dgm:t>
    </dgm:pt>
    <dgm:pt modelId="{B56A580A-0429-4CCD-80DF-A5DED3747FD3}">
      <dgm:prSet phldrT="[Текст]" custT="1"/>
      <dgm:spPr/>
      <dgm:t>
        <a:bodyPr/>
        <a:lstStyle/>
        <a:p>
          <a:r>
            <a:rPr lang="ru-RU" sz="2000" b="1" dirty="0"/>
            <a:t>Сосредоточение на более явном элементе вопроса</a:t>
          </a:r>
          <a:endParaRPr lang="ru-RU" sz="2000" dirty="0"/>
        </a:p>
      </dgm:t>
    </dgm:pt>
    <dgm:pt modelId="{9B6D76F0-FFA3-4E29-8DB3-1FA7245E7C28}" type="parTrans" cxnId="{90180D3E-6B3B-4586-9A09-D49056F49A1C}">
      <dgm:prSet/>
      <dgm:spPr/>
      <dgm:t>
        <a:bodyPr/>
        <a:lstStyle/>
        <a:p>
          <a:endParaRPr lang="ru-RU"/>
        </a:p>
      </dgm:t>
    </dgm:pt>
    <dgm:pt modelId="{174538BE-89BA-43F5-9C1A-26F1D9245DCA}" type="sibTrans" cxnId="{90180D3E-6B3B-4586-9A09-D49056F49A1C}">
      <dgm:prSet/>
      <dgm:spPr/>
      <dgm:t>
        <a:bodyPr/>
        <a:lstStyle/>
        <a:p>
          <a:endParaRPr lang="ru-RU"/>
        </a:p>
      </dgm:t>
    </dgm:pt>
    <dgm:pt modelId="{258D9CC4-E2CA-4170-B552-0494818A9760}">
      <dgm:prSet phldrT="[Текст]" custT="1"/>
      <dgm:spPr/>
      <dgm:t>
        <a:bodyPr/>
        <a:lstStyle/>
        <a:p>
          <a:r>
            <a:rPr lang="ru-RU" sz="2000" b="1" dirty="0">
              <a:solidFill>
                <a:srgbClr val="FF0000"/>
              </a:solidFill>
            </a:rPr>
            <a:t>Задания с текстом, где требуется извлечь несколько элементов информации</a:t>
          </a:r>
        </a:p>
      </dgm:t>
    </dgm:pt>
    <dgm:pt modelId="{0CDB23F8-E01A-46D2-9D3F-B84274168441}" type="parTrans" cxnId="{08E320CA-B1E5-48CF-B5CF-B4BFCBC79569}">
      <dgm:prSet/>
      <dgm:spPr/>
      <dgm:t>
        <a:bodyPr/>
        <a:lstStyle/>
        <a:p>
          <a:endParaRPr lang="ru-RU"/>
        </a:p>
      </dgm:t>
    </dgm:pt>
    <dgm:pt modelId="{1C5E4E6F-A7A0-4881-AFE3-8E45607A5981}" type="sibTrans" cxnId="{08E320CA-B1E5-48CF-B5CF-B4BFCBC79569}">
      <dgm:prSet/>
      <dgm:spPr/>
      <dgm:t>
        <a:bodyPr/>
        <a:lstStyle/>
        <a:p>
          <a:endParaRPr lang="ru-RU"/>
        </a:p>
      </dgm:t>
    </dgm:pt>
    <dgm:pt modelId="{24CEC3E6-A984-4FA6-8466-91E3DE2F107A}" type="pres">
      <dgm:prSet presAssocID="{BFCE2EAE-9A59-4AFF-9139-43A20198746F}" presName="compositeShape" presStyleCnt="0">
        <dgm:presLayoutVars>
          <dgm:chMax val="2"/>
          <dgm:dir/>
          <dgm:resizeHandles val="exact"/>
        </dgm:presLayoutVars>
      </dgm:prSet>
      <dgm:spPr/>
      <dgm:t>
        <a:bodyPr/>
        <a:lstStyle/>
        <a:p>
          <a:endParaRPr lang="ru-RU"/>
        </a:p>
      </dgm:t>
    </dgm:pt>
    <dgm:pt modelId="{5932C604-D115-46ED-8954-07EE9091DD92}" type="pres">
      <dgm:prSet presAssocID="{BFCE2EAE-9A59-4AFF-9139-43A20198746F}" presName="divider" presStyleLbl="fgShp" presStyleIdx="0" presStyleCnt="1" custLinFactNeighborX="2316" custLinFactNeighborY="-39285"/>
      <dgm:spPr/>
    </dgm:pt>
    <dgm:pt modelId="{DA3A8790-F245-4B15-BBCD-A81F6A41AF32}" type="pres">
      <dgm:prSet presAssocID="{B56A580A-0429-4CCD-80DF-A5DED3747FD3}" presName="downArrow" presStyleLbl="node1" presStyleIdx="0" presStyleCnt="2" custScaleX="22264" custScaleY="62622" custLinFactNeighborX="-13995" custLinFactNeighborY="12957"/>
      <dgm:spPr/>
    </dgm:pt>
    <dgm:pt modelId="{71805E27-43A3-4692-B29B-B09F17E0951C}" type="pres">
      <dgm:prSet presAssocID="{B56A580A-0429-4CCD-80DF-A5DED3747FD3}" presName="downArrowText" presStyleLbl="revTx" presStyleIdx="0" presStyleCnt="2" custScaleX="285684" custScaleY="99071" custLinFactNeighborX="-6196" custLinFactNeighborY="6133">
        <dgm:presLayoutVars>
          <dgm:bulletEnabled val="1"/>
        </dgm:presLayoutVars>
      </dgm:prSet>
      <dgm:spPr/>
      <dgm:t>
        <a:bodyPr/>
        <a:lstStyle/>
        <a:p>
          <a:endParaRPr lang="ru-RU"/>
        </a:p>
      </dgm:t>
    </dgm:pt>
    <dgm:pt modelId="{D65E6BD9-2FA5-4014-A04E-3B7A3A754956}" type="pres">
      <dgm:prSet presAssocID="{258D9CC4-E2CA-4170-B552-0494818A9760}" presName="upArrow" presStyleLbl="node1" presStyleIdx="1" presStyleCnt="2" custScaleX="24399" custScaleY="69083" custLinFactNeighborX="53887" custLinFactNeighborY="-33996"/>
      <dgm:spPr/>
    </dgm:pt>
    <dgm:pt modelId="{26064292-F830-4320-9872-6E3BB570585F}" type="pres">
      <dgm:prSet presAssocID="{258D9CC4-E2CA-4170-B552-0494818A9760}" presName="upArrowText" presStyleLbl="revTx" presStyleIdx="1" presStyleCnt="2" custScaleX="312500" custLinFactNeighborX="27576" custLinFactNeighborY="-19081">
        <dgm:presLayoutVars>
          <dgm:bulletEnabled val="1"/>
        </dgm:presLayoutVars>
      </dgm:prSet>
      <dgm:spPr/>
      <dgm:t>
        <a:bodyPr/>
        <a:lstStyle/>
        <a:p>
          <a:endParaRPr lang="ru-RU"/>
        </a:p>
      </dgm:t>
    </dgm:pt>
  </dgm:ptLst>
  <dgm:cxnLst>
    <dgm:cxn modelId="{C553253F-8DCE-4BFA-B725-F6DAE883F901}" type="presOf" srcId="{B56A580A-0429-4CCD-80DF-A5DED3747FD3}" destId="{71805E27-43A3-4692-B29B-B09F17E0951C}" srcOrd="0" destOrd="0" presId="urn:microsoft.com/office/officeart/2005/8/layout/arrow3"/>
    <dgm:cxn modelId="{08E320CA-B1E5-48CF-B5CF-B4BFCBC79569}" srcId="{BFCE2EAE-9A59-4AFF-9139-43A20198746F}" destId="{258D9CC4-E2CA-4170-B552-0494818A9760}" srcOrd="1" destOrd="0" parTransId="{0CDB23F8-E01A-46D2-9D3F-B84274168441}" sibTransId="{1C5E4E6F-A7A0-4881-AFE3-8E45607A5981}"/>
    <dgm:cxn modelId="{89041F36-3CD3-4B69-BECA-FDC659610A1E}" type="presOf" srcId="{BFCE2EAE-9A59-4AFF-9139-43A20198746F}" destId="{24CEC3E6-A984-4FA6-8466-91E3DE2F107A}" srcOrd="0" destOrd="0" presId="urn:microsoft.com/office/officeart/2005/8/layout/arrow3"/>
    <dgm:cxn modelId="{D398CD58-A5AC-4FA5-A8B8-E5BE397A3743}" type="presOf" srcId="{258D9CC4-E2CA-4170-B552-0494818A9760}" destId="{26064292-F830-4320-9872-6E3BB570585F}" srcOrd="0" destOrd="0" presId="urn:microsoft.com/office/officeart/2005/8/layout/arrow3"/>
    <dgm:cxn modelId="{90180D3E-6B3B-4586-9A09-D49056F49A1C}" srcId="{BFCE2EAE-9A59-4AFF-9139-43A20198746F}" destId="{B56A580A-0429-4CCD-80DF-A5DED3747FD3}" srcOrd="0" destOrd="0" parTransId="{9B6D76F0-FFA3-4E29-8DB3-1FA7245E7C28}" sibTransId="{174538BE-89BA-43F5-9C1A-26F1D9245DCA}"/>
    <dgm:cxn modelId="{A80818D7-FBF8-4DDC-B580-28FAA0D7B3CC}" type="presParOf" srcId="{24CEC3E6-A984-4FA6-8466-91E3DE2F107A}" destId="{5932C604-D115-46ED-8954-07EE9091DD92}" srcOrd="0" destOrd="0" presId="urn:microsoft.com/office/officeart/2005/8/layout/arrow3"/>
    <dgm:cxn modelId="{23261525-7A6B-4B09-B00E-714377143A9C}" type="presParOf" srcId="{24CEC3E6-A984-4FA6-8466-91E3DE2F107A}" destId="{DA3A8790-F245-4B15-BBCD-A81F6A41AF32}" srcOrd="1" destOrd="0" presId="urn:microsoft.com/office/officeart/2005/8/layout/arrow3"/>
    <dgm:cxn modelId="{78ED8942-66EC-441B-9CFF-EC541241A11C}" type="presParOf" srcId="{24CEC3E6-A984-4FA6-8466-91E3DE2F107A}" destId="{71805E27-43A3-4692-B29B-B09F17E0951C}" srcOrd="2" destOrd="0" presId="urn:microsoft.com/office/officeart/2005/8/layout/arrow3"/>
    <dgm:cxn modelId="{F9C053DA-61D5-416C-BF25-6E687BEBC0D0}" type="presParOf" srcId="{24CEC3E6-A984-4FA6-8466-91E3DE2F107A}" destId="{D65E6BD9-2FA5-4014-A04E-3B7A3A754956}" srcOrd="3" destOrd="0" presId="urn:microsoft.com/office/officeart/2005/8/layout/arrow3"/>
    <dgm:cxn modelId="{23D6C9B4-0AAC-4E1B-BD45-2D72D01CF567}" type="presParOf" srcId="{24CEC3E6-A984-4FA6-8466-91E3DE2F107A}" destId="{26064292-F830-4320-9872-6E3BB570585F}" srcOrd="4" destOrd="0" presId="urn:microsoft.com/office/officeart/2005/8/layout/arrow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17AB63F-8B93-4F08-AD1A-4A3C4E748C4E}" type="datetimeFigureOut">
              <a:rPr lang="ru-RU" smtClean="0"/>
              <a:t>20.05.2022</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01F7D3F-4DCE-47F1-ACAA-3E20684CA70A}" type="slidenum">
              <a:rPr lang="ru-RU" smtClean="0"/>
              <a:t>‹#›</a:t>
            </a:fld>
            <a:endParaRPr lang="ru-RU"/>
          </a:p>
        </p:txBody>
      </p:sp>
    </p:spTree>
    <p:extLst>
      <p:ext uri="{BB962C8B-B14F-4D97-AF65-F5344CB8AC3E}">
        <p14:creationId xmlns:p14="http://schemas.microsoft.com/office/powerpoint/2010/main" val="4263318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normAutofit/>
          </a:bodyPr>
          <a:lstStyle/>
          <a:p>
            <a:r>
              <a:rPr lang="ru-RU" dirty="0" smtClean="0"/>
              <a:t>Задача  повышения качества образования  - формирования функциональной грамотности - способности применять полученные в процессе обучения знания для решения различных учебных и практических задач – </a:t>
            </a:r>
          </a:p>
          <a:p>
            <a:r>
              <a:rPr lang="ru-RU" dirty="0" smtClean="0"/>
              <a:t>начала реализоваться в 2019 году в рамках инновационного проекта Министерства просвещения Российской Федерации «Мониторинг формирования функциональной грамотности», осуществление которого поручено ФГБНУ «Институт стратегии развития образования Российской академии образования».  Перед профессиональным сообществом была поставлена  задача разработки национального инструментария и технологии,.</a:t>
            </a:r>
          </a:p>
          <a:p>
            <a:endParaRPr lang="ru-RU" dirty="0" smtClean="0"/>
          </a:p>
          <a:p>
            <a:r>
              <a:rPr lang="ru-RU" dirty="0" smtClean="0"/>
              <a:t>Результаты мониторинга формирования и оценки функциональной грамотности будут учитываться при реализации проекта Федеральной службы по надзору в сфере образования и науки, основой которого будет «Методология и критерии оценки качества общего образования в общеобразовательных организациях на основе практики международных исследований качества подготовки обучающихся», утвержденные 6 мая 2019 года Федеральной службой по надзору в сфере образования и науки (приказ 590) и Министерством просвещения Российской Федерации (приказ 219).</a:t>
            </a:r>
          </a:p>
          <a:p>
            <a:endParaRPr lang="ru-RU" dirty="0"/>
          </a:p>
        </p:txBody>
      </p:sp>
      <p:sp>
        <p:nvSpPr>
          <p:cNvPr id="4" name="Номер слайда 3"/>
          <p:cNvSpPr>
            <a:spLocks noGrp="1"/>
          </p:cNvSpPr>
          <p:nvPr>
            <p:ph type="sldNum" sz="quarter" idx="10"/>
          </p:nvPr>
        </p:nvSpPr>
        <p:spPr/>
        <p:txBody>
          <a:bodyPr/>
          <a:lstStyle/>
          <a:p>
            <a:fld id="{C66E0C06-5FE1-4F23-A7EB-1A222EB9CE1A}" type="slidenum">
              <a:rPr lang="ru-RU" smtClean="0"/>
              <a:pPr/>
              <a:t>17</a:t>
            </a:fld>
            <a:endParaRPr lang="ru-RU"/>
          </a:p>
        </p:txBody>
      </p:sp>
    </p:spTree>
    <p:extLst>
      <p:ext uri="{BB962C8B-B14F-4D97-AF65-F5344CB8AC3E}">
        <p14:creationId xmlns:p14="http://schemas.microsoft.com/office/powerpoint/2010/main" val="1467759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10000"/>
          </a:bodyPr>
          <a:lstStyle/>
          <a:p>
            <a:endParaRPr lang="ru-RU" dirty="0" smtClean="0"/>
          </a:p>
          <a:p>
            <a:r>
              <a:rPr lang="ru-RU" dirty="0" smtClean="0"/>
              <a:t> </a:t>
            </a:r>
            <a:r>
              <a:rPr lang="ru-RU" i="1" dirty="0" smtClean="0"/>
              <a:t> Чем отличается новая система заданий от традиционно используемых в отечественной школе?</a:t>
            </a:r>
            <a:endParaRPr lang="ru-RU" dirty="0" smtClean="0"/>
          </a:p>
          <a:p>
            <a:r>
              <a:rPr lang="ru-RU" dirty="0" smtClean="0"/>
              <a:t>По каждому направлению функциональной грамотности разрабатываемые задания объединены в тематические блоки, составляющие основу инструментария (также как и в исследовании </a:t>
            </a:r>
            <a:r>
              <a:rPr lang="en-US" dirty="0" smtClean="0"/>
              <a:t>PISA</a:t>
            </a:r>
            <a:r>
              <a:rPr lang="ru-RU" dirty="0" smtClean="0"/>
              <a:t>). Блок заданий включает в себя описание реальной ситуации, представленное, как правило, в проблемном ключе, и ряд вопросов-заданий, относящихся к этой ситуации. Учащиеся должны выполнить задания, используя знания из различных предметных областей. Их последовательное выполнение способствует тому, что двигаясь от вопроса к вопросу, ученики погружаются в описанную историю (ситуацию) и приобретают как новые знания, так и функциональные навыки.</a:t>
            </a:r>
          </a:p>
          <a:p>
            <a:r>
              <a:rPr lang="ru-RU" dirty="0" smtClean="0"/>
              <a:t>Предложенные ситуации связаны с разнообразными аспектами окружающей жизни, наиболее близкими к личному миру учащихся и вызывающими у них интерес. Предложенные ситуации также связаны с профессиональной деятельностью, повседневной жизнью местного общества, проблемами окружающей среды. Могут быть предложены и ситуации, связанные с наукой.</a:t>
            </a:r>
          </a:p>
          <a:p>
            <a:endParaRPr lang="ru-RU" dirty="0" smtClean="0"/>
          </a:p>
          <a:p>
            <a:r>
              <a:rPr lang="ru-RU" dirty="0" smtClean="0"/>
              <a:t>Наличие контекста задания является важным условием задания на формирование и оценку функциональной грамотности. Ведь функциональная грамотность и предполагает способность применить знания в реальной ситуации, а не в привычной учебной. Именно наличие контекста, в который помещена проблемная ситуация, дает ответ на вопрос, </a:t>
            </a:r>
            <a:r>
              <a:rPr lang="ru-RU" i="1" dirty="0" smtClean="0"/>
              <a:t>зачем</a:t>
            </a:r>
            <a:r>
              <a:rPr lang="ru-RU" dirty="0" smtClean="0"/>
              <a:t> может понадобиться то или иное знание. Задания (задачи) вне контекста очень часто не мотивируют учащихся прикладывать усилия для их выполнения.</a:t>
            </a:r>
          </a:p>
          <a:p>
            <a:endParaRPr lang="ru-RU" dirty="0" smtClean="0"/>
          </a:p>
          <a:p>
            <a:endParaRPr lang="ru-RU" dirty="0"/>
          </a:p>
        </p:txBody>
      </p:sp>
      <p:sp>
        <p:nvSpPr>
          <p:cNvPr id="4" name="Номер слайда 3"/>
          <p:cNvSpPr>
            <a:spLocks noGrp="1"/>
          </p:cNvSpPr>
          <p:nvPr>
            <p:ph type="sldNum" sz="quarter" idx="10"/>
          </p:nvPr>
        </p:nvSpPr>
        <p:spPr/>
        <p:txBody>
          <a:bodyPr/>
          <a:lstStyle/>
          <a:p>
            <a:fld id="{C66E0C06-5FE1-4F23-A7EB-1A222EB9CE1A}" type="slidenum">
              <a:rPr lang="ru-RU" smtClean="0"/>
              <a:pPr/>
              <a:t>18</a:t>
            </a:fld>
            <a:endParaRPr lang="ru-RU"/>
          </a:p>
        </p:txBody>
      </p:sp>
    </p:spTree>
    <p:extLst>
      <p:ext uri="{BB962C8B-B14F-4D97-AF65-F5344CB8AC3E}">
        <p14:creationId xmlns:p14="http://schemas.microsoft.com/office/powerpoint/2010/main" val="76066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a:xfrm>
            <a:off x="305177" y="4174016"/>
            <a:ext cx="6247644" cy="4711776"/>
          </a:xfrm>
        </p:spPr>
        <p:txBody>
          <a:bodyPr>
            <a:noAutofit/>
          </a:bodyPr>
          <a:lstStyle/>
          <a:p>
            <a:r>
              <a:rPr lang="ru-RU" sz="1000" dirty="0" smtClean="0"/>
              <a:t>Результаты апробации разработанных заданий позволяют говорить и о проблемных областях читательской грамотности, связанных с недостаточным уровнем </a:t>
            </a:r>
            <a:r>
              <a:rPr lang="ru-RU" sz="1000" dirty="0" err="1" smtClean="0"/>
              <a:t>сформированности</a:t>
            </a:r>
            <a:r>
              <a:rPr lang="ru-RU" sz="1000" dirty="0" smtClean="0"/>
              <a:t> ведущих читательских действий при работе с текстом.</a:t>
            </a:r>
          </a:p>
          <a:p>
            <a:r>
              <a:rPr lang="ru-RU" sz="1000" b="1" dirty="0" smtClean="0"/>
              <a:t> Предварительные выводы по результатам апробации.</a:t>
            </a:r>
            <a:endParaRPr lang="ru-RU" sz="1000" dirty="0" smtClean="0"/>
          </a:p>
          <a:p>
            <a:r>
              <a:rPr lang="ru-RU" sz="1000" dirty="0" smtClean="0"/>
              <a:t> 1) </a:t>
            </a:r>
            <a:r>
              <a:rPr lang="ru-RU" sz="1000" b="1" dirty="0" err="1" smtClean="0"/>
              <a:t>Неразличение</a:t>
            </a:r>
            <a:r>
              <a:rPr lang="ru-RU" sz="1000" b="1" dirty="0" smtClean="0"/>
              <a:t> источников</a:t>
            </a:r>
            <a:r>
              <a:rPr lang="ru-RU" sz="1000" dirty="0" smtClean="0"/>
              <a:t>: при работе с множественным текстом (например, статья и чат) ученики не могут определить, в каком тексте (из двух или трёх) находится информация, соответствующая содержанию вопроса, поэтому выбирают любую, хоть чем-то похожую, из другого текста.</a:t>
            </a:r>
          </a:p>
          <a:p>
            <a:r>
              <a:rPr lang="ru-RU" sz="1000" dirty="0" smtClean="0"/>
              <a:t> Работа с множественным электронным и печатным текстом должна стать нормой для уроков по всем предметам, в которых ученики работают с текстами.</a:t>
            </a:r>
          </a:p>
          <a:p>
            <a:r>
              <a:rPr lang="ru-RU" sz="1000" dirty="0" smtClean="0"/>
              <a:t> 2) </a:t>
            </a:r>
            <a:r>
              <a:rPr lang="ru-RU" sz="1000" b="1" dirty="0" smtClean="0"/>
              <a:t>Следование стереотипам</a:t>
            </a:r>
            <a:r>
              <a:rPr lang="ru-RU" sz="1000" dirty="0" smtClean="0"/>
              <a:t>: подменяют авторскую идею расхожими суждениями. </a:t>
            </a:r>
          </a:p>
          <a:p>
            <a:r>
              <a:rPr lang="ru-RU" sz="1000" dirty="0" smtClean="0"/>
              <a:t>Работать с полемическими текстами, с разными точками зрения и интерпретациями</a:t>
            </a:r>
          </a:p>
          <a:p>
            <a:r>
              <a:rPr lang="ru-RU" sz="1000" dirty="0" smtClean="0"/>
              <a:t> 3) </a:t>
            </a:r>
            <a:r>
              <a:rPr lang="ru-RU" sz="1000" b="1" dirty="0" smtClean="0"/>
              <a:t>«Потеря» границ вопроса</a:t>
            </a:r>
            <a:r>
              <a:rPr lang="ru-RU" sz="1000" dirty="0" smtClean="0"/>
              <a:t>: если в тексте описывается ситуация, хорошо знакомая ученикам, то многие не обращают внимание на рамки (границы вопроса). Например, спрашивается о том, каково мнение об описанной  проблеме </a:t>
            </a:r>
            <a:r>
              <a:rPr lang="ru-RU" sz="1000" u="sng" dirty="0" smtClean="0"/>
              <a:t>одной из участниц диалога,</a:t>
            </a:r>
            <a:r>
              <a:rPr lang="ru-RU" sz="1000" dirty="0" smtClean="0"/>
              <a:t> представленного </a:t>
            </a:r>
            <a:r>
              <a:rPr lang="ru-RU" sz="1000" u="sng" dirty="0" smtClean="0"/>
              <a:t>в тексте</a:t>
            </a:r>
            <a:r>
              <a:rPr lang="ru-RU" sz="1000" dirty="0" smtClean="0"/>
              <a:t>, а многие ученики пишут о своём мнении.</a:t>
            </a:r>
          </a:p>
          <a:p>
            <a:r>
              <a:rPr lang="ru-RU" sz="1000" dirty="0" smtClean="0"/>
              <a:t> Ученикам необходимо чаще давать задания на </a:t>
            </a:r>
            <a:r>
              <a:rPr lang="ru-RU" sz="1000" dirty="0" err="1" smtClean="0"/>
              <a:t>переформулирование</a:t>
            </a:r>
            <a:r>
              <a:rPr lang="ru-RU" sz="1000" dirty="0" smtClean="0"/>
              <a:t> вопросов, их небуквальный пересказ, на анализ вопроса и наборов ответов к нему, давать разные формулировки одного и того же задания.</a:t>
            </a:r>
          </a:p>
          <a:p>
            <a:r>
              <a:rPr lang="ru-RU" sz="1000" dirty="0" smtClean="0"/>
              <a:t>4) </a:t>
            </a:r>
            <a:r>
              <a:rPr lang="ru-RU" sz="1000" b="1" dirty="0" smtClean="0"/>
              <a:t>Сосредоточение на более явном элементе вопроса: </a:t>
            </a:r>
            <a:r>
              <a:rPr lang="ru-RU" sz="1000" dirty="0" smtClean="0"/>
              <a:t>при двухкомпонентной структуре вопроса, ученики часто выделяют в вопросе ту информационную единицу, которую легче найти, и «упускают» второй, менее явный элемент информации, который необходимо вычленить. </a:t>
            </a:r>
          </a:p>
          <a:p>
            <a:r>
              <a:rPr lang="ru-RU" sz="1000" dirty="0" smtClean="0"/>
              <a:t> Включать в учебный процесс такие задания с текстом, где требуется извлечь несколько элементов информации. Вырабатывать навык «фиксировать» содержательные элементы в формулировке вопроса и контролировать их наличие в своем ответе. </a:t>
            </a:r>
          </a:p>
          <a:p>
            <a:r>
              <a:rPr lang="ru-RU" sz="1000" dirty="0" smtClean="0"/>
              <a:t> 5) </a:t>
            </a:r>
            <a:r>
              <a:rPr lang="ru-RU" sz="1000" b="1" dirty="0" smtClean="0"/>
              <a:t>Неумение работать с графической информацией в тексте</a:t>
            </a:r>
            <a:endParaRPr lang="ru-RU" sz="1000" dirty="0" smtClean="0"/>
          </a:p>
          <a:p>
            <a:r>
              <a:rPr lang="ru-RU" sz="800" dirty="0" smtClean="0"/>
              <a:t>Нашим школьникам в их учебном опыте не хватает видов работы, когда нужно не просто извлекать информацию или запоминать (как при раскрашивании контурных карт), а интерпретировать, разбираться в том, что нового содержит карта, чего не содержит текст параграфа, что удается, а что не удается объяснить. Недостает опыта самостоятельного перевода текстовой информации в нетривиальную графическую, хотя визуализация окружает подростка повсюду – от инструкций к бытовым приборам до выпусков федеральных новостей. Напомним один из выводов, сделанных по результатам PISA-2000: «В том же случае, когда учащимся предлагалось несколько текстов разного характера, тексты, включающие диаграммы, таблицы, схемы и пр., они затруднялись даже в выполнении заданий репродуктивного характера, а именно: найти информацию, данную в явном виде, соотнести информацию из различных источников и объединить ее. Все это еще раз указывает на то, что сам процесс обучения в отечественной школе недостаточно </a:t>
            </a:r>
            <a:r>
              <a:rPr lang="ru-RU" sz="800" dirty="0" err="1" smtClean="0"/>
              <a:t>практикоориентирован</a:t>
            </a:r>
            <a:r>
              <a:rPr lang="ru-RU" sz="800" dirty="0" smtClean="0"/>
              <a:t>, как бы отгорожен от реалий окружающей жизни» [1]. Но проблема в том, что в современных учебниках по разным предметам доля таких задач ничтожна, а педагоги не владеют необходимыми умениями, чтобы конструировать их самостоятельно. Кроме того, работа с читательской грамотностью невозможна без кооперации педагогов, преподающих разные предметы. Но прежде всего образовательное сообщество должно изменить ценностные установки, понять важность формирования новых результатов – «учить для жизни». </a:t>
            </a:r>
            <a:endParaRPr lang="ru-RU" sz="800" dirty="0"/>
          </a:p>
        </p:txBody>
      </p:sp>
      <p:sp>
        <p:nvSpPr>
          <p:cNvPr id="4" name="Номер слайда 3"/>
          <p:cNvSpPr>
            <a:spLocks noGrp="1"/>
          </p:cNvSpPr>
          <p:nvPr>
            <p:ph type="sldNum" sz="quarter" idx="10"/>
          </p:nvPr>
        </p:nvSpPr>
        <p:spPr/>
        <p:txBody>
          <a:bodyPr/>
          <a:lstStyle/>
          <a:p>
            <a:fld id="{C66E0C06-5FE1-4F23-A7EB-1A222EB9CE1A}" type="slidenum">
              <a:rPr lang="ru-RU" smtClean="0"/>
              <a:pPr/>
              <a:t>19</a:t>
            </a:fld>
            <a:endParaRPr lang="ru-RU"/>
          </a:p>
        </p:txBody>
      </p:sp>
    </p:spTree>
    <p:extLst>
      <p:ext uri="{BB962C8B-B14F-4D97-AF65-F5344CB8AC3E}">
        <p14:creationId xmlns:p14="http://schemas.microsoft.com/office/powerpoint/2010/main" val="211500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93048B9-6D49-4FEC-ADB5-7E6595AEB233}" type="datetimeFigureOut">
              <a:rPr lang="ru-RU" smtClean="0"/>
              <a:t>20.05.2022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2363661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3048B9-6D49-4FEC-ADB5-7E6595AEB233}" type="datetimeFigureOut">
              <a:rPr lang="ru-RU" smtClean="0"/>
              <a:t>20.05.2022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425051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3048B9-6D49-4FEC-ADB5-7E6595AEB233}" type="datetimeFigureOut">
              <a:rPr lang="ru-RU" smtClean="0"/>
              <a:t>20.05.2022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234213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3048B9-6D49-4FEC-ADB5-7E6595AEB233}" type="datetimeFigureOut">
              <a:rPr lang="ru-RU" smtClean="0"/>
              <a:t>20.05.2022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427972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93048B9-6D49-4FEC-ADB5-7E6595AEB233}" type="datetimeFigureOut">
              <a:rPr lang="ru-RU" smtClean="0"/>
              <a:t>20.05.2022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687540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93048B9-6D49-4FEC-ADB5-7E6595AEB233}" type="datetimeFigureOut">
              <a:rPr lang="ru-RU" smtClean="0"/>
              <a:t>20.05.2022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1353365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93048B9-6D49-4FEC-ADB5-7E6595AEB233}" type="datetimeFigureOut">
              <a:rPr lang="ru-RU" smtClean="0"/>
              <a:t>20.05.2022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38506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93048B9-6D49-4FEC-ADB5-7E6595AEB233}" type="datetimeFigureOut">
              <a:rPr lang="ru-RU" smtClean="0"/>
              <a:t>20.05.2022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145480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3048B9-6D49-4FEC-ADB5-7E6595AEB233}" type="datetimeFigureOut">
              <a:rPr lang="ru-RU" smtClean="0"/>
              <a:t>20.05.2022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762015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93048B9-6D49-4FEC-ADB5-7E6595AEB233}" type="datetimeFigureOut">
              <a:rPr lang="ru-RU" smtClean="0"/>
              <a:t>20.05.2022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34552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93048B9-6D49-4FEC-ADB5-7E6595AEB233}" type="datetimeFigureOut">
              <a:rPr lang="ru-RU" smtClean="0"/>
              <a:t>20.05.2022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E66593-ADA9-44E0-BA81-910E71BB901E}" type="slidenum">
              <a:rPr lang="ru-RU" smtClean="0"/>
              <a:t>‹#›</a:t>
            </a:fld>
            <a:endParaRPr lang="ru-RU"/>
          </a:p>
        </p:txBody>
      </p:sp>
    </p:spTree>
    <p:extLst>
      <p:ext uri="{BB962C8B-B14F-4D97-AF65-F5344CB8AC3E}">
        <p14:creationId xmlns:p14="http://schemas.microsoft.com/office/powerpoint/2010/main" val="291438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048B9-6D49-4FEC-ADB5-7E6595AEB233}" type="datetimeFigureOut">
              <a:rPr lang="ru-RU" smtClean="0"/>
              <a:t>20.05.2022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66593-ADA9-44E0-BA81-910E71BB901E}" type="slidenum">
              <a:rPr lang="ru-RU" smtClean="0"/>
              <a:t>‹#›</a:t>
            </a:fld>
            <a:endParaRPr lang="ru-RU"/>
          </a:p>
        </p:txBody>
      </p:sp>
    </p:spTree>
    <p:extLst>
      <p:ext uri="{BB962C8B-B14F-4D97-AF65-F5344CB8AC3E}">
        <p14:creationId xmlns:p14="http://schemas.microsoft.com/office/powerpoint/2010/main" val="106868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3.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dsoo.ru/constructor/" TargetMode="External"/><Relationship Id="rId2" Type="http://schemas.openxmlformats.org/officeDocument/2006/relationships/hyperlink" Target="https://edsoo.ru/Primernie_rabochie_progra.htm" TargetMode="External"/><Relationship Id="rId1" Type="http://schemas.openxmlformats.org/officeDocument/2006/relationships/slideLayout" Target="../slideLayouts/slideLayout2.xml"/><Relationship Id="rId4" Type="http://schemas.openxmlformats.org/officeDocument/2006/relationships/hyperlink" Target="https://edsoo.ru/Metodicheskie_videouroki.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764" y="190644"/>
            <a:ext cx="2632804" cy="1656184"/>
          </a:xfrm>
          <a:prstGeom prst="rect">
            <a:avLst/>
          </a:prstGeom>
          <a:noFill/>
          <a:ln>
            <a:noFill/>
          </a:ln>
          <a:effectLst/>
          <a:extLst>
            <a:ext uri="{909E8E84-426E-40DD-AFC4-6F175D3DCCD1}">
              <a14:hiddenFill xmlns:a14="http://schemas.microsoft.com/office/drawing/2010/main">
                <a:gradFill rotWithShape="1">
                  <a:gsLst>
                    <a:gs pos="0">
                      <a:schemeClr val="bg2">
                        <a:gamma/>
                        <a:tint val="26667"/>
                        <a:invGamma/>
                      </a:schemeClr>
                    </a:gs>
                    <a:gs pos="100000">
                      <a:schemeClr val="bg2">
                        <a:alpha val="14999"/>
                      </a:scheme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865206" y="1846828"/>
            <a:ext cx="2843920" cy="369332"/>
          </a:xfrm>
          <a:prstGeom prst="rect">
            <a:avLst/>
          </a:prstGeom>
        </p:spPr>
        <p:txBody>
          <a:bodyPr wrap="none">
            <a:spAutoFit/>
          </a:bodyPr>
          <a:lstStyle/>
          <a:p>
            <a:r>
              <a:rPr lang="ru-RU" b="1" dirty="0">
                <a:latin typeface="Times New Roman" panose="02020603050405020304" pitchFamily="18" charset="0"/>
                <a:cs typeface="Times New Roman" panose="02020603050405020304" pitchFamily="18" charset="0"/>
              </a:rPr>
              <a:t>ГБОУ ДПО РК КРИППО</a:t>
            </a:r>
          </a:p>
        </p:txBody>
      </p:sp>
      <p:sp>
        <p:nvSpPr>
          <p:cNvPr id="6" name="TextBox 5"/>
          <p:cNvSpPr txBox="1"/>
          <p:nvPr/>
        </p:nvSpPr>
        <p:spPr>
          <a:xfrm>
            <a:off x="1279144" y="2937733"/>
            <a:ext cx="9598122" cy="1292662"/>
          </a:xfrm>
          <a:prstGeom prst="rect">
            <a:avLst/>
          </a:prstGeom>
          <a:noFill/>
        </p:spPr>
        <p:txBody>
          <a:bodyPr wrap="square" rtlCol="0">
            <a:spAutoFit/>
          </a:bodyPr>
          <a:lstStyle/>
          <a:p>
            <a:pPr algn="ctr"/>
            <a:r>
              <a:rPr lang="ru-RU" sz="2400" b="1" dirty="0">
                <a:latin typeface="Times New Roman" panose="02020603050405020304" pitchFamily="18" charset="0"/>
                <a:cs typeface="Times New Roman" panose="02020603050405020304" pitchFamily="18" charset="0"/>
              </a:rPr>
              <a:t>«Реализация обновленных ФГОС ООО: практические аспекты</a:t>
            </a:r>
            <a:r>
              <a:rPr lang="ru-RU" sz="2400" b="1" dirty="0" smtClean="0">
                <a:latin typeface="Times New Roman" panose="02020603050405020304" pitchFamily="18" charset="0"/>
                <a:cs typeface="Times New Roman" panose="02020603050405020304" pitchFamily="18" charset="0"/>
              </a:rPr>
              <a:t>»</a:t>
            </a:r>
          </a:p>
          <a:p>
            <a:pPr algn="ctr"/>
            <a:r>
              <a:rPr lang="ru-RU" b="1" dirty="0" smtClean="0">
                <a:latin typeface="Times New Roman" panose="02020603050405020304" pitchFamily="18" charset="0"/>
                <a:cs typeface="Times New Roman" panose="02020603050405020304" pitchFamily="18" charset="0"/>
              </a:rPr>
              <a:t>Республиканский семинар </a:t>
            </a:r>
            <a:r>
              <a:rPr lang="ru-RU" b="1" dirty="0">
                <a:latin typeface="Times New Roman" panose="02020603050405020304" pitchFamily="18" charset="0"/>
                <a:cs typeface="Times New Roman" panose="02020603050405020304" pitchFamily="18" charset="0"/>
              </a:rPr>
              <a:t>18.05.2022 для методистов (специалистов) муниципальных методических служб, курирующих преподавание предметов </a:t>
            </a:r>
            <a:r>
              <a:rPr lang="ru-RU" b="1" dirty="0">
                <a:latin typeface="Times New Roman" panose="02020603050405020304" pitchFamily="18" charset="0"/>
                <a:cs typeface="Times New Roman" panose="02020603050405020304" pitchFamily="18" charset="0"/>
              </a:rPr>
              <a:t>естественно-научного, математического и социально-гуманитарного циклов</a:t>
            </a:r>
            <a:endParaRPr lang="ru-RU" sz="2400" b="1" dirty="0">
              <a:latin typeface="Times New Roman" panose="02020603050405020304" pitchFamily="18" charset="0"/>
              <a:cs typeface="Times New Roman" panose="02020603050405020304" pitchFamily="18" charset="0"/>
            </a:endParaRPr>
          </a:p>
        </p:txBody>
      </p:sp>
      <p:pic>
        <p:nvPicPr>
          <p:cNvPr id="7" name="Рисунок 6">
            <a:extLst>
              <a:ext uri="{FF2B5EF4-FFF2-40B4-BE49-F238E27FC236}">
                <a16:creationId xmlns:lc="http://schemas.openxmlformats.org/drawingml/2006/lockedCanvas" xmlns:a16="http://schemas.microsoft.com/office/drawing/2014/main" xmlns="" id="{429053E6-9DDE-4ADC-917E-99D285B014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9192" y="381054"/>
            <a:ext cx="3406594" cy="1465774"/>
          </a:xfrm>
          <a:prstGeom prst="rect">
            <a:avLst/>
          </a:prstGeom>
        </p:spPr>
      </p:pic>
    </p:spTree>
    <p:extLst>
      <p:ext uri="{BB962C8B-B14F-4D97-AF65-F5344CB8AC3E}">
        <p14:creationId xmlns:p14="http://schemas.microsoft.com/office/powerpoint/2010/main" val="4188335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9018" y="174057"/>
            <a:ext cx="10515600" cy="726696"/>
          </a:xfrm>
        </p:spPr>
        <p:txBody>
          <a:bodyPr>
            <a:normAutofit/>
          </a:bodyPr>
          <a:lstStyle/>
          <a:p>
            <a:r>
              <a:rPr lang="ru-RU" sz="2800" b="1" dirty="0">
                <a:latin typeface="Times New Roman" panose="02020603050405020304" pitchFamily="18" charset="0"/>
                <a:cs typeface="Times New Roman" panose="02020603050405020304" pitchFamily="18" charset="0"/>
              </a:rPr>
              <a:t>Познавательные УУД</a:t>
            </a:r>
            <a:endParaRPr lang="ru-RU" sz="2800" b="1" dirty="0"/>
          </a:p>
        </p:txBody>
      </p:sp>
      <p:sp>
        <p:nvSpPr>
          <p:cNvPr id="3" name="Объект 2"/>
          <p:cNvSpPr>
            <a:spLocks noGrp="1"/>
          </p:cNvSpPr>
          <p:nvPr>
            <p:ph idx="1"/>
          </p:nvPr>
        </p:nvSpPr>
        <p:spPr>
          <a:xfrm>
            <a:off x="191069" y="764274"/>
            <a:ext cx="11818961" cy="5957247"/>
          </a:xfrm>
        </p:spPr>
        <p:txBody>
          <a:bodyPr>
            <a:normAutofit fontScale="92500" lnSpcReduction="20000"/>
          </a:bodyPr>
          <a:lstStyle/>
          <a:p>
            <a:pPr marL="0" indent="0">
              <a:buNone/>
            </a:pPr>
            <a:r>
              <a:rPr lang="ru-RU" dirty="0"/>
              <a:t> </a:t>
            </a:r>
            <a:r>
              <a:rPr lang="ru-RU" dirty="0" smtClean="0"/>
              <a:t>     </a:t>
            </a:r>
            <a:r>
              <a:rPr lang="ru-RU" sz="3300" b="1" i="1" u="sng" dirty="0">
                <a:solidFill>
                  <a:srgbClr val="FF0000"/>
                </a:solidFill>
                <a:latin typeface="Times New Roman" panose="02020603050405020304" pitchFamily="18" charset="0"/>
                <a:cs typeface="Times New Roman" panose="02020603050405020304" pitchFamily="18" charset="0"/>
              </a:rPr>
              <a:t>Б</a:t>
            </a:r>
            <a:r>
              <a:rPr lang="ru-RU" sz="3300" b="1" i="1" u="sng" dirty="0" smtClean="0">
                <a:solidFill>
                  <a:srgbClr val="FF0000"/>
                </a:solidFill>
                <a:latin typeface="Times New Roman" panose="02020603050405020304" pitchFamily="18" charset="0"/>
                <a:cs typeface="Times New Roman" panose="02020603050405020304" pitchFamily="18" charset="0"/>
              </a:rPr>
              <a:t>азовые </a:t>
            </a:r>
            <a:r>
              <a:rPr lang="ru-RU" sz="3300" b="1" i="1" u="sng" dirty="0">
                <a:solidFill>
                  <a:srgbClr val="FF0000"/>
                </a:solidFill>
                <a:latin typeface="Times New Roman" panose="02020603050405020304" pitchFamily="18" charset="0"/>
                <a:cs typeface="Times New Roman" panose="02020603050405020304" pitchFamily="18" charset="0"/>
              </a:rPr>
              <a:t>логические действия:</a:t>
            </a:r>
          </a:p>
          <a:p>
            <a:r>
              <a:rPr lang="ru-RU" dirty="0" smtClean="0"/>
              <a:t> </a:t>
            </a:r>
            <a:r>
              <a:rPr lang="ru-RU" dirty="0" smtClean="0">
                <a:latin typeface="Times New Roman" panose="02020603050405020304" pitchFamily="18" charset="0"/>
                <a:cs typeface="Times New Roman" panose="02020603050405020304" pitchFamily="18" charset="0"/>
              </a:rPr>
              <a:t>выявлять </a:t>
            </a:r>
            <a:r>
              <a:rPr lang="ru-RU" dirty="0">
                <a:latin typeface="Times New Roman" panose="02020603050405020304" pitchFamily="18" charset="0"/>
                <a:cs typeface="Times New Roman" panose="02020603050405020304" pitchFamily="18" charset="0"/>
              </a:rPr>
              <a:t>и характеризовать существенные признаки объектов (явлений);</a:t>
            </a:r>
          </a:p>
          <a:p>
            <a:r>
              <a:rPr lang="ru-RU" dirty="0">
                <a:latin typeface="Times New Roman" panose="02020603050405020304" pitchFamily="18" charset="0"/>
                <a:cs typeface="Times New Roman" panose="02020603050405020304" pitchFamily="18" charset="0"/>
              </a:rPr>
              <a:t>устанавливать  существенный  признак классификации, основания для обобщения и сравнения, критерии проводимого анализа;</a:t>
            </a:r>
          </a:p>
          <a:p>
            <a:r>
              <a:rPr lang="ru-RU" dirty="0">
                <a:latin typeface="Times New Roman" panose="02020603050405020304" pitchFamily="18" charset="0"/>
                <a:cs typeface="Times New Roman" panose="02020603050405020304" pitchFamily="18" charset="0"/>
              </a:rPr>
              <a:t>с  учетом  предложенной  задачи  выявлять </a:t>
            </a:r>
            <a:r>
              <a:rPr lang="ru-RU" dirty="0" smtClean="0">
                <a:latin typeface="Times New Roman" panose="02020603050405020304" pitchFamily="18" charset="0"/>
                <a:cs typeface="Times New Roman" panose="02020603050405020304" pitchFamily="18" charset="0"/>
              </a:rPr>
              <a:t>закономерности      </a:t>
            </a:r>
            <a:r>
              <a:rPr lang="ru-RU" dirty="0">
                <a:latin typeface="Times New Roman" panose="02020603050405020304" pitchFamily="18" charset="0"/>
                <a:cs typeface="Times New Roman" panose="02020603050405020304" pitchFamily="18" charset="0"/>
              </a:rPr>
              <a:t>и      противоречия </a:t>
            </a:r>
            <a:r>
              <a:rPr lang="ru-RU" dirty="0" smtClean="0">
                <a:latin typeface="Times New Roman" panose="02020603050405020304" pitchFamily="18" charset="0"/>
                <a:cs typeface="Times New Roman" panose="02020603050405020304" pitchFamily="18" charset="0"/>
              </a:rPr>
              <a:t>в рассматриваемых     </a:t>
            </a:r>
            <a:r>
              <a:rPr lang="ru-RU" dirty="0">
                <a:latin typeface="Times New Roman" panose="02020603050405020304" pitchFamily="18" charset="0"/>
                <a:cs typeface="Times New Roman" panose="02020603050405020304" pitchFamily="18" charset="0"/>
              </a:rPr>
              <a:t>фактах,     данных     и наблюдениях;</a:t>
            </a:r>
          </a:p>
          <a:p>
            <a:r>
              <a:rPr lang="ru-RU" dirty="0">
                <a:latin typeface="Times New Roman" panose="02020603050405020304" pitchFamily="18" charset="0"/>
                <a:cs typeface="Times New Roman" panose="02020603050405020304" pitchFamily="18" charset="0"/>
              </a:rPr>
              <a:t>предлагать     критерии     для     выявления закономерностей и противоречий;</a:t>
            </a:r>
          </a:p>
          <a:p>
            <a:r>
              <a:rPr lang="ru-RU" dirty="0">
                <a:latin typeface="Times New Roman" panose="02020603050405020304" pitchFamily="18" charset="0"/>
                <a:cs typeface="Times New Roman" panose="02020603050405020304" pitchFamily="18" charset="0"/>
              </a:rPr>
              <a:t>выявлять  дефициты  информации,  данных, необходимых  для  решения  поставленной задачи;</a:t>
            </a:r>
          </a:p>
          <a:p>
            <a:r>
              <a:rPr lang="ru-RU" dirty="0">
                <a:latin typeface="Times New Roman" panose="02020603050405020304" pitchFamily="18" charset="0"/>
                <a:cs typeface="Times New Roman" panose="02020603050405020304" pitchFamily="18" charset="0"/>
              </a:rPr>
              <a:t>выявлять причинно-следственные связи при изучении явлений и процессов;</a:t>
            </a:r>
          </a:p>
          <a:p>
            <a:r>
              <a:rPr lang="ru-RU" dirty="0">
                <a:latin typeface="Times New Roman" panose="02020603050405020304" pitchFamily="18" charset="0"/>
                <a:cs typeface="Times New Roman" panose="02020603050405020304" pitchFamily="18" charset="0"/>
              </a:rPr>
              <a:t>делать  выводы  с  использованием дедуктивных  и  индуктивных умозаключений,  умозаключений  по аналогии,  формулировать  гипотезы  о взаимосвязях;</a:t>
            </a:r>
          </a:p>
          <a:p>
            <a:r>
              <a:rPr lang="ru-RU" dirty="0">
                <a:latin typeface="Times New Roman" panose="02020603050405020304" pitchFamily="18" charset="0"/>
                <a:cs typeface="Times New Roman" panose="02020603050405020304" pitchFamily="18" charset="0"/>
              </a:rPr>
              <a:t>самостоятельно  выбирать  способ  решения учебной  задачи  (сравнивать  несколько вариантов  решения,  выбирать  наиболее подходящий    с    учетом    самостоятельно выделенных критериев</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89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9018" y="-46038"/>
            <a:ext cx="10515600" cy="1325563"/>
          </a:xfrm>
        </p:spPr>
        <p:txBody>
          <a:bodyPr>
            <a:normAutofit/>
          </a:bodyPr>
          <a:lstStyle/>
          <a:p>
            <a:r>
              <a:rPr lang="ru-RU" sz="2800" b="1" dirty="0" smtClean="0">
                <a:latin typeface="Times New Roman" panose="02020603050405020304" pitchFamily="18" charset="0"/>
                <a:cs typeface="Times New Roman" panose="02020603050405020304" pitchFamily="18" charset="0"/>
              </a:rPr>
              <a:t>Познавательные УУД</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7545" y="832513"/>
            <a:ext cx="11614245" cy="6025487"/>
          </a:xfrm>
        </p:spPr>
        <p:txBody>
          <a:bodyPr>
            <a:normAutofit fontScale="85000" lnSpcReduction="20000"/>
          </a:bodyPr>
          <a:lstStyle/>
          <a:p>
            <a:pPr marL="0" indent="0">
              <a:buNone/>
            </a:pPr>
            <a:r>
              <a:rPr lang="ru-RU" b="1" i="1" u="sng" dirty="0" smtClean="0">
                <a:solidFill>
                  <a:srgbClr val="FF0000"/>
                </a:solidFill>
                <a:latin typeface="Times New Roman" panose="02020603050405020304" pitchFamily="18" charset="0"/>
                <a:cs typeface="Times New Roman" panose="02020603050405020304" pitchFamily="18" charset="0"/>
              </a:rPr>
              <a:t>Базовые </a:t>
            </a:r>
            <a:r>
              <a:rPr lang="ru-RU" b="1" i="1" u="sng" dirty="0">
                <a:solidFill>
                  <a:srgbClr val="FF0000"/>
                </a:solidFill>
                <a:latin typeface="Times New Roman" panose="02020603050405020304" pitchFamily="18" charset="0"/>
                <a:cs typeface="Times New Roman" panose="02020603050405020304" pitchFamily="18" charset="0"/>
              </a:rPr>
              <a:t>исследовательские действия </a:t>
            </a:r>
            <a:r>
              <a:rPr lang="ru-RU" dirty="0">
                <a:latin typeface="Times New Roman" panose="02020603050405020304" pitchFamily="18" charset="0"/>
                <a:cs typeface="Times New Roman" panose="02020603050405020304" pitchFamily="18" charset="0"/>
              </a:rPr>
              <a:t>предполагают готовность учащихся работать в условиях поиска, мини-исследования, опыта, </a:t>
            </a:r>
            <a:r>
              <a:rPr lang="ru-RU" dirty="0" smtClean="0">
                <a:latin typeface="Times New Roman" panose="02020603050405020304" pitchFamily="18" charset="0"/>
                <a:cs typeface="Times New Roman" panose="02020603050405020304" pitchFamily="18" charset="0"/>
              </a:rPr>
              <a:t>эксперимента</a:t>
            </a:r>
            <a:r>
              <a:rPr lang="ru-RU" dirty="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использовать вопросы как исследовательский </a:t>
            </a:r>
            <a:r>
              <a:rPr lang="ru-RU" dirty="0">
                <a:latin typeface="Times New Roman" panose="02020603050405020304" pitchFamily="18" charset="0"/>
                <a:cs typeface="Times New Roman" panose="02020603050405020304" pitchFamily="18" charset="0"/>
              </a:rPr>
              <a:t>инструмент познания; </a:t>
            </a:r>
          </a:p>
          <a:p>
            <a:r>
              <a:rPr lang="ru-RU" dirty="0" smtClean="0">
                <a:latin typeface="Times New Roman" panose="02020603050405020304" pitchFamily="18" charset="0"/>
                <a:cs typeface="Times New Roman" panose="02020603050405020304" pitchFamily="18" charset="0"/>
              </a:rPr>
              <a:t>формулировать    </a:t>
            </a:r>
            <a:r>
              <a:rPr lang="ru-RU" dirty="0">
                <a:latin typeface="Times New Roman" panose="02020603050405020304" pitchFamily="18" charset="0"/>
                <a:cs typeface="Times New Roman" panose="02020603050405020304" pitchFamily="18" charset="0"/>
              </a:rPr>
              <a:t>вопросы,    фиксирующие разрыв  между  реальным  и  желательным </a:t>
            </a:r>
            <a:r>
              <a:rPr lang="ru-RU" dirty="0" smtClean="0">
                <a:latin typeface="Times New Roman" panose="02020603050405020304" pitchFamily="18" charset="0"/>
                <a:cs typeface="Times New Roman" panose="02020603050405020304" pitchFamily="18" charset="0"/>
              </a:rPr>
              <a:t>состоянием ситуации, объекта</a:t>
            </a:r>
            <a:r>
              <a:rPr lang="ru-RU" dirty="0">
                <a:latin typeface="Times New Roman" panose="02020603050405020304" pitchFamily="18" charset="0"/>
                <a:cs typeface="Times New Roman" panose="02020603050405020304" pitchFamily="18" charset="0"/>
              </a:rPr>
              <a:t>, самостоятельно  устанавливать  искомое  и </a:t>
            </a:r>
            <a:r>
              <a:rPr lang="ru-RU" dirty="0" smtClean="0">
                <a:latin typeface="Times New Roman" panose="02020603050405020304" pitchFamily="18" charset="0"/>
                <a:cs typeface="Times New Roman" panose="02020603050405020304" pitchFamily="18" charset="0"/>
              </a:rPr>
              <a:t>данное;</a:t>
            </a:r>
          </a:p>
          <a:p>
            <a:r>
              <a:rPr lang="ru-RU" dirty="0" smtClean="0">
                <a:latin typeface="Times New Roman" panose="02020603050405020304" pitchFamily="18" charset="0"/>
                <a:cs typeface="Times New Roman" panose="02020603050405020304" pitchFamily="18" charset="0"/>
              </a:rPr>
              <a:t>формировать    </a:t>
            </a:r>
            <a:r>
              <a:rPr lang="ru-RU" dirty="0">
                <a:latin typeface="Times New Roman" panose="02020603050405020304" pitchFamily="18" charset="0"/>
                <a:cs typeface="Times New Roman" panose="02020603050405020304" pitchFamily="18" charset="0"/>
              </a:rPr>
              <a:t>гипотезу    об    истинности собственных суждений и суждений других, аргументировать свою позицию, мнение;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проводить по самостоятельно </a:t>
            </a:r>
            <a:r>
              <a:rPr lang="ru-RU" dirty="0">
                <a:latin typeface="Times New Roman" panose="02020603050405020304" pitchFamily="18" charset="0"/>
                <a:cs typeface="Times New Roman" panose="02020603050405020304" pitchFamily="18" charset="0"/>
              </a:rPr>
              <a:t>составленному </a:t>
            </a:r>
            <a:r>
              <a:rPr lang="ru-RU" dirty="0" smtClean="0">
                <a:latin typeface="Times New Roman" panose="02020603050405020304" pitchFamily="18" charset="0"/>
                <a:cs typeface="Times New Roman" panose="02020603050405020304" pitchFamily="18" charset="0"/>
              </a:rPr>
              <a:t>плану опыт</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несложный </a:t>
            </a:r>
            <a:r>
              <a:rPr lang="ru-RU" dirty="0">
                <a:latin typeface="Times New Roman" panose="02020603050405020304" pitchFamily="18" charset="0"/>
                <a:cs typeface="Times New Roman" panose="02020603050405020304" pitchFamily="18" charset="0"/>
              </a:rPr>
              <a:t>эксперимент, </a:t>
            </a:r>
            <a:r>
              <a:rPr lang="ru-RU" dirty="0" smtClean="0">
                <a:latin typeface="Times New Roman" panose="02020603050405020304" pitchFamily="18" charset="0"/>
                <a:cs typeface="Times New Roman" panose="02020603050405020304" pitchFamily="18" charset="0"/>
              </a:rPr>
              <a:t>небольшое  </a:t>
            </a:r>
            <a:r>
              <a:rPr lang="ru-RU" dirty="0">
                <a:latin typeface="Times New Roman" panose="02020603050405020304" pitchFamily="18" charset="0"/>
                <a:cs typeface="Times New Roman" panose="02020603050405020304" pitchFamily="18" charset="0"/>
              </a:rPr>
              <a:t>исследование  по </a:t>
            </a:r>
            <a:r>
              <a:rPr lang="ru-RU" dirty="0" smtClean="0">
                <a:latin typeface="Times New Roman" panose="02020603050405020304" pitchFamily="18" charset="0"/>
                <a:cs typeface="Times New Roman" panose="02020603050405020304" pitchFamily="18" charset="0"/>
              </a:rPr>
              <a:t>установлению </a:t>
            </a:r>
            <a:r>
              <a:rPr lang="ru-RU" dirty="0">
                <a:latin typeface="Times New Roman" panose="02020603050405020304" pitchFamily="18" charset="0"/>
                <a:cs typeface="Times New Roman" panose="02020603050405020304" pitchFamily="18" charset="0"/>
              </a:rPr>
              <a:t>особенностей </a:t>
            </a:r>
            <a:r>
              <a:rPr lang="ru-RU" dirty="0" smtClean="0">
                <a:latin typeface="Times New Roman" panose="02020603050405020304" pitchFamily="18" charset="0"/>
                <a:cs typeface="Times New Roman" panose="02020603050405020304" pitchFamily="18" charset="0"/>
              </a:rPr>
              <a:t>объекта </a:t>
            </a:r>
            <a:r>
              <a:rPr lang="ru-RU" dirty="0">
                <a:latin typeface="Times New Roman" panose="02020603050405020304" pitchFamily="18" charset="0"/>
                <a:cs typeface="Times New Roman" panose="02020603050405020304" pitchFamily="18" charset="0"/>
              </a:rPr>
              <a:t>изучения, причинно-следственных связей и зависимостей объектов между </a:t>
            </a:r>
            <a:r>
              <a:rPr lang="ru-RU" dirty="0" smtClean="0">
                <a:latin typeface="Times New Roman" panose="02020603050405020304" pitchFamily="18" charset="0"/>
                <a:cs typeface="Times New Roman" panose="02020603050405020304" pitchFamily="18" charset="0"/>
              </a:rPr>
              <a:t>собой;</a:t>
            </a:r>
          </a:p>
          <a:p>
            <a:r>
              <a:rPr lang="ru-RU" dirty="0" smtClean="0">
                <a:latin typeface="Times New Roman" panose="02020603050405020304" pitchFamily="18" charset="0"/>
                <a:cs typeface="Times New Roman" panose="02020603050405020304" pitchFamily="18" charset="0"/>
              </a:rPr>
              <a:t>Оценивать на применимость и достоверность  </a:t>
            </a:r>
            <a:r>
              <a:rPr lang="ru-RU" dirty="0">
                <a:latin typeface="Times New Roman" panose="02020603050405020304" pitchFamily="18" charset="0"/>
                <a:cs typeface="Times New Roman" panose="02020603050405020304" pitchFamily="18" charset="0"/>
              </a:rPr>
              <a:t>информации,  полученной  в ходе исследования (эксперимента</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самостоятельно </a:t>
            </a:r>
            <a:r>
              <a:rPr lang="ru-RU" dirty="0">
                <a:latin typeface="Times New Roman" panose="02020603050405020304" pitchFamily="18" charset="0"/>
                <a:cs typeface="Times New Roman" panose="02020603050405020304" pitchFamily="18" charset="0"/>
              </a:rPr>
              <a:t>формулировать обобщения и  выводы  по  результатам  проведенного наблюдения, опыта, исследования, владеть инструментами  оценки  достоверности </a:t>
            </a:r>
            <a:r>
              <a:rPr lang="ru-RU" dirty="0" smtClean="0">
                <a:latin typeface="Times New Roman" panose="02020603050405020304" pitchFamily="18" charset="0"/>
                <a:cs typeface="Times New Roman" panose="02020603050405020304" pitchFamily="18" charset="0"/>
              </a:rPr>
              <a:t> полученных </a:t>
            </a:r>
            <a:r>
              <a:rPr lang="ru-RU" dirty="0">
                <a:latin typeface="Times New Roman" panose="02020603050405020304" pitchFamily="18" charset="0"/>
                <a:cs typeface="Times New Roman" panose="02020603050405020304" pitchFamily="18" charset="0"/>
              </a:rPr>
              <a:t>выводов и </a:t>
            </a:r>
            <a:r>
              <a:rPr lang="ru-RU" dirty="0" smtClean="0">
                <a:latin typeface="Times New Roman" panose="02020603050405020304" pitchFamily="18" charset="0"/>
                <a:cs typeface="Times New Roman" panose="02020603050405020304" pitchFamily="18" charset="0"/>
              </a:rPr>
              <a:t>обобщений;</a:t>
            </a:r>
          </a:p>
          <a:p>
            <a:r>
              <a:rPr lang="ru-RU" dirty="0" smtClean="0">
                <a:latin typeface="Times New Roman" panose="02020603050405020304" pitchFamily="18" charset="0"/>
                <a:cs typeface="Times New Roman" panose="02020603050405020304" pitchFamily="18" charset="0"/>
              </a:rPr>
              <a:t>прогнозировать  </a:t>
            </a:r>
            <a:r>
              <a:rPr lang="ru-RU" dirty="0">
                <a:latin typeface="Times New Roman" panose="02020603050405020304" pitchFamily="18" charset="0"/>
                <a:cs typeface="Times New Roman" panose="02020603050405020304" pitchFamily="18" charset="0"/>
              </a:rPr>
              <a:t>возможное  дальнейшее развитие  процессов,  событий  и  их последствия  в  аналогичных  или  сходных ситуациях, выдвигать предположения об их развитии в новых условиях и контекстах;</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524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9018" y="-46038"/>
            <a:ext cx="10515600" cy="1325563"/>
          </a:xfrm>
        </p:spPr>
        <p:txBody>
          <a:bodyPr>
            <a:normAutofit/>
          </a:bodyPr>
          <a:lstStyle/>
          <a:p>
            <a:r>
              <a:rPr lang="ru-RU" sz="2800" dirty="0" smtClean="0">
                <a:latin typeface="Times New Roman" panose="02020603050405020304" pitchFamily="18" charset="0"/>
                <a:cs typeface="Times New Roman" panose="02020603050405020304" pitchFamily="18" charset="0"/>
              </a:rPr>
              <a:t>Познавательные УУД</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7546" y="1046162"/>
            <a:ext cx="10917072" cy="5811838"/>
          </a:xfrm>
        </p:spPr>
        <p:txBody>
          <a:bodyPr>
            <a:normAutofit/>
          </a:bodyPr>
          <a:lstStyle/>
          <a:p>
            <a:pPr marL="0" indent="0">
              <a:buNone/>
            </a:pPr>
            <a:r>
              <a:rPr lang="ru-RU" b="1" i="1" u="sng" dirty="0" smtClean="0">
                <a:solidFill>
                  <a:srgbClr val="FF0000"/>
                </a:solidFill>
                <a:latin typeface="Times New Roman" panose="02020603050405020304" pitchFamily="18" charset="0"/>
                <a:cs typeface="Times New Roman" panose="02020603050405020304" pitchFamily="18" charset="0"/>
              </a:rPr>
              <a:t>Базовые </a:t>
            </a:r>
            <a:r>
              <a:rPr lang="ru-RU" b="1" i="1" u="sng" dirty="0">
                <a:solidFill>
                  <a:srgbClr val="FF0000"/>
                </a:solidFill>
                <a:latin typeface="Times New Roman" panose="02020603050405020304" pitchFamily="18" charset="0"/>
                <a:cs typeface="Times New Roman" panose="02020603050405020304" pitchFamily="18" charset="0"/>
              </a:rPr>
              <a:t>исследовательские действия </a:t>
            </a:r>
            <a:endParaRPr lang="ru-RU" b="1" i="1" u="sng"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«Проанализируйте отрывок из доклада восьмиклассника. Оцените, правильно ли оформлены ссылки на цитируемые высказывания?»; «Проведите исследования предложенных текстов. Какие методы вы используете, чтобы выделить особенности каждого текста?» </a:t>
            </a:r>
            <a:r>
              <a:rPr lang="ru-RU" b="1" dirty="0" smtClean="0">
                <a:latin typeface="Times New Roman" panose="02020603050405020304" pitchFamily="18" charset="0"/>
                <a:cs typeface="Times New Roman" panose="02020603050405020304" pitchFamily="18" charset="0"/>
              </a:rPr>
              <a:t>(</a:t>
            </a:r>
            <a:r>
              <a:rPr lang="ru-RU" b="1" i="1" dirty="0" smtClean="0">
                <a:latin typeface="Times New Roman" panose="02020603050405020304" pitchFamily="18" charset="0"/>
                <a:cs typeface="Times New Roman" panose="02020603050405020304" pitchFamily="18" charset="0"/>
              </a:rPr>
              <a:t>основная школа</a:t>
            </a:r>
            <a:r>
              <a:rPr lang="ru-RU"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60224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9018" y="-46038"/>
            <a:ext cx="10515600" cy="1325563"/>
          </a:xfrm>
        </p:spPr>
        <p:txBody>
          <a:bodyPr>
            <a:normAutofit/>
          </a:bodyPr>
          <a:lstStyle/>
          <a:p>
            <a:r>
              <a:rPr lang="ru-RU" sz="2800" b="1" dirty="0" smtClean="0">
                <a:latin typeface="Times New Roman" panose="02020603050405020304" pitchFamily="18" charset="0"/>
                <a:cs typeface="Times New Roman" panose="02020603050405020304" pitchFamily="18" charset="0"/>
              </a:rPr>
              <a:t>Познавательные УУД</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7546" y="1046162"/>
            <a:ext cx="10917072" cy="5811838"/>
          </a:xfrm>
        </p:spPr>
        <p:txBody>
          <a:bodyPr>
            <a:normAutofit/>
          </a:bodyPr>
          <a:lstStyle/>
          <a:p>
            <a:pPr marL="0" lvl="0" indent="0">
              <a:buNone/>
            </a:pPr>
            <a:r>
              <a:rPr lang="ru-RU" b="1" i="1" u="sng" dirty="0" smtClean="0">
                <a:solidFill>
                  <a:srgbClr val="FF0000"/>
                </a:solidFill>
                <a:latin typeface="Times New Roman" panose="02020603050405020304" pitchFamily="18" charset="0"/>
                <a:cs typeface="Times New Roman" panose="02020603050405020304" pitchFamily="18" charset="0"/>
              </a:rPr>
              <a:t>Работа </a:t>
            </a:r>
            <a:r>
              <a:rPr lang="ru-RU" b="1" i="1" u="sng" dirty="0">
                <a:solidFill>
                  <a:srgbClr val="FF0000"/>
                </a:solidFill>
                <a:latin typeface="Times New Roman" panose="02020603050405020304" pitchFamily="18" charset="0"/>
                <a:cs typeface="Times New Roman" panose="02020603050405020304" pitchFamily="18" charset="0"/>
              </a:rPr>
              <a:t>с </a:t>
            </a:r>
            <a:r>
              <a:rPr lang="ru-RU" b="1" i="1" u="sng" dirty="0" smtClean="0">
                <a:solidFill>
                  <a:srgbClr val="FF0000"/>
                </a:solidFill>
                <a:latin typeface="Times New Roman" panose="02020603050405020304" pitchFamily="18" charset="0"/>
                <a:cs typeface="Times New Roman" panose="02020603050405020304" pitchFamily="18" charset="0"/>
              </a:rPr>
              <a:t>информацией</a:t>
            </a:r>
            <a:r>
              <a:rPr lang="ru-RU" b="1" i="1" u="sng" dirty="0">
                <a:solidFill>
                  <a:srgbClr val="FF0000"/>
                </a:solidFill>
                <a:latin typeface="Times New Roman" panose="02020603050405020304" pitchFamily="18" charset="0"/>
                <a:cs typeface="Times New Roman" panose="02020603050405020304" pitchFamily="18" charset="0"/>
              </a:rPr>
              <a:t> </a:t>
            </a:r>
            <a:endParaRPr lang="ru-RU" b="1" i="1" u="sng" dirty="0" smtClean="0">
              <a:solidFill>
                <a:srgbClr val="FF0000"/>
              </a:solidFill>
              <a:latin typeface="Times New Roman" panose="02020603050405020304" pitchFamily="18" charset="0"/>
              <a:cs typeface="Times New Roman" panose="02020603050405020304" pitchFamily="18" charset="0"/>
            </a:endParaRPr>
          </a:p>
          <a:p>
            <a:pPr lvl="0"/>
            <a:r>
              <a:rPr lang="ru-RU" sz="2400" dirty="0" smtClean="0">
                <a:solidFill>
                  <a:prstClr val="black"/>
                </a:solidFill>
                <a:latin typeface="Times New Roman" panose="02020603050405020304" pitchFamily="18" charset="0"/>
                <a:cs typeface="Times New Roman" panose="02020603050405020304" pitchFamily="18" charset="0"/>
              </a:rPr>
              <a:t>применять </a:t>
            </a:r>
            <a:r>
              <a:rPr lang="ru-RU" sz="2400" dirty="0">
                <a:solidFill>
                  <a:prstClr val="black"/>
                </a:solidFill>
                <a:latin typeface="Times New Roman" panose="02020603050405020304" pitchFamily="18" charset="0"/>
                <a:cs typeface="Times New Roman" panose="02020603050405020304" pitchFamily="18" charset="0"/>
              </a:rPr>
              <a:t>различные методы, инструменты и запросы при поиске и отборе информации или  данных  из  источников  с  учетом предложенной учебной задачи и заданных </a:t>
            </a:r>
            <a:r>
              <a:rPr lang="ru-RU" sz="2400" dirty="0" smtClean="0">
                <a:solidFill>
                  <a:prstClr val="black"/>
                </a:solidFill>
                <a:latin typeface="Times New Roman" panose="02020603050405020304" pitchFamily="18" charset="0"/>
                <a:cs typeface="Times New Roman" panose="02020603050405020304" pitchFamily="18" charset="0"/>
              </a:rPr>
              <a:t>критериев;</a:t>
            </a:r>
          </a:p>
          <a:p>
            <a:pPr lvl="0"/>
            <a:r>
              <a:rPr lang="ru-RU" sz="2400" dirty="0" smtClean="0">
                <a:solidFill>
                  <a:prstClr val="black"/>
                </a:solidFill>
                <a:latin typeface="Times New Roman" panose="02020603050405020304" pitchFamily="18" charset="0"/>
                <a:cs typeface="Times New Roman" panose="02020603050405020304" pitchFamily="18" charset="0"/>
              </a:rPr>
              <a:t>выбирать</a:t>
            </a:r>
            <a:r>
              <a:rPr lang="ru-RU" sz="2400" dirty="0">
                <a:solidFill>
                  <a:prstClr val="black"/>
                </a:solidFill>
                <a:latin typeface="Times New Roman" panose="02020603050405020304" pitchFamily="18" charset="0"/>
                <a:cs typeface="Times New Roman" panose="02020603050405020304" pitchFamily="18" charset="0"/>
              </a:rPr>
              <a:t>, </a:t>
            </a:r>
            <a:r>
              <a:rPr lang="ru-RU" sz="2400" dirty="0" smtClean="0">
                <a:solidFill>
                  <a:prstClr val="black"/>
                </a:solidFill>
                <a:latin typeface="Times New Roman" panose="02020603050405020304" pitchFamily="18" charset="0"/>
                <a:cs typeface="Times New Roman" panose="02020603050405020304" pitchFamily="18" charset="0"/>
              </a:rPr>
              <a:t>анализировать</a:t>
            </a:r>
            <a:r>
              <a:rPr lang="ru-RU" sz="2400" dirty="0">
                <a:solidFill>
                  <a:prstClr val="black"/>
                </a:solidFill>
                <a:latin typeface="Times New Roman" panose="02020603050405020304" pitchFamily="18" charset="0"/>
                <a:cs typeface="Times New Roman" panose="02020603050405020304" pitchFamily="18" charset="0"/>
              </a:rPr>
              <a:t>, </a:t>
            </a:r>
            <a:r>
              <a:rPr lang="ru-RU" sz="2400" dirty="0" smtClean="0">
                <a:solidFill>
                  <a:prstClr val="black"/>
                </a:solidFill>
                <a:latin typeface="Times New Roman" panose="02020603050405020304" pitchFamily="18" charset="0"/>
                <a:cs typeface="Times New Roman" panose="02020603050405020304" pitchFamily="18" charset="0"/>
              </a:rPr>
              <a:t>систематизировать  </a:t>
            </a:r>
            <a:r>
              <a:rPr lang="ru-RU" sz="2400" dirty="0">
                <a:solidFill>
                  <a:prstClr val="black"/>
                </a:solidFill>
                <a:latin typeface="Times New Roman" panose="02020603050405020304" pitchFamily="18" charset="0"/>
                <a:cs typeface="Times New Roman" panose="02020603050405020304" pitchFamily="18" charset="0"/>
              </a:rPr>
              <a:t>и  интерпретировать информацию  различных  видов  и  форм </a:t>
            </a:r>
            <a:r>
              <a:rPr lang="ru-RU" sz="2400" dirty="0" smtClean="0">
                <a:solidFill>
                  <a:prstClr val="black"/>
                </a:solidFill>
                <a:latin typeface="Times New Roman" panose="02020603050405020304" pitchFamily="18" charset="0"/>
                <a:cs typeface="Times New Roman" panose="02020603050405020304" pitchFamily="18" charset="0"/>
              </a:rPr>
              <a:t>представления;</a:t>
            </a:r>
          </a:p>
          <a:p>
            <a:pPr lvl="0"/>
            <a:r>
              <a:rPr lang="ru-RU" sz="2400" dirty="0" smtClean="0">
                <a:solidFill>
                  <a:prstClr val="black"/>
                </a:solidFill>
                <a:latin typeface="Times New Roman" panose="02020603050405020304" pitchFamily="18" charset="0"/>
                <a:cs typeface="Times New Roman" panose="02020603050405020304" pitchFamily="18" charset="0"/>
              </a:rPr>
              <a:t>находить  </a:t>
            </a:r>
            <a:r>
              <a:rPr lang="ru-RU" sz="2400" dirty="0">
                <a:solidFill>
                  <a:prstClr val="black"/>
                </a:solidFill>
                <a:latin typeface="Times New Roman" panose="02020603050405020304" pitchFamily="18" charset="0"/>
                <a:cs typeface="Times New Roman" panose="02020603050405020304" pitchFamily="18" charset="0"/>
              </a:rPr>
              <a:t>сходные  аргументы (подтверждающие или опровергающие одну и  ту  же  идею,  версию)  в  различных информационных </a:t>
            </a:r>
            <a:r>
              <a:rPr lang="ru-RU" sz="2400" dirty="0" smtClean="0">
                <a:solidFill>
                  <a:prstClr val="black"/>
                </a:solidFill>
                <a:latin typeface="Times New Roman" panose="02020603050405020304" pitchFamily="18" charset="0"/>
                <a:cs typeface="Times New Roman" panose="02020603050405020304" pitchFamily="18" charset="0"/>
              </a:rPr>
              <a:t>источниках;</a:t>
            </a:r>
          </a:p>
          <a:p>
            <a:pPr lvl="0"/>
            <a:r>
              <a:rPr lang="ru-RU" sz="2400" dirty="0" smtClean="0">
                <a:solidFill>
                  <a:prstClr val="black"/>
                </a:solidFill>
                <a:latin typeface="Times New Roman" panose="02020603050405020304" pitchFamily="18" charset="0"/>
                <a:cs typeface="Times New Roman" panose="02020603050405020304" pitchFamily="18" charset="0"/>
              </a:rPr>
              <a:t>самостоятельно  </a:t>
            </a:r>
            <a:r>
              <a:rPr lang="ru-RU" sz="2400" dirty="0">
                <a:solidFill>
                  <a:prstClr val="black"/>
                </a:solidFill>
                <a:latin typeface="Times New Roman" panose="02020603050405020304" pitchFamily="18" charset="0"/>
                <a:cs typeface="Times New Roman" panose="02020603050405020304" pitchFamily="18" charset="0"/>
              </a:rPr>
              <a:t>выбирать  оптимальную форму  представления  информации  </a:t>
            </a:r>
            <a:r>
              <a:rPr lang="ru-RU" sz="2400" dirty="0" smtClean="0">
                <a:solidFill>
                  <a:prstClr val="black"/>
                </a:solidFill>
                <a:latin typeface="Times New Roman" panose="02020603050405020304" pitchFamily="18" charset="0"/>
                <a:cs typeface="Times New Roman" panose="02020603050405020304" pitchFamily="18" charset="0"/>
              </a:rPr>
              <a:t>и иллюстрировать  </a:t>
            </a:r>
            <a:r>
              <a:rPr lang="ru-RU" sz="2400" dirty="0">
                <a:solidFill>
                  <a:prstClr val="black"/>
                </a:solidFill>
                <a:latin typeface="Times New Roman" panose="02020603050405020304" pitchFamily="18" charset="0"/>
                <a:cs typeface="Times New Roman" panose="02020603050405020304" pitchFamily="18" charset="0"/>
              </a:rPr>
              <a:t>решаемые  задачи несложными  схемами,  диаграммами,  иной графикой и их </a:t>
            </a:r>
            <a:r>
              <a:rPr lang="ru-RU" sz="2400" dirty="0" smtClean="0">
                <a:solidFill>
                  <a:prstClr val="black"/>
                </a:solidFill>
                <a:latin typeface="Times New Roman" panose="02020603050405020304" pitchFamily="18" charset="0"/>
                <a:cs typeface="Times New Roman" panose="02020603050405020304" pitchFamily="18" charset="0"/>
              </a:rPr>
              <a:t>комбинациями;</a:t>
            </a:r>
          </a:p>
          <a:p>
            <a:pPr lvl="0"/>
            <a:r>
              <a:rPr lang="ru-RU" sz="2400" dirty="0" smtClean="0">
                <a:solidFill>
                  <a:prstClr val="black"/>
                </a:solidFill>
                <a:latin typeface="Times New Roman" panose="02020603050405020304" pitchFamily="18" charset="0"/>
                <a:cs typeface="Times New Roman" panose="02020603050405020304" pitchFamily="18" charset="0"/>
              </a:rPr>
              <a:t>оценивать  </a:t>
            </a:r>
            <a:r>
              <a:rPr lang="ru-RU" sz="2400" dirty="0">
                <a:solidFill>
                  <a:prstClr val="black"/>
                </a:solidFill>
                <a:latin typeface="Times New Roman" panose="02020603050405020304" pitchFamily="18" charset="0"/>
                <a:cs typeface="Times New Roman" panose="02020603050405020304" pitchFamily="18" charset="0"/>
              </a:rPr>
              <a:t>надежность  информации  по критериям, предложенным педагогическим работником  или  сформулированным </a:t>
            </a:r>
            <a:r>
              <a:rPr lang="ru-RU" sz="2400" dirty="0" smtClean="0">
                <a:solidFill>
                  <a:prstClr val="black"/>
                </a:solidFill>
                <a:latin typeface="Times New Roman" panose="02020603050405020304" pitchFamily="18" charset="0"/>
                <a:cs typeface="Times New Roman" panose="02020603050405020304" pitchFamily="18" charset="0"/>
              </a:rPr>
              <a:t>самостоятельно;</a:t>
            </a:r>
          </a:p>
          <a:p>
            <a:pPr lvl="0"/>
            <a:r>
              <a:rPr lang="ru-RU" sz="2400" dirty="0" smtClean="0">
                <a:solidFill>
                  <a:prstClr val="black"/>
                </a:solidFill>
                <a:latin typeface="Times New Roman" panose="02020603050405020304" pitchFamily="18" charset="0"/>
                <a:cs typeface="Times New Roman" panose="02020603050405020304" pitchFamily="18" charset="0"/>
              </a:rPr>
              <a:t>эффективно запоминать и систематизировать </a:t>
            </a:r>
            <a:r>
              <a:rPr lang="ru-RU" sz="2400" dirty="0">
                <a:solidFill>
                  <a:prstClr val="black"/>
                </a:solidFill>
                <a:latin typeface="Times New Roman" panose="02020603050405020304" pitchFamily="18" charset="0"/>
                <a:cs typeface="Times New Roman" panose="02020603050405020304" pitchFamily="18" charset="0"/>
              </a:rPr>
              <a:t>информацию</a:t>
            </a:r>
            <a:endParaRPr lang="ru-RU" sz="2400" b="1" i="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3856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5218" y="354843"/>
            <a:ext cx="10548582" cy="1335846"/>
          </a:xfrm>
        </p:spPr>
        <p:txBody>
          <a:bodyPr>
            <a:normAutofit/>
          </a:bodyPr>
          <a:lstStyle/>
          <a:p>
            <a:r>
              <a:rPr lang="ru-RU" sz="2800" u="sng" dirty="0" smtClean="0">
                <a:latin typeface="Times New Roman" panose="02020603050405020304" pitchFamily="18" charset="0"/>
                <a:cs typeface="Times New Roman" panose="02020603050405020304" pitchFamily="18" charset="0"/>
              </a:rPr>
              <a:t>Обращаем внимание</a:t>
            </a:r>
            <a:endParaRPr lang="ru-RU" sz="2800" u="sng"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dirty="0">
                <a:latin typeface="Times New Roman" panose="02020603050405020304" pitchFamily="18" charset="0"/>
                <a:cs typeface="Times New Roman" panose="02020603050405020304" pitchFamily="18" charset="0"/>
              </a:rPr>
              <a:t>Во ФГОС ООО отдельно описали предметные результаты для учебного предмета «История» и учебных курсов «История России» и «Всеобщая история</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ВАЖНО! </a:t>
            </a:r>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редметные </a:t>
            </a:r>
            <a:r>
              <a:rPr lang="ru-RU" dirty="0">
                <a:latin typeface="Times New Roman" panose="02020603050405020304" pitchFamily="18" charset="0"/>
                <a:cs typeface="Times New Roman" panose="02020603050405020304" pitchFamily="18" charset="0"/>
              </a:rPr>
              <a:t>результаты в обновленных ФГОС  не  согласуются  с  требованиями  </a:t>
            </a:r>
            <a:r>
              <a:rPr lang="ru-RU" dirty="0" smtClean="0">
                <a:latin typeface="Times New Roman" panose="02020603050405020304" pitchFamily="18" charset="0"/>
                <a:cs typeface="Times New Roman" panose="02020603050405020304" pitchFamily="18" charset="0"/>
              </a:rPr>
              <a:t>концепции  </a:t>
            </a:r>
            <a:r>
              <a:rPr lang="ru-RU" dirty="0">
                <a:latin typeface="Times New Roman" panose="02020603050405020304" pitchFamily="18" charset="0"/>
                <a:cs typeface="Times New Roman" panose="02020603050405020304" pitchFamily="18" charset="0"/>
              </a:rPr>
              <a:t>преподавания </a:t>
            </a:r>
            <a:r>
              <a:rPr lang="ru-RU" dirty="0" smtClean="0">
                <a:latin typeface="Times New Roman" panose="02020603050405020304" pitchFamily="18" charset="0"/>
                <a:cs typeface="Times New Roman" panose="02020603050405020304" pitchFamily="18" charset="0"/>
              </a:rPr>
              <a:t>истории  необходимо будет учесть и </a:t>
            </a:r>
            <a:r>
              <a:rPr lang="ru-RU" dirty="0">
                <a:latin typeface="Times New Roman" panose="02020603050405020304" pitchFamily="18" charset="0"/>
                <a:cs typeface="Times New Roman" panose="02020603050405020304" pitchFamily="18" charset="0"/>
              </a:rPr>
              <a:t>требования ФГОС, и требования </a:t>
            </a:r>
            <a:r>
              <a:rPr lang="ru-RU" dirty="0" smtClean="0">
                <a:latin typeface="Times New Roman" panose="02020603050405020304" pitchFamily="18" charset="0"/>
                <a:cs typeface="Times New Roman" panose="02020603050405020304" pitchFamily="18" charset="0"/>
              </a:rPr>
              <a:t>концепции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4640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39818" cy="1325563"/>
          </a:xfrm>
        </p:spPr>
        <p:txBody>
          <a:bodyPr>
            <a:normAutofit fontScale="90000"/>
          </a:bodyPr>
          <a:lstStyle/>
          <a:p>
            <a:pPr algn="just"/>
            <a:r>
              <a:rPr lang="ru-RU" sz="3100" dirty="0">
                <a:solidFill>
                  <a:srgbClr val="FF0000"/>
                </a:solidFill>
                <a:latin typeface="Times New Roman" panose="02020603050405020304" pitchFamily="18" charset="0"/>
                <a:ea typeface="Times New Roman" panose="02020603050405020304" pitchFamily="18" charset="0"/>
              </a:rPr>
              <a:t>Предметные</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результаты</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изучения</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истории</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в</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основной</a:t>
            </a:r>
            <a:r>
              <a:rPr lang="ru-RU" sz="3100" spc="35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школе</a:t>
            </a:r>
            <a:r>
              <a:rPr lang="ru-RU" sz="3100" spc="-33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позволяют организовать работу по формированию </a:t>
            </a:r>
            <a:r>
              <a:rPr lang="ru-RU" sz="3100" dirty="0" err="1">
                <a:solidFill>
                  <a:srgbClr val="FF0000"/>
                </a:solidFill>
                <a:latin typeface="Times New Roman" panose="02020603050405020304" pitchFamily="18" charset="0"/>
                <a:ea typeface="Times New Roman" panose="02020603050405020304" pitchFamily="18" charset="0"/>
              </a:rPr>
              <a:t>метапредметных</a:t>
            </a:r>
            <a:r>
              <a:rPr lang="ru-RU" sz="3100" dirty="0">
                <a:solidFill>
                  <a:srgbClr val="FF0000"/>
                </a:solidFill>
                <a:latin typeface="Times New Roman" panose="02020603050405020304" pitchFamily="18" charset="0"/>
                <a:ea typeface="Times New Roman" panose="02020603050405020304" pitchFamily="18" charset="0"/>
              </a:rPr>
              <a:t> </a:t>
            </a:r>
            <a:r>
              <a:rPr lang="ru-RU" sz="3100" dirty="0" smtClean="0">
                <a:solidFill>
                  <a:srgbClr val="FF0000"/>
                </a:solidFill>
                <a:latin typeface="Times New Roman" panose="02020603050405020304" pitchFamily="18" charset="0"/>
                <a:ea typeface="Times New Roman" panose="02020603050405020304" pitchFamily="18" charset="0"/>
              </a:rPr>
              <a:t>умений</a:t>
            </a:r>
            <a:endParaRPr lang="ru-RU" dirty="0"/>
          </a:p>
        </p:txBody>
      </p:sp>
      <p:sp>
        <p:nvSpPr>
          <p:cNvPr id="3" name="Объект 2"/>
          <p:cNvSpPr>
            <a:spLocks noGrp="1"/>
          </p:cNvSpPr>
          <p:nvPr>
            <p:ph idx="1"/>
          </p:nvPr>
        </p:nvSpPr>
        <p:spPr>
          <a:xfrm>
            <a:off x="464024" y="1825625"/>
            <a:ext cx="11313994" cy="4351338"/>
          </a:xfrm>
        </p:spPr>
        <p:txBody>
          <a:bodyPr>
            <a:normAutofit fontScale="62500" lnSpcReduction="20000"/>
          </a:bodyPr>
          <a:lstStyle/>
          <a:p>
            <a:pPr marL="267970" marR="172085" indent="448945" algn="just">
              <a:lnSpc>
                <a:spcPct val="150000"/>
              </a:lnSpc>
              <a:spcAft>
                <a:spcPts val="0"/>
              </a:spcAft>
            </a:pPr>
            <a:r>
              <a:rPr lang="ru-RU" sz="3200" dirty="0" smtClean="0">
                <a:solidFill>
                  <a:srgbClr val="FF0000"/>
                </a:solidFill>
                <a:latin typeface="Times New Roman" panose="02020603050405020304" pitchFamily="18" charset="0"/>
                <a:ea typeface="Times New Roman" panose="02020603050405020304" pitchFamily="18" charset="0"/>
              </a:rPr>
              <a:t>ПРЕДМЕТНЫЕ </a:t>
            </a:r>
            <a:r>
              <a:rPr lang="ru-RU" sz="3200" dirty="0" smtClean="0">
                <a:latin typeface="Times New Roman" panose="02020603050405020304" pitchFamily="18" charset="0"/>
                <a:ea typeface="Times New Roman" panose="02020603050405020304" pitchFamily="18" charset="0"/>
              </a:rPr>
              <a:t>результаты «умение</a:t>
            </a:r>
            <a:r>
              <a:rPr lang="ru-RU" sz="3200" spc="5"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выявлять</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существенные</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черты</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характерные  </a:t>
            </a:r>
            <a:r>
              <a:rPr lang="ru-RU" sz="3200" spc="12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признаки  </a:t>
            </a:r>
            <a:r>
              <a:rPr lang="ru-RU" sz="3200" spc="13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исторических  </a:t>
            </a:r>
            <a:r>
              <a:rPr lang="ru-RU" sz="3200" spc="13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событий,  </a:t>
            </a:r>
            <a:r>
              <a:rPr lang="ru-RU" sz="3200" spc="13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явлений,  </a:t>
            </a:r>
            <a:r>
              <a:rPr lang="ru-RU" sz="3200" spc="13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процессов»  </a:t>
            </a:r>
            <a:r>
              <a:rPr lang="ru-RU" sz="3200" spc="125" dirty="0">
                <a:latin typeface="Times New Roman" panose="02020603050405020304" pitchFamily="18" charset="0"/>
                <a:ea typeface="Times New Roman" panose="02020603050405020304" pitchFamily="18" charset="0"/>
              </a:rPr>
              <a:t> </a:t>
            </a:r>
            <a:r>
              <a:rPr lang="ru-RU" sz="3200" dirty="0" smtClean="0">
                <a:latin typeface="Times New Roman" panose="02020603050405020304" pitchFamily="18" charset="0"/>
                <a:ea typeface="Times New Roman" panose="02020603050405020304" pitchFamily="18" charset="0"/>
              </a:rPr>
              <a:t>и «умение</a:t>
            </a:r>
            <a:r>
              <a:rPr lang="ru-RU" sz="3200" spc="425"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сравнивать</a:t>
            </a:r>
            <a:r>
              <a:rPr lang="ru-RU" sz="3200" spc="42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исторические</a:t>
            </a:r>
            <a:r>
              <a:rPr lang="ru-RU" sz="3200" spc="43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события,</a:t>
            </a:r>
            <a:r>
              <a:rPr lang="ru-RU" sz="3200" spc="43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явления,</a:t>
            </a:r>
            <a:r>
              <a:rPr lang="ru-RU" sz="3200" spc="41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процессы»</a:t>
            </a:r>
            <a:r>
              <a:rPr lang="ru-RU" sz="3200" spc="41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имеют</a:t>
            </a:r>
            <a:r>
              <a:rPr lang="ru-RU" sz="3200" spc="425" dirty="0">
                <a:latin typeface="Times New Roman" panose="02020603050405020304" pitchFamily="18" charset="0"/>
                <a:ea typeface="Times New Roman" panose="02020603050405020304" pitchFamily="18" charset="0"/>
              </a:rPr>
              <a:t> </a:t>
            </a:r>
            <a:r>
              <a:rPr lang="ru-RU" sz="3200" dirty="0" smtClean="0">
                <a:latin typeface="Times New Roman" panose="02020603050405020304" pitchFamily="18" charset="0"/>
                <a:ea typeface="Times New Roman" panose="02020603050405020304" pitchFamily="18" charset="0"/>
              </a:rPr>
              <a:t>в своей</a:t>
            </a:r>
            <a:r>
              <a:rPr lang="ru-RU" sz="3200" spc="5"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основе</a:t>
            </a:r>
            <a:r>
              <a:rPr lang="ru-RU" sz="3200" spc="5" dirty="0">
                <a:latin typeface="Times New Roman" panose="02020603050405020304" pitchFamily="18" charset="0"/>
                <a:ea typeface="Times New Roman" panose="02020603050405020304" pitchFamily="18" charset="0"/>
              </a:rPr>
              <a:t> </a:t>
            </a:r>
            <a:r>
              <a:rPr lang="ru-RU" sz="3200" dirty="0" smtClean="0">
                <a:solidFill>
                  <a:srgbClr val="FF0000"/>
                </a:solidFill>
                <a:latin typeface="Times New Roman" panose="02020603050405020304" pitchFamily="18" charset="0"/>
                <a:ea typeface="Times New Roman" panose="02020603050405020304" pitchFamily="18" charset="0"/>
              </a:rPr>
              <a:t>МЕТАПРЕДМЕТНЫЙ </a:t>
            </a:r>
            <a:r>
              <a:rPr lang="ru-RU" sz="3200" dirty="0" smtClean="0">
                <a:latin typeface="Times New Roman" panose="02020603050405020304" pitchFamily="18" charset="0"/>
                <a:ea typeface="Times New Roman" panose="02020603050405020304" pitchFamily="18" charset="0"/>
              </a:rPr>
              <a:t>результат</a:t>
            </a:r>
            <a:r>
              <a:rPr lang="ru-RU" sz="3200" spc="5"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«устанавливать</a:t>
            </a:r>
            <a:r>
              <a:rPr lang="ru-RU" sz="3200" spc="5" dirty="0">
                <a:latin typeface="Times New Roman" panose="02020603050405020304" pitchFamily="18" charset="0"/>
                <a:ea typeface="Times New Roman" panose="02020603050405020304" pitchFamily="18" charset="0"/>
              </a:rPr>
              <a:t> </a:t>
            </a:r>
            <a:r>
              <a:rPr lang="ru-RU" sz="3200" dirty="0" smtClean="0">
                <a:latin typeface="Times New Roman" panose="02020603050405020304" pitchFamily="18" charset="0"/>
                <a:ea typeface="Times New Roman" panose="02020603050405020304" pitchFamily="18" charset="0"/>
              </a:rPr>
              <a:t>существенный </a:t>
            </a:r>
            <a:r>
              <a:rPr lang="ru-RU" sz="3200" spc="-335"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признак</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классификации,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основания</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для</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сравнения,</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критерии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проводимого</a:t>
            </a:r>
            <a:r>
              <a:rPr lang="ru-RU" sz="3200" spc="-33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анализа».</a:t>
            </a:r>
          </a:p>
          <a:p>
            <a:pPr marL="267970" marR="167640" indent="448945" algn="just">
              <a:lnSpc>
                <a:spcPct val="140000"/>
              </a:lnSpc>
              <a:spcBef>
                <a:spcPts val="5"/>
              </a:spcBef>
              <a:spcAft>
                <a:spcPts val="0"/>
              </a:spcAft>
            </a:pPr>
            <a:r>
              <a:rPr lang="ru-RU" sz="3200" dirty="0" smtClean="0">
                <a:solidFill>
                  <a:srgbClr val="FF0000"/>
                </a:solidFill>
                <a:latin typeface="Times New Roman" panose="02020603050405020304" pitchFamily="18" charset="0"/>
                <a:ea typeface="Times New Roman" panose="02020603050405020304" pitchFamily="18" charset="0"/>
              </a:rPr>
              <a:t>ПРЕДМЕТНЫЙ</a:t>
            </a:r>
            <a:r>
              <a:rPr lang="ru-RU" sz="3200" spc="5"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результат</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«умение</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устанавливать</a:t>
            </a:r>
            <a:r>
              <a:rPr lang="ru-RU" sz="3200" spc="35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причинно-</a:t>
            </a:r>
            <a:r>
              <a:rPr lang="ru-RU" sz="3200" spc="-335" dirty="0">
                <a:latin typeface="Times New Roman" panose="02020603050405020304" pitchFamily="18" charset="0"/>
                <a:ea typeface="Times New Roman" panose="02020603050405020304" pitchFamily="18" charset="0"/>
              </a:rPr>
              <a:t> </a:t>
            </a:r>
            <a:r>
              <a:rPr lang="ru-RU" sz="3200" spc="-5" dirty="0">
                <a:latin typeface="Times New Roman" panose="02020603050405020304" pitchFamily="18" charset="0"/>
                <a:ea typeface="Times New Roman" panose="02020603050405020304" pitchFamily="18" charset="0"/>
              </a:rPr>
              <a:t>следственные, пространственные, </a:t>
            </a:r>
            <a:r>
              <a:rPr lang="ru-RU" sz="3200" dirty="0" err="1" smtClean="0">
                <a:latin typeface="Times New Roman" panose="02020603050405020304" pitchFamily="18" charset="0"/>
                <a:ea typeface="Times New Roman" panose="02020603050405020304" pitchFamily="18" charset="0"/>
              </a:rPr>
              <a:t>временны́е</a:t>
            </a:r>
            <a:r>
              <a:rPr lang="ru-RU" sz="3200"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связи исторических событий,</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явлений,</a:t>
            </a:r>
            <a:r>
              <a:rPr lang="ru-RU" sz="3200" spc="21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процессов,</a:t>
            </a:r>
            <a:r>
              <a:rPr lang="ru-RU" sz="3200" spc="21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характеризовать</a:t>
            </a:r>
            <a:r>
              <a:rPr lang="ru-RU" sz="3200" spc="19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итоги</a:t>
            </a:r>
            <a:r>
              <a:rPr lang="ru-RU" sz="3200" spc="220"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a:t>
            </a:r>
            <a:r>
              <a:rPr lang="ru-RU" sz="3200" spc="20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историческое</a:t>
            </a:r>
            <a:r>
              <a:rPr lang="ru-RU" sz="3200" spc="215" dirty="0">
                <a:latin typeface="Times New Roman" panose="02020603050405020304" pitchFamily="18" charset="0"/>
                <a:ea typeface="Times New Roman" panose="02020603050405020304" pitchFamily="18" charset="0"/>
              </a:rPr>
              <a:t> </a:t>
            </a:r>
            <a:r>
              <a:rPr lang="ru-RU" sz="3200" dirty="0" smtClean="0">
                <a:latin typeface="Times New Roman" panose="02020603050405020304" pitchFamily="18" charset="0"/>
                <a:ea typeface="Times New Roman" panose="02020603050405020304" pitchFamily="18" charset="0"/>
              </a:rPr>
              <a:t>значение событий» </a:t>
            </a:r>
            <a:r>
              <a:rPr lang="ru-RU" sz="3200" dirty="0">
                <a:latin typeface="Times New Roman" panose="02020603050405020304" pitchFamily="18" charset="0"/>
                <a:ea typeface="Times New Roman" panose="02020603050405020304" pitchFamily="18" charset="0"/>
              </a:rPr>
              <a:t>соотносится с </a:t>
            </a:r>
            <a:r>
              <a:rPr lang="ru-RU" sz="3200" dirty="0" smtClean="0">
                <a:solidFill>
                  <a:srgbClr val="FF0000"/>
                </a:solidFill>
                <a:latin typeface="Times New Roman" panose="02020603050405020304" pitchFamily="18" charset="0"/>
                <a:ea typeface="Times New Roman" panose="02020603050405020304" pitchFamily="18" charset="0"/>
              </a:rPr>
              <a:t>МКТАПРЕДМЕТНЫМ</a:t>
            </a:r>
            <a:r>
              <a:rPr lang="ru-RU" sz="3200" dirty="0" smtClean="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результатом «выявлять причинно-</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следственные</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связи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изучении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явлений</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процессов;</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делать</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выводы</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с</a:t>
            </a:r>
            <a:r>
              <a:rPr lang="ru-RU" sz="3200" spc="-33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использованием</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дедуктивных</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индуктивных</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умозаключений,</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умозаключений</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по</a:t>
            </a:r>
            <a:r>
              <a:rPr lang="ru-RU" sz="3200" spc="5" dirty="0">
                <a:latin typeface="Times New Roman" panose="02020603050405020304" pitchFamily="18" charset="0"/>
                <a:ea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аналогии».</a:t>
            </a:r>
          </a:p>
          <a:p>
            <a:endParaRPr lang="ru-RU" dirty="0"/>
          </a:p>
        </p:txBody>
      </p:sp>
    </p:spTree>
    <p:extLst>
      <p:ext uri="{BB962C8B-B14F-4D97-AF65-F5344CB8AC3E}">
        <p14:creationId xmlns:p14="http://schemas.microsoft.com/office/powerpoint/2010/main" val="2336046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39818" cy="1325563"/>
          </a:xfrm>
        </p:spPr>
        <p:txBody>
          <a:bodyPr>
            <a:normAutofit fontScale="90000"/>
          </a:bodyPr>
          <a:lstStyle/>
          <a:p>
            <a:pPr algn="just"/>
            <a:r>
              <a:rPr lang="ru-RU" sz="3100" dirty="0">
                <a:solidFill>
                  <a:srgbClr val="FF0000"/>
                </a:solidFill>
                <a:latin typeface="Times New Roman" panose="02020603050405020304" pitchFamily="18" charset="0"/>
                <a:ea typeface="Times New Roman" panose="02020603050405020304" pitchFamily="18" charset="0"/>
              </a:rPr>
              <a:t>Предметные</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результаты</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изучения</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истории</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в</a:t>
            </a:r>
            <a:r>
              <a:rPr lang="ru-RU" sz="3100" spc="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основной</a:t>
            </a:r>
            <a:r>
              <a:rPr lang="ru-RU" sz="3100" spc="35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школе</a:t>
            </a:r>
            <a:r>
              <a:rPr lang="ru-RU" sz="3100" spc="-335" dirty="0">
                <a:solidFill>
                  <a:srgbClr val="FF0000"/>
                </a:solidFill>
                <a:latin typeface="Times New Roman" panose="02020603050405020304" pitchFamily="18" charset="0"/>
                <a:ea typeface="Times New Roman" panose="02020603050405020304" pitchFamily="18" charset="0"/>
              </a:rPr>
              <a:t> </a:t>
            </a:r>
            <a:r>
              <a:rPr lang="ru-RU" sz="3100" dirty="0">
                <a:solidFill>
                  <a:srgbClr val="FF0000"/>
                </a:solidFill>
                <a:latin typeface="Times New Roman" panose="02020603050405020304" pitchFamily="18" charset="0"/>
                <a:ea typeface="Times New Roman" panose="02020603050405020304" pitchFamily="18" charset="0"/>
              </a:rPr>
              <a:t>позволяют организовать работу по формированию </a:t>
            </a:r>
            <a:r>
              <a:rPr lang="ru-RU" sz="3100" dirty="0" err="1">
                <a:solidFill>
                  <a:srgbClr val="FF0000"/>
                </a:solidFill>
                <a:latin typeface="Times New Roman" panose="02020603050405020304" pitchFamily="18" charset="0"/>
                <a:ea typeface="Times New Roman" panose="02020603050405020304" pitchFamily="18" charset="0"/>
              </a:rPr>
              <a:t>метапредметных</a:t>
            </a:r>
            <a:r>
              <a:rPr lang="ru-RU" sz="3100" dirty="0">
                <a:solidFill>
                  <a:srgbClr val="FF0000"/>
                </a:solidFill>
                <a:latin typeface="Times New Roman" panose="02020603050405020304" pitchFamily="18" charset="0"/>
                <a:ea typeface="Times New Roman" panose="02020603050405020304" pitchFamily="18" charset="0"/>
              </a:rPr>
              <a:t> </a:t>
            </a:r>
            <a:r>
              <a:rPr lang="ru-RU" sz="3100" dirty="0" smtClean="0">
                <a:solidFill>
                  <a:srgbClr val="FF0000"/>
                </a:solidFill>
                <a:latin typeface="Times New Roman" panose="02020603050405020304" pitchFamily="18" charset="0"/>
                <a:ea typeface="Times New Roman" panose="02020603050405020304" pitchFamily="18" charset="0"/>
              </a:rPr>
              <a:t>умений</a:t>
            </a:r>
            <a:endParaRPr lang="ru-RU" dirty="0"/>
          </a:p>
        </p:txBody>
      </p:sp>
      <p:sp>
        <p:nvSpPr>
          <p:cNvPr id="3" name="Объект 2"/>
          <p:cNvSpPr>
            <a:spLocks noGrp="1"/>
          </p:cNvSpPr>
          <p:nvPr>
            <p:ph idx="1"/>
          </p:nvPr>
        </p:nvSpPr>
        <p:spPr/>
        <p:txBody>
          <a:bodyPr>
            <a:normAutofit fontScale="70000" lnSpcReduction="20000"/>
          </a:bodyPr>
          <a:lstStyle/>
          <a:p>
            <a:pPr marL="267970" marR="170180" indent="448945" algn="just">
              <a:lnSpc>
                <a:spcPct val="150000"/>
              </a:lnSpc>
              <a:spcBef>
                <a:spcPts val="5"/>
              </a:spcBef>
              <a:spcAft>
                <a:spcPts val="0"/>
              </a:spcAft>
            </a:pPr>
            <a:r>
              <a:rPr lang="ru-RU" dirty="0" smtClean="0">
                <a:solidFill>
                  <a:srgbClr val="FF0000"/>
                </a:solidFill>
                <a:latin typeface="Times New Roman" panose="02020603050405020304" pitchFamily="18" charset="0"/>
                <a:ea typeface="Times New Roman" panose="02020603050405020304" pitchFamily="18" charset="0"/>
              </a:rPr>
              <a:t>ПРЕДМЕТНЫЕ</a:t>
            </a:r>
            <a:r>
              <a:rPr lang="ru-RU" spc="5"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результаты,</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связанные</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анализом</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исторических</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источников</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источников</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исторической</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информации,</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основаны</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на</a:t>
            </a:r>
            <a:r>
              <a:rPr lang="ru-RU" spc="5" dirty="0">
                <a:latin typeface="Times New Roman" panose="02020603050405020304" pitchFamily="18" charset="0"/>
                <a:ea typeface="Times New Roman" panose="02020603050405020304" pitchFamily="18" charset="0"/>
              </a:rPr>
              <a:t> </a:t>
            </a:r>
            <a:r>
              <a:rPr lang="ru-RU" dirty="0" smtClean="0">
                <a:solidFill>
                  <a:srgbClr val="FF0000"/>
                </a:solidFill>
                <a:latin typeface="Times New Roman" panose="02020603050405020304" pitchFamily="18" charset="0"/>
                <a:ea typeface="Times New Roman" panose="02020603050405020304" pitchFamily="18" charset="0"/>
              </a:rPr>
              <a:t>МЕТАПРЕДМЕТНОМ</a:t>
            </a:r>
            <a:r>
              <a:rPr lang="ru-RU" spc="5"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результате</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«отбирать</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информацию</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или</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данные</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из</a:t>
            </a:r>
            <a:r>
              <a:rPr lang="ru-RU" spc="-3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источников с учетом предложенной учебной задачи и заданных критериев;</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выбирать,</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анализировать,</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систематизировать</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интерпретировать</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информацию</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различных</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видов</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 форм</a:t>
            </a:r>
            <a:r>
              <a:rPr lang="ru-RU" spc="-1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представления».</a:t>
            </a:r>
          </a:p>
          <a:p>
            <a:pPr marL="267970" marR="170180" indent="448945" algn="just">
              <a:lnSpc>
                <a:spcPct val="150000"/>
              </a:lnSpc>
              <a:spcAft>
                <a:spcPts val="0"/>
              </a:spcAft>
            </a:pPr>
            <a:r>
              <a:rPr lang="ru-RU" dirty="0" smtClean="0">
                <a:solidFill>
                  <a:srgbClr val="FF0000"/>
                </a:solidFill>
                <a:latin typeface="Times New Roman" panose="02020603050405020304" pitchFamily="18" charset="0"/>
                <a:ea typeface="Times New Roman" panose="02020603050405020304" pitchFamily="18" charset="0"/>
              </a:rPr>
              <a:t>ПРЕДМЕТНЫЕ </a:t>
            </a:r>
            <a:r>
              <a:rPr lang="ru-RU" dirty="0" smtClean="0">
                <a:latin typeface="Times New Roman" panose="02020603050405020304" pitchFamily="18" charset="0"/>
                <a:ea typeface="Times New Roman" panose="02020603050405020304" pitchFamily="18" charset="0"/>
              </a:rPr>
              <a:t>результаты</a:t>
            </a:r>
            <a:r>
              <a:rPr lang="ru-RU" dirty="0">
                <a:latin typeface="Times New Roman" panose="02020603050405020304" pitchFamily="18" charset="0"/>
                <a:ea typeface="Times New Roman" panose="02020603050405020304" pitchFamily="18" charset="0"/>
              </a:rPr>
              <a:t>, связанные с формированием речевых умений,</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соотносятся с </a:t>
            </a:r>
            <a:r>
              <a:rPr lang="ru-RU" dirty="0" smtClean="0">
                <a:solidFill>
                  <a:srgbClr val="FF0000"/>
                </a:solidFill>
                <a:latin typeface="Times New Roman" panose="02020603050405020304" pitchFamily="18" charset="0"/>
                <a:ea typeface="Times New Roman" panose="02020603050405020304" pitchFamily="18" charset="0"/>
              </a:rPr>
              <a:t>МЕТАПРЕДМЕТНЫМ</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результатом «воспринимать и формулировать</a:t>
            </a:r>
            <a:r>
              <a:rPr lang="ru-RU" spc="-3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суждения, выражать эмоции в соответствии с условиями и целями общения;</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распознавать предпосылки конфликтных ситуаций и смягчать конфликты» и</a:t>
            </a:r>
            <a:r>
              <a:rPr lang="ru-RU" spc="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т.д.</a:t>
            </a:r>
          </a:p>
          <a:p>
            <a:endParaRPr lang="ru-RU" dirty="0"/>
          </a:p>
        </p:txBody>
      </p:sp>
    </p:spTree>
    <p:extLst>
      <p:ext uri="{BB962C8B-B14F-4D97-AF65-F5344CB8AC3E}">
        <p14:creationId xmlns:p14="http://schemas.microsoft.com/office/powerpoint/2010/main" val="1321610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Объект 2"/>
          <p:cNvSpPr txBox="1">
            <a:spLocks noGrp="1"/>
          </p:cNvSpPr>
          <p:nvPr>
            <p:ph type="body" sz="half" idx="1"/>
          </p:nvPr>
        </p:nvSpPr>
        <p:spPr>
          <a:xfrm>
            <a:off x="1955138" y="2778590"/>
            <a:ext cx="8574492" cy="1826641"/>
          </a:xfrm>
          <a:prstGeom prst="rect">
            <a:avLst/>
          </a:prstGeom>
        </p:spPr>
        <p:txBody>
          <a:bodyPr>
            <a:normAutofit fontScale="55000" lnSpcReduction="20000"/>
          </a:bodyPr>
          <a:lstStyle>
            <a:lvl1pPr marL="0" indent="0" algn="ctr" defTabSz="1222451">
              <a:spcBef>
                <a:spcPts val="0"/>
              </a:spcBef>
              <a:buSzTx/>
              <a:buNone/>
              <a:defRPr sz="4512" b="1"/>
            </a:lvl1pPr>
          </a:lstStyle>
          <a:p>
            <a:r>
              <a:rPr lang="ru-RU" dirty="0" smtClean="0">
                <a:solidFill>
                  <a:srgbClr val="002060"/>
                </a:solidFill>
                <a:latin typeface="Times New Roman" panose="02020603050405020304" pitchFamily="18" charset="0"/>
                <a:cs typeface="Times New Roman" panose="02020603050405020304" pitchFamily="18" charset="0"/>
              </a:rPr>
              <a:t>Инновационный проект Министерства просвещения РФ «Мониторинг формирования и оценки функциональной грамотности». </a:t>
            </a:r>
          </a:p>
          <a:p>
            <a:r>
              <a:rPr lang="ru-RU" dirty="0" smtClean="0">
                <a:solidFill>
                  <a:srgbClr val="002060"/>
                </a:solidFill>
                <a:latin typeface="Times New Roman" panose="02020603050405020304" pitchFamily="18" charset="0"/>
                <a:cs typeface="Times New Roman" panose="02020603050405020304" pitchFamily="18" charset="0"/>
              </a:rPr>
              <a:t>Руководитель - Ковалева Галина Сергеевна, к.п.н., руководитель Центра оценки качества образования ФГБНУ «ИСРО РАО»</a:t>
            </a:r>
            <a:endParaRPr dirty="0">
              <a:solidFill>
                <a:srgbClr val="002060"/>
              </a:solidFill>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781" y="311696"/>
            <a:ext cx="4617493" cy="1990827"/>
          </a:xfrm>
          <a:prstGeom prst="rect">
            <a:avLst/>
          </a:prstGeom>
        </p:spPr>
      </p:pic>
      <p:sp>
        <p:nvSpPr>
          <p:cNvPr id="4" name="Прямоугольник 3"/>
          <p:cNvSpPr/>
          <p:nvPr/>
        </p:nvSpPr>
        <p:spPr>
          <a:xfrm>
            <a:off x="1939472" y="4118287"/>
            <a:ext cx="8590158" cy="1970398"/>
          </a:xfrm>
          <a:prstGeom prst="rect">
            <a:avLst/>
          </a:prstGeom>
        </p:spPr>
        <p:txBody>
          <a:bodyPr wrap="square" lIns="76822" tIns="38411" rIns="76822" bIns="38411">
            <a:spAutoFit/>
          </a:bodyPr>
          <a:lstStyle/>
          <a:p>
            <a:pPr marL="85671" indent="-85671">
              <a:defRPr/>
            </a:pPr>
            <a:endParaRPr lang="ru-RU" sz="1700" i="1" dirty="0"/>
          </a:p>
          <a:p>
            <a:pPr marL="85671" indent="-85671">
              <a:defRPr/>
            </a:pPr>
            <a:endParaRPr lang="ru-RU" sz="1700" i="1" dirty="0"/>
          </a:p>
          <a:p>
            <a:pPr marL="85671" indent="-85671">
              <a:defRPr/>
            </a:pPr>
            <a:endParaRPr lang="ru-RU" sz="1700" i="1" dirty="0"/>
          </a:p>
          <a:p>
            <a:pPr marL="85671" indent="-85671">
              <a:defRPr/>
            </a:pPr>
            <a:r>
              <a:rPr lang="ru-RU" sz="2400" i="1" dirty="0">
                <a:latin typeface="Times New Roman" panose="02020603050405020304" pitchFamily="18" charset="0"/>
                <a:cs typeface="Times New Roman" panose="02020603050405020304" pitchFamily="18" charset="0"/>
              </a:rPr>
              <a:t>«Мы должны научиться измерять то, что важно, а не то, что легко измерить…» </a:t>
            </a:r>
          </a:p>
          <a:p>
            <a:pPr marL="85671" indent="-85671" algn="r">
              <a:defRPr/>
            </a:pPr>
            <a:r>
              <a:rPr lang="ru-RU" sz="2400" i="1" dirty="0">
                <a:latin typeface="Times New Roman" panose="02020603050405020304" pitchFamily="18" charset="0"/>
                <a:cs typeface="Times New Roman" panose="02020603050405020304" pitchFamily="18" charset="0"/>
              </a:rPr>
              <a:t>А. Эйнштейн</a:t>
            </a:r>
          </a:p>
        </p:txBody>
      </p:sp>
      <p:pic>
        <p:nvPicPr>
          <p:cNvPr id="6" name="Рисунок 5">
            <a:extLst>
              <a:ext uri="{FF2B5EF4-FFF2-40B4-BE49-F238E27FC236}">
                <a16:creationId xmlns="" xmlns:a16="http://schemas.microsoft.com/office/drawing/2014/main" id="{A871EDFC-11F6-4D2F-9B24-696E5EF77E1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6119" r="17531" b="65620"/>
          <a:stretch/>
        </p:blipFill>
        <p:spPr>
          <a:xfrm>
            <a:off x="6591870" y="311697"/>
            <a:ext cx="4948938" cy="1881536"/>
          </a:xfrm>
          <a:prstGeom prst="rect">
            <a:avLst/>
          </a:prstGeom>
        </p:spPr>
      </p:pic>
    </p:spTree>
    <p:extLst>
      <p:ext uri="{BB962C8B-B14F-4D97-AF65-F5344CB8AC3E}">
        <p14:creationId xmlns:p14="http://schemas.microsoft.com/office/powerpoint/2010/main" val="213403298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6412" y="355525"/>
            <a:ext cx="9928930" cy="926976"/>
          </a:xfrm>
        </p:spPr>
        <p:txBody>
          <a:bodyPr>
            <a:noAutofit/>
          </a:bodyPr>
          <a:lstStyle/>
          <a:p>
            <a:pPr>
              <a:tabLst>
                <a:tab pos="0" algn="l"/>
                <a:tab pos="914328" algn="l"/>
                <a:tab pos="1828657" algn="l"/>
                <a:tab pos="2742986" algn="l"/>
                <a:tab pos="3657315" algn="l"/>
                <a:tab pos="4571643" algn="l"/>
                <a:tab pos="5485972" algn="l"/>
                <a:tab pos="6400301" algn="l"/>
                <a:tab pos="7314630" algn="l"/>
                <a:tab pos="8228958" algn="l"/>
                <a:tab pos="9143287" algn="l"/>
                <a:tab pos="10057616" algn="l"/>
              </a:tabLst>
            </a:pPr>
            <a:r>
              <a:rPr lang="ru-RU" sz="2700" dirty="0">
                <a:solidFill>
                  <a:srgbClr val="FF0000"/>
                </a:solidFill>
                <a:latin typeface="Times New Roman" panose="02020603050405020304" pitchFamily="18" charset="0"/>
                <a:cs typeface="Times New Roman" panose="02020603050405020304" pitchFamily="18" charset="0"/>
              </a:rPr>
              <a:t>Особенности заданий для оценки функциональной грамотности</a:t>
            </a:r>
          </a:p>
        </p:txBody>
      </p:sp>
      <p:sp>
        <p:nvSpPr>
          <p:cNvPr id="3" name="Содержимое 2"/>
          <p:cNvSpPr>
            <a:spLocks noGrp="1"/>
          </p:cNvSpPr>
          <p:nvPr>
            <p:ph idx="1"/>
          </p:nvPr>
        </p:nvSpPr>
        <p:spPr>
          <a:xfrm>
            <a:off x="368489" y="1428736"/>
            <a:ext cx="11354938" cy="4664560"/>
          </a:xfrm>
        </p:spPr>
        <p:txBody>
          <a:bodyPr>
            <a:normAutofit fontScale="92500"/>
          </a:bodyPr>
          <a:lstStyle/>
          <a:p>
            <a:pPr marL="339699" indent="-339699">
              <a:spcBef>
                <a:spcPts val="800"/>
              </a:spcBef>
              <a:tabLst>
                <a:tab pos="339699" algn="l"/>
                <a:tab pos="1254027" algn="l"/>
                <a:tab pos="2168356" algn="l"/>
                <a:tab pos="3082685" algn="l"/>
                <a:tab pos="3997013" algn="l"/>
                <a:tab pos="4911342" algn="l"/>
                <a:tab pos="5825670" algn="l"/>
                <a:tab pos="6740000" algn="l"/>
                <a:tab pos="7654328" algn="l"/>
                <a:tab pos="8568657" algn="l"/>
                <a:tab pos="9482985" algn="l"/>
                <a:tab pos="10397315" algn="l"/>
              </a:tabLst>
            </a:pPr>
            <a:r>
              <a:rPr lang="ru-RU" dirty="0" smtClean="0">
                <a:latin typeface="Times New Roman" panose="02020603050405020304" pitchFamily="18" charset="0"/>
                <a:cs typeface="Times New Roman" panose="02020603050405020304" pitchFamily="18" charset="0"/>
              </a:rPr>
              <a:t>Задача, поставленная вне предметной области и решаемая с помощью предметных знаний</a:t>
            </a:r>
            <a:r>
              <a:rPr lang="en-US"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например</a:t>
            </a:r>
            <a:r>
              <a:rPr lang="en-US"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по математике</a:t>
            </a:r>
          </a:p>
          <a:p>
            <a:pPr marL="339699" indent="-339699">
              <a:spcBef>
                <a:spcPts val="800"/>
              </a:spcBef>
              <a:tabLst>
                <a:tab pos="339699" algn="l"/>
                <a:tab pos="1254027" algn="l"/>
                <a:tab pos="2168356" algn="l"/>
                <a:tab pos="3082685" algn="l"/>
                <a:tab pos="3997013" algn="l"/>
                <a:tab pos="4911342" algn="l"/>
                <a:tab pos="5825670" algn="l"/>
                <a:tab pos="6740000" algn="l"/>
                <a:tab pos="7654328" algn="l"/>
                <a:tab pos="8568657" algn="l"/>
                <a:tab pos="9482985" algn="l"/>
                <a:tab pos="10397315" algn="l"/>
              </a:tabLst>
            </a:pPr>
            <a:r>
              <a:rPr lang="ru-RU" dirty="0" smtClean="0">
                <a:solidFill>
                  <a:srgbClr val="000000"/>
                </a:solidFill>
                <a:latin typeface="Times New Roman" panose="02020603050405020304" pitchFamily="18" charset="0"/>
                <a:cs typeface="Times New Roman" panose="02020603050405020304" pitchFamily="18" charset="0"/>
              </a:rPr>
              <a:t>В каждом из заданий описываются жизненная ситуация, как правило</a:t>
            </a:r>
            <a:r>
              <a:rPr lang="en-US"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близкая  понятная учащемуся</a:t>
            </a:r>
          </a:p>
          <a:p>
            <a:pPr marL="339699" indent="-339699">
              <a:spcBef>
                <a:spcPts val="600"/>
              </a:spcBef>
              <a:tabLst>
                <a:tab pos="339699" algn="l"/>
                <a:tab pos="1254027" algn="l"/>
                <a:tab pos="2168356" algn="l"/>
                <a:tab pos="3082685" algn="l"/>
                <a:tab pos="3997013" algn="l"/>
                <a:tab pos="4911342" algn="l"/>
                <a:tab pos="5825670" algn="l"/>
                <a:tab pos="6740000" algn="l"/>
                <a:tab pos="7654328" algn="l"/>
                <a:tab pos="8568657" algn="l"/>
                <a:tab pos="9482985" algn="l"/>
                <a:tab pos="10397315" algn="l"/>
              </a:tabLst>
            </a:pPr>
            <a:r>
              <a:rPr lang="ru-RU" dirty="0" smtClean="0">
                <a:latin typeface="Times New Roman" panose="02020603050405020304" pitchFamily="18" charset="0"/>
                <a:cs typeface="Times New Roman" panose="02020603050405020304" pitchFamily="18" charset="0"/>
              </a:rPr>
              <a:t>Контекст заданий близок к проблемным ситуациям, возникающим в повседневной жизни</a:t>
            </a:r>
          </a:p>
          <a:p>
            <a:pPr marL="339699" indent="-339699">
              <a:spcBef>
                <a:spcPts val="600"/>
              </a:spcBef>
              <a:tabLst>
                <a:tab pos="339699" algn="l"/>
                <a:tab pos="1254027" algn="l"/>
                <a:tab pos="2168356" algn="l"/>
                <a:tab pos="3082685" algn="l"/>
                <a:tab pos="3997013" algn="l"/>
                <a:tab pos="4911342" algn="l"/>
                <a:tab pos="5825670" algn="l"/>
                <a:tab pos="6740000" algn="l"/>
                <a:tab pos="7654328" algn="l"/>
                <a:tab pos="8568657" algn="l"/>
                <a:tab pos="9482985" algn="l"/>
                <a:tab pos="10397315" algn="l"/>
              </a:tabLst>
            </a:pPr>
            <a:r>
              <a:rPr lang="ru-RU" dirty="0" smtClean="0">
                <a:solidFill>
                  <a:srgbClr val="000000"/>
                </a:solidFill>
                <a:latin typeface="Times New Roman" panose="02020603050405020304" pitchFamily="18" charset="0"/>
                <a:cs typeface="Times New Roman" panose="02020603050405020304" pitchFamily="18" charset="0"/>
              </a:rPr>
              <a:t>Ситуация требует осознанного выбора модели поведения</a:t>
            </a:r>
          </a:p>
          <a:p>
            <a:pPr marL="339699" indent="-339699">
              <a:spcBef>
                <a:spcPts val="600"/>
              </a:spcBef>
              <a:tabLst>
                <a:tab pos="339699" algn="l"/>
                <a:tab pos="1254027" algn="l"/>
                <a:tab pos="2168356" algn="l"/>
                <a:tab pos="3082685" algn="l"/>
                <a:tab pos="3997013" algn="l"/>
                <a:tab pos="4911342" algn="l"/>
                <a:tab pos="5825670" algn="l"/>
                <a:tab pos="6740000" algn="l"/>
                <a:tab pos="7654328" algn="l"/>
                <a:tab pos="8568657" algn="l"/>
                <a:tab pos="9482985" algn="l"/>
                <a:tab pos="10397315" algn="l"/>
              </a:tabLst>
            </a:pPr>
            <a:r>
              <a:rPr lang="ru-RU" dirty="0" smtClean="0">
                <a:solidFill>
                  <a:srgbClr val="000000"/>
                </a:solidFill>
                <a:latin typeface="Times New Roman" panose="02020603050405020304" pitchFamily="18" charset="0"/>
                <a:cs typeface="Times New Roman" panose="02020603050405020304" pitchFamily="18" charset="0"/>
              </a:rPr>
              <a:t>Вопросы изложены простым, ясным языком и, как правило, немногословны</a:t>
            </a:r>
          </a:p>
          <a:p>
            <a:pPr marL="339699" indent="-339699">
              <a:spcBef>
                <a:spcPts val="600"/>
              </a:spcBef>
              <a:tabLst>
                <a:tab pos="339699" algn="l"/>
                <a:tab pos="1254027" algn="l"/>
                <a:tab pos="2168356" algn="l"/>
                <a:tab pos="3082685" algn="l"/>
                <a:tab pos="3997013" algn="l"/>
                <a:tab pos="4911342" algn="l"/>
                <a:tab pos="5825670" algn="l"/>
                <a:tab pos="6740000" algn="l"/>
                <a:tab pos="7654328" algn="l"/>
                <a:tab pos="8568657" algn="l"/>
                <a:tab pos="9482985" algn="l"/>
                <a:tab pos="10397315" algn="l"/>
              </a:tabLst>
            </a:pPr>
            <a:r>
              <a:rPr lang="ru-RU" dirty="0" smtClean="0">
                <a:latin typeface="Times New Roman" panose="02020603050405020304" pitchFamily="18" charset="0"/>
                <a:cs typeface="Times New Roman" panose="02020603050405020304" pitchFamily="18" charset="0"/>
              </a:rPr>
              <a:t>Требуют перевода с обыденного языка на язык предметной области (математики, физики, истории и др.)</a:t>
            </a:r>
          </a:p>
          <a:p>
            <a:pPr marL="339699" indent="-339699">
              <a:spcBef>
                <a:spcPts val="600"/>
              </a:spcBef>
              <a:tabLst>
                <a:tab pos="339699" algn="l"/>
                <a:tab pos="1254027" algn="l"/>
                <a:tab pos="2168356" algn="l"/>
                <a:tab pos="3082685" algn="l"/>
                <a:tab pos="3997013" algn="l"/>
                <a:tab pos="4911342" algn="l"/>
                <a:tab pos="5825670" algn="l"/>
                <a:tab pos="6740000" algn="l"/>
                <a:tab pos="7654328" algn="l"/>
                <a:tab pos="8568657" algn="l"/>
                <a:tab pos="9482985" algn="l"/>
                <a:tab pos="10397315" algn="l"/>
              </a:tabLst>
            </a:pPr>
            <a:r>
              <a:rPr lang="ru-RU" dirty="0" smtClean="0">
                <a:solidFill>
                  <a:srgbClr val="000000"/>
                </a:solidFill>
                <a:latin typeface="Times New Roman" panose="02020603050405020304" pitchFamily="18" charset="0"/>
                <a:cs typeface="Times New Roman" panose="02020603050405020304" pitchFamily="18" charset="0"/>
              </a:rPr>
              <a:t>Используются иллюстрации: рисунки, таблицы.</a:t>
            </a:r>
            <a:endParaRPr lang="ru-RU" b="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55061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E03D2AF-E6F3-4EB9-B385-02A461C62229}"/>
              </a:ext>
            </a:extLst>
          </p:cNvPr>
          <p:cNvSpPr>
            <a:spLocks noGrp="1"/>
          </p:cNvSpPr>
          <p:nvPr>
            <p:ph type="title"/>
          </p:nvPr>
        </p:nvSpPr>
        <p:spPr>
          <a:xfrm>
            <a:off x="832513" y="483595"/>
            <a:ext cx="10986448" cy="646586"/>
          </a:xfrm>
        </p:spPr>
        <p:txBody>
          <a:bodyPr>
            <a:normAutofit fontScale="90000"/>
          </a:bodyPr>
          <a:lstStyle/>
          <a:p>
            <a:pPr algn="ctr"/>
            <a:r>
              <a:rPr lang="ru-RU" dirty="0"/>
              <a:t/>
            </a:r>
            <a:br>
              <a:rPr lang="ru-RU" dirty="0"/>
            </a:br>
            <a:r>
              <a:rPr lang="ru-RU" sz="3100" dirty="0">
                <a:latin typeface="Times New Roman" panose="02020603050405020304" pitchFamily="18" charset="0"/>
                <a:cs typeface="Times New Roman" panose="02020603050405020304" pitchFamily="18" charset="0"/>
              </a:rPr>
              <a:t>Предварительные выводы по результатам апробации. Проблемы и рекомендации</a:t>
            </a:r>
            <a:br>
              <a:rPr lang="ru-RU" sz="3100" dirty="0">
                <a:latin typeface="Times New Roman" panose="02020603050405020304" pitchFamily="18" charset="0"/>
                <a:cs typeface="Times New Roman" panose="02020603050405020304" pitchFamily="18" charset="0"/>
              </a:rPr>
            </a:br>
            <a:endParaRPr lang="ru-RU" sz="3100" dirty="0">
              <a:latin typeface="Times New Roman" panose="02020603050405020304" pitchFamily="18" charset="0"/>
              <a:cs typeface="Times New Roman" panose="02020603050405020304" pitchFamily="18" charset="0"/>
            </a:endParaRPr>
          </a:p>
        </p:txBody>
      </p:sp>
      <p:graphicFrame>
        <p:nvGraphicFramePr>
          <p:cNvPr id="8" name="Схема 7">
            <a:extLst>
              <a:ext uri="{FF2B5EF4-FFF2-40B4-BE49-F238E27FC236}">
                <a16:creationId xmlns="" xmlns:a16="http://schemas.microsoft.com/office/drawing/2014/main" id="{56516633-05F1-4E4C-9D97-39506486170B}"/>
              </a:ext>
            </a:extLst>
          </p:cNvPr>
          <p:cNvGraphicFramePr/>
          <p:nvPr/>
        </p:nvGraphicFramePr>
        <p:xfrm>
          <a:off x="6561269" y="3428513"/>
          <a:ext cx="3002347" cy="35131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Схема 9">
            <a:extLst>
              <a:ext uri="{FF2B5EF4-FFF2-40B4-BE49-F238E27FC236}">
                <a16:creationId xmlns="" xmlns:a16="http://schemas.microsoft.com/office/drawing/2014/main" id="{19AA1A41-B561-4E63-BE19-3A0B362A9A0A}"/>
              </a:ext>
            </a:extLst>
          </p:cNvPr>
          <p:cNvGraphicFramePr/>
          <p:nvPr>
            <p:extLst>
              <p:ext uri="{D42A27DB-BD31-4B8C-83A1-F6EECF244321}">
                <p14:modId xmlns:p14="http://schemas.microsoft.com/office/powerpoint/2010/main" val="1360575334"/>
              </p:ext>
            </p:extLst>
          </p:nvPr>
        </p:nvGraphicFramePr>
        <p:xfrm>
          <a:off x="845824" y="1168560"/>
          <a:ext cx="2677079" cy="256561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Схема 10">
            <a:extLst>
              <a:ext uri="{FF2B5EF4-FFF2-40B4-BE49-F238E27FC236}">
                <a16:creationId xmlns="" xmlns:a16="http://schemas.microsoft.com/office/drawing/2014/main" id="{301BED24-7FB3-41BD-B0AC-368568635E08}"/>
              </a:ext>
            </a:extLst>
          </p:cNvPr>
          <p:cNvGraphicFramePr/>
          <p:nvPr/>
        </p:nvGraphicFramePr>
        <p:xfrm>
          <a:off x="6213293" y="1102904"/>
          <a:ext cx="3335339" cy="3154351"/>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2" name="Схема 11">
            <a:extLst>
              <a:ext uri="{FF2B5EF4-FFF2-40B4-BE49-F238E27FC236}">
                <a16:creationId xmlns="" xmlns:a16="http://schemas.microsoft.com/office/drawing/2014/main" id="{46CBAA00-1143-449F-8C8F-F4D1FC168DA2}"/>
              </a:ext>
            </a:extLst>
          </p:cNvPr>
          <p:cNvGraphicFramePr/>
          <p:nvPr>
            <p:extLst/>
          </p:nvPr>
        </p:nvGraphicFramePr>
        <p:xfrm>
          <a:off x="2352727" y="3429003"/>
          <a:ext cx="3002347" cy="3513117"/>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50884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290630" y="5363676"/>
            <a:ext cx="5010552" cy="1947333"/>
          </a:xfrm>
        </p:spPr>
        <p:txBody>
          <a:bodyPr>
            <a:normAutofit/>
          </a:bodyPr>
          <a:lstStyle/>
          <a:p>
            <a:pPr algn="l"/>
            <a:r>
              <a:rPr lang="ru-RU" sz="2000" b="1" dirty="0" err="1">
                <a:solidFill>
                  <a:schemeClr val="tx1"/>
                </a:solidFill>
                <a:latin typeface="Times New Roman" panose="02020603050405020304" pitchFamily="18" charset="0"/>
                <a:cs typeface="Times New Roman" panose="02020603050405020304" pitchFamily="18" charset="0"/>
              </a:rPr>
              <a:t>Крыжко</a:t>
            </a:r>
            <a:r>
              <a:rPr lang="ru-RU" sz="2000" b="1" dirty="0">
                <a:solidFill>
                  <a:schemeClr val="tx1"/>
                </a:solidFill>
                <a:latin typeface="Times New Roman" panose="02020603050405020304" pitchFamily="18" charset="0"/>
                <a:cs typeface="Times New Roman" panose="02020603050405020304" pitchFamily="18" charset="0"/>
              </a:rPr>
              <a:t> Екатерина Евгеньевна, </a:t>
            </a:r>
            <a:r>
              <a:rPr lang="ru-RU" sz="2000" dirty="0">
                <a:solidFill>
                  <a:schemeClr val="tx1"/>
                </a:solidFill>
                <a:latin typeface="Times New Roman" panose="02020603050405020304" pitchFamily="18" charset="0"/>
                <a:cs typeface="Times New Roman" panose="02020603050405020304" pitchFamily="18" charset="0"/>
              </a:rPr>
              <a:t>заведующий </a:t>
            </a:r>
            <a:r>
              <a:rPr lang="ru-RU" sz="2000" dirty="0" smtClean="0">
                <a:solidFill>
                  <a:schemeClr val="tx1"/>
                </a:solidFill>
                <a:latin typeface="Times New Roman" panose="02020603050405020304" pitchFamily="18" charset="0"/>
                <a:cs typeface="Times New Roman" panose="02020603050405020304" pitchFamily="18" charset="0"/>
              </a:rPr>
              <a:t>центром непрерывного повышения профессионального мастерства педагогических работников ГБОУ </a:t>
            </a:r>
            <a:r>
              <a:rPr lang="ru-RU" sz="2000" dirty="0">
                <a:solidFill>
                  <a:schemeClr val="tx1"/>
                </a:solidFill>
                <a:latin typeface="Times New Roman" panose="02020603050405020304" pitchFamily="18" charset="0"/>
                <a:cs typeface="Times New Roman" panose="02020603050405020304" pitchFamily="18" charset="0"/>
              </a:rPr>
              <a:t>ДПО РК КРИППО</a:t>
            </a: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764" y="190644"/>
            <a:ext cx="2632804" cy="1656184"/>
          </a:xfrm>
          <a:prstGeom prst="rect">
            <a:avLst/>
          </a:prstGeom>
          <a:noFill/>
          <a:ln>
            <a:noFill/>
          </a:ln>
          <a:effectLst/>
          <a:extLst>
            <a:ext uri="{909E8E84-426E-40DD-AFC4-6F175D3DCCD1}">
              <a14:hiddenFill xmlns:a14="http://schemas.microsoft.com/office/drawing/2010/main">
                <a:gradFill rotWithShape="1">
                  <a:gsLst>
                    <a:gs pos="0">
                      <a:schemeClr val="bg2">
                        <a:gamma/>
                        <a:tint val="26667"/>
                        <a:invGamma/>
                      </a:schemeClr>
                    </a:gs>
                    <a:gs pos="100000">
                      <a:schemeClr val="bg2">
                        <a:alpha val="14999"/>
                      </a:scheme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865206" y="1846828"/>
            <a:ext cx="2843920" cy="369332"/>
          </a:xfrm>
          <a:prstGeom prst="rect">
            <a:avLst/>
          </a:prstGeom>
        </p:spPr>
        <p:txBody>
          <a:bodyPr wrap="none">
            <a:spAutoFit/>
          </a:bodyPr>
          <a:lstStyle/>
          <a:p>
            <a:r>
              <a:rPr lang="ru-RU" b="1" dirty="0">
                <a:latin typeface="Times New Roman" panose="02020603050405020304" pitchFamily="18" charset="0"/>
                <a:cs typeface="Times New Roman" panose="02020603050405020304" pitchFamily="18" charset="0"/>
              </a:rPr>
              <a:t>ГБОУ ДПО РК КРИППО</a:t>
            </a:r>
          </a:p>
        </p:txBody>
      </p:sp>
      <p:sp>
        <p:nvSpPr>
          <p:cNvPr id="6" name="TextBox 5"/>
          <p:cNvSpPr txBox="1"/>
          <p:nvPr/>
        </p:nvSpPr>
        <p:spPr>
          <a:xfrm>
            <a:off x="1279144" y="2672015"/>
            <a:ext cx="8233345" cy="1200329"/>
          </a:xfrm>
          <a:prstGeom prst="rect">
            <a:avLst/>
          </a:prstGeom>
          <a:noFill/>
        </p:spPr>
        <p:txBody>
          <a:bodyPr wrap="square" rtlCol="0">
            <a:spAutoFit/>
          </a:bodyPr>
          <a:lstStyle/>
          <a:p>
            <a:pPr algn="ctr"/>
            <a:endParaRPr lang="ru-RU" sz="2400" b="1" dirty="0">
              <a:latin typeface="Times New Roman" panose="02020603050405020304" pitchFamily="18" charset="0"/>
              <a:cs typeface="Times New Roman" panose="02020603050405020304" pitchFamily="18" charset="0"/>
            </a:endParaRPr>
          </a:p>
          <a:p>
            <a:pPr algn="ctr"/>
            <a:r>
              <a:rPr lang="ru-RU" sz="2400" b="1" dirty="0" smtClean="0">
                <a:latin typeface="Times New Roman" panose="02020603050405020304" pitchFamily="18" charset="0"/>
                <a:cs typeface="Times New Roman" panose="02020603050405020304" pitchFamily="18" charset="0"/>
              </a:rPr>
              <a:t>Введение обновленных ФГОС ООО: актуальные аспекты реализации  </a:t>
            </a:r>
            <a:endParaRPr lang="ru-RU" sz="2400" b="1" dirty="0">
              <a:latin typeface="Times New Roman" panose="02020603050405020304" pitchFamily="18" charset="0"/>
              <a:cs typeface="Times New Roman" panose="02020603050405020304" pitchFamily="18" charset="0"/>
            </a:endParaRPr>
          </a:p>
        </p:txBody>
      </p:sp>
      <p:pic>
        <p:nvPicPr>
          <p:cNvPr id="7" name="Рисунок 6">
            <a:extLst>
              <a:ext uri="{FF2B5EF4-FFF2-40B4-BE49-F238E27FC236}">
                <a16:creationId xmlns:lc="http://schemas.openxmlformats.org/drawingml/2006/lockedCanvas" xmlns:a16="http://schemas.microsoft.com/office/drawing/2014/main" xmlns="" id="{429053E6-9DDE-4ADC-917E-99D285B014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9192" y="381054"/>
            <a:ext cx="3406594" cy="1465774"/>
          </a:xfrm>
          <a:prstGeom prst="rect">
            <a:avLst/>
          </a:prstGeom>
        </p:spPr>
      </p:pic>
    </p:spTree>
    <p:extLst>
      <p:ext uri="{BB962C8B-B14F-4D97-AF65-F5344CB8AC3E}">
        <p14:creationId xmlns:p14="http://schemas.microsoft.com/office/powerpoint/2010/main" val="641358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28078758"/>
              </p:ext>
            </p:extLst>
          </p:nvPr>
        </p:nvGraphicFramePr>
        <p:xfrm>
          <a:off x="204716" y="272955"/>
          <a:ext cx="11750722" cy="6484287"/>
        </p:xfrm>
        <a:graphic>
          <a:graphicData uri="http://schemas.openxmlformats.org/drawingml/2006/table">
            <a:tbl>
              <a:tblPr firstRow="1" bandRow="1">
                <a:tableStyleId>{5C22544A-7EE6-4342-B048-85BDC9FD1C3A}</a:tableStyleId>
              </a:tblPr>
              <a:tblGrid>
                <a:gridCol w="1398522"/>
                <a:gridCol w="4470040"/>
                <a:gridCol w="120138"/>
                <a:gridCol w="5762022"/>
              </a:tblGrid>
              <a:tr h="1214651">
                <a:tc>
                  <a:txBody>
                    <a:bodyPr/>
                    <a:lstStyle/>
                    <a:p>
                      <a:pPr>
                        <a:lnSpc>
                          <a:spcPct val="95000"/>
                        </a:lnSpc>
                      </a:pPr>
                      <a:endParaRPr lang="ru-RU" sz="1600"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95000"/>
                        </a:lnSpc>
                      </a:pPr>
                      <a:r>
                        <a:rPr lang="ru-RU" sz="1600" dirty="0" smtClean="0">
                          <a:solidFill>
                            <a:schemeClr val="tx1"/>
                          </a:solidFill>
                          <a:latin typeface="Times New Roman" panose="02020603050405020304" pitchFamily="18" charset="0"/>
                          <a:cs typeface="Times New Roman" panose="02020603050405020304" pitchFamily="18" charset="0"/>
                        </a:rPr>
                        <a:t>«Об утверждении федерального государственного образовательного стандарта основного общего образования» приказ </a:t>
                      </a:r>
                      <a:r>
                        <a:rPr lang="ru-RU" sz="1600" dirty="0" err="1" smtClean="0">
                          <a:solidFill>
                            <a:schemeClr val="tx1"/>
                          </a:solidFill>
                          <a:latin typeface="Times New Roman" panose="02020603050405020304" pitchFamily="18" charset="0"/>
                          <a:cs typeface="Times New Roman" panose="02020603050405020304" pitchFamily="18" charset="0"/>
                        </a:rPr>
                        <a:t>Минобрнауки</a:t>
                      </a:r>
                      <a:r>
                        <a:rPr lang="ru-RU" sz="1600" dirty="0" smtClean="0">
                          <a:solidFill>
                            <a:schemeClr val="tx1"/>
                          </a:solidFill>
                          <a:latin typeface="Times New Roman" panose="02020603050405020304" pitchFamily="18" charset="0"/>
                          <a:cs typeface="Times New Roman" panose="02020603050405020304" pitchFamily="18" charset="0"/>
                        </a:rPr>
                        <a:t> России от 17.12.2010 N 1897 (редакция от 11.12.2020)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nSpc>
                          <a:spcPct val="95000"/>
                        </a:lnSpc>
                      </a:pPr>
                      <a:r>
                        <a:rPr lang="ru-RU" sz="1600" dirty="0" smtClean="0">
                          <a:solidFill>
                            <a:schemeClr val="tx1"/>
                          </a:solidFill>
                          <a:latin typeface="Times New Roman" panose="02020603050405020304" pitchFamily="18" charset="0"/>
                          <a:cs typeface="Times New Roman" panose="02020603050405020304" pitchFamily="18" charset="0"/>
                        </a:rPr>
                        <a:t>«Об утверждении федерального государственного образовательного стандарта основного общего образования» Приказ </a:t>
                      </a:r>
                      <a:r>
                        <a:rPr lang="ru-RU" sz="1600" dirty="0" err="1" smtClean="0">
                          <a:solidFill>
                            <a:schemeClr val="tx1"/>
                          </a:solidFill>
                          <a:latin typeface="Times New Roman" panose="02020603050405020304" pitchFamily="18" charset="0"/>
                          <a:cs typeface="Times New Roman" panose="02020603050405020304" pitchFamily="18" charset="0"/>
                        </a:rPr>
                        <a:t>Минпросвещения</a:t>
                      </a:r>
                      <a:r>
                        <a:rPr lang="ru-RU" sz="1600" dirty="0" smtClean="0">
                          <a:solidFill>
                            <a:schemeClr val="tx1"/>
                          </a:solidFill>
                          <a:latin typeface="Times New Roman" panose="02020603050405020304" pitchFamily="18" charset="0"/>
                          <a:cs typeface="Times New Roman" panose="02020603050405020304" pitchFamily="18" charset="0"/>
                        </a:rPr>
                        <a:t> России от 31.05.2021 N 287</a:t>
                      </a:r>
                      <a:br>
                        <a:rPr lang="ru-RU" sz="1600" dirty="0" smtClean="0">
                          <a:solidFill>
                            <a:schemeClr val="tx1"/>
                          </a:solidFill>
                          <a:latin typeface="Times New Roman" panose="02020603050405020304" pitchFamily="18" charset="0"/>
                          <a:cs typeface="Times New Roman" panose="02020603050405020304" pitchFamily="18" charset="0"/>
                        </a:rPr>
                      </a:br>
                      <a:endParaRPr lang="ru-RU" sz="16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961258">
                <a:tc>
                  <a:txBody>
                    <a:bodyPr/>
                    <a:lstStyle/>
                    <a:p>
                      <a:pPr algn="just">
                        <a:lnSpc>
                          <a:spcPct val="95000"/>
                        </a:lnSpc>
                      </a:pPr>
                      <a:r>
                        <a:rPr lang="ru-RU" sz="1600" dirty="0" smtClean="0">
                          <a:latin typeface="Times New Roman" panose="02020603050405020304" pitchFamily="18" charset="0"/>
                          <a:cs typeface="Times New Roman" panose="02020603050405020304" pitchFamily="18" charset="0"/>
                        </a:rPr>
                        <a:t>Структура ФГОС</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lnSpc>
                          <a:spcPct val="95000"/>
                        </a:lnSpc>
                      </a:pPr>
                      <a:r>
                        <a:rPr lang="ru-RU" sz="1600" dirty="0" smtClean="0">
                          <a:latin typeface="Times New Roman" panose="02020603050405020304" pitchFamily="18" charset="0"/>
                          <a:cs typeface="Times New Roman" panose="02020603050405020304" pitchFamily="18" charset="0"/>
                        </a:rPr>
                        <a:t>ФГОС включает требования к:</a:t>
                      </a:r>
                    </a:p>
                    <a:p>
                      <a:pPr algn="just">
                        <a:lnSpc>
                          <a:spcPct val="95000"/>
                        </a:lnSpc>
                      </a:pPr>
                      <a:r>
                        <a:rPr lang="ru-RU" sz="1600" baseline="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1) структуре программ основного общего образования (далее – ПООО);</a:t>
                      </a:r>
                    </a:p>
                    <a:p>
                      <a:pPr algn="just">
                        <a:lnSpc>
                          <a:spcPct val="95000"/>
                        </a:lnSpc>
                      </a:pPr>
                      <a:r>
                        <a:rPr lang="ru-RU" sz="1600" baseline="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2) условиям реализации ПООО;</a:t>
                      </a:r>
                    </a:p>
                    <a:p>
                      <a:pPr algn="just">
                        <a:lnSpc>
                          <a:spcPct val="95000"/>
                        </a:lnSpc>
                      </a:pPr>
                      <a:r>
                        <a:rPr lang="ru-RU" sz="1600" baseline="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3) результатам освоения ПООО.</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c hMerge="1">
                  <a:txBody>
                    <a:bodyPr/>
                    <a:lstStyle/>
                    <a:p>
                      <a:endParaRPr lang="ru-RU"/>
                    </a:p>
                  </a:txBody>
                  <a:tcPr/>
                </a:tc>
              </a:tr>
              <a:tr h="359429">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Название</a:t>
                      </a:r>
                      <a:r>
                        <a:rPr lang="ru-RU" sz="1600" baseline="0" dirty="0" smtClean="0">
                          <a:latin typeface="Times New Roman" panose="02020603050405020304" pitchFamily="18" charset="0"/>
                          <a:cs typeface="Times New Roman" panose="02020603050405020304" pitchFamily="18" charset="0"/>
                        </a:rPr>
                        <a:t> ОП</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Основная образовательная программа (ООП)</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nSpc>
                          <a:spcPct val="95000"/>
                        </a:lnSpc>
                      </a:pPr>
                      <a:r>
                        <a:rPr lang="ru-RU" sz="1600" dirty="0" smtClean="0">
                          <a:latin typeface="Times New Roman" panose="02020603050405020304" pitchFamily="18" charset="0"/>
                          <a:cs typeface="Times New Roman" panose="02020603050405020304" pitchFamily="18" charset="0"/>
                        </a:rPr>
                        <a:t>Программа основного общего образования (ПООО) </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r>
              <a:tr h="675617">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Срок освоения ООП/ПООО </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5 лет</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nSpc>
                          <a:spcPct val="95000"/>
                        </a:lnSpc>
                      </a:pPr>
                      <a:r>
                        <a:rPr lang="ru-RU" sz="1600" dirty="0" smtClean="0">
                          <a:latin typeface="Times New Roman" panose="02020603050405020304" pitchFamily="18" charset="0"/>
                          <a:cs typeface="Times New Roman" panose="02020603050405020304" pitchFamily="18" charset="0"/>
                        </a:rPr>
                        <a:t>5 лет, для лиц с ОВЗ,</a:t>
                      </a:r>
                      <a:r>
                        <a:rPr lang="ru-RU" sz="1600" baseline="0" dirty="0" smtClean="0">
                          <a:latin typeface="Times New Roman" panose="02020603050405020304" pitchFamily="18" charset="0"/>
                          <a:cs typeface="Times New Roman" panose="02020603050405020304" pitchFamily="18" charset="0"/>
                        </a:rPr>
                        <a:t> инвалидов может быть увеличен на 1 год; для обучающихся по индивидуальным учебным планам может быть сокращен</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r>
              <a:tr h="476087">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Формы обучения</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lnSpc>
                          <a:spcPct val="95000"/>
                        </a:lnSpc>
                      </a:pPr>
                      <a:r>
                        <a:rPr lang="ru-RU" sz="1600" dirty="0" smtClean="0">
                          <a:latin typeface="Times New Roman" panose="02020603050405020304" pitchFamily="18" charset="0"/>
                          <a:cs typeface="Times New Roman" panose="02020603050405020304" pitchFamily="18" charset="0"/>
                        </a:rPr>
                        <a:t>  в ОО: очная, очно-заочная или заочная;</a:t>
                      </a:r>
                    </a:p>
                    <a:p>
                      <a:pPr algn="just">
                        <a:lnSpc>
                          <a:spcPct val="95000"/>
                        </a:lnSpc>
                      </a:pPr>
                      <a:r>
                        <a:rPr lang="ru-RU" sz="1600" baseline="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вне</a:t>
                      </a:r>
                      <a:r>
                        <a:rPr lang="ru-RU" sz="1600" baseline="0" dirty="0" smtClean="0">
                          <a:latin typeface="Times New Roman" panose="02020603050405020304" pitchFamily="18" charset="0"/>
                          <a:cs typeface="Times New Roman" panose="02020603050405020304" pitchFamily="18" charset="0"/>
                        </a:rPr>
                        <a:t> ОО:</a:t>
                      </a:r>
                      <a:r>
                        <a:rPr lang="ru-RU" sz="1600" dirty="0" smtClean="0">
                          <a:latin typeface="Times New Roman" panose="02020603050405020304" pitchFamily="18" charset="0"/>
                          <a:cs typeface="Times New Roman" panose="02020603050405020304" pitchFamily="18" charset="0"/>
                        </a:rPr>
                        <a:t> семейное образование</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hMerge="1">
                  <a:txBody>
                    <a:bodyPr/>
                    <a:lstStyle/>
                    <a:p>
                      <a:endParaRPr lang="ru-RU" dirty="0"/>
                    </a:p>
                  </a:txBody>
                  <a:tcPr/>
                </a:tc>
              </a:tr>
              <a:tr h="324602">
                <a:tc gridSpan="4">
                  <a:txBody>
                    <a:bodyPr/>
                    <a:lstStyle/>
                    <a:p>
                      <a:pPr marL="0" marR="0" lvl="0" indent="0" algn="l" defTabSz="914400" rtl="0" eaLnBrk="1" fontAlgn="auto" latinLnBrk="0" hangingPunct="1">
                        <a:lnSpc>
                          <a:spcPct val="95000"/>
                        </a:lnSpc>
                        <a:spcBef>
                          <a:spcPts val="0"/>
                        </a:spcBef>
                        <a:spcAft>
                          <a:spcPts val="0"/>
                        </a:spcAft>
                        <a:buClrTx/>
                        <a:buSzTx/>
                        <a:buFontTx/>
                        <a:buNone/>
                        <a:tabLst/>
                        <a:defRPr/>
                      </a:pPr>
                      <a:r>
                        <a:rPr lang="ru-RU" sz="1600" dirty="0" smtClean="0">
                          <a:latin typeface="Times New Roman" panose="02020603050405020304" pitchFamily="18" charset="0"/>
                          <a:cs typeface="Times New Roman" panose="02020603050405020304" pitchFamily="18" charset="0"/>
                        </a:rPr>
                        <a:t>Методологическая основа</a:t>
                      </a:r>
                      <a:r>
                        <a:rPr lang="ru-RU" sz="1600" baseline="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Системно-</a:t>
                      </a:r>
                      <a:r>
                        <a:rPr lang="ru-RU" sz="1600" dirty="0" err="1" smtClean="0">
                          <a:latin typeface="Times New Roman" panose="02020603050405020304" pitchFamily="18" charset="0"/>
                          <a:cs typeface="Times New Roman" panose="02020603050405020304" pitchFamily="18" charset="0"/>
                        </a:rPr>
                        <a:t>деятельностный</a:t>
                      </a:r>
                      <a:r>
                        <a:rPr lang="ru-RU" sz="1600" baseline="0" dirty="0" smtClean="0">
                          <a:latin typeface="Times New Roman" panose="02020603050405020304" pitchFamily="18" charset="0"/>
                          <a:cs typeface="Times New Roman" panose="02020603050405020304" pitchFamily="18" charset="0"/>
                        </a:rPr>
                        <a:t> подход</a:t>
                      </a:r>
                      <a:endParaRPr lang="ru-RU" sz="1600"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ru-RU" sz="1600" dirty="0"/>
                    </a:p>
                  </a:txBody>
                  <a:tcPr/>
                </a:tc>
                <a:tc hMerge="1">
                  <a:txBody>
                    <a:bodyPr/>
                    <a:lstStyle/>
                    <a:p>
                      <a:endParaRPr lang="ru-RU"/>
                    </a:p>
                  </a:txBody>
                  <a:tcPr/>
                </a:tc>
                <a:tc hMerge="1">
                  <a:txBody>
                    <a:bodyPr/>
                    <a:lstStyle/>
                    <a:p>
                      <a:endParaRPr lang="ru-RU" dirty="0"/>
                    </a:p>
                  </a:txBody>
                  <a:tcPr/>
                </a:tc>
              </a:tr>
              <a:tr h="674922">
                <a:tc gridSpan="4">
                  <a:txBody>
                    <a:bodyPr/>
                    <a:lstStyle/>
                    <a:p>
                      <a:pPr marL="0" marR="0" lvl="0" indent="0" algn="ctr" defTabSz="914400" rtl="0" eaLnBrk="1" fontAlgn="auto" latinLnBrk="0" hangingPunct="1">
                        <a:lnSpc>
                          <a:spcPct val="95000"/>
                        </a:lnSpc>
                        <a:spcBef>
                          <a:spcPts val="0"/>
                        </a:spcBef>
                        <a:spcAft>
                          <a:spcPts val="0"/>
                        </a:spcAft>
                        <a:buClrTx/>
                        <a:buSzTx/>
                        <a:buFontTx/>
                        <a:buNone/>
                        <a:tabLst/>
                        <a:defRPr/>
                      </a:pPr>
                      <a:r>
                        <a:rPr lang="ru-RU" sz="1600" b="1" dirty="0" smtClean="0">
                          <a:latin typeface="Times New Roman" panose="02020603050405020304" pitchFamily="18" charset="0"/>
                          <a:cs typeface="Times New Roman" panose="02020603050405020304" pitchFamily="18" charset="0"/>
                        </a:rPr>
                        <a:t>ФГОС обеспечивает:</a:t>
                      </a:r>
                      <a:r>
                        <a:rPr lang="ru-RU" sz="1600" dirty="0" smtClean="0">
                          <a:latin typeface="Times New Roman" panose="02020603050405020304" pitchFamily="18" charset="0"/>
                          <a:cs typeface="Times New Roman" panose="02020603050405020304" pitchFamily="18" charset="0"/>
                        </a:rPr>
                        <a:t> </a:t>
                      </a:r>
                      <a:r>
                        <a:rPr lang="ru-RU" sz="1600" kern="1200" dirty="0" smtClean="0">
                          <a:solidFill>
                            <a:schemeClr val="dk1"/>
                          </a:solidFill>
                          <a:effectLst/>
                          <a:latin typeface="Times New Roman" panose="02020603050405020304" pitchFamily="18" charset="0"/>
                          <a:ea typeface="+mn-ea"/>
                          <a:cs typeface="Times New Roman" panose="02020603050405020304" pitchFamily="18" charset="0"/>
                        </a:rPr>
                        <a:t>единство образовательного пространства, доступность получения качественного образования,  преемственность ОП НОО, ООО, СОО, формирование российской гражданской идентичности обучающихся как составляющей их социальной идентичности</a:t>
                      </a:r>
                      <a:endParaRPr lang="ru-RU" sz="1600"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ru-RU" dirty="0"/>
                    </a:p>
                  </a:txBody>
                  <a:tcPr/>
                </a:tc>
                <a:tc hMerge="1">
                  <a:txBody>
                    <a:bodyPr/>
                    <a:lstStyle/>
                    <a:p>
                      <a:endParaRPr lang="ru-RU"/>
                    </a:p>
                  </a:txBody>
                  <a:tcPr/>
                </a:tc>
                <a:tc hMerge="1">
                  <a:txBody>
                    <a:bodyPr/>
                    <a:lstStyle/>
                    <a:p>
                      <a:endParaRPr lang="ru-RU"/>
                    </a:p>
                  </a:txBody>
                  <a:tcPr/>
                </a:tc>
              </a:tr>
              <a:tr h="1405040">
                <a:tc>
                  <a:txBody>
                    <a:bodyPr/>
                    <a:lstStyle/>
                    <a:p>
                      <a:pPr>
                        <a:lnSpc>
                          <a:spcPct val="95000"/>
                        </a:lnSpc>
                      </a:pP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nSpc>
                          <a:spcPct val="95000"/>
                        </a:lnSpc>
                      </a:pP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государственные гарантии, </a:t>
                      </a:r>
                      <a:r>
                        <a:rPr lang="ru-RU" sz="1600" b="1" u="sng" dirty="0" smtClean="0">
                          <a:solidFill>
                            <a:srgbClr val="C00000"/>
                          </a:solidFill>
                          <a:latin typeface="Times New Roman" panose="02020603050405020304" pitchFamily="18" charset="0"/>
                          <a:cs typeface="Times New Roman" panose="02020603050405020304" pitchFamily="18" charset="0"/>
                        </a:rPr>
                        <a:t>равные возможности</a:t>
                      </a:r>
                    </a:p>
                    <a:p>
                      <a:pPr>
                        <a:lnSpc>
                          <a:spcPct val="95000"/>
                        </a:lnSpc>
                      </a:pPr>
                      <a:r>
                        <a:rPr lang="ru-RU" sz="1600" b="1" u="sng" dirty="0" smtClean="0">
                          <a:solidFill>
                            <a:srgbClr val="C00000"/>
                          </a:solidFill>
                          <a:latin typeface="Times New Roman" panose="02020603050405020304" pitchFamily="18" charset="0"/>
                          <a:cs typeface="Times New Roman" panose="02020603050405020304" pitchFamily="18" charset="0"/>
                        </a:rPr>
                        <a:t>личностное развитие обучающихся</a:t>
                      </a:r>
                      <a:r>
                        <a:rPr lang="ru-RU" sz="1600" u="sng"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в том числе гражданское, патриотическое, духовно-нравственное, эстетическое, физическое, трудовое, экологическое воспитание, ценность научного познания</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39916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5618675"/>
              </p:ext>
            </p:extLst>
          </p:nvPr>
        </p:nvGraphicFramePr>
        <p:xfrm>
          <a:off x="313898" y="135570"/>
          <a:ext cx="11641542" cy="5963648"/>
        </p:xfrm>
        <a:graphic>
          <a:graphicData uri="http://schemas.openxmlformats.org/drawingml/2006/table">
            <a:tbl>
              <a:tblPr firstRow="1" bandRow="1">
                <a:tableStyleId>{5C22544A-7EE6-4342-B048-85BDC9FD1C3A}</a:tableStyleId>
              </a:tblPr>
              <a:tblGrid>
                <a:gridCol w="5800299"/>
                <a:gridCol w="5841243"/>
              </a:tblGrid>
              <a:tr h="1188263">
                <a:tc>
                  <a:txBody>
                    <a:bodyPr/>
                    <a:lstStyle/>
                    <a:p>
                      <a:r>
                        <a:rPr lang="ru-RU" dirty="0" smtClean="0">
                          <a:solidFill>
                            <a:schemeClr val="tx1"/>
                          </a:solidFill>
                          <a:latin typeface="Times New Roman" panose="02020603050405020304" pitchFamily="18" charset="0"/>
                          <a:cs typeface="Times New Roman" panose="02020603050405020304" pitchFamily="18" charset="0"/>
                        </a:rPr>
                        <a:t>«Об утверждении федерального государственного образовательного стандарта основного общего образования» приказ </a:t>
                      </a:r>
                      <a:r>
                        <a:rPr lang="ru-RU" dirty="0" err="1" smtClean="0">
                          <a:solidFill>
                            <a:schemeClr val="tx1"/>
                          </a:solidFill>
                          <a:latin typeface="Times New Roman" panose="02020603050405020304" pitchFamily="18" charset="0"/>
                          <a:cs typeface="Times New Roman" panose="02020603050405020304" pitchFamily="18" charset="0"/>
                        </a:rPr>
                        <a:t>Минобрнауки</a:t>
                      </a:r>
                      <a:r>
                        <a:rPr lang="ru-RU" dirty="0" smtClean="0">
                          <a:solidFill>
                            <a:schemeClr val="tx1"/>
                          </a:solidFill>
                          <a:latin typeface="Times New Roman" panose="02020603050405020304" pitchFamily="18" charset="0"/>
                          <a:cs typeface="Times New Roman" panose="02020603050405020304" pitchFamily="18" charset="0"/>
                        </a:rPr>
                        <a:t> России от 17.12.2010 N 1897 (редакция от 11.12.2020)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dirty="0" smtClean="0">
                          <a:solidFill>
                            <a:schemeClr val="tx1"/>
                          </a:solidFill>
                          <a:latin typeface="Times New Roman" panose="02020603050405020304" pitchFamily="18" charset="0"/>
                          <a:cs typeface="Times New Roman" panose="02020603050405020304" pitchFamily="18" charset="0"/>
                        </a:rPr>
                        <a:t>«Об утверждении федерального государственного образовательного стандарта основного общего образования» Приказ </a:t>
                      </a:r>
                      <a:r>
                        <a:rPr lang="ru-RU" dirty="0" err="1" smtClean="0">
                          <a:solidFill>
                            <a:schemeClr val="tx1"/>
                          </a:solidFill>
                          <a:latin typeface="Times New Roman" panose="02020603050405020304" pitchFamily="18" charset="0"/>
                          <a:cs typeface="Times New Roman" panose="02020603050405020304" pitchFamily="18" charset="0"/>
                        </a:rPr>
                        <a:t>Минпросвещения</a:t>
                      </a:r>
                      <a:r>
                        <a:rPr lang="ru-RU" dirty="0" smtClean="0">
                          <a:solidFill>
                            <a:schemeClr val="tx1"/>
                          </a:solidFill>
                          <a:latin typeface="Times New Roman" panose="02020603050405020304" pitchFamily="18" charset="0"/>
                          <a:cs typeface="Times New Roman" panose="02020603050405020304" pitchFamily="18" charset="0"/>
                        </a:rPr>
                        <a:t> России от 31.05.2021 N 287</a:t>
                      </a:r>
                      <a:endParaRPr lang="ru-RU"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9328">
                <a:tc gridSpan="2">
                  <a:txBody>
                    <a:bodyPr/>
                    <a:lstStyle/>
                    <a:p>
                      <a:pPr algn="ctr"/>
                      <a:r>
                        <a:rPr lang="ru-RU" sz="1800" b="1" kern="1200" dirty="0" smtClean="0">
                          <a:solidFill>
                            <a:schemeClr val="tx1"/>
                          </a:solidFill>
                          <a:effectLst/>
                          <a:latin typeface="Times New Roman" panose="02020603050405020304" pitchFamily="18" charset="0"/>
                          <a:ea typeface="+mn-ea"/>
                          <a:cs typeface="Times New Roman" panose="02020603050405020304" pitchFamily="18" charset="0"/>
                        </a:rPr>
                        <a:t>Раздел. Требования к структуре ПООО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r>
              <a:tr h="434984">
                <a:tc gridSpan="2">
                  <a:txBody>
                    <a:bodyPr/>
                    <a:lstStyle/>
                    <a:p>
                      <a:r>
                        <a:rPr lang="ru-RU" dirty="0" smtClean="0">
                          <a:latin typeface="Times New Roman" panose="02020603050405020304" pitchFamily="18" charset="0"/>
                          <a:cs typeface="Times New Roman" panose="02020603050405020304" pitchFamily="18" charset="0"/>
                        </a:rPr>
                        <a:t>Включает обязательную часть и часть, формируемую участниками образовательных отношений </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r>
              <a:tr h="898320">
                <a:tc gridSpan="2">
                  <a:txBody>
                    <a:bodyPr/>
                    <a:lstStyle/>
                    <a:p>
                      <a:r>
                        <a:rPr lang="ru-RU" dirty="0" smtClean="0">
                          <a:latin typeface="Times New Roman" panose="02020603050405020304" pitchFamily="18" charset="0"/>
                          <a:cs typeface="Times New Roman" panose="02020603050405020304" pitchFamily="18" charset="0"/>
                        </a:rPr>
                        <a:t>Объем обязательной части ООП/ПООО</a:t>
                      </a:r>
                      <a:r>
                        <a:rPr lang="ru-RU" baseline="0"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70%;</a:t>
                      </a:r>
                    </a:p>
                    <a:p>
                      <a:r>
                        <a:rPr lang="ru-RU" dirty="0" smtClean="0">
                          <a:latin typeface="Times New Roman" panose="02020603050405020304" pitchFamily="18" charset="0"/>
                          <a:cs typeface="Times New Roman" panose="02020603050405020304" pitchFamily="18" charset="0"/>
                        </a:rPr>
                        <a:t>объем части, формируемой участниками образовательных отношений - 30%, реализуется через урочную и внеурочную деятельность</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r>
              <a:tr h="1167816">
                <a:tc gridSpan="2">
                  <a:txBody>
                    <a:bodyPr/>
                    <a:lstStyle/>
                    <a:p>
                      <a:pPr algn="ctr"/>
                      <a:r>
                        <a:rPr lang="ru-RU" dirty="0" smtClean="0">
                          <a:latin typeface="Times New Roman" panose="02020603050405020304" pitchFamily="18" charset="0"/>
                          <a:cs typeface="Times New Roman" panose="02020603050405020304" pitchFamily="18" charset="0"/>
                        </a:rPr>
                        <a:t>Программа основного общего образования, в том числе адаптированная, включает три раздела:</a:t>
                      </a:r>
                    </a:p>
                    <a:p>
                      <a:pPr algn="ctr"/>
                      <a:r>
                        <a:rPr lang="ru-RU" dirty="0" smtClean="0">
                          <a:latin typeface="Times New Roman" panose="02020603050405020304" pitchFamily="18" charset="0"/>
                          <a:cs typeface="Times New Roman" panose="02020603050405020304" pitchFamily="18" charset="0"/>
                        </a:rPr>
                        <a:t>целевой;</a:t>
                      </a:r>
                    </a:p>
                    <a:p>
                      <a:pPr algn="ctr"/>
                      <a:r>
                        <a:rPr lang="ru-RU" dirty="0" smtClean="0">
                          <a:latin typeface="Times New Roman" panose="02020603050405020304" pitchFamily="18" charset="0"/>
                          <a:cs typeface="Times New Roman" panose="02020603050405020304" pitchFamily="18" charset="0"/>
                        </a:rPr>
                        <a:t>содержательный;</a:t>
                      </a:r>
                    </a:p>
                    <a:p>
                      <a:pPr algn="ctr"/>
                      <a:r>
                        <a:rPr lang="ru-RU" dirty="0" smtClean="0">
                          <a:latin typeface="Times New Roman" panose="02020603050405020304" pitchFamily="18" charset="0"/>
                          <a:cs typeface="Times New Roman" panose="02020603050405020304" pitchFamily="18" charset="0"/>
                        </a:rPr>
                        <a:t>организационный. </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408024">
                <a:tc gridSpan="2">
                  <a:txBody>
                    <a:bodyPr/>
                    <a:lstStyle/>
                    <a:p>
                      <a:pPr algn="ctr"/>
                      <a:r>
                        <a:rPr lang="ru-RU" dirty="0" smtClean="0">
                          <a:latin typeface="Times New Roman" panose="02020603050405020304" pitchFamily="18" charset="0"/>
                          <a:cs typeface="Times New Roman" panose="02020603050405020304" pitchFamily="18" charset="0"/>
                        </a:rPr>
                        <a:t>Целевой определяет: цели, задачи. планируемые результаты реализации ПООО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437311">
                <a:tc gridSpan="2">
                  <a: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Целевой раздел</a:t>
                      </a:r>
                      <a:r>
                        <a:rPr lang="ru-RU" dirty="0" smtClean="0">
                          <a:solidFill>
                            <a:schemeClr val="tx1"/>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включает: </a:t>
                      </a: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r>
                        <a:rPr lang="ru-RU" dirty="0" smtClean="0">
                          <a:latin typeface="Times New Roman" panose="02020603050405020304" pitchFamily="18" charset="0"/>
                          <a:cs typeface="Times New Roman" panose="02020603050405020304" pitchFamily="18" charset="0"/>
                        </a:rPr>
                        <a:t>пояснительную записку (НОВОЕ: </a:t>
                      </a:r>
                      <a:r>
                        <a:rPr lang="ru-RU" baseline="0" dirty="0" smtClean="0">
                          <a:latin typeface="Times New Roman" panose="02020603050405020304" pitchFamily="18" charset="0"/>
                          <a:cs typeface="Times New Roman" panose="02020603050405020304" pitchFamily="18" charset="0"/>
                        </a:rPr>
                        <a:t> </a:t>
                      </a:r>
                      <a:r>
                        <a:rPr lang="ru-RU" b="1" u="sng" dirty="0" smtClean="0">
                          <a:solidFill>
                            <a:srgbClr val="C00000"/>
                          </a:solidFill>
                          <a:latin typeface="Times New Roman" panose="02020603050405020304" pitchFamily="18" charset="0"/>
                          <a:cs typeface="Times New Roman" panose="02020603050405020304" pitchFamily="18" charset="0"/>
                        </a:rPr>
                        <a:t>механизмы реализации</a:t>
                      </a:r>
                      <a:r>
                        <a:rPr lang="ru-RU" u="sng"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ПООО;</a:t>
                      </a: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r>
                        <a:rPr lang="ru-RU" dirty="0" smtClean="0">
                          <a:latin typeface="Times New Roman" panose="02020603050405020304" pitchFamily="18" charset="0"/>
                          <a:cs typeface="Times New Roman" panose="02020603050405020304" pitchFamily="18" charset="0"/>
                        </a:rPr>
                        <a:t>планируемые результаты освоения и ПООО;</a:t>
                      </a:r>
                    </a:p>
                    <a:p>
                      <a:pPr algn="just"/>
                      <a:r>
                        <a:rPr lang="ru-RU" baseline="0" dirty="0" smtClean="0">
                          <a:latin typeface="Times New Roman" panose="02020603050405020304" pitchFamily="18" charset="0"/>
                          <a:cs typeface="Times New Roman" panose="02020603050405020304" pitchFamily="18" charset="0"/>
                        </a:rPr>
                        <a:t>3. систему оценки планируемых результатов освоения ПООО (НОВОЕ</a:t>
                      </a:r>
                      <a:r>
                        <a:rPr lang="ru-RU" u="none" baseline="0" dirty="0" smtClean="0">
                          <a:latin typeface="Times New Roman" panose="02020603050405020304" pitchFamily="18" charset="0"/>
                          <a:cs typeface="Times New Roman" panose="02020603050405020304" pitchFamily="18" charset="0"/>
                        </a:rPr>
                        <a:t>: </a:t>
                      </a:r>
                      <a:r>
                        <a:rPr lang="ru-RU" b="1" u="sng" baseline="0" dirty="0" smtClean="0">
                          <a:solidFill>
                            <a:srgbClr val="C00000"/>
                          </a:solidFill>
                          <a:latin typeface="Times New Roman" panose="02020603050405020304" pitchFamily="18" charset="0"/>
                          <a:cs typeface="Times New Roman" panose="02020603050405020304" pitchFamily="18" charset="0"/>
                        </a:rPr>
                        <a:t>исключено описание организации и содержания ГИА, итоговой оценки по предметам, не включенным в ГИА</a:t>
                      </a:r>
                      <a:endParaRPr lang="ru-RU" b="1" u="sng" dirty="0" smtClean="0">
                        <a:solidFill>
                          <a:srgbClr val="C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1725811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543246242"/>
              </p:ext>
            </p:extLst>
          </p:nvPr>
        </p:nvGraphicFramePr>
        <p:xfrm>
          <a:off x="191069" y="356458"/>
          <a:ext cx="11750723" cy="6615160"/>
        </p:xfrm>
        <a:graphic>
          <a:graphicData uri="http://schemas.openxmlformats.org/drawingml/2006/table">
            <a:tbl>
              <a:tblPr firstRow="1" bandRow="1">
                <a:tableStyleId>{5C22544A-7EE6-4342-B048-85BDC9FD1C3A}</a:tableStyleId>
              </a:tblPr>
              <a:tblGrid>
                <a:gridCol w="5854890"/>
                <a:gridCol w="5895833"/>
              </a:tblGrid>
              <a:tr h="557219">
                <a:tc>
                  <a:txBody>
                    <a:bodyPr/>
                    <a:lstStyle/>
                    <a:p>
                      <a:pPr algn="ctr"/>
                      <a:r>
                        <a:rPr lang="ru-RU" sz="1600" dirty="0" smtClean="0">
                          <a:solidFill>
                            <a:schemeClr val="tx1"/>
                          </a:solidFill>
                          <a:latin typeface="Times New Roman" panose="02020603050405020304" pitchFamily="18" charset="0"/>
                          <a:cs typeface="Times New Roman" panose="02020603050405020304" pitchFamily="18" charset="0"/>
                        </a:rPr>
                        <a:t>Рабочая программа учебных предметов, учебных курсов </a:t>
                      </a:r>
                    </a:p>
                    <a:p>
                      <a:pPr algn="ctr"/>
                      <a:r>
                        <a:rPr lang="ru-RU" sz="1600" dirty="0" smtClean="0">
                          <a:solidFill>
                            <a:schemeClr val="tx1"/>
                          </a:solidFill>
                          <a:latin typeface="Times New Roman" panose="02020603050405020304" pitchFamily="18" charset="0"/>
                          <a:cs typeface="Times New Roman" panose="02020603050405020304" pitchFamily="18" charset="0"/>
                        </a:rPr>
                        <a:t>(в том числе внеурочной деятельности) п.32.1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anose="02020603050405020304" pitchFamily="18" charset="0"/>
                          <a:cs typeface="Times New Roman" panose="02020603050405020304" pitchFamily="18" charset="0"/>
                        </a:rPr>
                        <a:t>Программа </a:t>
                      </a:r>
                      <a:r>
                        <a:rPr lang="ru-RU" sz="1600" dirty="0" smtClean="0">
                          <a:solidFill>
                            <a:srgbClr val="FF0000"/>
                          </a:solidFill>
                          <a:latin typeface="Times New Roman" panose="02020603050405020304" pitchFamily="18" charset="0"/>
                          <a:cs typeface="Times New Roman" panose="02020603050405020304" pitchFamily="18" charset="0"/>
                        </a:rPr>
                        <a:t>формирования </a:t>
                      </a:r>
                      <a:r>
                        <a:rPr lang="ru-RU" sz="1600" b="0" i="1" dirty="0" smtClean="0">
                          <a:solidFill>
                            <a:schemeClr val="tx1"/>
                          </a:solidFill>
                          <a:latin typeface="Times New Roman" panose="02020603050405020304" pitchFamily="18" charset="0"/>
                          <a:cs typeface="Times New Roman" panose="02020603050405020304" pitchFamily="18" charset="0"/>
                        </a:rPr>
                        <a:t>(ранее</a:t>
                      </a:r>
                      <a:r>
                        <a:rPr lang="ru-RU" sz="1600" b="0" i="1" baseline="0" dirty="0" smtClean="0">
                          <a:solidFill>
                            <a:schemeClr val="tx1"/>
                          </a:solidFill>
                          <a:latin typeface="Times New Roman" panose="02020603050405020304" pitchFamily="18" charset="0"/>
                          <a:cs typeface="Times New Roman" panose="02020603050405020304" pitchFamily="18" charset="0"/>
                        </a:rPr>
                        <a:t> - развитие)</a:t>
                      </a:r>
                      <a:r>
                        <a:rPr lang="ru-RU" sz="1600" dirty="0" smtClean="0">
                          <a:solidFill>
                            <a:schemeClr val="tx1"/>
                          </a:solidFill>
                          <a:latin typeface="Times New Roman" panose="02020603050405020304" pitchFamily="18" charset="0"/>
                          <a:cs typeface="Times New Roman" panose="02020603050405020304" pitchFamily="18" charset="0"/>
                        </a:rPr>
                        <a:t> УУД у обучающихся</a:t>
                      </a:r>
                    </a:p>
                    <a:p>
                      <a:pPr algn="ctr"/>
                      <a:r>
                        <a:rPr lang="ru-RU" sz="1600" dirty="0" smtClean="0">
                          <a:solidFill>
                            <a:schemeClr val="tx1"/>
                          </a:solidFill>
                          <a:latin typeface="Times New Roman" panose="02020603050405020304" pitchFamily="18" charset="0"/>
                          <a:cs typeface="Times New Roman" panose="02020603050405020304" pitchFamily="18" charset="0"/>
                        </a:rPr>
                        <a:t>должна обеспечивать  п.32.2</a:t>
                      </a:r>
                      <a:endParaRPr lang="ru-RU" sz="16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58500">
                <a:tc>
                  <a:txBody>
                    <a:bodyPr/>
                    <a:lstStyle/>
                    <a:p>
                      <a:pPr marL="342900" indent="-342900" algn="l">
                        <a:lnSpc>
                          <a:spcPct val="95000"/>
                        </a:lnSpc>
                        <a:buAutoNum type="arabicPeriod"/>
                      </a:pPr>
                      <a:r>
                        <a:rPr lang="ru-RU" sz="1600" dirty="0" smtClean="0">
                          <a:latin typeface="Times New Roman" panose="02020603050405020304" pitchFamily="18" charset="0"/>
                          <a:cs typeface="Times New Roman" panose="02020603050405020304" pitchFamily="18" charset="0"/>
                        </a:rPr>
                        <a:t>Содержание учебного предмета, учебного курса </a:t>
                      </a:r>
                    </a:p>
                    <a:p>
                      <a:pPr marL="342900" indent="-342900" algn="l">
                        <a:lnSpc>
                          <a:spcPct val="95000"/>
                        </a:lnSpc>
                        <a:buAutoNum type="arabicPeriod"/>
                      </a:pPr>
                      <a:r>
                        <a:rPr lang="ru-RU" sz="1600" dirty="0" smtClean="0">
                          <a:latin typeface="Times New Roman" panose="02020603050405020304" pitchFamily="18" charset="0"/>
                          <a:cs typeface="Times New Roman" panose="02020603050405020304" pitchFamily="18" charset="0"/>
                        </a:rPr>
                        <a:t>Планируемые результаты освоения учебного предмета, учебного курса </a:t>
                      </a:r>
                    </a:p>
                    <a:p>
                      <a:pPr marL="342900" indent="-342900" algn="l">
                        <a:lnSpc>
                          <a:spcPct val="95000"/>
                        </a:lnSpc>
                        <a:buAutoNum type="arabicPeriod"/>
                      </a:pPr>
                      <a:r>
                        <a:rPr lang="ru-RU" sz="1600" dirty="0" smtClean="0">
                          <a:latin typeface="Times New Roman" panose="02020603050405020304" pitchFamily="18" charset="0"/>
                          <a:cs typeface="Times New Roman" panose="02020603050405020304" pitchFamily="18" charset="0"/>
                        </a:rPr>
                        <a:t>Тематическое планирование с указанием количества часов, отводимых на освоение каждой темы </a:t>
                      </a:r>
                    </a:p>
                    <a:p>
                      <a:pPr marL="0" indent="0" algn="l">
                        <a:lnSpc>
                          <a:spcPct val="95000"/>
                        </a:lnSpc>
                        <a:buNone/>
                      </a:pPr>
                      <a:r>
                        <a:rPr lang="ru-RU" sz="1600" dirty="0" smtClean="0">
                          <a:latin typeface="Times New Roman" panose="02020603050405020304" pitchFamily="18" charset="0"/>
                          <a:cs typeface="Times New Roman" panose="02020603050405020304" pitchFamily="18" charset="0"/>
                        </a:rPr>
                        <a:t>и </a:t>
                      </a:r>
                      <a:r>
                        <a:rPr lang="ru-RU" sz="1600" b="1" u="sng" dirty="0" smtClean="0">
                          <a:solidFill>
                            <a:srgbClr val="C00000"/>
                          </a:solidFill>
                          <a:latin typeface="Times New Roman" panose="02020603050405020304" pitchFamily="18" charset="0"/>
                          <a:cs typeface="Times New Roman" panose="02020603050405020304" pitchFamily="18" charset="0"/>
                        </a:rPr>
                        <a:t>возможность использования по этой теме электронных (цифровых) образовательных ресурсов </a:t>
                      </a:r>
                      <a:r>
                        <a:rPr lang="ru-RU" sz="1400" dirty="0" smtClean="0">
                          <a:latin typeface="Times New Roman" panose="02020603050405020304" pitchFamily="18" charset="0"/>
                          <a:cs typeface="Times New Roman" panose="02020603050405020304" pitchFamily="18" charset="0"/>
                        </a:rPr>
                        <a:t>(мультимедийные программы, электронные учебники и задачники, электронные библиотеки, виртуальные лаборатории, игровые программы, коллекции цифровых образовательных ресурсов)</a:t>
                      </a:r>
                    </a:p>
                    <a:p>
                      <a:pPr marL="285750" indent="-285750" algn="l">
                        <a:lnSpc>
                          <a:spcPct val="95000"/>
                        </a:lnSpc>
                        <a:buFont typeface="Wingdings" panose="05000000000000000000" pitchFamily="2" charset="2"/>
                        <a:buChar char="ü"/>
                      </a:pPr>
                      <a:r>
                        <a:rPr lang="ru-RU" sz="1600" u="none" dirty="0" smtClean="0">
                          <a:latin typeface="Times New Roman" panose="02020603050405020304" pitchFamily="18" charset="0"/>
                          <a:cs typeface="Times New Roman" panose="02020603050405020304" pitchFamily="18" charset="0"/>
                        </a:rPr>
                        <a:t>Рабочие программы </a:t>
                      </a:r>
                      <a:r>
                        <a:rPr lang="ru-RU" sz="1600" b="1" u="sng" dirty="0" smtClean="0">
                          <a:solidFill>
                            <a:srgbClr val="C00000"/>
                          </a:solidFill>
                          <a:latin typeface="Times New Roman" panose="02020603050405020304" pitchFamily="18" charset="0"/>
                          <a:cs typeface="Times New Roman" panose="02020603050405020304" pitchFamily="18" charset="0"/>
                        </a:rPr>
                        <a:t>формируются с учетом рабочей программы воспитания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nSpc>
                          <a:spcPct val="95000"/>
                        </a:lnSpc>
                        <a:buFont typeface="Wingdings" panose="05000000000000000000" pitchFamily="2" charset="2"/>
                        <a:buChar char="ü"/>
                      </a:pPr>
                      <a:r>
                        <a:rPr lang="ru-RU" sz="1600" u="none" dirty="0" smtClean="0">
                          <a:solidFill>
                            <a:schemeClr val="tx1"/>
                          </a:solidFill>
                          <a:latin typeface="Times New Roman" panose="02020603050405020304" pitchFamily="18" charset="0"/>
                          <a:cs typeface="Times New Roman" panose="02020603050405020304" pitchFamily="18" charset="0"/>
                        </a:rPr>
                        <a:t>формирование опыта применения УУД в жизненных ситуациях</a:t>
                      </a:r>
                      <a:r>
                        <a:rPr lang="ru-RU" sz="1600" u="none" dirty="0" smtClean="0">
                          <a:solidFill>
                            <a:srgbClr val="C00000"/>
                          </a:solidFill>
                          <a:latin typeface="Times New Roman" panose="02020603050405020304" pitchFamily="18" charset="0"/>
                          <a:cs typeface="Times New Roman" panose="02020603050405020304" pitchFamily="18" charset="0"/>
                        </a:rPr>
                        <a:t> </a:t>
                      </a:r>
                      <a:r>
                        <a:rPr lang="ru-RU" sz="1600" b="1" u="sng" dirty="0" smtClean="0">
                          <a:solidFill>
                            <a:srgbClr val="C00000"/>
                          </a:solidFill>
                          <a:latin typeface="Times New Roman" panose="02020603050405020304" pitchFamily="18" charset="0"/>
                          <a:cs typeface="Times New Roman" panose="02020603050405020304" pitchFamily="18" charset="0"/>
                        </a:rPr>
                        <a:t>(функциональная грамотность); </a:t>
                      </a:r>
                      <a:r>
                        <a:rPr lang="ru-RU" sz="1600" b="1" u="sng" baseline="0" dirty="0" smtClean="0">
                          <a:solidFill>
                            <a:schemeClr val="tx1"/>
                          </a:solidFill>
                          <a:latin typeface="Times New Roman" panose="02020603050405020304" pitchFamily="18" charset="0"/>
                          <a:cs typeface="Times New Roman" panose="02020603050405020304" pitchFamily="18" charset="0"/>
                        </a:rPr>
                        <a:t> </a:t>
                      </a:r>
                    </a:p>
                    <a:p>
                      <a:pPr marL="285750" indent="-285750">
                        <a:lnSpc>
                          <a:spcPct val="95000"/>
                        </a:lnSpc>
                        <a:buFont typeface="Wingdings" panose="05000000000000000000" pitchFamily="2" charset="2"/>
                        <a:buChar char="ü"/>
                      </a:pPr>
                      <a:r>
                        <a:rPr lang="ru-RU" sz="1600" b="1" u="sng" dirty="0" smtClean="0">
                          <a:solidFill>
                            <a:srgbClr val="C00000"/>
                          </a:solidFill>
                          <a:latin typeface="Times New Roman" panose="02020603050405020304" pitchFamily="18" charset="0"/>
                          <a:cs typeface="Times New Roman" panose="02020603050405020304" pitchFamily="18" charset="0"/>
                        </a:rPr>
                        <a:t>формирования компетенций в предметных областях, учебно-исследовательской и проектной деятельности;</a:t>
                      </a:r>
                    </a:p>
                    <a:p>
                      <a:pPr marL="285750" indent="-285750">
                        <a:lnSpc>
                          <a:spcPct val="95000"/>
                        </a:lnSpc>
                        <a:buFont typeface="Wingdings" panose="05000000000000000000" pitchFamily="2" charset="2"/>
                        <a:buChar char="ü"/>
                      </a:pPr>
                      <a:r>
                        <a:rPr lang="ru-RU" sz="1600" u="none" dirty="0" smtClean="0">
                          <a:solidFill>
                            <a:schemeClr val="tx1"/>
                          </a:solidFill>
                          <a:latin typeface="Times New Roman" panose="02020603050405020304" pitchFamily="18" charset="0"/>
                          <a:cs typeface="Times New Roman" panose="02020603050405020304" pitchFamily="18" charset="0"/>
                        </a:rPr>
                        <a:t>формирование знаний и навыков в области </a:t>
                      </a:r>
                      <a:r>
                        <a:rPr lang="ru-RU" sz="1600" b="1" u="sng" dirty="0" smtClean="0">
                          <a:solidFill>
                            <a:srgbClr val="C00000"/>
                          </a:solidFill>
                          <a:latin typeface="Times New Roman" panose="02020603050405020304" pitchFamily="18" charset="0"/>
                          <a:cs typeface="Times New Roman" panose="02020603050405020304" pitchFamily="18" charset="0"/>
                        </a:rPr>
                        <a:t>финансовой грамотности</a:t>
                      </a:r>
                      <a:endParaRPr lang="ru-RU" sz="1600" b="1" u="sng" dirty="0">
                        <a:solidFill>
                          <a:srgbClr val="C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8410">
                <a:tc>
                  <a:txBody>
                    <a:bodyPr/>
                    <a:lstStyle/>
                    <a:p>
                      <a:pPr algn="ctr">
                        <a:lnSpc>
                          <a:spcPct val="95000"/>
                        </a:lnSpc>
                      </a:pPr>
                      <a:r>
                        <a:rPr lang="ru-RU" sz="1600" b="1" dirty="0" smtClean="0">
                          <a:solidFill>
                            <a:schemeClr val="tx1"/>
                          </a:solidFill>
                          <a:latin typeface="Times New Roman" panose="02020603050405020304" pitchFamily="18" charset="0"/>
                          <a:cs typeface="Times New Roman" panose="02020603050405020304" pitchFamily="18" charset="0"/>
                        </a:rPr>
                        <a:t>Рабочая программа воспитания п.32.3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95000"/>
                        </a:lnSpc>
                      </a:pPr>
                      <a:r>
                        <a:rPr lang="ru-RU" sz="1600" b="1" kern="1200" dirty="0" smtClean="0">
                          <a:solidFill>
                            <a:schemeClr val="tx1"/>
                          </a:solidFill>
                          <a:effectLst/>
                          <a:latin typeface="Times New Roman" panose="02020603050405020304" pitchFamily="18" charset="0"/>
                          <a:ea typeface="+mn-ea"/>
                          <a:cs typeface="Times New Roman" panose="02020603050405020304" pitchFamily="18" charset="0"/>
                        </a:rPr>
                        <a:t>Программа коррекционной работы п.32.4 </a:t>
                      </a:r>
                      <a:r>
                        <a:rPr lang="ru-RU" sz="16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ru-RU" sz="1400" b="0" kern="1200" dirty="0" smtClean="0">
                          <a:solidFill>
                            <a:schemeClr val="tx1"/>
                          </a:solidFill>
                          <a:effectLst/>
                          <a:latin typeface="Times New Roman" panose="02020603050405020304" pitchFamily="18" charset="0"/>
                          <a:ea typeface="+mn-ea"/>
                          <a:cs typeface="Times New Roman" panose="02020603050405020304" pitchFamily="18" charset="0"/>
                        </a:rPr>
                        <a:t>(при наличии лиц</a:t>
                      </a:r>
                      <a:r>
                        <a:rPr lang="ru-RU" sz="1400" b="0" kern="1200" baseline="0" dirty="0" smtClean="0">
                          <a:solidFill>
                            <a:schemeClr val="tx1"/>
                          </a:solidFill>
                          <a:effectLst/>
                          <a:latin typeface="Times New Roman" panose="02020603050405020304" pitchFamily="18" charset="0"/>
                          <a:ea typeface="+mn-ea"/>
                          <a:cs typeface="Times New Roman" panose="02020603050405020304" pitchFamily="18" charset="0"/>
                        </a:rPr>
                        <a:t> с ОВЗ)</a:t>
                      </a:r>
                      <a:endParaRPr lang="ru-RU"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50379">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может иметь модульную структуру и включать:</a:t>
                      </a:r>
                    </a:p>
                    <a:p>
                      <a:pPr>
                        <a:lnSpc>
                          <a:spcPct val="95000"/>
                        </a:lnSpc>
                      </a:pPr>
                      <a:r>
                        <a:rPr lang="ru-RU" sz="1600" dirty="0" smtClean="0">
                          <a:latin typeface="Times New Roman" panose="02020603050405020304" pitchFamily="18" charset="0"/>
                          <a:cs typeface="Times New Roman" panose="02020603050405020304" pitchFamily="18" charset="0"/>
                        </a:rPr>
                        <a:t>1. анализ воспитательного процесса в ОО;</a:t>
                      </a:r>
                    </a:p>
                    <a:p>
                      <a:pPr>
                        <a:lnSpc>
                          <a:spcPct val="95000"/>
                        </a:lnSpc>
                      </a:pPr>
                      <a:r>
                        <a:rPr lang="ru-RU" sz="1600" dirty="0" smtClean="0">
                          <a:latin typeface="Times New Roman" panose="02020603050405020304" pitchFamily="18" charset="0"/>
                          <a:cs typeface="Times New Roman" panose="02020603050405020304" pitchFamily="18" charset="0"/>
                        </a:rPr>
                        <a:t>2. цель и задачи воспитания обучающихся;</a:t>
                      </a:r>
                    </a:p>
                    <a:p>
                      <a:pPr>
                        <a:lnSpc>
                          <a:spcPct val="95000"/>
                        </a:lnSpc>
                      </a:pPr>
                      <a:r>
                        <a:rPr lang="ru-RU" sz="1600" dirty="0" smtClean="0">
                          <a:latin typeface="Times New Roman" panose="02020603050405020304" pitchFamily="18" charset="0"/>
                          <a:cs typeface="Times New Roman" panose="02020603050405020304" pitchFamily="18" charset="0"/>
                        </a:rPr>
                        <a:t>3. виды, формы и содержание воспитательной деятельности;</a:t>
                      </a:r>
                    </a:p>
                    <a:p>
                      <a:pPr>
                        <a:lnSpc>
                          <a:spcPct val="95000"/>
                        </a:lnSpc>
                      </a:pPr>
                      <a:r>
                        <a:rPr lang="ru-RU" sz="1600" dirty="0" smtClean="0">
                          <a:latin typeface="Times New Roman" panose="02020603050405020304" pitchFamily="18" charset="0"/>
                          <a:cs typeface="Times New Roman" panose="02020603050405020304" pitchFamily="18" charset="0"/>
                        </a:rPr>
                        <a:t>4. </a:t>
                      </a:r>
                      <a:r>
                        <a:rPr lang="ru-RU" sz="1600" b="1" u="sng" dirty="0" smtClean="0">
                          <a:solidFill>
                            <a:srgbClr val="C00000"/>
                          </a:solidFill>
                          <a:latin typeface="Times New Roman" panose="02020603050405020304" pitchFamily="18" charset="0"/>
                          <a:cs typeface="Times New Roman" panose="02020603050405020304" pitchFamily="18" charset="0"/>
                        </a:rPr>
                        <a:t>систему поощрения </a:t>
                      </a:r>
                      <a:r>
                        <a:rPr lang="ru-RU" sz="1600" dirty="0" smtClean="0">
                          <a:latin typeface="Times New Roman" panose="02020603050405020304" pitchFamily="18" charset="0"/>
                          <a:cs typeface="Times New Roman" panose="02020603050405020304" pitchFamily="18" charset="0"/>
                        </a:rPr>
                        <a:t>социальной успешности и проявлений активной жизненной позиции обучающихся.</a:t>
                      </a:r>
                    </a:p>
                    <a:p>
                      <a:pPr>
                        <a:lnSpc>
                          <a:spcPct val="95000"/>
                        </a:lnSpc>
                      </a:pP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95000"/>
                        </a:lnSpc>
                      </a:pPr>
                      <a:r>
                        <a:rPr lang="ru-RU" sz="1600" dirty="0" smtClean="0">
                          <a:latin typeface="Times New Roman" panose="02020603050405020304" pitchFamily="18" charset="0"/>
                          <a:cs typeface="Times New Roman" panose="02020603050405020304" pitchFamily="18" charset="0"/>
                        </a:rPr>
                        <a:t>должна содержать:</a:t>
                      </a:r>
                    </a:p>
                    <a:p>
                      <a:pPr>
                        <a:lnSpc>
                          <a:spcPct val="95000"/>
                        </a:lnSpc>
                      </a:pPr>
                      <a:r>
                        <a:rPr lang="ru-RU" sz="1600" dirty="0" smtClean="0">
                          <a:latin typeface="Times New Roman" panose="02020603050405020304" pitchFamily="18" charset="0"/>
                          <a:cs typeface="Times New Roman" panose="02020603050405020304" pitchFamily="18" charset="0"/>
                        </a:rPr>
                        <a:t>1. </a:t>
                      </a:r>
                      <a:r>
                        <a:rPr lang="ru-RU" sz="1600" b="1" u="sng" dirty="0" smtClean="0">
                          <a:solidFill>
                            <a:srgbClr val="C00000"/>
                          </a:solidFill>
                          <a:latin typeface="Times New Roman" panose="02020603050405020304" pitchFamily="18" charset="0"/>
                          <a:cs typeface="Times New Roman" panose="02020603050405020304" pitchFamily="18" charset="0"/>
                        </a:rPr>
                        <a:t>описание особых образовательных потребностей обучающихся </a:t>
                      </a:r>
                      <a:r>
                        <a:rPr lang="ru-RU" sz="1600" dirty="0" smtClean="0">
                          <a:latin typeface="Times New Roman" panose="02020603050405020304" pitchFamily="18" charset="0"/>
                          <a:cs typeface="Times New Roman" panose="02020603050405020304" pitchFamily="18" charset="0"/>
                        </a:rPr>
                        <a:t>с ОВЗ </a:t>
                      </a:r>
                      <a:r>
                        <a:rPr lang="ru-RU" sz="1600" i="1" dirty="0" smtClean="0">
                          <a:latin typeface="Times New Roman" panose="02020603050405020304" pitchFamily="18" charset="0"/>
                          <a:cs typeface="Times New Roman" panose="02020603050405020304" pitchFamily="18" charset="0"/>
                        </a:rPr>
                        <a:t>(ранее </a:t>
                      </a:r>
                      <a:r>
                        <a:rPr lang="ru-RU" sz="1600" i="1" baseline="0" dirty="0" smtClean="0">
                          <a:solidFill>
                            <a:schemeClr val="tx1"/>
                          </a:solidFill>
                          <a:latin typeface="Times New Roman" panose="02020603050405020304" pitchFamily="18" charset="0"/>
                          <a:cs typeface="Times New Roman" panose="02020603050405020304" pitchFamily="18" charset="0"/>
                        </a:rPr>
                        <a:t>–</a:t>
                      </a:r>
                      <a:r>
                        <a:rPr lang="ru-RU" sz="1600" i="1" dirty="0" smtClean="0">
                          <a:latin typeface="Times New Roman" panose="02020603050405020304" pitchFamily="18" charset="0"/>
                          <a:cs typeface="Times New Roman" panose="02020603050405020304" pitchFamily="18" charset="0"/>
                        </a:rPr>
                        <a:t> цели и задачи);</a:t>
                      </a:r>
                    </a:p>
                    <a:p>
                      <a:pPr>
                        <a:lnSpc>
                          <a:spcPct val="95000"/>
                        </a:lnSpc>
                      </a:pPr>
                      <a:r>
                        <a:rPr lang="ru-RU" sz="1600" dirty="0" smtClean="0">
                          <a:latin typeface="Times New Roman" panose="02020603050405020304" pitchFamily="18" charset="0"/>
                          <a:cs typeface="Times New Roman" panose="02020603050405020304" pitchFamily="18" charset="0"/>
                        </a:rPr>
                        <a:t>2. </a:t>
                      </a:r>
                      <a:r>
                        <a:rPr lang="ru-RU" sz="1600" b="1" u="sng" dirty="0" smtClean="0">
                          <a:solidFill>
                            <a:srgbClr val="C00000"/>
                          </a:solidFill>
                          <a:latin typeface="Times New Roman" panose="02020603050405020304" pitchFamily="18" charset="0"/>
                          <a:cs typeface="Times New Roman" panose="02020603050405020304" pitchFamily="18" charset="0"/>
                        </a:rPr>
                        <a:t>план</a:t>
                      </a:r>
                      <a:r>
                        <a:rPr lang="ru-RU" sz="1600" b="1" dirty="0" smtClean="0">
                          <a:solidFill>
                            <a:srgbClr val="C00000"/>
                          </a:solidFill>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индивидуально ориентированных диагностических и коррекционных </a:t>
                      </a:r>
                      <a:r>
                        <a:rPr lang="ru-RU" sz="1600" b="1" u="sng" dirty="0" smtClean="0">
                          <a:solidFill>
                            <a:srgbClr val="C00000"/>
                          </a:solidFill>
                          <a:latin typeface="Times New Roman" panose="02020603050405020304" pitchFamily="18" charset="0"/>
                          <a:cs typeface="Times New Roman" panose="02020603050405020304" pitchFamily="18" charset="0"/>
                        </a:rPr>
                        <a:t>мероприятий </a:t>
                      </a:r>
                      <a:r>
                        <a:rPr lang="ru-RU" sz="1600" b="0" i="1" dirty="0" smtClean="0">
                          <a:solidFill>
                            <a:schemeClr val="tx1"/>
                          </a:solidFill>
                          <a:latin typeface="Times New Roman" panose="02020603050405020304" pitchFamily="18" charset="0"/>
                          <a:cs typeface="Times New Roman" panose="02020603050405020304" pitchFamily="18" charset="0"/>
                        </a:rPr>
                        <a:t>(ранее </a:t>
                      </a:r>
                      <a:r>
                        <a:rPr lang="ru-RU" sz="1600" i="1" baseline="0" dirty="0" smtClean="0">
                          <a:solidFill>
                            <a:schemeClr val="tx1"/>
                          </a:solidFill>
                          <a:latin typeface="Times New Roman" panose="02020603050405020304" pitchFamily="18" charset="0"/>
                          <a:cs typeface="Times New Roman" panose="02020603050405020304" pitchFamily="18" charset="0"/>
                        </a:rPr>
                        <a:t>–</a:t>
                      </a:r>
                      <a:r>
                        <a:rPr lang="ru-RU" sz="1600" b="0" i="1" dirty="0" smtClean="0">
                          <a:solidFill>
                            <a:schemeClr val="tx1"/>
                          </a:solidFill>
                          <a:latin typeface="Times New Roman" panose="02020603050405020304" pitchFamily="18" charset="0"/>
                          <a:cs typeface="Times New Roman" panose="02020603050405020304" pitchFamily="18" charset="0"/>
                        </a:rPr>
                        <a:t> направления)</a:t>
                      </a:r>
                      <a:r>
                        <a:rPr lang="ru-RU" sz="1600" b="0" dirty="0" smtClean="0">
                          <a:solidFill>
                            <a:schemeClr val="dk1"/>
                          </a:solidFill>
                          <a:latin typeface="Times New Roman" panose="02020603050405020304" pitchFamily="18" charset="0"/>
                          <a:cs typeface="Times New Roman" panose="02020603050405020304" pitchFamily="18" charset="0"/>
                        </a:rPr>
                        <a:t>;</a:t>
                      </a:r>
                      <a:endParaRPr lang="ru-RU" sz="1600" dirty="0" smtClean="0">
                        <a:latin typeface="Times New Roman" panose="02020603050405020304" pitchFamily="18" charset="0"/>
                        <a:cs typeface="Times New Roman" panose="02020603050405020304" pitchFamily="18" charset="0"/>
                      </a:endParaRPr>
                    </a:p>
                    <a:p>
                      <a:pPr>
                        <a:lnSpc>
                          <a:spcPct val="95000"/>
                        </a:lnSpc>
                      </a:pPr>
                      <a:r>
                        <a:rPr lang="ru-RU" sz="1600" dirty="0" smtClean="0">
                          <a:latin typeface="Times New Roman" panose="02020603050405020304" pitchFamily="18" charset="0"/>
                          <a:cs typeface="Times New Roman" panose="02020603050405020304" pitchFamily="18" charset="0"/>
                        </a:rPr>
                        <a:t>3. </a:t>
                      </a:r>
                      <a:r>
                        <a:rPr lang="ru-RU" sz="1600" b="1" u="sng" dirty="0" smtClean="0">
                          <a:solidFill>
                            <a:srgbClr val="C00000"/>
                          </a:solidFill>
                          <a:latin typeface="Times New Roman" panose="02020603050405020304" pitchFamily="18" charset="0"/>
                          <a:cs typeface="Times New Roman" panose="02020603050405020304" pitchFamily="18" charset="0"/>
                        </a:rPr>
                        <a:t>рабочие программы коррекционных учебных курсов</a:t>
                      </a:r>
                      <a:r>
                        <a:rPr lang="ru-RU" sz="1600" u="sng" dirty="0" smtClean="0">
                          <a:latin typeface="Times New Roman" panose="02020603050405020304" pitchFamily="18" charset="0"/>
                          <a:cs typeface="Times New Roman" panose="02020603050405020304" pitchFamily="18" charset="0"/>
                        </a:rPr>
                        <a:t>;</a:t>
                      </a:r>
                    </a:p>
                    <a:p>
                      <a:pPr>
                        <a:lnSpc>
                          <a:spcPct val="95000"/>
                        </a:lnSpc>
                      </a:pPr>
                      <a:r>
                        <a:rPr lang="ru-RU" sz="1600" dirty="0" smtClean="0">
                          <a:latin typeface="Times New Roman" panose="02020603050405020304" pitchFamily="18" charset="0"/>
                          <a:cs typeface="Times New Roman" panose="02020603050405020304" pitchFamily="18" charset="0"/>
                        </a:rPr>
                        <a:t>4</a:t>
                      </a:r>
                      <a:r>
                        <a:rPr lang="ru-RU" sz="1600" b="0" dirty="0" smtClean="0">
                          <a:solidFill>
                            <a:schemeClr val="tx1"/>
                          </a:solidFill>
                          <a:latin typeface="Times New Roman" panose="02020603050405020304" pitchFamily="18" charset="0"/>
                          <a:cs typeface="Times New Roman" panose="02020603050405020304" pitchFamily="18" charset="0"/>
                        </a:rPr>
                        <a:t>. планируемые результаты коррекционной работы </a:t>
                      </a:r>
                      <a:r>
                        <a:rPr lang="ru-RU" sz="1600" b="1" u="sng" dirty="0" smtClean="0">
                          <a:solidFill>
                            <a:srgbClr val="C00000"/>
                          </a:solidFill>
                          <a:latin typeface="Times New Roman" panose="02020603050405020304" pitchFamily="18" charset="0"/>
                          <a:cs typeface="Times New Roman" panose="02020603050405020304" pitchFamily="18" charset="0"/>
                        </a:rPr>
                        <a:t>и подходы к их оценке с целью корректировки индивидуального плана</a:t>
                      </a:r>
                      <a:r>
                        <a:rPr lang="ru-RU" sz="1600" b="1" u="sng" dirty="0" smtClean="0">
                          <a:solidFill>
                            <a:schemeClr val="tx1"/>
                          </a:solidFill>
                          <a:latin typeface="Times New Roman" panose="02020603050405020304" pitchFamily="18" charset="0"/>
                          <a:cs typeface="Times New Roman" panose="02020603050405020304" pitchFamily="18" charset="0"/>
                        </a:rPr>
                        <a:t>;</a:t>
                      </a:r>
                    </a:p>
                    <a:p>
                      <a:pPr>
                        <a:lnSpc>
                          <a:spcPct val="95000"/>
                        </a:lnSpc>
                      </a:pPr>
                      <a:r>
                        <a:rPr lang="ru-RU" sz="1600" b="0" dirty="0" smtClean="0">
                          <a:solidFill>
                            <a:schemeClr val="tx1"/>
                          </a:solidFill>
                          <a:latin typeface="Times New Roman" panose="02020603050405020304" pitchFamily="18" charset="0"/>
                          <a:cs typeface="Times New Roman" panose="02020603050405020304" pitchFamily="18" charset="0"/>
                        </a:rPr>
                        <a:t>5. </a:t>
                      </a:r>
                      <a:r>
                        <a:rPr lang="ru-RU" sz="1600" b="0" i="1" dirty="0" smtClean="0">
                          <a:solidFill>
                            <a:schemeClr val="tx1"/>
                          </a:solidFill>
                          <a:latin typeface="Times New Roman" panose="02020603050405020304" pitchFamily="18" charset="0"/>
                          <a:cs typeface="Times New Roman" panose="02020603050405020304" pitchFamily="18" charset="0"/>
                        </a:rPr>
                        <a:t>ранее - систему</a:t>
                      </a:r>
                      <a:r>
                        <a:rPr lang="ru-RU" sz="1600" b="0" i="1" baseline="0" dirty="0" smtClean="0">
                          <a:solidFill>
                            <a:schemeClr val="tx1"/>
                          </a:solidFill>
                          <a:latin typeface="Times New Roman" panose="02020603050405020304" pitchFamily="18" charset="0"/>
                          <a:cs typeface="Times New Roman" panose="02020603050405020304" pitchFamily="18" charset="0"/>
                        </a:rPr>
                        <a:t> психолого-медико-социального сопровождения и поддержки</a:t>
                      </a:r>
                      <a:endParaRPr lang="ru-RU" sz="1600" b="0" i="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TextBox 1"/>
          <p:cNvSpPr txBox="1"/>
          <p:nvPr/>
        </p:nvSpPr>
        <p:spPr>
          <a:xfrm>
            <a:off x="4640238" y="-12874"/>
            <a:ext cx="3807725" cy="369332"/>
          </a:xfrm>
          <a:prstGeom prst="rect">
            <a:avLst/>
          </a:prstGeom>
          <a:noFill/>
        </p:spPr>
        <p:txBody>
          <a:bodyPr wrap="square" rtlCol="0">
            <a:spAutoFit/>
          </a:bodyPr>
          <a:lstStyle/>
          <a:p>
            <a:r>
              <a:rPr lang="ru-RU" b="1" dirty="0" smtClean="0">
                <a:latin typeface="Times New Roman" panose="02020603050405020304" pitchFamily="18" charset="0"/>
                <a:cs typeface="Times New Roman" panose="02020603050405020304" pitchFamily="18" charset="0"/>
              </a:rPr>
              <a:t>Содержательный раздел</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1765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latin typeface="Times New Roman" panose="02020603050405020304" pitchFamily="18" charset="0"/>
                <a:cs typeface="Times New Roman" panose="02020603050405020304" pitchFamily="18" charset="0"/>
              </a:rPr>
              <a:t>Портал  </a:t>
            </a:r>
            <a:r>
              <a:rPr lang="ru-RU" sz="2800" b="1" dirty="0">
                <a:latin typeface="Times New Roman" panose="02020603050405020304" pitchFamily="18" charset="0"/>
                <a:cs typeface="Times New Roman" panose="02020603050405020304" pitchFamily="18" charset="0"/>
              </a:rPr>
              <a:t>Единого  содержания  общего  образован</a:t>
            </a:r>
            <a:r>
              <a:rPr lang="ru-RU" sz="2800" b="1" dirty="0"/>
              <a:t>ия</a:t>
            </a:r>
          </a:p>
        </p:txBody>
      </p:sp>
      <p:sp>
        <p:nvSpPr>
          <p:cNvPr id="3" name="Объект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hlinkClick r:id="rId2"/>
              </a:rPr>
              <a:t>https</a:t>
            </a:r>
            <a:r>
              <a:rPr lang="en-US" dirty="0">
                <a:latin typeface="Times New Roman" panose="02020603050405020304" pitchFamily="18" charset="0"/>
                <a:cs typeface="Times New Roman" panose="02020603050405020304" pitchFamily="18" charset="0"/>
                <a:hlinkClick r:id="rId2"/>
              </a:rPr>
              <a:t>://</a:t>
            </a:r>
            <a:r>
              <a:rPr lang="en-US" dirty="0" smtClean="0">
                <a:latin typeface="Times New Roman" panose="02020603050405020304" pitchFamily="18" charset="0"/>
                <a:cs typeface="Times New Roman" panose="02020603050405020304" pitchFamily="18" charset="0"/>
                <a:hlinkClick r:id="rId2"/>
              </a:rPr>
              <a:t>edsoo.ru/Primernie_rabochie_progra.htm</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Примерные       </a:t>
            </a:r>
            <a:r>
              <a:rPr lang="ru-RU" dirty="0">
                <a:latin typeface="Times New Roman" panose="02020603050405020304" pitchFamily="18" charset="0"/>
                <a:cs typeface="Times New Roman" panose="02020603050405020304" pitchFamily="18" charset="0"/>
              </a:rPr>
              <a:t>рабочие       программы </a:t>
            </a:r>
            <a:r>
              <a:rPr lang="ru-RU" dirty="0" smtClean="0">
                <a:latin typeface="Times New Roman" panose="02020603050405020304" pitchFamily="18" charset="0"/>
                <a:cs typeface="Times New Roman" panose="02020603050405020304" pitchFamily="18" charset="0"/>
              </a:rPr>
              <a:t>по предметам       </a:t>
            </a:r>
            <a:r>
              <a:rPr lang="ru-RU" dirty="0">
                <a:latin typeface="Times New Roman" panose="02020603050405020304" pitchFamily="18" charset="0"/>
                <a:cs typeface="Times New Roman" panose="02020603050405020304" pitchFamily="18" charset="0"/>
              </a:rPr>
              <a:t>обязательной </a:t>
            </a:r>
            <a:r>
              <a:rPr lang="ru-RU" dirty="0" smtClean="0">
                <a:latin typeface="Times New Roman" panose="02020603050405020304" pitchFamily="18" charset="0"/>
                <a:cs typeface="Times New Roman" panose="02020603050405020304" pitchFamily="18" charset="0"/>
              </a:rPr>
              <a:t>части учебного плана</a:t>
            </a:r>
          </a:p>
          <a:p>
            <a:r>
              <a:rPr lang="en-US" dirty="0" smtClean="0">
                <a:latin typeface="Times New Roman" panose="02020603050405020304" pitchFamily="18" charset="0"/>
                <a:cs typeface="Times New Roman" panose="02020603050405020304" pitchFamily="18" charset="0"/>
                <a:hlinkClick r:id="rId3"/>
              </a:rPr>
              <a:t>https</a:t>
            </a:r>
            <a:r>
              <a:rPr lang="en-US" dirty="0">
                <a:latin typeface="Times New Roman" panose="02020603050405020304" pitchFamily="18" charset="0"/>
                <a:cs typeface="Times New Roman" panose="02020603050405020304" pitchFamily="18" charset="0"/>
                <a:hlinkClick r:id="rId3"/>
              </a:rPr>
              <a:t>://edsoo.ru/constructor</a:t>
            </a:r>
            <a:r>
              <a:rPr lang="en-US" dirty="0" smtClean="0">
                <a:latin typeface="Times New Roman" panose="02020603050405020304" pitchFamily="18" charset="0"/>
                <a:cs typeface="Times New Roman" panose="02020603050405020304" pitchFamily="18" charset="0"/>
                <a:hlinkClick r:id="rId3"/>
              </a:rPr>
              <a:t>/</a:t>
            </a:r>
            <a:r>
              <a:rPr lang="ru-RU" dirty="0" smtClean="0">
                <a:latin typeface="Times New Roman" panose="02020603050405020304" pitchFamily="18" charset="0"/>
                <a:cs typeface="Times New Roman" panose="02020603050405020304" pitchFamily="18" charset="0"/>
              </a:rPr>
              <a:t>  - конструктор рабочих программ</a:t>
            </a:r>
          </a:p>
          <a:p>
            <a:r>
              <a:rPr lang="en-US" dirty="0">
                <a:latin typeface="Times New Roman" panose="02020603050405020304" pitchFamily="18" charset="0"/>
                <a:cs typeface="Times New Roman" panose="02020603050405020304" pitchFamily="18" charset="0"/>
                <a:hlinkClick r:id="rId4"/>
              </a:rPr>
              <a:t>https://</a:t>
            </a:r>
            <a:r>
              <a:rPr lang="en-US" dirty="0" smtClean="0">
                <a:latin typeface="Times New Roman" panose="02020603050405020304" pitchFamily="18" charset="0"/>
                <a:cs typeface="Times New Roman" panose="02020603050405020304" pitchFamily="18" charset="0"/>
                <a:hlinkClick r:id="rId4"/>
              </a:rPr>
              <a:t>edsoo.ru/Metodicheskie_videouroki.htm</a:t>
            </a:r>
            <a:r>
              <a:rPr lang="ru-RU" dirty="0" smtClean="0">
                <a:latin typeface="Times New Roman" panose="02020603050405020304" pitchFamily="18" charset="0"/>
                <a:cs typeface="Times New Roman" panose="02020603050405020304" pitchFamily="18" charset="0"/>
              </a:rPr>
              <a:t> - методические </a:t>
            </a:r>
            <a:r>
              <a:rPr lang="ru-RU" dirty="0" err="1" smtClean="0">
                <a:latin typeface="Times New Roman" panose="02020603050405020304" pitchFamily="18" charset="0"/>
                <a:cs typeface="Times New Roman" panose="02020603050405020304" pitchFamily="18" charset="0"/>
              </a:rPr>
              <a:t>видеоуроки</a:t>
            </a:r>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7189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377152744"/>
              </p:ext>
            </p:extLst>
          </p:nvPr>
        </p:nvGraphicFramePr>
        <p:xfrm>
          <a:off x="191069" y="356458"/>
          <a:ext cx="11750723" cy="7235758"/>
        </p:xfrm>
        <a:graphic>
          <a:graphicData uri="http://schemas.openxmlformats.org/drawingml/2006/table">
            <a:tbl>
              <a:tblPr firstRow="1" bandRow="1">
                <a:tableStyleId>{5C22544A-7EE6-4342-B048-85BDC9FD1C3A}</a:tableStyleId>
              </a:tblPr>
              <a:tblGrid>
                <a:gridCol w="5854890"/>
                <a:gridCol w="5895833"/>
              </a:tblGrid>
              <a:tr h="557219">
                <a:tc>
                  <a:txBody>
                    <a:bodyPr/>
                    <a:lstStyle/>
                    <a:p>
                      <a:pPr algn="ctr"/>
                      <a:r>
                        <a:rPr lang="ru-RU" sz="1600" dirty="0" smtClean="0">
                          <a:solidFill>
                            <a:schemeClr val="tx1"/>
                          </a:solidFill>
                          <a:latin typeface="Times New Roman" panose="02020603050405020304" pitchFamily="18" charset="0"/>
                          <a:cs typeface="Times New Roman" panose="02020603050405020304" pitchFamily="18" charset="0"/>
                        </a:rPr>
                        <a:t>Учебный план п.33.1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smtClean="0">
                          <a:solidFill>
                            <a:schemeClr val="tx1"/>
                          </a:solidFill>
                          <a:latin typeface="Times New Roman" panose="02020603050405020304" pitchFamily="18" charset="0"/>
                          <a:cs typeface="Times New Roman" panose="02020603050405020304" pitchFamily="18" charset="0"/>
                        </a:rPr>
                        <a:t>План внеурочной деятельности п.33.2</a:t>
                      </a:r>
                      <a:endParaRPr lang="ru-RU" sz="16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71469">
                <a:tc>
                  <a:txBody>
                    <a:bodyPr/>
                    <a:lstStyle/>
                    <a:p>
                      <a:pPr marL="342900" indent="-342900" algn="just">
                        <a:buAutoNum type="arabicPeriod"/>
                      </a:pPr>
                      <a:r>
                        <a:rPr lang="ru-RU" sz="1600" dirty="0" smtClean="0">
                          <a:latin typeface="Times New Roman" panose="02020603050405020304" pitchFamily="18" charset="0"/>
                          <a:cs typeface="Times New Roman" panose="02020603050405020304" pitchFamily="18" charset="0"/>
                        </a:rPr>
                        <a:t>Обеспечивает реализацию требований ФГОС, определяет учебную нагрузку, перечень учебных предметов, учебных курсов, учебных модулей</a:t>
                      </a:r>
                    </a:p>
                    <a:p>
                      <a:pPr marL="342900" indent="-342900" algn="just">
                        <a:buAutoNum type="arabicPeriod"/>
                      </a:pPr>
                      <a:r>
                        <a:rPr lang="ru-RU" sz="1600" dirty="0" smtClean="0">
                          <a:latin typeface="Times New Roman" panose="02020603050405020304" pitchFamily="18" charset="0"/>
                          <a:cs typeface="Times New Roman" panose="02020603050405020304" pitchFamily="18" charset="0"/>
                        </a:rPr>
                        <a:t>Учебные предметы: </a:t>
                      </a:r>
                      <a:r>
                        <a:rPr lang="ru-RU" sz="1600" b="1" u="sng" dirty="0" smtClean="0">
                          <a:solidFill>
                            <a:srgbClr val="C00000"/>
                          </a:solidFill>
                          <a:latin typeface="Times New Roman" panose="02020603050405020304" pitchFamily="18" charset="0"/>
                          <a:cs typeface="Times New Roman" panose="02020603050405020304" pitchFamily="18" charset="0"/>
                        </a:rPr>
                        <a:t>история</a:t>
                      </a:r>
                      <a:r>
                        <a:rPr lang="ru-RU" sz="1600" b="1" dirty="0" smtClean="0">
                          <a:solidFill>
                            <a:srgbClr val="C00000"/>
                          </a:solidFill>
                          <a:latin typeface="Times New Roman" panose="02020603050405020304" pitchFamily="18" charset="0"/>
                          <a:cs typeface="Times New Roman" panose="02020603050405020304" pitchFamily="18" charset="0"/>
                        </a:rPr>
                        <a:t> </a:t>
                      </a:r>
                      <a:r>
                        <a:rPr lang="ru-RU" sz="1600" b="0" dirty="0" smtClean="0">
                          <a:solidFill>
                            <a:schemeClr val="tx1"/>
                          </a:solidFill>
                          <a:latin typeface="Times New Roman" panose="02020603050405020304" pitchFamily="18" charset="0"/>
                          <a:cs typeface="Times New Roman" panose="02020603050405020304" pitchFamily="18" charset="0"/>
                        </a:rPr>
                        <a:t>(курсы «История России», «Всеобщая история»;</a:t>
                      </a:r>
                      <a:r>
                        <a:rPr lang="ru-RU" sz="1600" b="0" baseline="0" dirty="0" smtClean="0">
                          <a:solidFill>
                            <a:schemeClr val="tx1"/>
                          </a:solidFill>
                          <a:latin typeface="Times New Roman" panose="02020603050405020304" pitchFamily="18" charset="0"/>
                          <a:cs typeface="Times New Roman" panose="02020603050405020304" pitchFamily="18" charset="0"/>
                        </a:rPr>
                        <a:t>  </a:t>
                      </a:r>
                      <a:r>
                        <a:rPr lang="ru-RU" sz="1600" b="1" u="sng" baseline="0" dirty="0" smtClean="0">
                          <a:solidFill>
                            <a:srgbClr val="C00000"/>
                          </a:solidFill>
                          <a:latin typeface="Times New Roman" panose="02020603050405020304" pitchFamily="18" charset="0"/>
                          <a:cs typeface="Times New Roman" panose="02020603050405020304" pitchFamily="18" charset="0"/>
                        </a:rPr>
                        <a:t>математика</a:t>
                      </a:r>
                      <a:r>
                        <a:rPr lang="ru-RU" sz="1600" b="1" baseline="0" dirty="0" smtClean="0">
                          <a:solidFill>
                            <a:srgbClr val="C00000"/>
                          </a:solidFill>
                          <a:latin typeface="Times New Roman" panose="02020603050405020304" pitchFamily="18" charset="0"/>
                          <a:cs typeface="Times New Roman" panose="02020603050405020304" pitchFamily="18" charset="0"/>
                        </a:rPr>
                        <a:t> </a:t>
                      </a:r>
                      <a:r>
                        <a:rPr lang="ru-RU" sz="1600" b="0" baseline="0" dirty="0" smtClean="0">
                          <a:solidFill>
                            <a:schemeClr val="tx1"/>
                          </a:solidFill>
                          <a:latin typeface="Times New Roman" panose="02020603050405020304" pitchFamily="18" charset="0"/>
                          <a:cs typeface="Times New Roman" panose="02020603050405020304" pitchFamily="18" charset="0"/>
                        </a:rPr>
                        <a:t>(курсы «Алгебра», «Геометрия», </a:t>
                      </a:r>
                      <a:r>
                        <a:rPr lang="ru-RU" sz="1600" b="1" u="sng" baseline="0" dirty="0" smtClean="0">
                          <a:solidFill>
                            <a:srgbClr val="C00000"/>
                          </a:solidFill>
                          <a:latin typeface="Times New Roman" panose="02020603050405020304" pitchFamily="18" charset="0"/>
                          <a:cs typeface="Times New Roman" panose="02020603050405020304" pitchFamily="18" charset="0"/>
                        </a:rPr>
                        <a:t>«Вероятность и статистика»</a:t>
                      </a:r>
                      <a:r>
                        <a:rPr lang="ru-RU" sz="1600" b="1" u="sng" baseline="0" dirty="0" smtClean="0">
                          <a:solidFill>
                            <a:schemeClr val="tx1"/>
                          </a:solidFill>
                          <a:latin typeface="Times New Roman" panose="02020603050405020304" pitchFamily="18" charset="0"/>
                          <a:cs typeface="Times New Roman" panose="02020603050405020304" pitchFamily="18" charset="0"/>
                        </a:rPr>
                        <a:t>)</a:t>
                      </a:r>
                    </a:p>
                    <a:p>
                      <a:pPr marL="342900" indent="-342900" algn="just">
                        <a:buAutoNum type="arabicPeriod"/>
                      </a:pPr>
                      <a:r>
                        <a:rPr lang="ru-RU" sz="1600" b="0" baseline="0" dirty="0" smtClean="0">
                          <a:solidFill>
                            <a:schemeClr val="tx1"/>
                          </a:solidFill>
                          <a:latin typeface="Times New Roman" panose="02020603050405020304" pitchFamily="18" charset="0"/>
                          <a:cs typeface="Times New Roman" panose="02020603050405020304" pitchFamily="18" charset="0"/>
                        </a:rPr>
                        <a:t>ОДНКНР: </a:t>
                      </a:r>
                      <a:r>
                        <a:rPr lang="ru-RU" sz="1600" b="1" u="sng" dirty="0" smtClean="0">
                          <a:solidFill>
                            <a:srgbClr val="C00000"/>
                          </a:solidFill>
                          <a:latin typeface="Times New Roman" panose="02020603050405020304" pitchFamily="18" charset="0"/>
                          <a:cs typeface="Times New Roman" panose="02020603050405020304" pitchFamily="18" charset="0"/>
                        </a:rPr>
                        <a:t>выбор одного из учебных курсов </a:t>
                      </a:r>
                      <a:r>
                        <a:rPr lang="ru-RU" sz="1600" b="0" dirty="0" smtClean="0">
                          <a:solidFill>
                            <a:schemeClr val="tx1"/>
                          </a:solidFill>
                          <a:latin typeface="Times New Roman" panose="02020603050405020304" pitchFamily="18" charset="0"/>
                          <a:cs typeface="Times New Roman" panose="02020603050405020304" pitchFamily="18" charset="0"/>
                        </a:rPr>
                        <a:t>(учебных модулей) из перечня, предлагаемого Организацией,</a:t>
                      </a:r>
                      <a:r>
                        <a:rPr lang="ru-RU" sz="1600" b="0" baseline="0" dirty="0" smtClean="0">
                          <a:solidFill>
                            <a:schemeClr val="tx1"/>
                          </a:solidFill>
                          <a:latin typeface="Times New Roman" panose="02020603050405020304" pitchFamily="18" charset="0"/>
                          <a:cs typeface="Times New Roman" panose="02020603050405020304" pitchFamily="18" charset="0"/>
                        </a:rPr>
                        <a:t> по заявлению родителей</a:t>
                      </a:r>
                    </a:p>
                    <a:p>
                      <a:pPr marL="342900" indent="-342900" algn="just">
                        <a:buAutoNum type="arabicPeriod"/>
                      </a:pPr>
                      <a:r>
                        <a:rPr lang="ru-RU" sz="1600" b="0" dirty="0" smtClean="0">
                          <a:solidFill>
                            <a:schemeClr val="tx1"/>
                          </a:solidFill>
                          <a:latin typeface="Times New Roman" panose="02020603050405020304" pitchFamily="18" charset="0"/>
                          <a:cs typeface="Times New Roman" panose="02020603050405020304" pitchFamily="18" charset="0"/>
                        </a:rPr>
                        <a:t>Общий объем аудиторной работы обучающихся </a:t>
                      </a:r>
                      <a:r>
                        <a:rPr lang="ru-RU" sz="1600" b="1" u="sng" dirty="0" smtClean="0">
                          <a:solidFill>
                            <a:srgbClr val="C00000"/>
                          </a:solidFill>
                          <a:latin typeface="Times New Roman" panose="02020603050405020304" pitchFamily="18" charset="0"/>
                          <a:cs typeface="Times New Roman" panose="02020603050405020304" pitchFamily="18" charset="0"/>
                        </a:rPr>
                        <a:t>за 5 учебных лет:</a:t>
                      </a:r>
                      <a:r>
                        <a:rPr lang="ru-RU" sz="1600" b="1" u="sng" baseline="0" dirty="0" smtClean="0">
                          <a:solidFill>
                            <a:srgbClr val="C00000"/>
                          </a:solidFill>
                          <a:latin typeface="Times New Roman" panose="02020603050405020304" pitchFamily="18" charset="0"/>
                          <a:cs typeface="Times New Roman" panose="02020603050405020304" pitchFamily="18" charset="0"/>
                        </a:rPr>
                        <a:t> </a:t>
                      </a:r>
                      <a:r>
                        <a:rPr lang="ru-RU" sz="1600" b="1" u="sng" dirty="0" smtClean="0">
                          <a:solidFill>
                            <a:srgbClr val="C00000"/>
                          </a:solidFill>
                          <a:latin typeface="Times New Roman" panose="02020603050405020304" pitchFamily="18" charset="0"/>
                          <a:cs typeface="Times New Roman" panose="02020603050405020304" pitchFamily="18" charset="0"/>
                        </a:rPr>
                        <a:t>5058</a:t>
                      </a:r>
                      <a:r>
                        <a:rPr lang="ru-RU" sz="1600" b="1" i="0" u="sng" baseline="0" dirty="0" smtClean="0">
                          <a:solidFill>
                            <a:srgbClr val="C00000"/>
                          </a:solidFill>
                          <a:latin typeface="Times New Roman" panose="02020603050405020304" pitchFamily="18" charset="0"/>
                          <a:cs typeface="Times New Roman" panose="02020603050405020304" pitchFamily="18" charset="0"/>
                        </a:rPr>
                        <a:t>–</a:t>
                      </a:r>
                      <a:r>
                        <a:rPr lang="ru-RU" sz="1600" b="1" u="sng" dirty="0" smtClean="0">
                          <a:solidFill>
                            <a:srgbClr val="C00000"/>
                          </a:solidFill>
                          <a:latin typeface="Times New Roman" panose="02020603050405020304" pitchFamily="18" charset="0"/>
                          <a:cs typeface="Times New Roman" panose="02020603050405020304" pitchFamily="18" charset="0"/>
                        </a:rPr>
                        <a:t>5549 академических часов</a:t>
                      </a:r>
                      <a:r>
                        <a:rPr lang="ru-RU" sz="1600" b="1" baseline="0" dirty="0" smtClean="0">
                          <a:solidFill>
                            <a:srgbClr val="C00000"/>
                          </a:solidFill>
                          <a:latin typeface="Times New Roman" panose="02020603050405020304" pitchFamily="18" charset="0"/>
                          <a:cs typeface="Times New Roman" panose="02020603050405020304" pitchFamily="18" charset="0"/>
                        </a:rPr>
                        <a:t> </a:t>
                      </a:r>
                      <a:r>
                        <a:rPr lang="ru-RU" sz="1600" b="0" i="1" baseline="0" dirty="0" smtClean="0">
                          <a:solidFill>
                            <a:schemeClr val="tx1"/>
                          </a:solidFill>
                          <a:latin typeface="Times New Roman" panose="02020603050405020304" pitchFamily="18" charset="0"/>
                          <a:cs typeface="Times New Roman" panose="02020603050405020304" pitchFamily="18" charset="0"/>
                        </a:rPr>
                        <a:t>(ранее: </a:t>
                      </a:r>
                      <a:r>
                        <a:rPr lang="ru-RU" sz="1600" kern="1200" dirty="0" smtClean="0">
                          <a:solidFill>
                            <a:schemeClr val="dk1"/>
                          </a:solidFill>
                          <a:effectLst/>
                          <a:latin typeface="Times New Roman" panose="02020603050405020304" pitchFamily="18" charset="0"/>
                          <a:ea typeface="+mn-ea"/>
                          <a:cs typeface="Times New Roman" panose="02020603050405020304" pitchFamily="18" charset="0"/>
                        </a:rPr>
                        <a:t>5267 часов и более 6020 )</a:t>
                      </a:r>
                    </a:p>
                    <a:p>
                      <a:pPr marL="342900" indent="-342900" algn="just">
                        <a:buAutoNum type="arabicPeriod"/>
                      </a:pPr>
                      <a:r>
                        <a:rPr lang="ru-RU" sz="1600" b="1" u="sng" dirty="0" smtClean="0">
                          <a:solidFill>
                            <a:srgbClr val="C00000"/>
                          </a:solidFill>
                          <a:latin typeface="Times New Roman" panose="02020603050405020304" pitchFamily="18" charset="0"/>
                          <a:cs typeface="Times New Roman" panose="02020603050405020304" pitchFamily="18" charset="0"/>
                        </a:rPr>
                        <a:t>Изучение родного языка и родной литературы </a:t>
                      </a:r>
                      <a:r>
                        <a:rPr lang="ru-RU" sz="1600" b="0" dirty="0" smtClean="0">
                          <a:solidFill>
                            <a:schemeClr val="tx1"/>
                          </a:solidFill>
                          <a:latin typeface="Times New Roman" panose="02020603050405020304" pitchFamily="18" charset="0"/>
                          <a:cs typeface="Times New Roman" panose="02020603050405020304" pitchFamily="18" charset="0"/>
                        </a:rPr>
                        <a:t>из числа языков народов Российской Федерации</a:t>
                      </a:r>
                      <a:r>
                        <a:rPr lang="ru-RU" sz="1600" b="0" baseline="0" dirty="0" smtClean="0">
                          <a:solidFill>
                            <a:schemeClr val="tx1"/>
                          </a:solidFill>
                          <a:latin typeface="Times New Roman" panose="02020603050405020304" pitchFamily="18" charset="0"/>
                          <a:cs typeface="Times New Roman" panose="02020603050405020304" pitchFamily="18" charset="0"/>
                        </a:rPr>
                        <a:t> </a:t>
                      </a:r>
                      <a:r>
                        <a:rPr lang="ru-RU" sz="1600" b="1" u="sng" dirty="0" smtClean="0">
                          <a:solidFill>
                            <a:srgbClr val="C00000"/>
                          </a:solidFill>
                          <a:latin typeface="Times New Roman" panose="02020603050405020304" pitchFamily="18" charset="0"/>
                          <a:cs typeface="Times New Roman" panose="02020603050405020304" pitchFamily="18" charset="0"/>
                        </a:rPr>
                        <a:t>осуществляется при наличии возможностей Организации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Wingdings" panose="05000000000000000000" pitchFamily="2" charset="2"/>
                        <a:buChar char="ü"/>
                      </a:pPr>
                      <a:r>
                        <a:rPr lang="ru-RU" sz="1600" dirty="0" smtClean="0">
                          <a:latin typeface="Times New Roman" panose="02020603050405020304" pitchFamily="18" charset="0"/>
                          <a:cs typeface="Times New Roman" panose="02020603050405020304" pitchFamily="18" charset="0"/>
                        </a:rPr>
                        <a:t>Определяет формы организации и объем внеурочной деятельности для обучающихся </a:t>
                      </a:r>
                      <a:r>
                        <a:rPr lang="ru-RU" sz="1600" u="sng" dirty="0" smtClean="0">
                          <a:latin typeface="Times New Roman" panose="02020603050405020304" pitchFamily="18" charset="0"/>
                          <a:cs typeface="Times New Roman" panose="02020603050405020304" pitchFamily="18" charset="0"/>
                        </a:rPr>
                        <a:t>(</a:t>
                      </a:r>
                      <a:r>
                        <a:rPr lang="ru-RU" sz="1600" b="1" u="sng" dirty="0" smtClean="0">
                          <a:solidFill>
                            <a:srgbClr val="C00000"/>
                          </a:solidFill>
                          <a:latin typeface="Times New Roman" panose="02020603050405020304" pitchFamily="18" charset="0"/>
                          <a:cs typeface="Times New Roman" panose="02020603050405020304" pitchFamily="18" charset="0"/>
                        </a:rPr>
                        <a:t>до 1750 академических часов</a:t>
                      </a:r>
                      <a:r>
                        <a:rPr lang="ru-RU" sz="1600" dirty="0" smtClean="0">
                          <a:latin typeface="Times New Roman" panose="02020603050405020304" pitchFamily="18" charset="0"/>
                          <a:cs typeface="Times New Roman" panose="02020603050405020304" pitchFamily="18" charset="0"/>
                        </a:rPr>
                        <a:t> за пять лет обучения) с учетом образовательных потребностей и интересов обучающихся, запросов родителей (законных представителей) </a:t>
                      </a:r>
                    </a:p>
                    <a:p>
                      <a:pPr marL="285750" indent="-285750">
                        <a:buFont typeface="Wingdings" panose="05000000000000000000" pitchFamily="2" charset="2"/>
                        <a:buChar char="ü"/>
                      </a:pPr>
                      <a:r>
                        <a:rPr lang="ru-RU" sz="1600" dirty="0" smtClean="0">
                          <a:latin typeface="Times New Roman" panose="02020603050405020304" pitchFamily="18" charset="0"/>
                          <a:cs typeface="Times New Roman" panose="02020603050405020304" pitchFamily="18" charset="0"/>
                        </a:rPr>
                        <a:t>При реализации плана внеурочной деятельности </a:t>
                      </a:r>
                      <a:r>
                        <a:rPr lang="ru-RU" sz="1600" b="1" u="sng" dirty="0" smtClean="0">
                          <a:solidFill>
                            <a:srgbClr val="C00000"/>
                          </a:solidFill>
                          <a:latin typeface="Times New Roman" panose="02020603050405020304" pitchFamily="18" charset="0"/>
                          <a:cs typeface="Times New Roman" panose="02020603050405020304" pitchFamily="18" charset="0"/>
                        </a:rPr>
                        <a:t>должна быть предусмотрена вариативность содержания внеурочной деятельности </a:t>
                      </a:r>
                      <a:r>
                        <a:rPr lang="ru-RU" sz="1600" dirty="0" smtClean="0">
                          <a:latin typeface="Times New Roman" panose="02020603050405020304" pitchFamily="18" charset="0"/>
                          <a:cs typeface="Times New Roman" panose="02020603050405020304" pitchFamily="18" charset="0"/>
                        </a:rPr>
                        <a:t>с учетом образовательных потребностей и интересов обучающихся</a:t>
                      </a:r>
                      <a:r>
                        <a:rPr lang="ru-RU" sz="1600" baseline="0" dirty="0" smtClean="0">
                          <a:latin typeface="Times New Roman" panose="02020603050405020304" pitchFamily="18" charset="0"/>
                          <a:cs typeface="Times New Roman" panose="02020603050405020304" pitchFamily="18" charset="0"/>
                        </a:rPr>
                        <a:t> </a:t>
                      </a:r>
                      <a:r>
                        <a:rPr lang="ru-RU" sz="1600" i="1" baseline="0" dirty="0" smtClean="0">
                          <a:solidFill>
                            <a:schemeClr val="tx1"/>
                          </a:solidFill>
                          <a:latin typeface="Times New Roman" panose="02020603050405020304" pitchFamily="18" charset="0"/>
                          <a:cs typeface="Times New Roman" panose="02020603050405020304" pitchFamily="18" charset="0"/>
                        </a:rPr>
                        <a:t>(ранее – направления: духовно-нравственное, физкультурно-спортивное и оздоровительное, социальное, </a:t>
                      </a:r>
                      <a:r>
                        <a:rPr lang="ru-RU" sz="1600" i="1" baseline="0" dirty="0" err="1" smtClean="0">
                          <a:solidFill>
                            <a:schemeClr val="tx1"/>
                          </a:solidFill>
                          <a:latin typeface="Times New Roman" panose="02020603050405020304" pitchFamily="18" charset="0"/>
                          <a:cs typeface="Times New Roman" panose="02020603050405020304" pitchFamily="18" charset="0"/>
                        </a:rPr>
                        <a:t>общеинтеллектуальное</a:t>
                      </a:r>
                      <a:r>
                        <a:rPr lang="ru-RU" sz="1600" i="1" baseline="0" dirty="0" smtClean="0">
                          <a:solidFill>
                            <a:schemeClr val="tx1"/>
                          </a:solidFill>
                          <a:latin typeface="Times New Roman" panose="02020603050405020304" pitchFamily="18" charset="0"/>
                          <a:cs typeface="Times New Roman" panose="02020603050405020304" pitchFamily="18" charset="0"/>
                        </a:rPr>
                        <a:t>, общекультурное)</a:t>
                      </a:r>
                      <a:endParaRPr lang="ru-RU" sz="1600"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8410">
                <a:tc>
                  <a:txBody>
                    <a:bodyPr/>
                    <a:lstStyle/>
                    <a:p>
                      <a:pPr algn="ctr"/>
                      <a:r>
                        <a:rPr lang="ru-RU" sz="1600" b="1" kern="1200" dirty="0" smtClean="0">
                          <a:solidFill>
                            <a:schemeClr val="tx1"/>
                          </a:solidFill>
                          <a:effectLst/>
                          <a:latin typeface="Times New Roman" panose="02020603050405020304" pitchFamily="18" charset="0"/>
                          <a:ea typeface="+mn-ea"/>
                          <a:cs typeface="Times New Roman" panose="02020603050405020304" pitchFamily="18" charset="0"/>
                        </a:rPr>
                        <a:t>Календарный учебный график п.33.3</a:t>
                      </a:r>
                      <a:endParaRPr lang="ru-RU"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Календарный план воспитательной работы п.33.4</a:t>
                      </a:r>
                      <a:endParaRPr kumimoji="0" lang="ru-RU"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algn="ctr"/>
                      <a:endParaRPr lang="ru-RU" sz="16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50379">
                <a:tc>
                  <a:txBody>
                    <a:bodyPr/>
                    <a:lstStyle/>
                    <a:p>
                      <a:r>
                        <a:rPr lang="ru-RU" sz="1600" dirty="0" smtClean="0">
                          <a:latin typeface="Times New Roman" panose="02020603050405020304" pitchFamily="18" charset="0"/>
                          <a:cs typeface="Times New Roman" panose="02020603050405020304" pitchFamily="18" charset="0"/>
                        </a:rPr>
                        <a:t>Определяет:</a:t>
                      </a:r>
                    </a:p>
                    <a:p>
                      <a:r>
                        <a:rPr lang="ru-RU" sz="1600" dirty="0" smtClean="0">
                          <a:latin typeface="Times New Roman" panose="02020603050405020304" pitchFamily="18" charset="0"/>
                          <a:cs typeface="Times New Roman" panose="02020603050405020304" pitchFamily="18" charset="0"/>
                        </a:rPr>
                        <a:t>1. даты начала и окончания учебного года;</a:t>
                      </a:r>
                    </a:p>
                    <a:p>
                      <a:r>
                        <a:rPr lang="ru-RU" sz="1600" dirty="0" smtClean="0">
                          <a:latin typeface="Times New Roman" panose="02020603050405020304" pitchFamily="18" charset="0"/>
                          <a:cs typeface="Times New Roman" panose="02020603050405020304" pitchFamily="18" charset="0"/>
                        </a:rPr>
                        <a:t>2. продолжительность учебного года;</a:t>
                      </a:r>
                    </a:p>
                    <a:p>
                      <a:r>
                        <a:rPr lang="ru-RU" sz="1600" dirty="0" smtClean="0">
                          <a:latin typeface="Times New Roman" panose="02020603050405020304" pitchFamily="18" charset="0"/>
                          <a:cs typeface="Times New Roman" panose="02020603050405020304" pitchFamily="18" charset="0"/>
                        </a:rPr>
                        <a:t>3. сроки и продолжительность каникул;</a:t>
                      </a:r>
                    </a:p>
                    <a:p>
                      <a:r>
                        <a:rPr lang="ru-RU" sz="1600" dirty="0" smtClean="0">
                          <a:latin typeface="Times New Roman" panose="02020603050405020304" pitchFamily="18" charset="0"/>
                          <a:cs typeface="Times New Roman" panose="02020603050405020304" pitchFamily="18" charset="0"/>
                        </a:rPr>
                        <a:t>4. сроки проведения промежуточной аттестации.</a:t>
                      </a:r>
                    </a:p>
                    <a:p>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600" dirty="0" smtClean="0">
                          <a:latin typeface="Times New Roman" panose="02020603050405020304" pitchFamily="18" charset="0"/>
                          <a:cs typeface="Times New Roman" panose="02020603050405020304" pitchFamily="18" charset="0"/>
                        </a:rPr>
                        <a:t>Должен содержать:</a:t>
                      </a:r>
                    </a:p>
                    <a:p>
                      <a:r>
                        <a:rPr lang="ru-RU" sz="1600" dirty="0" smtClean="0">
                          <a:latin typeface="Times New Roman" panose="02020603050405020304" pitchFamily="18" charset="0"/>
                          <a:cs typeface="Times New Roman" panose="02020603050405020304" pitchFamily="18" charset="0"/>
                        </a:rPr>
                        <a:t> </a:t>
                      </a:r>
                      <a:r>
                        <a:rPr lang="ru-RU" sz="1600" b="1" u="sng" dirty="0" smtClean="0">
                          <a:solidFill>
                            <a:srgbClr val="C00000"/>
                          </a:solidFill>
                          <a:latin typeface="Times New Roman" panose="02020603050405020304" pitchFamily="18" charset="0"/>
                          <a:cs typeface="Times New Roman" panose="02020603050405020304" pitchFamily="18" charset="0"/>
                        </a:rPr>
                        <a:t>перечень событий и мероприятий </a:t>
                      </a:r>
                      <a:r>
                        <a:rPr lang="ru-RU" sz="1600" b="0" dirty="0" smtClean="0">
                          <a:solidFill>
                            <a:schemeClr val="tx1"/>
                          </a:solidFill>
                          <a:latin typeface="Times New Roman" panose="02020603050405020304" pitchFamily="18" charset="0"/>
                          <a:cs typeface="Times New Roman" panose="02020603050405020304" pitchFamily="18" charset="0"/>
                        </a:rPr>
                        <a:t>воспитательной направленности (ОО проводит или участвует)</a:t>
                      </a:r>
                      <a:endParaRPr lang="ru-RU" sz="1600" b="1" i="1" dirty="0">
                        <a:solidFill>
                          <a:srgbClr val="C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TextBox 1"/>
          <p:cNvSpPr txBox="1"/>
          <p:nvPr/>
        </p:nvSpPr>
        <p:spPr>
          <a:xfrm>
            <a:off x="4640238" y="-12874"/>
            <a:ext cx="3807725" cy="369332"/>
          </a:xfrm>
          <a:prstGeom prst="rect">
            <a:avLst/>
          </a:prstGeom>
          <a:noFill/>
        </p:spPr>
        <p:txBody>
          <a:bodyPr wrap="square" rtlCol="0">
            <a:spAutoFit/>
          </a:bodyPr>
          <a:lstStyle/>
          <a:p>
            <a:r>
              <a:rPr lang="ru-RU" b="1" dirty="0" smtClean="0">
                <a:latin typeface="Times New Roman" panose="02020603050405020304" pitchFamily="18" charset="0"/>
                <a:cs typeface="Times New Roman" panose="02020603050405020304" pitchFamily="18" charset="0"/>
              </a:rPr>
              <a:t>Организационный раздел</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204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18098697"/>
              </p:ext>
            </p:extLst>
          </p:nvPr>
        </p:nvGraphicFramePr>
        <p:xfrm>
          <a:off x="191069" y="356458"/>
          <a:ext cx="11750723" cy="6629400"/>
        </p:xfrm>
        <a:graphic>
          <a:graphicData uri="http://schemas.openxmlformats.org/drawingml/2006/table">
            <a:tbl>
              <a:tblPr firstRow="1" bandRow="1">
                <a:tableStyleId>{5C22544A-7EE6-4342-B048-85BDC9FD1C3A}</a:tableStyleId>
              </a:tblPr>
              <a:tblGrid>
                <a:gridCol w="5854890"/>
                <a:gridCol w="5895833"/>
              </a:tblGrid>
              <a:tr h="298635">
                <a:tc>
                  <a:txBody>
                    <a:bodyPr/>
                    <a:lstStyle/>
                    <a:p>
                      <a:pPr algn="ctr"/>
                      <a:r>
                        <a:rPr lang="ru-RU" sz="1800" b="1" kern="1200" dirty="0" smtClean="0">
                          <a:solidFill>
                            <a:schemeClr val="tx1"/>
                          </a:solidFill>
                          <a:effectLst/>
                          <a:latin typeface="Times New Roman" panose="02020603050405020304" pitchFamily="18" charset="0"/>
                          <a:ea typeface="+mn-ea"/>
                          <a:cs typeface="Times New Roman" panose="02020603050405020304" pitchFamily="18" charset="0"/>
                        </a:rPr>
                        <a:t>Раздел.</a:t>
                      </a:r>
                      <a:r>
                        <a:rPr lang="ru-RU"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Т</a:t>
                      </a:r>
                      <a:r>
                        <a:rPr lang="ru-RU" sz="1800" b="1" kern="1200" dirty="0" smtClean="0">
                          <a:solidFill>
                            <a:schemeClr val="tx1"/>
                          </a:solidFill>
                          <a:effectLst/>
                          <a:latin typeface="Times New Roman" panose="02020603050405020304" pitchFamily="18" charset="0"/>
                          <a:ea typeface="+mn-ea"/>
                          <a:cs typeface="Times New Roman" panose="02020603050405020304" pitchFamily="18" charset="0"/>
                        </a:rPr>
                        <a:t>ребования к условиям реализации ПООО</a:t>
                      </a:r>
                      <a:endParaRPr lang="ru-RU" sz="1600" dirty="0" smtClean="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ctr"/>
                      <a:r>
                        <a:rPr lang="ru-RU" sz="1800" dirty="0" smtClean="0">
                          <a:solidFill>
                            <a:schemeClr val="tx1"/>
                          </a:solidFill>
                          <a:latin typeface="Times New Roman" panose="02020603050405020304" pitchFamily="18" charset="0"/>
                          <a:cs typeface="Times New Roman" panose="02020603050405020304" pitchFamily="18" charset="0"/>
                        </a:rPr>
                        <a:t>Раздел. Требования к результатам освоения ПООО</a:t>
                      </a:r>
                      <a:endParaRPr lang="ru-RU" sz="1800" dirty="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tr>
              <a:tr h="3071469">
                <a:tc>
                  <a:txBody>
                    <a:bodyPr/>
                    <a:lstStyle/>
                    <a:p>
                      <a:pPr marL="342900" indent="-342900" algn="just">
                        <a:lnSpc>
                          <a:spcPct val="95000"/>
                        </a:lnSpc>
                        <a:buAutoNum type="arabicPeriod"/>
                      </a:pPr>
                      <a:r>
                        <a:rPr lang="ru-RU" sz="1500" b="1" u="sng" dirty="0" smtClean="0">
                          <a:solidFill>
                            <a:srgbClr val="C00000"/>
                          </a:solidFill>
                          <a:latin typeface="Times New Roman" panose="02020603050405020304" pitchFamily="18" charset="0"/>
                          <a:cs typeface="Times New Roman" panose="02020603050405020304" pitchFamily="18" charset="0"/>
                        </a:rPr>
                        <a:t>Общесистемные требования</a:t>
                      </a:r>
                      <a:r>
                        <a:rPr lang="ru-RU" sz="1500" b="0" u="sng" dirty="0" smtClean="0">
                          <a:solidFill>
                            <a:schemeClr val="tx1"/>
                          </a:solidFill>
                          <a:latin typeface="Times New Roman" panose="02020603050405020304" pitchFamily="18" charset="0"/>
                          <a:cs typeface="Times New Roman" panose="02020603050405020304" pitchFamily="18" charset="0"/>
                        </a:rPr>
                        <a:t>:</a:t>
                      </a:r>
                    </a:p>
                    <a:p>
                      <a:pPr marL="285750" indent="-285750" algn="just">
                        <a:lnSpc>
                          <a:spcPct val="95000"/>
                        </a:lnSpc>
                        <a:buFont typeface="Wingdings" panose="05000000000000000000" pitchFamily="2" charset="2"/>
                        <a:buChar char="ü"/>
                      </a:pPr>
                      <a:r>
                        <a:rPr lang="ru-RU" sz="1500" b="0" dirty="0" smtClean="0">
                          <a:solidFill>
                            <a:schemeClr val="tx1"/>
                          </a:solidFill>
                          <a:latin typeface="Times New Roman" panose="02020603050405020304" pitchFamily="18" charset="0"/>
                          <a:cs typeface="Times New Roman" panose="02020603050405020304" pitchFamily="18" charset="0"/>
                        </a:rPr>
                        <a:t>создание комфортной развивающей образовательной среды,</a:t>
                      </a:r>
                    </a:p>
                    <a:p>
                      <a:pPr marL="0" indent="0" algn="just">
                        <a:lnSpc>
                          <a:spcPct val="95000"/>
                        </a:lnSpc>
                        <a:buNone/>
                      </a:pPr>
                      <a:r>
                        <a:rPr lang="ru-RU" sz="1500" b="0" dirty="0" smtClean="0">
                          <a:solidFill>
                            <a:schemeClr val="tx1"/>
                          </a:solidFill>
                          <a:latin typeface="Times New Roman" panose="02020603050405020304" pitchFamily="18" charset="0"/>
                          <a:cs typeface="Times New Roman" panose="02020603050405020304" pitchFamily="18" charset="0"/>
                        </a:rPr>
                        <a:t>для обучающихся</a:t>
                      </a:r>
                      <a:r>
                        <a:rPr lang="ru-RU" sz="1500" b="0" baseline="0" dirty="0" smtClean="0">
                          <a:solidFill>
                            <a:schemeClr val="tx1"/>
                          </a:solidFill>
                          <a:latin typeface="Times New Roman" panose="02020603050405020304" pitchFamily="18" charset="0"/>
                          <a:cs typeface="Times New Roman" panose="02020603050405020304" pitchFamily="18" charset="0"/>
                        </a:rPr>
                        <a:t> и педагогов;</a:t>
                      </a:r>
                    </a:p>
                    <a:p>
                      <a:pPr marL="285750" indent="-285750" algn="just">
                        <a:lnSpc>
                          <a:spcPct val="95000"/>
                        </a:lnSpc>
                        <a:buFont typeface="Wingdings" panose="05000000000000000000" pitchFamily="2" charset="2"/>
                        <a:buChar char="ü"/>
                      </a:pPr>
                      <a:r>
                        <a:rPr lang="ru-RU" sz="1500" b="0" baseline="0" dirty="0" smtClean="0">
                          <a:solidFill>
                            <a:schemeClr val="tx1"/>
                          </a:solidFill>
                          <a:latin typeface="Times New Roman" panose="02020603050405020304" pitchFamily="18" charset="0"/>
                          <a:cs typeface="Times New Roman" panose="02020603050405020304" pitchFamily="18" charset="0"/>
                        </a:rPr>
                        <a:t>возможность: </a:t>
                      </a:r>
                      <a:r>
                        <a:rPr lang="ru-RU" sz="1400" i="1" baseline="0" dirty="0" smtClean="0">
                          <a:solidFill>
                            <a:srgbClr val="C00000"/>
                          </a:solidFill>
                          <a:latin typeface="Times New Roman" panose="02020603050405020304" pitchFamily="18" charset="0"/>
                          <a:cs typeface="Times New Roman" panose="02020603050405020304" pitchFamily="18" charset="0"/>
                        </a:rPr>
                        <a:t>–</a:t>
                      </a:r>
                      <a:r>
                        <a:rPr lang="ru-RU" sz="1500" b="0" baseline="0" dirty="0" smtClean="0">
                          <a:solidFill>
                            <a:schemeClr val="tx1"/>
                          </a:solidFill>
                          <a:latin typeface="Times New Roman" panose="02020603050405020304" pitchFamily="18" charset="0"/>
                          <a:cs typeface="Times New Roman" panose="02020603050405020304" pitchFamily="18" charset="0"/>
                        </a:rPr>
                        <a:t> </a:t>
                      </a:r>
                      <a:r>
                        <a:rPr lang="ru-RU" sz="1500" b="1" u="sng" dirty="0" smtClean="0">
                          <a:solidFill>
                            <a:srgbClr val="C00000"/>
                          </a:solidFill>
                          <a:latin typeface="Times New Roman" panose="02020603050405020304" pitchFamily="18" charset="0"/>
                          <a:cs typeface="Times New Roman" panose="02020603050405020304" pitchFamily="18" charset="0"/>
                        </a:rPr>
                        <a:t>формирования функциональной грамотности обучающихся;</a:t>
                      </a:r>
                      <a:r>
                        <a:rPr lang="ru-RU" sz="1500" b="1" u="sng" baseline="0" dirty="0" smtClean="0">
                          <a:solidFill>
                            <a:srgbClr val="C00000"/>
                          </a:solidFill>
                          <a:latin typeface="Times New Roman" panose="02020603050405020304" pitchFamily="18" charset="0"/>
                          <a:cs typeface="Times New Roman" panose="02020603050405020304" pitchFamily="18" charset="0"/>
                        </a:rPr>
                        <a:t> </a:t>
                      </a:r>
                    </a:p>
                    <a:p>
                      <a:pPr marL="0" indent="0" algn="just">
                        <a:lnSpc>
                          <a:spcPct val="95000"/>
                        </a:lnSpc>
                        <a:buNone/>
                      </a:pPr>
                      <a:r>
                        <a:rPr lang="ru-RU" sz="1500" b="0" dirty="0" smtClean="0">
                          <a:solidFill>
                            <a:schemeClr val="tx1"/>
                          </a:solidFill>
                          <a:latin typeface="Times New Roman" panose="02020603050405020304" pitchFamily="18" charset="0"/>
                          <a:cs typeface="Times New Roman" panose="02020603050405020304" pitchFamily="18" charset="0"/>
                        </a:rPr>
                        <a:t>       Информационно-образовательная среда Организации должна обеспечивать (пп.35.3-35.4):</a:t>
                      </a:r>
                    </a:p>
                    <a:p>
                      <a:pPr marL="285750" indent="-285750" algn="just">
                        <a:lnSpc>
                          <a:spcPct val="95000"/>
                        </a:lnSpc>
                        <a:buFont typeface="Wingdings" panose="05000000000000000000" pitchFamily="2" charset="2"/>
                        <a:buChar char="ü"/>
                      </a:pPr>
                      <a:r>
                        <a:rPr lang="ru-RU" sz="1500" b="0" dirty="0" smtClean="0">
                          <a:solidFill>
                            <a:schemeClr val="tx1"/>
                          </a:solidFill>
                          <a:latin typeface="Times New Roman" panose="02020603050405020304" pitchFamily="18" charset="0"/>
                          <a:cs typeface="Times New Roman" panose="02020603050405020304" pitchFamily="18" charset="0"/>
                        </a:rPr>
                        <a:t>доступ к учебно-методическим</a:t>
                      </a:r>
                      <a:r>
                        <a:rPr lang="ru-RU" sz="1500" b="0" baseline="0" dirty="0" smtClean="0">
                          <a:solidFill>
                            <a:schemeClr val="tx1"/>
                          </a:solidFill>
                          <a:latin typeface="Times New Roman" panose="02020603050405020304" pitchFamily="18" charset="0"/>
                          <a:cs typeface="Times New Roman" panose="02020603050405020304" pitchFamily="18" charset="0"/>
                        </a:rPr>
                        <a:t> ресурсам;</a:t>
                      </a:r>
                      <a:r>
                        <a:rPr lang="ru-RU" sz="1500" b="0" dirty="0" smtClean="0">
                          <a:solidFill>
                            <a:schemeClr val="tx1"/>
                          </a:solidFill>
                          <a:latin typeface="Times New Roman" panose="02020603050405020304" pitchFamily="18" charset="0"/>
                          <a:cs typeface="Times New Roman" panose="02020603050405020304" pitchFamily="18" charset="0"/>
                        </a:rPr>
                        <a:t> </a:t>
                      </a:r>
                    </a:p>
                    <a:p>
                      <a:pPr marL="285750" indent="-285750" algn="just">
                        <a:lnSpc>
                          <a:spcPct val="95000"/>
                        </a:lnSpc>
                        <a:buFont typeface="Wingdings" panose="05000000000000000000" pitchFamily="2" charset="2"/>
                        <a:buChar char="ü"/>
                      </a:pPr>
                      <a:r>
                        <a:rPr lang="ru-RU" sz="1500" b="0" dirty="0" smtClean="0">
                          <a:solidFill>
                            <a:schemeClr val="tx1"/>
                          </a:solidFill>
                          <a:latin typeface="Times New Roman" panose="02020603050405020304" pitchFamily="18" charset="0"/>
                          <a:cs typeface="Times New Roman" panose="02020603050405020304" pitchFamily="18" charset="0"/>
                        </a:rPr>
                        <a:t>возможность</a:t>
                      </a:r>
                      <a:r>
                        <a:rPr lang="ru-RU" sz="1500" b="1" dirty="0" smtClean="0">
                          <a:solidFill>
                            <a:srgbClr val="C00000"/>
                          </a:solidFill>
                          <a:latin typeface="Times New Roman" panose="02020603050405020304" pitchFamily="18" charset="0"/>
                          <a:cs typeface="Times New Roman" panose="02020603050405020304" pitchFamily="18" charset="0"/>
                        </a:rPr>
                        <a:t> </a:t>
                      </a:r>
                      <a:r>
                        <a:rPr lang="ru-RU" sz="1500" b="1" u="sng" dirty="0" smtClean="0">
                          <a:solidFill>
                            <a:srgbClr val="C00000"/>
                          </a:solidFill>
                          <a:latin typeface="Times New Roman" panose="02020603050405020304" pitchFamily="18" charset="0"/>
                          <a:cs typeface="Times New Roman" panose="02020603050405020304" pitchFamily="18" charset="0"/>
                        </a:rPr>
                        <a:t>использования электронных образовательных и информационных ресурсов</a:t>
                      </a:r>
                      <a:r>
                        <a:rPr lang="ru-RU" sz="1500" b="1" u="sng" baseline="0" dirty="0" smtClean="0">
                          <a:solidFill>
                            <a:srgbClr val="C00000"/>
                          </a:solidFill>
                          <a:latin typeface="Times New Roman" panose="02020603050405020304" pitchFamily="18" charset="0"/>
                          <a:cs typeface="Times New Roman" panose="02020603050405020304" pitchFamily="18" charset="0"/>
                        </a:rPr>
                        <a:t> … с </a:t>
                      </a:r>
                      <a:r>
                        <a:rPr lang="ru-RU" sz="1500" b="1" u="sng" dirty="0" smtClean="0">
                          <a:solidFill>
                            <a:srgbClr val="C00000"/>
                          </a:solidFill>
                          <a:latin typeface="Times New Roman" panose="02020603050405020304" pitchFamily="18" charset="0"/>
                          <a:cs typeface="Times New Roman" panose="02020603050405020304" pitchFamily="18" charset="0"/>
                        </a:rPr>
                        <a:t>применением электронного обучения, дистанционных образовательных технологий</a:t>
                      </a:r>
                      <a:r>
                        <a:rPr lang="ru-RU" sz="1500" b="0" u="sng" dirty="0" smtClean="0">
                          <a:solidFill>
                            <a:schemeClr val="tx1"/>
                          </a:solidFill>
                          <a:latin typeface="Times New Roman" panose="02020603050405020304" pitchFamily="18" charset="0"/>
                          <a:cs typeface="Times New Roman" panose="02020603050405020304" pitchFamily="18" charset="0"/>
                        </a:rPr>
                        <a:t>;</a:t>
                      </a:r>
                      <a:r>
                        <a:rPr lang="ru-RU" sz="1500" b="0" u="sng" baseline="0" dirty="0" smtClean="0">
                          <a:solidFill>
                            <a:schemeClr val="tx1"/>
                          </a:solidFill>
                          <a:latin typeface="Times New Roman" panose="02020603050405020304" pitchFamily="18" charset="0"/>
                          <a:cs typeface="Times New Roman" panose="02020603050405020304" pitchFamily="18" charset="0"/>
                        </a:rPr>
                        <a:t> </a:t>
                      </a:r>
                    </a:p>
                    <a:p>
                      <a:pPr marL="285750" indent="-285750" algn="just">
                        <a:lnSpc>
                          <a:spcPct val="95000"/>
                        </a:lnSpc>
                        <a:buFont typeface="Wingdings" panose="05000000000000000000" pitchFamily="2" charset="2"/>
                        <a:buChar char="ü"/>
                      </a:pPr>
                      <a:r>
                        <a:rPr lang="ru-RU" sz="1500" b="0" baseline="0" dirty="0" smtClean="0">
                          <a:solidFill>
                            <a:schemeClr val="tx1"/>
                          </a:solidFill>
                          <a:latin typeface="Times New Roman" panose="02020603050405020304" pitchFamily="18" charset="0"/>
                          <a:cs typeface="Times New Roman" panose="02020603050405020304" pitchFamily="18" charset="0"/>
                        </a:rPr>
                        <a:t>формирование и хранение электронного портфолио;</a:t>
                      </a:r>
                    </a:p>
                    <a:p>
                      <a:pPr marL="285750" indent="-285750" algn="just">
                        <a:lnSpc>
                          <a:spcPct val="95000"/>
                        </a:lnSpc>
                        <a:buFont typeface="Wingdings" panose="05000000000000000000" pitchFamily="2" charset="2"/>
                        <a:buChar char="ü"/>
                      </a:pPr>
                      <a:r>
                        <a:rPr lang="ru-RU" sz="1500" b="0" baseline="0" dirty="0" smtClean="0">
                          <a:solidFill>
                            <a:schemeClr val="tx1"/>
                          </a:solidFill>
                          <a:latin typeface="Times New Roman" panose="02020603050405020304" pitchFamily="18" charset="0"/>
                          <a:cs typeface="Times New Roman" panose="02020603050405020304" pitchFamily="18" charset="0"/>
                        </a:rPr>
                        <a:t>фиксацию и хранение информации об УВП; </a:t>
                      </a:r>
                      <a:r>
                        <a:rPr lang="ru-RU" sz="1500" b="1" u="sng" baseline="0" dirty="0" smtClean="0">
                          <a:solidFill>
                            <a:srgbClr val="C00000"/>
                          </a:solidFill>
                          <a:latin typeface="Times New Roman" panose="02020603050405020304" pitchFamily="18" charset="0"/>
                          <a:cs typeface="Times New Roman" panose="02020603050405020304" pitchFamily="18" charset="0"/>
                        </a:rPr>
                        <a:t>безопасность хранения информации</a:t>
                      </a:r>
                      <a:endParaRPr lang="ru-RU" sz="1500" b="1" u="sng" dirty="0" smtClean="0">
                        <a:solidFill>
                          <a:srgbClr val="C00000"/>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marL="285750" indent="-285750">
                        <a:lnSpc>
                          <a:spcPct val="95000"/>
                        </a:lnSpc>
                        <a:buFont typeface="Wingdings" panose="05000000000000000000" pitchFamily="2" charset="2"/>
                        <a:buChar char="ü"/>
                      </a:pPr>
                      <a:r>
                        <a:rPr lang="ru-RU" sz="1500" dirty="0" smtClean="0">
                          <a:latin typeface="Times New Roman" panose="02020603050405020304" pitchFamily="18" charset="0"/>
                          <a:cs typeface="Times New Roman" panose="02020603050405020304" pitchFamily="18" charset="0"/>
                        </a:rPr>
                        <a:t>Личностные.</a:t>
                      </a:r>
                      <a:r>
                        <a:rPr lang="ru-RU" sz="1500" baseline="0" dirty="0" smtClean="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 </a:t>
                      </a:r>
                      <a:r>
                        <a:rPr lang="ru-RU" sz="1500" b="1" u="sng" dirty="0" smtClean="0">
                          <a:solidFill>
                            <a:srgbClr val="C00000"/>
                          </a:solidFill>
                          <a:latin typeface="Times New Roman" panose="02020603050405020304" pitchFamily="18" charset="0"/>
                          <a:cs typeface="Times New Roman" panose="02020603050405020304" pitchFamily="18" charset="0"/>
                        </a:rPr>
                        <a:t>Указаны направления воспитательной деятельности </a:t>
                      </a:r>
                      <a:r>
                        <a:rPr lang="ru-RU" sz="1500" dirty="0" smtClean="0">
                          <a:latin typeface="Times New Roman" panose="02020603050405020304" pitchFamily="18" charset="0"/>
                          <a:cs typeface="Times New Roman" panose="02020603050405020304" pitchFamily="18" charset="0"/>
                        </a:rPr>
                        <a:t>(гражданское,</a:t>
                      </a:r>
                      <a:r>
                        <a:rPr lang="ru-RU" sz="1500" baseline="0" dirty="0" smtClean="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патриотическое,</a:t>
                      </a:r>
                      <a:r>
                        <a:rPr lang="ru-RU" sz="1500" baseline="0" dirty="0" smtClean="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духовно-нравственное воспитание,</a:t>
                      </a:r>
                      <a:r>
                        <a:rPr lang="ru-RU" sz="1500" baseline="0" dirty="0" smtClean="0">
                          <a:latin typeface="Times New Roman" panose="02020603050405020304" pitchFamily="18" charset="0"/>
                          <a:cs typeface="Times New Roman" panose="02020603050405020304" pitchFamily="18" charset="0"/>
                        </a:rPr>
                        <a:t> э</a:t>
                      </a:r>
                      <a:r>
                        <a:rPr lang="ru-RU" sz="1500" dirty="0" smtClean="0">
                          <a:latin typeface="Times New Roman" panose="02020603050405020304" pitchFamily="18" charset="0"/>
                          <a:cs typeface="Times New Roman" panose="02020603050405020304" pitchFamily="18" charset="0"/>
                        </a:rPr>
                        <a:t>стетическое,</a:t>
                      </a:r>
                      <a:r>
                        <a:rPr lang="ru-RU" sz="1500" baseline="0" dirty="0" smtClean="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физическое,</a:t>
                      </a:r>
                      <a:r>
                        <a:rPr lang="ru-RU" sz="1500" baseline="0" dirty="0" smtClean="0">
                          <a:latin typeface="Times New Roman" panose="02020603050405020304" pitchFamily="18" charset="0"/>
                          <a:cs typeface="Times New Roman" panose="02020603050405020304" pitchFamily="18" charset="0"/>
                        </a:rPr>
                        <a:t> т</a:t>
                      </a:r>
                      <a:r>
                        <a:rPr lang="ru-RU" sz="1500" dirty="0" smtClean="0">
                          <a:latin typeface="Times New Roman" panose="02020603050405020304" pitchFamily="18" charset="0"/>
                          <a:cs typeface="Times New Roman" panose="02020603050405020304" pitchFamily="18" charset="0"/>
                        </a:rPr>
                        <a:t>рудовое,</a:t>
                      </a:r>
                      <a:r>
                        <a:rPr lang="ru-RU" sz="1500" baseline="0" dirty="0" smtClean="0">
                          <a:latin typeface="Times New Roman" panose="02020603050405020304" pitchFamily="18" charset="0"/>
                          <a:cs typeface="Times New Roman" panose="02020603050405020304" pitchFamily="18" charset="0"/>
                        </a:rPr>
                        <a:t> э</a:t>
                      </a:r>
                      <a:r>
                        <a:rPr lang="ru-RU" sz="1500" dirty="0" smtClean="0">
                          <a:latin typeface="Times New Roman" panose="02020603050405020304" pitchFamily="18" charset="0"/>
                          <a:cs typeface="Times New Roman" panose="02020603050405020304" pitchFamily="18" charset="0"/>
                        </a:rPr>
                        <a:t>кологическое,</a:t>
                      </a:r>
                      <a:r>
                        <a:rPr lang="ru-RU" sz="1500" baseline="0" dirty="0" smtClean="0">
                          <a:latin typeface="Times New Roman" panose="02020603050405020304" pitchFamily="18" charset="0"/>
                          <a:cs typeface="Times New Roman" panose="02020603050405020304" pitchFamily="18" charset="0"/>
                        </a:rPr>
                        <a:t> ц</a:t>
                      </a:r>
                      <a:r>
                        <a:rPr lang="ru-RU" sz="1500" dirty="0" smtClean="0">
                          <a:latin typeface="Times New Roman" panose="02020603050405020304" pitchFamily="18" charset="0"/>
                          <a:cs typeface="Times New Roman" panose="02020603050405020304" pitchFamily="18" charset="0"/>
                        </a:rPr>
                        <a:t>енности научного познания)</a:t>
                      </a:r>
                    </a:p>
                    <a:p>
                      <a:pPr marL="285750" indent="-285750">
                        <a:lnSpc>
                          <a:spcPct val="95000"/>
                        </a:lnSpc>
                        <a:buFont typeface="Wingdings" panose="05000000000000000000" pitchFamily="2" charset="2"/>
                        <a:buChar char="ü"/>
                      </a:pPr>
                      <a:r>
                        <a:rPr lang="ru-RU" sz="1500" dirty="0" err="1" smtClean="0">
                          <a:latin typeface="Times New Roman" panose="02020603050405020304" pitchFamily="18" charset="0"/>
                          <a:cs typeface="Times New Roman" panose="02020603050405020304" pitchFamily="18" charset="0"/>
                        </a:rPr>
                        <a:t>Метапредметные</a:t>
                      </a:r>
                      <a:r>
                        <a:rPr lang="ru-RU" sz="1500" dirty="0" smtClean="0">
                          <a:latin typeface="Times New Roman" panose="02020603050405020304" pitchFamily="18" charset="0"/>
                          <a:cs typeface="Times New Roman" panose="02020603050405020304" pitchFamily="18" charset="0"/>
                        </a:rPr>
                        <a:t> </a:t>
                      </a:r>
                      <a:r>
                        <a:rPr lang="ru-RU" sz="1500" b="1" u="sng" dirty="0" smtClean="0">
                          <a:solidFill>
                            <a:srgbClr val="C00000"/>
                          </a:solidFill>
                          <a:latin typeface="Times New Roman" panose="02020603050405020304" pitchFamily="18" charset="0"/>
                          <a:cs typeface="Times New Roman" panose="02020603050405020304" pitchFamily="18" charset="0"/>
                        </a:rPr>
                        <a:t>(выделены</a:t>
                      </a:r>
                      <a:r>
                        <a:rPr lang="ru-RU" sz="1500" b="1" u="sng" baseline="0" dirty="0" smtClean="0">
                          <a:solidFill>
                            <a:srgbClr val="C00000"/>
                          </a:solidFill>
                          <a:latin typeface="Times New Roman" panose="02020603050405020304" pitchFamily="18" charset="0"/>
                          <a:cs typeface="Times New Roman" panose="02020603050405020304" pitchFamily="18" charset="0"/>
                        </a:rPr>
                        <a:t> блоки в каждом виде УУД)</a:t>
                      </a:r>
                      <a:endParaRPr lang="ru-RU" sz="1500" b="1" u="sng" dirty="0" smtClean="0">
                        <a:solidFill>
                          <a:srgbClr val="C00000"/>
                        </a:solidFill>
                        <a:latin typeface="Times New Roman" panose="02020603050405020304" pitchFamily="18" charset="0"/>
                        <a:cs typeface="Times New Roman" panose="02020603050405020304" pitchFamily="18" charset="0"/>
                      </a:endParaRPr>
                    </a:p>
                  </a:txBody>
                  <a:tcPr>
                    <a:solidFill>
                      <a:schemeClr val="bg1"/>
                    </a:solidFill>
                  </a:tcPr>
                </a:tc>
              </a:tr>
              <a:tr h="2350379">
                <a:tc>
                  <a:txBody>
                    <a:bodyPr/>
                    <a:lstStyle/>
                    <a:p>
                      <a:pPr>
                        <a:lnSpc>
                          <a:spcPct val="95000"/>
                        </a:lnSpc>
                      </a:pPr>
                      <a:r>
                        <a:rPr lang="ru-RU" sz="1500" b="0" dirty="0" smtClean="0">
                          <a:solidFill>
                            <a:schemeClr val="tx1"/>
                          </a:solidFill>
                          <a:latin typeface="Times New Roman" panose="02020603050405020304" pitchFamily="18" charset="0"/>
                          <a:cs typeface="Times New Roman" panose="02020603050405020304" pitchFamily="18" charset="0"/>
                        </a:rPr>
                        <a:t>2. Требования к материально-техническому обеспечению: </a:t>
                      </a:r>
                      <a:r>
                        <a:rPr lang="ru-RU" sz="1500" b="1" u="sng" dirty="0" smtClean="0">
                          <a:solidFill>
                            <a:srgbClr val="C00000"/>
                          </a:solidFill>
                          <a:latin typeface="Times New Roman" panose="02020603050405020304" pitchFamily="18" charset="0"/>
                          <a:cs typeface="Times New Roman" panose="02020603050405020304" pitchFamily="18" charset="0"/>
                        </a:rPr>
                        <a:t>указаны</a:t>
                      </a:r>
                      <a:r>
                        <a:rPr lang="ru-RU" sz="1500" b="1" u="sng" baseline="0" dirty="0" smtClean="0">
                          <a:solidFill>
                            <a:srgbClr val="C00000"/>
                          </a:solidFill>
                          <a:latin typeface="Times New Roman" panose="02020603050405020304" pitchFamily="18" charset="0"/>
                          <a:cs typeface="Times New Roman" panose="02020603050405020304" pitchFamily="18" charset="0"/>
                        </a:rPr>
                        <a:t> перечни обеспечения кабинетов по предметным областям, интеграция кабинетов</a:t>
                      </a:r>
                    </a:p>
                    <a:p>
                      <a:pPr>
                        <a:lnSpc>
                          <a:spcPct val="95000"/>
                        </a:lnSpc>
                      </a:pPr>
                      <a:r>
                        <a:rPr lang="ru-RU" sz="1500" b="0" dirty="0" smtClean="0">
                          <a:solidFill>
                            <a:schemeClr val="tx1"/>
                          </a:solidFill>
                          <a:latin typeface="Times New Roman" panose="02020603050405020304" pitchFamily="18" charset="0"/>
                          <a:cs typeface="Times New Roman" panose="02020603050405020304" pitchFamily="18" charset="0"/>
                        </a:rPr>
                        <a:t>3.</a:t>
                      </a:r>
                      <a:r>
                        <a:rPr lang="ru-RU" sz="1500" b="0" baseline="0" dirty="0" smtClean="0">
                          <a:solidFill>
                            <a:schemeClr val="tx1"/>
                          </a:solidFill>
                          <a:latin typeface="Times New Roman" panose="02020603050405020304" pitchFamily="18" charset="0"/>
                          <a:cs typeface="Times New Roman" panose="02020603050405020304" pitchFamily="18" charset="0"/>
                        </a:rPr>
                        <a:t> Требования к у</a:t>
                      </a:r>
                      <a:r>
                        <a:rPr lang="ru-RU" sz="1500" b="0" dirty="0" smtClean="0">
                          <a:solidFill>
                            <a:schemeClr val="tx1"/>
                          </a:solidFill>
                          <a:latin typeface="Times New Roman" panose="02020603050405020304" pitchFamily="18" charset="0"/>
                          <a:cs typeface="Times New Roman" panose="02020603050405020304" pitchFamily="18" charset="0"/>
                        </a:rPr>
                        <a:t>чебно-методическому обеспечению: </a:t>
                      </a:r>
                      <a:r>
                        <a:rPr lang="ru-RU" sz="1500" b="1" u="sng" dirty="0" smtClean="0">
                          <a:solidFill>
                            <a:srgbClr val="C00000"/>
                          </a:solidFill>
                          <a:latin typeface="Times New Roman" panose="02020603050405020304" pitchFamily="18" charset="0"/>
                          <a:cs typeface="Times New Roman" panose="02020603050405020304" pitchFamily="18" charset="0"/>
                        </a:rPr>
                        <a:t>не менее 1 учебника из ФПУ</a:t>
                      </a:r>
                      <a:r>
                        <a:rPr lang="ru-RU" sz="1500" b="1" u="sng" baseline="0" dirty="0" smtClean="0">
                          <a:solidFill>
                            <a:srgbClr val="C00000"/>
                          </a:solidFill>
                          <a:latin typeface="Times New Roman" panose="02020603050405020304" pitchFamily="18" charset="0"/>
                          <a:cs typeface="Times New Roman" panose="02020603050405020304" pitchFamily="18" charset="0"/>
                        </a:rPr>
                        <a:t> </a:t>
                      </a:r>
                      <a:r>
                        <a:rPr lang="ru-RU" sz="1500" b="1" u="sng" dirty="0" smtClean="0">
                          <a:solidFill>
                            <a:srgbClr val="C00000"/>
                          </a:solidFill>
                          <a:latin typeface="Times New Roman" panose="02020603050405020304" pitchFamily="18" charset="0"/>
                          <a:cs typeface="Times New Roman" panose="02020603050405020304" pitchFamily="18" charset="0"/>
                        </a:rPr>
                        <a:t>на каждого обучающегося по каждому учебному предмету;</a:t>
                      </a:r>
                    </a:p>
                    <a:p>
                      <a:pPr>
                        <a:lnSpc>
                          <a:spcPct val="95000"/>
                        </a:lnSpc>
                      </a:pPr>
                      <a:r>
                        <a:rPr lang="ru-RU" sz="1500" b="0" dirty="0" smtClean="0">
                          <a:solidFill>
                            <a:schemeClr val="tx1"/>
                          </a:solidFill>
                          <a:latin typeface="Times New Roman" panose="02020603050405020304" pitchFamily="18" charset="0"/>
                          <a:cs typeface="Times New Roman" panose="02020603050405020304" pitchFamily="18" charset="0"/>
                        </a:rPr>
                        <a:t>4. Требования к психолого-педагогическим, кадровым и финансовым условиям:</a:t>
                      </a:r>
                    </a:p>
                    <a:p>
                      <a:pPr marL="285750" indent="-285750">
                        <a:lnSpc>
                          <a:spcPct val="95000"/>
                        </a:lnSpc>
                        <a:buFont typeface="Wingdings" panose="05000000000000000000" pitchFamily="2" charset="2"/>
                        <a:buChar char="ü"/>
                      </a:pPr>
                      <a:r>
                        <a:rPr lang="ru-RU" sz="1500" b="0" dirty="0" smtClean="0">
                          <a:solidFill>
                            <a:schemeClr val="tx1"/>
                          </a:solidFill>
                          <a:latin typeface="Times New Roman" panose="02020603050405020304" pitchFamily="18" charset="0"/>
                          <a:cs typeface="Times New Roman" panose="02020603050405020304" pitchFamily="18" charset="0"/>
                        </a:rPr>
                        <a:t>в</a:t>
                      </a:r>
                      <a:r>
                        <a:rPr lang="ru-RU" sz="1500" b="0" baseline="0" dirty="0" smtClean="0">
                          <a:solidFill>
                            <a:schemeClr val="tx1"/>
                          </a:solidFill>
                          <a:latin typeface="Times New Roman" panose="02020603050405020304" pitchFamily="18" charset="0"/>
                          <a:cs typeface="Times New Roman" panose="02020603050405020304" pitchFamily="18" charset="0"/>
                        </a:rPr>
                        <a:t> </a:t>
                      </a:r>
                      <a:r>
                        <a:rPr lang="ru-RU" sz="1500" b="0" dirty="0" smtClean="0">
                          <a:solidFill>
                            <a:schemeClr val="tx1"/>
                          </a:solidFill>
                          <a:latin typeface="Times New Roman" panose="02020603050405020304" pitchFamily="18" charset="0"/>
                          <a:cs typeface="Times New Roman" panose="02020603050405020304" pitchFamily="18" charset="0"/>
                        </a:rPr>
                        <a:t>реализации ОП могут участвовать </a:t>
                      </a:r>
                      <a:r>
                        <a:rPr lang="ru-RU" sz="1500" b="1" u="sng" dirty="0" smtClean="0">
                          <a:solidFill>
                            <a:srgbClr val="C00000"/>
                          </a:solidFill>
                          <a:latin typeface="Times New Roman" panose="02020603050405020304" pitchFamily="18" charset="0"/>
                          <a:cs typeface="Times New Roman" panose="02020603050405020304" pitchFamily="18" charset="0"/>
                        </a:rPr>
                        <a:t>научные организации, медицинские организации, организации культуры, физкультурно-спортивные</a:t>
                      </a:r>
                      <a:r>
                        <a:rPr lang="ru-RU" sz="1500" b="0" dirty="0" smtClean="0">
                          <a:solidFill>
                            <a:schemeClr val="tx1"/>
                          </a:solidFill>
                          <a:latin typeface="Times New Roman" panose="02020603050405020304" pitchFamily="18" charset="0"/>
                          <a:cs typeface="Times New Roman" panose="02020603050405020304" pitchFamily="18" charset="0"/>
                        </a:rPr>
                        <a:t> и иные организации, обладающие ресурсами, необходимыми для осуществления образовательной деятельности;</a:t>
                      </a:r>
                    </a:p>
                    <a:p>
                      <a:pPr marL="285750" indent="-285750">
                        <a:lnSpc>
                          <a:spcPct val="95000"/>
                        </a:lnSpc>
                        <a:buFont typeface="Wingdings" panose="05000000000000000000" pitchFamily="2" charset="2"/>
                        <a:buChar char="ü"/>
                      </a:pPr>
                      <a:r>
                        <a:rPr lang="ru-RU" sz="1500" b="1" u="sng" dirty="0" smtClean="0">
                          <a:solidFill>
                            <a:srgbClr val="C00000"/>
                          </a:solidFill>
                          <a:latin typeface="Times New Roman" panose="02020603050405020304" pitchFamily="18" charset="0"/>
                          <a:cs typeface="Times New Roman" panose="02020603050405020304" pitchFamily="18" charset="0"/>
                        </a:rPr>
                        <a:t>стажировка </a:t>
                      </a:r>
                      <a:r>
                        <a:rPr lang="ru-RU" sz="1500" b="0" dirty="0" smtClean="0">
                          <a:solidFill>
                            <a:schemeClr val="tx1"/>
                          </a:solidFill>
                          <a:latin typeface="Times New Roman" panose="02020603050405020304" pitchFamily="18" charset="0"/>
                          <a:cs typeface="Times New Roman" panose="02020603050405020304" pitchFamily="18" charset="0"/>
                        </a:rPr>
                        <a:t>как форма ДПО</a:t>
                      </a:r>
                      <a:endParaRPr lang="ru-RU" sz="1500" b="0" dirty="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marL="285750" indent="-285750">
                        <a:lnSpc>
                          <a:spcPct val="95000"/>
                        </a:lnSpc>
                        <a:buFont typeface="Wingdings" panose="05000000000000000000" pitchFamily="2" charset="2"/>
                        <a:buChar char="ü"/>
                      </a:pPr>
                      <a:r>
                        <a:rPr lang="ru-RU" sz="1500" b="0" i="0" dirty="0" smtClean="0">
                          <a:solidFill>
                            <a:schemeClr val="tx1"/>
                          </a:solidFill>
                          <a:latin typeface="Times New Roman" panose="02020603050405020304" pitchFamily="18" charset="0"/>
                          <a:cs typeface="Times New Roman" panose="02020603050405020304" pitchFamily="18" charset="0"/>
                        </a:rPr>
                        <a:t>Предметные.  Формулируются  (в </a:t>
                      </a:r>
                      <a:r>
                        <a:rPr lang="ru-RU" sz="1500" b="0" i="0" dirty="0" err="1" smtClean="0">
                          <a:solidFill>
                            <a:schemeClr val="tx1"/>
                          </a:solidFill>
                          <a:latin typeface="Times New Roman" panose="02020603050405020304" pitchFamily="18" charset="0"/>
                          <a:cs typeface="Times New Roman" panose="02020603050405020304" pitchFamily="18" charset="0"/>
                        </a:rPr>
                        <a:t>т.ч</a:t>
                      </a:r>
                      <a:r>
                        <a:rPr lang="ru-RU" sz="1500" b="0" i="0" dirty="0" smtClean="0">
                          <a:solidFill>
                            <a:schemeClr val="tx1"/>
                          </a:solidFill>
                          <a:latin typeface="Times New Roman" panose="02020603050405020304" pitchFamily="18" charset="0"/>
                          <a:cs typeface="Times New Roman" panose="02020603050405020304" pitchFamily="18" charset="0"/>
                        </a:rPr>
                        <a:t>.) на основе </a:t>
                      </a:r>
                      <a:r>
                        <a:rPr lang="ru-RU" sz="1500" b="1" i="0" u="sng" dirty="0" smtClean="0">
                          <a:solidFill>
                            <a:srgbClr val="C00000"/>
                          </a:solidFill>
                          <a:latin typeface="Times New Roman" panose="02020603050405020304" pitchFamily="18" charset="0"/>
                          <a:cs typeface="Times New Roman" panose="02020603050405020304" pitchFamily="18" charset="0"/>
                        </a:rPr>
                        <a:t>международных сравнительных исследований</a:t>
                      </a:r>
                    </a:p>
                    <a:p>
                      <a:pPr marL="0" indent="0">
                        <a:lnSpc>
                          <a:spcPct val="95000"/>
                        </a:lnSpc>
                        <a:buFont typeface="Wingdings" panose="05000000000000000000" pitchFamily="2" charset="2"/>
                        <a:buNone/>
                      </a:pPr>
                      <a:r>
                        <a:rPr lang="ru-RU" sz="1500" b="0" i="0" baseline="0" dirty="0" smtClean="0">
                          <a:solidFill>
                            <a:schemeClr val="tx1"/>
                          </a:solidFill>
                          <a:latin typeface="Times New Roman" panose="02020603050405020304" pitchFamily="18" charset="0"/>
                          <a:cs typeface="Times New Roman" panose="02020603050405020304" pitchFamily="18" charset="0"/>
                        </a:rPr>
                        <a:t>       </a:t>
                      </a:r>
                      <a:r>
                        <a:rPr lang="ru-RU" sz="1500" b="1" i="0" u="sng" dirty="0" smtClean="0">
                          <a:solidFill>
                            <a:srgbClr val="C00000"/>
                          </a:solidFill>
                          <a:latin typeface="Times New Roman" panose="02020603050405020304" pitchFamily="18" charset="0"/>
                          <a:cs typeface="Times New Roman" panose="02020603050405020304" pitchFamily="18" charset="0"/>
                        </a:rPr>
                        <a:t>Базовый и углубленный уровни </a:t>
                      </a:r>
                      <a:r>
                        <a:rPr lang="ru-RU" sz="1500" b="0" i="0" dirty="0" smtClean="0">
                          <a:solidFill>
                            <a:schemeClr val="tx1"/>
                          </a:solidFill>
                          <a:latin typeface="Times New Roman" panose="02020603050405020304" pitchFamily="18" charset="0"/>
                          <a:cs typeface="Times New Roman" panose="02020603050405020304" pitchFamily="18" charset="0"/>
                        </a:rPr>
                        <a:t>(математика,</a:t>
                      </a:r>
                      <a:r>
                        <a:rPr lang="ru-RU" sz="1500" b="0" i="0" baseline="0" dirty="0" smtClean="0">
                          <a:solidFill>
                            <a:schemeClr val="tx1"/>
                          </a:solidFill>
                          <a:latin typeface="Times New Roman" panose="02020603050405020304" pitchFamily="18" charset="0"/>
                          <a:cs typeface="Times New Roman" panose="02020603050405020304" pitchFamily="18" charset="0"/>
                        </a:rPr>
                        <a:t> информатика, физика, химия, биология)</a:t>
                      </a:r>
                    </a:p>
                    <a:p>
                      <a:pPr marL="0" indent="0">
                        <a:lnSpc>
                          <a:spcPct val="95000"/>
                        </a:lnSpc>
                        <a:buFont typeface="Wingdings" panose="05000000000000000000" pitchFamily="2" charset="2"/>
                        <a:buNone/>
                      </a:pPr>
                      <a:r>
                        <a:rPr lang="ru-RU" sz="1500" b="0" i="0" baseline="0" dirty="0" smtClean="0">
                          <a:solidFill>
                            <a:schemeClr val="tx1"/>
                          </a:solidFill>
                          <a:latin typeface="Times New Roman" panose="02020603050405020304" pitchFamily="18" charset="0"/>
                          <a:cs typeface="Times New Roman" panose="02020603050405020304" pitchFamily="18" charset="0"/>
                        </a:rPr>
                        <a:t>      </a:t>
                      </a:r>
                      <a:r>
                        <a:rPr lang="ru-RU" sz="1500" b="1" i="0" u="sng" baseline="0" dirty="0" smtClean="0">
                          <a:solidFill>
                            <a:srgbClr val="C00000"/>
                          </a:solidFill>
                          <a:latin typeface="Times New Roman" panose="02020603050405020304" pitchFamily="18" charset="0"/>
                          <a:cs typeface="Times New Roman" panose="02020603050405020304" pitchFamily="18" charset="0"/>
                        </a:rPr>
                        <a:t>Овладение базовыми понятиями, умениями: </a:t>
                      </a:r>
                      <a:r>
                        <a:rPr lang="ru-RU" sz="1500" b="0" i="0" baseline="0" dirty="0" smtClean="0">
                          <a:solidFill>
                            <a:schemeClr val="tx1"/>
                          </a:solidFill>
                          <a:latin typeface="Times New Roman" panose="02020603050405020304" pitchFamily="18" charset="0"/>
                          <a:cs typeface="Times New Roman" panose="02020603050405020304" pitchFamily="18" charset="0"/>
                        </a:rPr>
                        <a:t>сравнение,  </a:t>
                      </a:r>
                    </a:p>
                    <a:p>
                      <a:pPr marL="0" indent="0">
                        <a:lnSpc>
                          <a:spcPct val="95000"/>
                        </a:lnSpc>
                        <a:buFont typeface="Wingdings" panose="05000000000000000000" pitchFamily="2" charset="2"/>
                        <a:buNone/>
                      </a:pPr>
                      <a:r>
                        <a:rPr lang="ru-RU" sz="1500" b="0" i="0" baseline="0" dirty="0" smtClean="0">
                          <a:solidFill>
                            <a:schemeClr val="tx1"/>
                          </a:solidFill>
                          <a:latin typeface="Times New Roman" panose="02020603050405020304" pitchFamily="18" charset="0"/>
                          <a:cs typeface="Times New Roman" panose="02020603050405020304" pitchFamily="18" charset="0"/>
                        </a:rPr>
                        <a:t>классификация, установление взаимосвязи, объяснение, преобразование информации в различных формах - таблица, схема, диаграмма, график</a:t>
                      </a:r>
                    </a:p>
                    <a:p>
                      <a:pPr marL="0" indent="0">
                        <a:lnSpc>
                          <a:spcPct val="95000"/>
                        </a:lnSpc>
                        <a:buFont typeface="Wingdings" panose="05000000000000000000" pitchFamily="2" charset="2"/>
                        <a:buNone/>
                      </a:pPr>
                      <a:r>
                        <a:rPr lang="ru-RU" sz="1500" b="1" i="0" u="none" baseline="0" dirty="0" smtClean="0">
                          <a:solidFill>
                            <a:srgbClr val="C00000"/>
                          </a:solidFill>
                          <a:latin typeface="Times New Roman" panose="02020603050405020304" pitchFamily="18" charset="0"/>
                          <a:cs typeface="Times New Roman" panose="02020603050405020304" pitchFamily="18" charset="0"/>
                        </a:rPr>
                        <a:t>       </a:t>
                      </a:r>
                      <a:r>
                        <a:rPr lang="ru-RU" sz="1500" b="1" i="0" u="sng" baseline="0" dirty="0" smtClean="0">
                          <a:solidFill>
                            <a:srgbClr val="C00000"/>
                          </a:solidFill>
                          <a:latin typeface="Times New Roman" panose="02020603050405020304" pitchFamily="18" charset="0"/>
                          <a:cs typeface="Times New Roman" panose="02020603050405020304" pitchFamily="18" charset="0"/>
                        </a:rPr>
                        <a:t>Интеграция </a:t>
                      </a:r>
                      <a:r>
                        <a:rPr lang="ru-RU" sz="1500" b="0" i="0" baseline="0" dirty="0" smtClean="0">
                          <a:solidFill>
                            <a:schemeClr val="tx1"/>
                          </a:solidFill>
                          <a:latin typeface="Times New Roman" panose="02020603050405020304" pitchFamily="18" charset="0"/>
                          <a:cs typeface="Times New Roman" panose="02020603050405020304" pitchFamily="18" charset="0"/>
                        </a:rPr>
                        <a:t>предметных результатов в </a:t>
                      </a:r>
                      <a:r>
                        <a:rPr lang="ru-RU" sz="1500" b="0" i="0" baseline="0" dirty="0" err="1" smtClean="0">
                          <a:solidFill>
                            <a:schemeClr val="tx1"/>
                          </a:solidFill>
                          <a:latin typeface="Times New Roman" panose="02020603050405020304" pitchFamily="18" charset="0"/>
                          <a:cs typeface="Times New Roman" panose="02020603050405020304" pitchFamily="18" charset="0"/>
                        </a:rPr>
                        <a:t>метапредметные</a:t>
                      </a:r>
                      <a:endParaRPr lang="ru-RU" sz="1500" b="0" i="0" baseline="0" dirty="0" smtClean="0">
                        <a:solidFill>
                          <a:schemeClr val="tx1"/>
                        </a:solidFill>
                        <a:latin typeface="Times New Roman" panose="02020603050405020304" pitchFamily="18" charset="0"/>
                        <a:cs typeface="Times New Roman" panose="02020603050405020304" pitchFamily="18" charset="0"/>
                      </a:endParaRPr>
                    </a:p>
                    <a:p>
                      <a:pPr marL="0" indent="0">
                        <a:lnSpc>
                          <a:spcPct val="95000"/>
                        </a:lnSpc>
                        <a:buFont typeface="Wingdings" panose="05000000000000000000" pitchFamily="2" charset="2"/>
                        <a:buNone/>
                      </a:pPr>
                      <a:r>
                        <a:rPr lang="ru-RU" sz="1500" b="0" i="0" baseline="0" dirty="0" smtClean="0">
                          <a:solidFill>
                            <a:schemeClr val="tx1"/>
                          </a:solidFill>
                          <a:latin typeface="Times New Roman" panose="02020603050405020304" pitchFamily="18" charset="0"/>
                          <a:cs typeface="Times New Roman" panose="02020603050405020304" pitchFamily="18" charset="0"/>
                        </a:rPr>
                        <a:t>       </a:t>
                      </a:r>
                      <a:r>
                        <a:rPr lang="ru-RU" sz="1500" b="1" i="0" u="sng" baseline="0" dirty="0" smtClean="0">
                          <a:solidFill>
                            <a:srgbClr val="C00000"/>
                          </a:solidFill>
                          <a:latin typeface="Times New Roman" panose="02020603050405020304" pitchFamily="18" charset="0"/>
                          <a:cs typeface="Times New Roman" panose="02020603050405020304" pitchFamily="18" charset="0"/>
                        </a:rPr>
                        <a:t>Программное содержание учебных предметов</a:t>
                      </a:r>
                    </a:p>
                    <a:p>
                      <a:pPr marL="0" indent="0">
                        <a:lnSpc>
                          <a:spcPct val="95000"/>
                        </a:lnSpc>
                        <a:buFont typeface="Wingdings" panose="05000000000000000000" pitchFamily="2" charset="2"/>
                        <a:buNone/>
                      </a:pPr>
                      <a:r>
                        <a:rPr lang="ru-RU" sz="1500" b="0" i="0" dirty="0" smtClean="0">
                          <a:solidFill>
                            <a:schemeClr val="tx1"/>
                          </a:solidFill>
                          <a:latin typeface="Times New Roman" panose="02020603050405020304" pitchFamily="18" charset="0"/>
                          <a:cs typeface="Times New Roman" panose="02020603050405020304" pitchFamily="18" charset="0"/>
                        </a:rPr>
                        <a:t>Предметные результаты по предметной области «Основы духовно-нравственной культуры народов России» </a:t>
                      </a:r>
                      <a:r>
                        <a:rPr lang="ru-RU" sz="1500" b="1" i="0" u="sng" dirty="0" smtClean="0">
                          <a:solidFill>
                            <a:srgbClr val="C00000"/>
                          </a:solidFill>
                          <a:latin typeface="Times New Roman" panose="02020603050405020304" pitchFamily="18" charset="0"/>
                          <a:cs typeface="Times New Roman" panose="02020603050405020304" pitchFamily="18" charset="0"/>
                        </a:rPr>
                        <a:t>конкретизируются ОО с учетом выбранного по заявлению обучающихся, родителей </a:t>
                      </a:r>
                      <a:endParaRPr lang="ru-RU" sz="1500" b="1" i="0" u="sng" dirty="0">
                        <a:solidFill>
                          <a:srgbClr val="C00000"/>
                        </a:solidFill>
                        <a:latin typeface="Times New Roman" panose="02020603050405020304" pitchFamily="18" charset="0"/>
                        <a:cs typeface="Times New Roman" panose="02020603050405020304" pitchFamily="18" charset="0"/>
                      </a:endParaRPr>
                    </a:p>
                  </a:txBody>
                  <a:tcPr>
                    <a:solidFill>
                      <a:schemeClr val="bg1"/>
                    </a:solidFill>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135603797"/>
              </p:ext>
            </p:extLst>
          </p:nvPr>
        </p:nvGraphicFramePr>
        <p:xfrm>
          <a:off x="6168788" y="1842446"/>
          <a:ext cx="5595582" cy="2028444"/>
        </p:xfrm>
        <a:graphic>
          <a:graphicData uri="http://schemas.openxmlformats.org/drawingml/2006/table">
            <a:tbl>
              <a:tblPr firstRow="1" bandRow="1">
                <a:tableStyleId>{5C22544A-7EE6-4342-B048-85BDC9FD1C3A}</a:tableStyleId>
              </a:tblPr>
              <a:tblGrid>
                <a:gridCol w="1865194"/>
                <a:gridCol w="1959550"/>
                <a:gridCol w="1770838"/>
              </a:tblGrid>
              <a:tr h="352627">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Познавательные УУД</a:t>
                      </a:r>
                      <a:endParaRPr lang="ru-RU" sz="1400" dirty="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Коммуникативные</a:t>
                      </a:r>
                      <a:r>
                        <a:rPr lang="ru-RU" sz="1400" baseline="0" dirty="0" smtClean="0">
                          <a:solidFill>
                            <a:schemeClr val="tx1"/>
                          </a:solidFill>
                          <a:latin typeface="Times New Roman" panose="02020603050405020304" pitchFamily="18" charset="0"/>
                          <a:cs typeface="Times New Roman" panose="02020603050405020304" pitchFamily="18" charset="0"/>
                        </a:rPr>
                        <a:t> УУД</a:t>
                      </a:r>
                      <a:endParaRPr lang="ru-RU" sz="1400" dirty="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Регулятивные </a:t>
                      </a:r>
                    </a:p>
                    <a:p>
                      <a:pPr algn="ctr"/>
                      <a:r>
                        <a:rPr lang="ru-RU" sz="1400" dirty="0" smtClean="0">
                          <a:solidFill>
                            <a:schemeClr val="tx1"/>
                          </a:solidFill>
                          <a:latin typeface="Times New Roman" panose="02020603050405020304" pitchFamily="18" charset="0"/>
                          <a:cs typeface="Times New Roman" panose="02020603050405020304" pitchFamily="18" charset="0"/>
                        </a:rPr>
                        <a:t>УУД</a:t>
                      </a:r>
                      <a:endParaRPr lang="ru-RU" sz="1400" dirty="0">
                        <a:solidFill>
                          <a:schemeClr val="tx1"/>
                        </a:solidFill>
                        <a:latin typeface="Times New Roman" panose="02020603050405020304" pitchFamily="18" charset="0"/>
                        <a:cs typeface="Times New Roman" panose="02020603050405020304" pitchFamily="18" charset="0"/>
                      </a:endParaRPr>
                    </a:p>
                  </a:txBody>
                  <a:tcPr>
                    <a:solidFill>
                      <a:schemeClr val="bg1"/>
                    </a:solidFill>
                  </a:tcPr>
                </a:tc>
              </a:tr>
              <a:tr h="326231">
                <a:tc>
                  <a:txBody>
                    <a:bodyPr/>
                    <a:lstStyle/>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1) базовые логические действия</a:t>
                      </a:r>
                    </a:p>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2) базовые исследовательские действия</a:t>
                      </a:r>
                    </a:p>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3) работа с информацией</a:t>
                      </a:r>
                    </a:p>
                  </a:txBody>
                  <a:tcPr>
                    <a:solidFill>
                      <a:schemeClr val="bg1"/>
                    </a:solidFill>
                  </a:tcPr>
                </a:tc>
                <a:tc>
                  <a:txBody>
                    <a:bodyPr/>
                    <a:lstStyle/>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1) общение</a:t>
                      </a:r>
                    </a:p>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2) совместная деятельность</a:t>
                      </a:r>
                      <a:endParaRPr lang="ru-RU" sz="14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1)</a:t>
                      </a:r>
                      <a:r>
                        <a:rPr lang="ru-RU" sz="1400" baseline="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самоорганизация</a:t>
                      </a:r>
                    </a:p>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2) самоконтроль</a:t>
                      </a:r>
                    </a:p>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3) эмоциональный интеллект</a:t>
                      </a:r>
                    </a:p>
                    <a:p>
                      <a:pPr marL="0" indent="0">
                        <a:lnSpc>
                          <a:spcPct val="95000"/>
                        </a:lnSpc>
                        <a:buFont typeface="Wingdings" panose="05000000000000000000" pitchFamily="2" charset="2"/>
                        <a:buNone/>
                      </a:pPr>
                      <a:r>
                        <a:rPr lang="ru-RU" sz="1400" dirty="0" smtClean="0">
                          <a:latin typeface="Times New Roman" panose="02020603050405020304" pitchFamily="18" charset="0"/>
                          <a:cs typeface="Times New Roman" panose="02020603050405020304" pitchFamily="18" charset="0"/>
                        </a:rPr>
                        <a:t>4) принятие себя и других</a:t>
                      </a:r>
                    </a:p>
                  </a:txBody>
                  <a:tcPr>
                    <a:solidFill>
                      <a:schemeClr val="bg1"/>
                    </a:solidFill>
                  </a:tcPr>
                </a:tc>
              </a:tr>
            </a:tbl>
          </a:graphicData>
        </a:graphic>
      </p:graphicFrame>
    </p:spTree>
    <p:extLst>
      <p:ext uri="{BB962C8B-B14F-4D97-AF65-F5344CB8AC3E}">
        <p14:creationId xmlns:p14="http://schemas.microsoft.com/office/powerpoint/2010/main" val="780292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1319" y="-39332"/>
            <a:ext cx="11395881" cy="1065134"/>
          </a:xfrm>
        </p:spPr>
        <p:txBody>
          <a:bodyPr>
            <a:normAutofit/>
          </a:bodyPr>
          <a:lstStyle/>
          <a:p>
            <a:pPr algn="ctr"/>
            <a:r>
              <a:rPr lang="ru-RU" sz="2400" dirty="0" smtClean="0">
                <a:solidFill>
                  <a:srgbClr val="FF0000"/>
                </a:solidFill>
                <a:latin typeface="Times New Roman" panose="02020603050405020304" pitchFamily="18" charset="0"/>
                <a:cs typeface="Times New Roman" panose="02020603050405020304" pitchFamily="18" charset="0"/>
              </a:rPr>
              <a:t>Включение </a:t>
            </a:r>
            <a:r>
              <a:rPr lang="ru-RU" sz="2400" dirty="0">
                <a:solidFill>
                  <a:srgbClr val="FF0000"/>
                </a:solidFill>
                <a:latin typeface="Times New Roman" panose="02020603050405020304" pitchFamily="18" charset="0"/>
                <a:cs typeface="Times New Roman" panose="02020603050405020304" pitchFamily="18" charset="0"/>
              </a:rPr>
              <a:t>направлений личностных результатов в требования к предметным </a:t>
            </a:r>
            <a:r>
              <a:rPr lang="ru-RU" sz="2400" dirty="0" smtClean="0">
                <a:solidFill>
                  <a:srgbClr val="FF0000"/>
                </a:solidFill>
                <a:latin typeface="Times New Roman" panose="02020603050405020304" pitchFamily="18" charset="0"/>
                <a:cs typeface="Times New Roman" panose="02020603050405020304" pitchFamily="18" charset="0"/>
              </a:rPr>
              <a:t>результатам (ИСТОРИЯ)</a:t>
            </a:r>
            <a:endParaRPr lang="ru-RU" sz="2400" dirty="0">
              <a:solidFill>
                <a:srgbClr val="FF0000"/>
              </a:solidFill>
              <a:latin typeface="Times New Roman" panose="02020603050405020304" pitchFamily="18" charset="0"/>
              <a:cs typeface="Times New Roman" panose="02020603050405020304" pitchFamily="18" charset="0"/>
            </a:endParaRPr>
          </a:p>
        </p:txBody>
      </p:sp>
      <p:pic>
        <p:nvPicPr>
          <p:cNvPr id="12" name="Объект 11"/>
          <p:cNvPicPr>
            <a:picLocks noGrp="1" noChangeAspect="1"/>
          </p:cNvPicPr>
          <p:nvPr>
            <p:ph idx="1"/>
          </p:nvPr>
        </p:nvPicPr>
        <p:blipFill>
          <a:blip r:embed="rId2"/>
          <a:stretch>
            <a:fillRect/>
          </a:stretch>
        </p:blipFill>
        <p:spPr>
          <a:xfrm>
            <a:off x="491319" y="860775"/>
            <a:ext cx="10713494" cy="2020156"/>
          </a:xfrm>
          <a:prstGeom prst="rect">
            <a:avLst/>
          </a:prstGeom>
        </p:spPr>
      </p:pic>
      <p:sp>
        <p:nvSpPr>
          <p:cNvPr id="15" name="Прямоугольник 14"/>
          <p:cNvSpPr/>
          <p:nvPr/>
        </p:nvSpPr>
        <p:spPr>
          <a:xfrm>
            <a:off x="259307" y="2610683"/>
            <a:ext cx="11627893" cy="4247317"/>
          </a:xfrm>
          <a:prstGeom prst="rect">
            <a:avLst/>
          </a:prstGeom>
        </p:spPr>
        <p:txBody>
          <a:bodyPr wrap="square">
            <a:spAutoFit/>
          </a:bodyPr>
          <a:lstStyle/>
          <a:p>
            <a:pPr marL="67945" marR="62230" algn="just">
              <a:lnSpc>
                <a:spcPct val="150000"/>
              </a:lnSpc>
              <a:spcAft>
                <a:spcPts val="0"/>
              </a:spcAft>
            </a:pPr>
            <a:r>
              <a:rPr lang="ru-RU" dirty="0" smtClean="0">
                <a:latin typeface="Times New Roman" panose="02020603050405020304" pitchFamily="18" charset="0"/>
                <a:ea typeface="Times New Roman" panose="02020603050405020304" pitchFamily="18" charset="0"/>
              </a:rPr>
              <a:t>Личностные результаты формируются </a:t>
            </a:r>
            <a:r>
              <a:rPr lang="ru-RU" dirty="0">
                <a:latin typeface="Times New Roman" panose="02020603050405020304" pitchFamily="18" charset="0"/>
                <a:ea typeface="Times New Roman" panose="02020603050405020304" pitchFamily="18" charset="0"/>
              </a:rPr>
              <a:t>средствами предмета, но не </a:t>
            </a:r>
            <a:r>
              <a:rPr lang="ru-RU" dirty="0" smtClean="0">
                <a:latin typeface="Times New Roman" panose="02020603050405020304" pitchFamily="18" charset="0"/>
                <a:ea typeface="Times New Roman" panose="02020603050405020304" pitchFamily="18" charset="0"/>
              </a:rPr>
              <a:t>проверяются</a:t>
            </a:r>
            <a:endParaRPr lang="ru-RU" dirty="0">
              <a:latin typeface="Times New Roman" panose="02020603050405020304" pitchFamily="18" charset="0"/>
              <a:ea typeface="Times New Roman" panose="02020603050405020304" pitchFamily="18" charset="0"/>
            </a:endParaRPr>
          </a:p>
          <a:p>
            <a:pPr marL="410845" marR="62230" indent="-342900" algn="just">
              <a:lnSpc>
                <a:spcPct val="150000"/>
              </a:lnSpc>
              <a:spcAft>
                <a:spcPts val="0"/>
              </a:spcAft>
              <a:buFont typeface="+mj-lt"/>
              <a:buAutoNum type="arabicPeriod"/>
            </a:pPr>
            <a:r>
              <a:rPr lang="ru-RU" dirty="0" smtClean="0">
                <a:latin typeface="Times New Roman" panose="02020603050405020304" pitchFamily="18" charset="0"/>
                <a:ea typeface="Times New Roman" panose="02020603050405020304" pitchFamily="18" charset="0"/>
              </a:rPr>
              <a:t>«…знание </a:t>
            </a:r>
            <a:r>
              <a:rPr lang="ru-RU" dirty="0">
                <a:latin typeface="Times New Roman" panose="02020603050405020304" pitchFamily="18" charset="0"/>
                <a:ea typeface="Times New Roman" panose="02020603050405020304" pitchFamily="18" charset="0"/>
              </a:rPr>
              <a:t>ключевых событий, основных дат и этапов истории России, выдающихся деятелей отечественной истории, важнейших достижений культуры и систем ценностей, сформировавшихся в ходе исторического развития</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п.34.1 «Патриотическое воспитание»);</a:t>
            </a:r>
          </a:p>
          <a:p>
            <a:pPr marL="410845" marR="62230" indent="-342900" algn="just">
              <a:lnSpc>
                <a:spcPct val="150000"/>
              </a:lnSpc>
              <a:spcAft>
                <a:spcPts val="0"/>
              </a:spcAft>
              <a:buFont typeface="+mj-lt"/>
              <a:buAutoNum type="arabicPeriod"/>
            </a:pPr>
            <a:r>
              <a:rPr lang="ru-RU" dirty="0" smtClean="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неприятие  любых  форм  экстремизма,  дискриминации;  понимание роли различных социальных институтов в жизни человека…» (п.34.2 «Гражданское воспитание»);</a:t>
            </a:r>
          </a:p>
          <a:p>
            <a:pPr marL="410845" marR="62230" indent="-342900" algn="just">
              <a:lnSpc>
                <a:spcPct val="150000"/>
              </a:lnSpc>
              <a:spcAft>
                <a:spcPts val="0"/>
              </a:spcAft>
              <a:buFont typeface="+mj-lt"/>
              <a:buAutoNum type="arabicPeriod"/>
            </a:pPr>
            <a:r>
              <a:rPr lang="ru-RU" dirty="0">
                <a:latin typeface="Times New Roman" panose="02020603050405020304" pitchFamily="18" charset="0"/>
                <a:ea typeface="Times New Roman" panose="02020603050405020304" pitchFamily="18" charset="0"/>
              </a:rPr>
              <a:t>«приобретение опыта взаимодействия с людьми другой культуры, национальной и религиозной принадлежности на основе национальных ценностей современного российского общества: гуманистических и демократических ценностей, идей мира и взаимопонимания между народами, людьми разных культур; уважения к историческому наследию народов России</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п.34.3 «Духовно-нравственное воспитание</a:t>
            </a:r>
            <a:r>
              <a:rPr lang="ru-RU" dirty="0" smtClean="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8369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2457</Words>
  <Application>Microsoft Office PowerPoint</Application>
  <PresentationFormat>Широкоэкранный</PresentationFormat>
  <Paragraphs>224</Paragraphs>
  <Slides>19</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19</vt:i4>
      </vt:variant>
    </vt:vector>
  </HeadingPairs>
  <TitlesOfParts>
    <vt:vector size="25"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Портал  Единого  содержания  общего  образования</vt:lpstr>
      <vt:lpstr>Презентация PowerPoint</vt:lpstr>
      <vt:lpstr>Презентация PowerPoint</vt:lpstr>
      <vt:lpstr>Включение направлений личностных результатов в требования к предметным результатам (ИСТОРИЯ)</vt:lpstr>
      <vt:lpstr>Познавательные УУД</vt:lpstr>
      <vt:lpstr>Познавательные УУД</vt:lpstr>
      <vt:lpstr>Познавательные УУД</vt:lpstr>
      <vt:lpstr>Познавательные УУД</vt:lpstr>
      <vt:lpstr>Обращаем внимание</vt:lpstr>
      <vt:lpstr>Предметные результаты изучения истории в основной школе позволяют организовать работу по формированию метапредметных умений</vt:lpstr>
      <vt:lpstr>Предметные результаты изучения истории в основной школе позволяют организовать работу по формированию метапредметных умений</vt:lpstr>
      <vt:lpstr>Презентация PowerPoint</vt:lpstr>
      <vt:lpstr>Особенности заданий для оценки функциональной грамотности</vt:lpstr>
      <vt:lpstr> Предварительные выводы по результатам апробации. Проблемы и рекомендации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Коллегия Министерства образования, науки и молодежи Республики Крым Секция: «Профессиональное развитие педагогов как фактор, обеспечивающий качество образовательной деятельности»                                     24.08.2021 г.</dc:title>
  <dc:creator>Windows User</dc:creator>
  <cp:lastModifiedBy>Windows User</cp:lastModifiedBy>
  <cp:revision>93</cp:revision>
  <cp:lastPrinted>2021-08-24T07:16:39Z</cp:lastPrinted>
  <dcterms:created xsi:type="dcterms:W3CDTF">2021-08-22T17:33:52Z</dcterms:created>
  <dcterms:modified xsi:type="dcterms:W3CDTF">2022-05-20T11:51:26Z</dcterms:modified>
</cp:coreProperties>
</file>