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64" r:id="rId3"/>
    <p:sldId id="262" r:id="rId4"/>
    <p:sldId id="273" r:id="rId5"/>
    <p:sldId id="267" r:id="rId6"/>
    <p:sldId id="263" r:id="rId7"/>
    <p:sldId id="274" r:id="rId8"/>
    <p:sldId id="275" r:id="rId9"/>
    <p:sldId id="276" r:id="rId10"/>
    <p:sldId id="277" r:id="rId11"/>
    <p:sldId id="278" r:id="rId12"/>
    <p:sldId id="268" r:id="rId13"/>
    <p:sldId id="269" r:id="rId14"/>
    <p:sldId id="270" r:id="rId15"/>
    <p:sldId id="271" r:id="rId16"/>
    <p:sldId id="272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990000"/>
    <a:srgbClr val="B2BDF4"/>
    <a:srgbClr val="EB5A4F"/>
    <a:srgbClr val="A49AF0"/>
    <a:srgbClr val="9999FF"/>
    <a:srgbClr val="CCCCFF"/>
    <a:srgbClr val="CCECFF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BF51-BB96-43DF-9214-42AF0C56CFB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33AE6-08C6-4F64-823D-7DBBC86E20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35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C82D8C-E106-4987-875C-1911ABD4D8C7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100F8CF-671B-4880-86BC-781161A08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edsoo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446422"/>
            <a:ext cx="7272334" cy="10215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 </a:t>
            </a:r>
            <a:r>
              <a:rPr lang="ru-RU" b="1" dirty="0" smtClean="0">
                <a:latin typeface="Century Schoolbook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Century Schoolbook" pitchFamily="18" charset="0"/>
              </a:rPr>
              <a:t>Конструктор </a:t>
            </a:r>
            <a:r>
              <a:rPr lang="ru-RU" b="1" dirty="0">
                <a:solidFill>
                  <a:srgbClr val="C00000"/>
                </a:solidFill>
                <a:latin typeface="Century Schoolbook" pitchFamily="18" charset="0"/>
              </a:rPr>
              <a:t>рабочих </a:t>
            </a:r>
            <a:r>
              <a:rPr lang="ru-RU" b="1" dirty="0" smtClean="0">
                <a:solidFill>
                  <a:srgbClr val="C00000"/>
                </a:solidFill>
                <a:latin typeface="Century Schoolbook" pitchFamily="18" charset="0"/>
              </a:rPr>
              <a:t>программ</a:t>
            </a:r>
            <a:endParaRPr lang="ru-RU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6342"/>
            <a:ext cx="1766570" cy="14576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722648" y="1600556"/>
            <a:ext cx="2054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entury Schoolbook" pitchFamily="18" charset="0"/>
                <a:ea typeface="Calibri"/>
                <a:cs typeface="Times New Roman" panose="02020603050405020304" pitchFamily="18" charset="0"/>
              </a:rPr>
              <a:t>МБУ ДПО  «ИМЦ»</a:t>
            </a:r>
            <a:endParaRPr lang="ru-RU" sz="1400" dirty="0">
              <a:latin typeface="Century Schoolbook" pitchFamily="18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28" y="216368"/>
            <a:ext cx="2200417" cy="13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2">
                        <a:gamma/>
                        <a:tint val="26667"/>
                        <a:invGamma/>
                      </a:schemeClr>
                    </a:gs>
                    <a:gs pos="100000">
                      <a:schemeClr val="bg2">
                        <a:alpha val="14999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6191" y="1542078"/>
            <a:ext cx="22492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ДПО РК КРИППО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1" y="333027"/>
            <a:ext cx="3024336" cy="12984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52120" y="4011910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Селезнёва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Елена Ивановна,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МБУ ДПО ИМЦ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Симферополя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8"/>
            <a:ext cx="8715436" cy="1323439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Century Schoolbook" pitchFamily="18" charset="0"/>
              </a:rPr>
              <a:t> Один из  компонентов примерных рабочих программ— тематическое планирование, в котором блоки содержания изучаемого материала сопровождаются характеристиками </a:t>
            </a:r>
            <a:r>
              <a:rPr lang="ru-RU" sz="2000" b="1" u="sng" dirty="0" smtClean="0">
                <a:latin typeface="Century Schoolbook" pitchFamily="18" charset="0"/>
              </a:rPr>
              <a:t>учебной деятельности школьников</a:t>
            </a:r>
            <a:endParaRPr lang="ru-RU" sz="2000" b="1" u="sng" dirty="0">
              <a:latin typeface="Century Schoolbook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1567180"/>
          <a:ext cx="8858312" cy="351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521497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 планируемых видов деятельности обучающихся</a:t>
                      </a:r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Century Schoolbook" pitchFamily="18" charset="0"/>
                        </a:rPr>
                        <a:t>5 класс</a:t>
                      </a:r>
                      <a:endParaRPr lang="ru-RU" sz="1600" b="1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9999FF">
                        <a:alpha val="9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Century Schoolbook" pitchFamily="18" charset="0"/>
                        </a:rPr>
                        <a:t>6 класс</a:t>
                      </a:r>
                      <a:endParaRPr lang="ru-RU" sz="1600" b="1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9999FF">
                        <a:alpha val="92157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Century Schoolbook" pitchFamily="18" charset="0"/>
                        </a:rPr>
                        <a:t>•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Рассказывать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 об учении Конфуция, высказывать суждения о причинах его популярности в Китае в древности и в последующие столетия.                                                •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Составить сообщение 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о спартанском воспитании, высказать свое суждение о его достоинствах и недостатках.                                            </a:t>
                      </a:r>
                      <a:endParaRPr lang="ru-RU" sz="1600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9999FF">
                        <a:alpha val="9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Century Schoolbook" pitchFamily="18" charset="0"/>
                        </a:rPr>
                        <a:t>•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Осуществлять поиск информации 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для проектной работы «Как жили наши предки в далеком прошлом» (на материале истории края, города).                                                                    •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Объяснять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, какая информация содержится в средневековых миниатюрах, в чём состоит их ценность как исторических источников.                                                                  •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Используя иллюстрации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, рассказывать о культуре народов Востока в V–XV вв., распознавать характерные черты в архитектурных сооружениях, произведениях живописи.</a:t>
                      </a:r>
                      <a:endParaRPr lang="ru-RU" sz="1600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9999FF">
                        <a:alpha val="92157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142858"/>
            <a:ext cx="3425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  <a:t>Обществознание</a:t>
            </a:r>
            <a:endParaRPr lang="ru-RU" sz="28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642924"/>
          <a:ext cx="9072594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06"/>
                <a:gridCol w="54292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6 класс</a:t>
                      </a:r>
                      <a:endParaRPr lang="ru-RU" sz="1700" dirty="0"/>
                    </a:p>
                  </a:txBody>
                  <a:tcPr>
                    <a:solidFill>
                      <a:srgbClr val="EB5A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класс</a:t>
                      </a:r>
                      <a:endParaRPr lang="ru-RU" dirty="0"/>
                    </a:p>
                  </a:txBody>
                  <a:tcPr>
                    <a:solidFill>
                      <a:srgbClr val="EB5A4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700" b="1" u="sng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Характеризовать</a:t>
                      </a:r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традиционные российские духовно-нравственные ценности: описывать духовные ценности и события культурной жизни народов России на основе предоставленных учителем материалов. </a:t>
                      </a:r>
                    </a:p>
                    <a:p>
                      <a:r>
                        <a:rPr lang="ru-RU" sz="1700" b="1" u="sng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• Осваивать и применять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 знания об общении и его правилах: находить и извлекать из текстов разного характера и жанра сведения о необходимости общения, его роли и правилах, особенностях общения подростков</a:t>
                      </a:r>
                      <a:endParaRPr lang="ru-RU" sz="1700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B2B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 </a:t>
                      </a:r>
                      <a:r>
                        <a:rPr lang="ru-RU" sz="1700" b="1" u="sng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Устанавливать и объяснять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взаимосвязь развития духовной культуры и формирования личности: описывать взаимовлияние различных форм культуры, современной молодежной культуры и личностного развития.                                            • </a:t>
                      </a:r>
                      <a:r>
                        <a:rPr lang="ru-RU" sz="1700" b="1" i="0" u="sng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Приобретать опыт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осуществления совместной деятельности при изучении особенностей разных культур, национальных и религиозных ценностей: выявлять дефициты информации, данных, необходимых для решения поставленной задачи в процессе совместной работы.                                                                   • </a:t>
                      </a:r>
                      <a:r>
                        <a:rPr lang="ru-RU" sz="1700" b="1" u="sng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Оценивать собственные поступки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, поведение людей в духовной сфере жизни общества: выражать свою точку зрения, участвовать в дискуссии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B2B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14296"/>
            <a:ext cx="8429625" cy="1000125"/>
          </a:xfr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entury Schoolbook" pitchFamily="18" charset="0"/>
              </a:rPr>
              <a:t>Изменения в содержании учебного предмета по классам:</a:t>
            </a:r>
            <a:endParaRPr lang="ru-RU" sz="32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57304"/>
          <a:ext cx="8572560" cy="33832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316229"/>
                <a:gridCol w="72563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6 класс</a:t>
                      </a:r>
                      <a:endParaRPr lang="ru-RU" sz="2200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Знакомство с человеком и его социальным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</a:rPr>
                        <a:t> окружением, с современным ему обществом</a:t>
                      </a:r>
                      <a:endParaRPr lang="ru-RU" sz="2200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7 класс</a:t>
                      </a:r>
                      <a:endParaRPr lang="ru-RU" sz="22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Научные представления</a:t>
                      </a:r>
                      <a:r>
                        <a:rPr lang="ru-RU" sz="2200" baseline="0" dirty="0" smtClean="0"/>
                        <a:t> о социальных ценностях и социальных нормах, а также об основах российского права</a:t>
                      </a:r>
                      <a:endParaRPr lang="ru-RU" sz="2200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8 класс</a:t>
                      </a:r>
                      <a:endParaRPr lang="ru-RU" sz="22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Знакомство с экономической и культурной</a:t>
                      </a:r>
                      <a:r>
                        <a:rPr lang="ru-RU" sz="2200" baseline="0" dirty="0" smtClean="0"/>
                        <a:t> жизнью общества</a:t>
                      </a:r>
                      <a:endParaRPr lang="ru-RU" sz="2200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9 класс</a:t>
                      </a:r>
                      <a:endParaRPr lang="ru-RU" sz="22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Знакомство с политической и социальной сферами, взаимоотношения человека и государства</a:t>
                      </a:r>
                      <a:endParaRPr lang="ru-RU" sz="2200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214296"/>
            <a:ext cx="8229600" cy="1428750"/>
          </a:xfr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entury Schoolbook" pitchFamily="18" charset="0"/>
              </a:rPr>
              <a:t>Основные линии обновления обществоведческого образования</a:t>
            </a:r>
            <a: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  <a:t>Финансово-грамотное поведение</a:t>
            </a:r>
            <a:endParaRPr lang="ru-RU" sz="28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1714494"/>
            <a:ext cx="8229601" cy="28575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Содержательный материал по финансовой грамотности  - </a:t>
            </a:r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8 класс, раздел «Экономика»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Элементы содержания: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деньги и их функции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заработная плата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финансовый и посредники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Услуги финансовых посредников</a:t>
            </a:r>
          </a:p>
          <a:p>
            <a:pPr>
              <a:buFont typeface="Wingdings" pitchFamily="2" charset="2"/>
              <a:buChar char="§"/>
            </a:pPr>
            <a:endParaRPr lang="ru-RU" sz="2400" b="1" dirty="0" smtClean="0">
              <a:latin typeface="Century Schoolbook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400" b="1" dirty="0" smtClean="0">
              <a:latin typeface="Century Schoolbook" pitchFamily="18" charset="0"/>
            </a:endParaRPr>
          </a:p>
          <a:p>
            <a:endParaRPr lang="ru-RU" sz="2400" b="1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8"/>
            <a:ext cx="7643866" cy="6512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  <a:t>Основные финансовые инструменты</a:t>
            </a:r>
            <a:endParaRPr lang="ru-RU" sz="28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00496" y="1928808"/>
            <a:ext cx="3714776" cy="5000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entury Schoolbook" pitchFamily="18" charset="0"/>
              </a:rPr>
              <a:t>Акции и облигации</a:t>
            </a:r>
            <a:endParaRPr lang="ru-RU" sz="20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928676"/>
            <a:ext cx="4857784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entury Schoolbook" pitchFamily="18" charset="0"/>
              </a:rPr>
              <a:t>Банковские услуги, предоставляемые гражданам</a:t>
            </a:r>
            <a:endParaRPr lang="ru-RU" sz="20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928676"/>
            <a:ext cx="3500462" cy="10715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entury Schoolbook" pitchFamily="18" charset="0"/>
              </a:rPr>
              <a:t>Дистанционное банковское обслуживание</a:t>
            </a:r>
            <a:endParaRPr lang="ru-RU" sz="20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571750"/>
            <a:ext cx="8143932" cy="57150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Другие элементы финансовой компетентности</a:t>
            </a:r>
            <a:endParaRPr lang="ru-RU" sz="24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286130"/>
            <a:ext cx="3286148" cy="5000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entury Schoolbook" pitchFamily="18" charset="0"/>
              </a:rPr>
              <a:t>Страховые услуги</a:t>
            </a:r>
            <a:endParaRPr lang="ru-RU" sz="20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3286130"/>
            <a:ext cx="4929222" cy="5000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entury Schoolbook" pitchFamily="18" charset="0"/>
              </a:rPr>
              <a:t>Способы и формы сбережений</a:t>
            </a:r>
            <a:endParaRPr lang="ru-RU" sz="20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929072"/>
            <a:ext cx="3286148" cy="5000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entury Schoolbook" pitchFamily="18" charset="0"/>
              </a:rPr>
              <a:t>Семейный бюджет</a:t>
            </a:r>
            <a:endParaRPr lang="ru-RU" sz="20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29058" y="3929072"/>
            <a:ext cx="4929222" cy="5000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entury Schoolbook" pitchFamily="18" charset="0"/>
              </a:rPr>
              <a:t>Потребление домашних хозяйств</a:t>
            </a:r>
            <a:endParaRPr lang="ru-RU" sz="20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4500576"/>
            <a:ext cx="8286808" cy="5000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Century Schoolbook" pitchFamily="18" charset="0"/>
              </a:rPr>
              <a:t>Потребительские товары и товары длительного пользования</a:t>
            </a:r>
            <a:endParaRPr lang="ru-RU" sz="19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71486"/>
            <a:ext cx="6624736" cy="107988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entury Schoolbook" pitchFamily="18" charset="0"/>
              </a:rPr>
              <a:t>Уроки по финансовой </a:t>
            </a:r>
            <a:r>
              <a:rPr lang="ru-RU" sz="2800" b="1" dirty="0" smtClean="0">
                <a:solidFill>
                  <a:srgbClr val="002060"/>
                </a:solidFill>
                <a:latin typeface="Century Schoolbook" pitchFamily="18" charset="0"/>
              </a:rPr>
              <a:t>грамотности                  </a:t>
            </a:r>
            <a: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  <a:t>практико-ориентированный </a:t>
            </a:r>
            <a: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  <a:t>характер! </a:t>
            </a:r>
            <a:endParaRPr lang="ru-RU" sz="28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2285998"/>
            <a:ext cx="8784976" cy="15716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Century Schoolbook" pitchFamily="18" charset="0"/>
              </a:rPr>
              <a:t>Использование средств интерактивного обучения – вовлечение учащихся в активную познавательную деятельность</a:t>
            </a:r>
            <a:endParaRPr lang="ru-RU" sz="28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Century Schoolbook" pitchFamily="18" charset="0"/>
              </a:rPr>
              <a:t>Структура  урока</a:t>
            </a:r>
            <a:endParaRPr lang="ru-RU" sz="36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000114"/>
            <a:ext cx="8229600" cy="3394472"/>
          </a:xfr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краткая историческая справка по теме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задачи  уроки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мотивационный блок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главный вопрос занятия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формы организации деятельности учащихся при работе с материалом темы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приёмы и методы изучения отдельных вопросов темы урока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Century Schoolbook" pitchFamily="18" charset="0"/>
              </a:rPr>
              <a:t>ценностный</a:t>
            </a:r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 вывод урока и рефлексия</a:t>
            </a:r>
          </a:p>
          <a:p>
            <a:endParaRPr lang="ru-RU" sz="24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285866"/>
            <a:ext cx="8215370" cy="2677656"/>
          </a:xfrm>
          <a:prstGeom prst="rect">
            <a:avLst/>
          </a:prstGeom>
          <a:solidFill>
            <a:srgbClr val="FFFFCC"/>
          </a:solidFill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entury Schoolbook" pitchFamily="18" charset="0"/>
              </a:rPr>
              <a:t>«Конструктор рабочих программ» – удобный бесплатный </a:t>
            </a:r>
            <a:r>
              <a:rPr lang="ru-RU" sz="2800" b="1" dirty="0" err="1">
                <a:latin typeface="Century Schoolbook" pitchFamily="18" charset="0"/>
              </a:rPr>
              <a:t>онлайн-сервис</a:t>
            </a:r>
            <a:r>
              <a:rPr lang="ru-RU" sz="2800" b="1" dirty="0">
                <a:latin typeface="Century Schoolbook" pitchFamily="18" charset="0"/>
              </a:rPr>
              <a:t> для быстрого создания рабочих программ </a:t>
            </a:r>
            <a:endParaRPr lang="ru-RU" sz="2800" b="1" dirty="0" smtClean="0">
              <a:latin typeface="Century Schoolbook" pitchFamily="18" charset="0"/>
            </a:endParaRPr>
          </a:p>
          <a:p>
            <a:pPr algn="ctr"/>
            <a:r>
              <a:rPr lang="ru-RU" sz="2800" b="1" dirty="0" smtClean="0">
                <a:latin typeface="Century Schoolbook" pitchFamily="18" charset="0"/>
              </a:rPr>
              <a:t>по </a:t>
            </a:r>
            <a:r>
              <a:rPr lang="ru-RU" sz="2800" b="1" dirty="0">
                <a:latin typeface="Century Schoolbook" pitchFamily="18" charset="0"/>
              </a:rPr>
              <a:t>учебным </a:t>
            </a:r>
            <a:r>
              <a:rPr lang="ru-RU" sz="2800" b="1" dirty="0" smtClean="0">
                <a:latin typeface="Century Schoolbook" pitchFamily="18" charset="0"/>
              </a:rPr>
              <a:t>предметам</a:t>
            </a:r>
            <a:r>
              <a:rPr lang="en-US" sz="2800" b="1" dirty="0">
                <a:latin typeface="Century Schoolbook" pitchFamily="18" charset="0"/>
              </a:rPr>
              <a:t> </a:t>
            </a:r>
            <a:r>
              <a:rPr lang="ru-RU" sz="2800" b="1" dirty="0" smtClean="0">
                <a:latin typeface="Century Schoolbook" pitchFamily="18" charset="0"/>
              </a:rPr>
              <a:t>1-4 и 5-9 классов</a:t>
            </a:r>
            <a:endParaRPr lang="ru-RU" sz="2800" b="1" dirty="0">
              <a:latin typeface="Century Schoolbook" pitchFamily="18" charset="0"/>
            </a:endParaRPr>
          </a:p>
          <a:p>
            <a:pPr algn="ctr"/>
            <a:r>
              <a:rPr lang="en-US" sz="2800" b="1" dirty="0" smtClean="0">
                <a:latin typeface="Century Schoolbook" pitchFamily="18" charset="0"/>
              </a:rPr>
              <a:t> </a:t>
            </a:r>
            <a:r>
              <a:rPr lang="ru-RU" sz="2800" dirty="0">
                <a:latin typeface="Century Schoolbook" pitchFamily="18" charset="0"/>
              </a:rPr>
              <a:t/>
            </a:r>
            <a:br>
              <a:rPr lang="ru-RU" sz="2800" dirty="0">
                <a:latin typeface="Century Schoolbook" pitchFamily="18" charset="0"/>
              </a:rPr>
            </a:br>
            <a:r>
              <a:rPr lang="en-US" sz="2800" dirty="0" smtClean="0">
                <a:latin typeface="Century Schoolbook" pitchFamily="18" charset="0"/>
              </a:rPr>
              <a:t> </a:t>
            </a:r>
            <a:endParaRPr lang="ru-RU" sz="2800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26742"/>
            <a:ext cx="492922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entury Schoolbook" pitchFamily="18" charset="0"/>
              </a:rPr>
              <a:t>Портал «Единое содержание общего образования» </a:t>
            </a:r>
            <a:r>
              <a:rPr lang="ru-RU" sz="2000" dirty="0" err="1" smtClean="0">
                <a:latin typeface="Century Schoolbook" pitchFamily="18" charset="0"/>
                <a:hlinkClick r:id="rId2"/>
              </a:rPr>
              <a:t>www.edsoo.ru</a:t>
            </a:r>
            <a:r>
              <a:rPr lang="ru-RU" sz="2000" dirty="0" smtClean="0">
                <a:latin typeface="Century Schoolbook" pitchFamily="18" charset="0"/>
              </a:rPr>
              <a:t> 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>
                <a:latin typeface="Century Schoolbook" pitchFamily="18" charset="0"/>
              </a:rPr>
              <a:t> </a:t>
            </a:r>
            <a:r>
              <a:rPr lang="ru-RU" sz="2000" dirty="0" smtClean="0">
                <a:latin typeface="Century Schoolbook" pitchFamily="18" charset="0"/>
              </a:rPr>
              <a:t>Новости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>
                <a:latin typeface="Century Schoolbook" pitchFamily="18" charset="0"/>
              </a:rPr>
              <a:t> </a:t>
            </a:r>
            <a:r>
              <a:rPr lang="ru-RU" sz="2000" dirty="0" smtClean="0">
                <a:latin typeface="Century Schoolbook" pitchFamily="18" charset="0"/>
              </a:rPr>
              <a:t>Рабочие программы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Century Schoolbook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entury Schoolbook" pitchFamily="18" charset="0"/>
              </a:rPr>
              <a:t>Конструктор рабочих программ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>
                <a:latin typeface="Century Schoolbook" pitchFamily="18" charset="0"/>
              </a:rPr>
              <a:t> </a:t>
            </a:r>
            <a:r>
              <a:rPr lang="ru-RU" sz="2000" dirty="0" smtClean="0">
                <a:latin typeface="Century Schoolbook" pitchFamily="18" charset="0"/>
              </a:rPr>
              <a:t>Виртуальные лабораторные работы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>
                <a:latin typeface="Century Schoolbook" pitchFamily="18" charset="0"/>
              </a:rPr>
              <a:t> </a:t>
            </a:r>
            <a:r>
              <a:rPr lang="ru-RU" sz="2000" dirty="0" smtClean="0">
                <a:latin typeface="Century Schoolbook" pitchFamily="18" charset="0"/>
              </a:rPr>
              <a:t>Методические интерактивные кейсы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>
                <a:latin typeface="Century Schoolbook" pitchFamily="18" charset="0"/>
              </a:rPr>
              <a:t> </a:t>
            </a:r>
            <a:r>
              <a:rPr lang="ru-RU" sz="2000" dirty="0" smtClean="0">
                <a:latin typeface="Century Schoolbook" pitchFamily="18" charset="0"/>
              </a:rPr>
              <a:t>Методические </a:t>
            </a:r>
            <a:r>
              <a:rPr lang="ru-RU" sz="2000" dirty="0" err="1" smtClean="0">
                <a:latin typeface="Century Schoolbook" pitchFamily="18" charset="0"/>
              </a:rPr>
              <a:t>видеоуроки</a:t>
            </a:r>
            <a:r>
              <a:rPr lang="ru-RU" sz="2000" dirty="0" smtClean="0">
                <a:latin typeface="Century Schoolbook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Century Schoolbook" pitchFamily="18" charset="0"/>
              </a:rPr>
              <a:t> Типовой комплект методических документов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Century Schoolbook" pitchFamily="18" charset="0"/>
              </a:rPr>
              <a:t> Методические пособия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Century Schoolbook" pitchFamily="18" charset="0"/>
              </a:rPr>
              <a:t> Функциональная грамотность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Century Schoolbook" pitchFamily="18" charset="0"/>
              </a:rPr>
              <a:t>  Тематический классификатор содержания образования</a:t>
            </a:r>
            <a:endParaRPr lang="ru-RU" sz="2000" dirty="0">
              <a:latin typeface="Century Schoolbook" pitchFamily="18" charset="0"/>
            </a:endParaRPr>
          </a:p>
        </p:txBody>
      </p:sp>
      <p:pic>
        <p:nvPicPr>
          <p:cNvPr id="1026" name="Picture 2" descr="https://static.edsoo.ru/images/tmp_photos/NxLagdy6ENy77f8xbQHNYW5Kvoh1zHI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571486"/>
            <a:ext cx="3869097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34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entury Schoolbook" pitchFamily="18" charset="0"/>
              </a:rPr>
              <a:t>МИНИСТЕРСТВО ПРОСВЕЩЕНИЯ РОССИЙСКОЙ ФЕДЕРАЦИИ ФЕДЕРАЛЬНОЕ ГОСУДАРСТВЕННОЕ БЮДЖЕТНОЕ НАУЧНОЕ УЧРЕЖДЕНИЕ «ИНСТИТУТ СТРАТЕГИИ РАЗВИТИЯ ОБРАЗОВАНИЯ РОССИЙСКОЙ АКАДЕМИИ ОБРАЗОВАНИЯ» </a:t>
            </a:r>
            <a:endParaRPr lang="ru-RU" dirty="0">
              <a:latin typeface="Century Schoolbook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971586"/>
            <a:ext cx="7786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entury Schoolbook" pitchFamily="18" charset="0"/>
              </a:rPr>
              <a:t>ПРИМЕРНАЯ РАБОЧАЯ ПРОГРАММА ОСНОВНОГО ОБЩЕГО ОБРАЗОВАНИЯ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entury Schoolbook" pitchFamily="18" charset="0"/>
              </a:rPr>
              <a:t>ИСТОРИЯ </a:t>
            </a:r>
          </a:p>
          <a:p>
            <a:pPr algn="ctr"/>
            <a:r>
              <a:rPr lang="ru-RU" sz="2000" dirty="0" smtClean="0">
                <a:latin typeface="Century Schoolbook" pitchFamily="18" charset="0"/>
              </a:rPr>
              <a:t>(для 5–9 классов образовательных организаций)</a:t>
            </a:r>
            <a:endParaRPr lang="ru-RU" sz="2000" dirty="0">
              <a:latin typeface="Century Schoolbook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643320"/>
            <a:ext cx="76438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i="1" dirty="0" smtClean="0">
                <a:latin typeface="Century Schoolbook" pitchFamily="18" charset="0"/>
              </a:rPr>
              <a:t>Одобрена решением федерального </a:t>
            </a:r>
            <a:r>
              <a:rPr lang="ru-RU" sz="2000" i="1" dirty="0" err="1" smtClean="0">
                <a:latin typeface="Century Schoolbook" pitchFamily="18" charset="0"/>
              </a:rPr>
              <a:t>учебно</a:t>
            </a:r>
            <a:r>
              <a:rPr lang="ru-RU" sz="2000" i="1" dirty="0" smtClean="0">
                <a:latin typeface="Century Schoolbook" pitchFamily="18" charset="0"/>
              </a:rPr>
              <a:t>- методического объединения по общему образованию,   протокол 3/21 от 27.09.2021г.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85720" y="500048"/>
            <a:ext cx="8643938" cy="4071938"/>
          </a:xfr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Century Schoolbook" pitchFamily="18" charset="0"/>
              </a:rPr>
              <a:t>Концепция преподавания учебного предмета «Обществознание» в образовательных организациях Российской Федерации, реализующих основные общеобразовательные программы</a:t>
            </a:r>
          </a:p>
          <a:p>
            <a:r>
              <a:rPr lang="ru-RU" sz="2400" b="1" dirty="0" smtClean="0">
                <a:latin typeface="Century Schoolbook" pitchFamily="18" charset="0"/>
              </a:rPr>
              <a:t>Примерная рабочая программа основного общего образования предмета «Обществознание»</a:t>
            </a:r>
            <a:endParaRPr lang="ru-RU" sz="24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Century Schoolbook" pitchFamily="18" charset="0"/>
              </a:rPr>
              <a:t>      (для 6–9 классов образовательных организаций)</a:t>
            </a:r>
            <a:endParaRPr lang="ru-RU" sz="2400" dirty="0" smtClean="0">
              <a:latin typeface="Century Schoolbook" pitchFamily="18" charset="0"/>
            </a:endParaRPr>
          </a:p>
          <a:p>
            <a:pPr algn="ctr">
              <a:buNone/>
            </a:pPr>
            <a:r>
              <a:rPr lang="ru-RU" sz="2400" dirty="0" smtClean="0">
                <a:latin typeface="Century Schoolbook" pitchFamily="18" charset="0"/>
              </a:rPr>
              <a:t>    </a:t>
            </a:r>
            <a:r>
              <a:rPr lang="ru-RU" sz="2400" i="1" dirty="0" smtClean="0">
                <a:latin typeface="Century Schoolbook" pitchFamily="18" charset="0"/>
              </a:rPr>
              <a:t>Одобрена решением федерального </a:t>
            </a:r>
            <a:r>
              <a:rPr lang="ru-RU" sz="2400" i="1" dirty="0" err="1" smtClean="0">
                <a:latin typeface="Century Schoolbook" pitchFamily="18" charset="0"/>
              </a:rPr>
              <a:t>учебно</a:t>
            </a:r>
            <a:r>
              <a:rPr lang="ru-RU" sz="2400" i="1" dirty="0" smtClean="0">
                <a:latin typeface="Century Schoolbook" pitchFamily="18" charset="0"/>
              </a:rPr>
              <a:t>-    методического объединения по общему образованию,   протокол 3/21 от 27.09.2021г.</a:t>
            </a:r>
          </a:p>
          <a:p>
            <a:pPr>
              <a:buNone/>
            </a:pPr>
            <a:endParaRPr lang="ru-RU" sz="2400" i="1" dirty="0" smtClean="0">
              <a:latin typeface="Century Schoolbook" pitchFamily="18" charset="0"/>
            </a:endParaRPr>
          </a:p>
          <a:p>
            <a:endParaRPr lang="ru-RU" sz="2400" b="1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42858"/>
            <a:ext cx="928694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 smtClean="0">
                <a:solidFill>
                  <a:srgbClr val="C00000"/>
                </a:solidFill>
                <a:latin typeface="Century Schoolbook" pitchFamily="18" charset="0"/>
              </a:rPr>
              <a:t>Структура примерной рабочей программы обновленных ФГОС  </a:t>
            </a:r>
            <a:endParaRPr lang="ru-RU" sz="21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500048"/>
            <a:ext cx="8786874" cy="313932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entury Schoolbook" pitchFamily="18" charset="0"/>
              </a:rPr>
              <a:t>Пояснительная записка</a:t>
            </a:r>
            <a:r>
              <a:rPr lang="ru-RU" dirty="0" smtClean="0">
                <a:latin typeface="Century Schoolbook" pitchFamily="18" charset="0"/>
              </a:rPr>
              <a:t>: </a:t>
            </a:r>
          </a:p>
          <a:p>
            <a:r>
              <a:rPr lang="ru-RU" b="1" dirty="0" smtClean="0">
                <a:latin typeface="Century Schoolbook" pitchFamily="18" charset="0"/>
              </a:rPr>
              <a:t>цели обучения, общую характеристику предмета, место предмета в учебном плане.                                                                                                                                   </a:t>
            </a:r>
            <a:r>
              <a:rPr lang="ru-RU" dirty="0" smtClean="0">
                <a:latin typeface="Century Schoolbook" pitchFamily="18" charset="0"/>
              </a:rPr>
              <a:t>1. Содержание учебных предметов (распределение по годам обучения). </a:t>
            </a:r>
          </a:p>
          <a:p>
            <a:r>
              <a:rPr lang="ru-RU" dirty="0" smtClean="0">
                <a:latin typeface="Century Schoolbook" pitchFamily="18" charset="0"/>
              </a:rPr>
              <a:t>2. Планируемые результаты освоения примерной рабочей программы (раскрыты на основе обновленного ФГОС с учетом специфики предмета): </a:t>
            </a:r>
          </a:p>
          <a:p>
            <a:r>
              <a:rPr lang="ru-RU" b="1" dirty="0" smtClean="0">
                <a:latin typeface="Century Schoolbook" pitchFamily="18" charset="0"/>
              </a:rPr>
              <a:t>личностные; </a:t>
            </a:r>
          </a:p>
          <a:p>
            <a:r>
              <a:rPr lang="ru-RU" b="1" dirty="0" err="1" smtClean="0">
                <a:latin typeface="Century Schoolbook" pitchFamily="18" charset="0"/>
              </a:rPr>
              <a:t>метапредметные</a:t>
            </a:r>
            <a:r>
              <a:rPr lang="ru-RU" b="1" dirty="0" smtClean="0">
                <a:latin typeface="Century Schoolbook" pitchFamily="18" charset="0"/>
              </a:rPr>
              <a:t>; </a:t>
            </a:r>
          </a:p>
          <a:p>
            <a:r>
              <a:rPr lang="ru-RU" b="1" dirty="0" smtClean="0">
                <a:latin typeface="Century Schoolbook" pitchFamily="18" charset="0"/>
              </a:rPr>
              <a:t>предметные</a:t>
            </a:r>
            <a:r>
              <a:rPr lang="ru-RU" dirty="0" smtClean="0">
                <a:latin typeface="Century Schoolbook" pitchFamily="18" charset="0"/>
              </a:rPr>
              <a:t> (распределение по годам обучения). </a:t>
            </a:r>
          </a:p>
          <a:p>
            <a:r>
              <a:rPr lang="ru-RU" dirty="0" smtClean="0">
                <a:latin typeface="Century Schoolbook" pitchFamily="18" charset="0"/>
              </a:rPr>
              <a:t>3. Тематическое планирование (тематические блоки и часы на их изучение, основное программное содержание, виды деятельности и учебные задачи)</a:t>
            </a:r>
            <a:endParaRPr lang="ru-RU" dirty="0">
              <a:latin typeface="Century Schoolbook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06" y="3714758"/>
          <a:ext cx="8929750" cy="1280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57454"/>
                <a:gridCol w="1593067"/>
                <a:gridCol w="497922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Тематические блоки, темы (кол-во часов) </a:t>
                      </a:r>
                      <a:endParaRPr lang="ru-RU" sz="1500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EB5A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Основное содержание </a:t>
                      </a:r>
                      <a:endParaRPr lang="ru-RU" sz="1500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EB5A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Основные виды деятельности обучающихся</a:t>
                      </a:r>
                      <a:endParaRPr lang="ru-RU" sz="1500" dirty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EB5A4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EB5A4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EB5A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Возможность гибко организовать обучение с выбором из учебных задач из предложенных в тематическом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планировании</a:t>
                      </a:r>
                      <a:endParaRPr lang="ru-RU" sz="1400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EB5A4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864399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entury Schoolbook" pitchFamily="18" charset="0"/>
              </a:rPr>
              <a:t>Новый компонент  — конкретизация </a:t>
            </a:r>
            <a:r>
              <a:rPr lang="ru-RU" sz="2000" b="1" u="sng" dirty="0" smtClean="0">
                <a:latin typeface="Century Schoolbook" pitchFamily="18" charset="0"/>
              </a:rPr>
              <a:t>планируемых предметных результатов </a:t>
            </a:r>
            <a:r>
              <a:rPr lang="ru-RU" sz="2000" b="1" dirty="0" smtClean="0">
                <a:latin typeface="Century Schoolbook" pitchFamily="18" charset="0"/>
              </a:rPr>
              <a:t>по годам обучения (классам). 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714362"/>
          <a:ext cx="8858312" cy="4124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57494"/>
                <a:gridCol w="3282151"/>
                <a:gridCol w="291866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 Schoolbook" pitchFamily="18" charset="0"/>
                        </a:rPr>
                        <a:t>История Группа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Century Schoolbook" pitchFamily="18" charset="0"/>
                        </a:rPr>
                        <a:t>ПР</a:t>
                      </a:r>
                      <a:r>
                        <a:rPr lang="ru-RU" dirty="0" smtClean="0">
                          <a:latin typeface="Century Schoolbook" pitchFamily="18" charset="0"/>
                        </a:rPr>
                        <a:t> — работа с историческими источниками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33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entury Schoolbook" pitchFamily="18" charset="0"/>
                        </a:rPr>
                        <a:t>5 класс</a:t>
                      </a:r>
                      <a:endParaRPr lang="ru-RU" b="1" dirty="0">
                        <a:latin typeface="Century Schoolbook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entury Schoolbook" pitchFamily="18" charset="0"/>
                        </a:rPr>
                        <a:t>7 класс</a:t>
                      </a:r>
                      <a:endParaRPr lang="ru-RU" b="1" dirty="0">
                        <a:latin typeface="Century Schoolbook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entury Schoolbook" pitchFamily="18" charset="0"/>
                        </a:rPr>
                        <a:t>9 класс</a:t>
                      </a:r>
                      <a:endParaRPr lang="ru-RU" b="1" dirty="0">
                        <a:latin typeface="Century Schoolbook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 Schoolbook" pitchFamily="18" charset="0"/>
                        </a:rPr>
                        <a:t>– </a:t>
                      </a:r>
                      <a:r>
                        <a:rPr lang="ru-RU" b="1" u="sng" dirty="0" smtClean="0">
                          <a:latin typeface="Century Schoolbook" pitchFamily="18" charset="0"/>
                        </a:rPr>
                        <a:t>называть и различать</a:t>
                      </a:r>
                      <a:r>
                        <a:rPr lang="ru-RU" u="sng" dirty="0" smtClean="0">
                          <a:latin typeface="Century Schoolbook" pitchFamily="18" charset="0"/>
                        </a:rPr>
                        <a:t> </a:t>
                      </a:r>
                      <a:r>
                        <a:rPr lang="ru-RU" dirty="0" smtClean="0">
                          <a:latin typeface="Century Schoolbook" pitchFamily="18" charset="0"/>
                        </a:rPr>
                        <a:t>основные типы исторических источников (письменные, визуальные, вещественные), приводить примеры источников разных типов;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 Schoolbook" pitchFamily="18" charset="0"/>
                        </a:rPr>
                        <a:t>различать виды письменных исторических источников (официальные, личные, литературные );                                                            — </a:t>
                      </a:r>
                      <a:r>
                        <a:rPr lang="ru-RU" b="1" u="sng" dirty="0" smtClean="0">
                          <a:latin typeface="Century Schoolbook" pitchFamily="18" charset="0"/>
                        </a:rPr>
                        <a:t>характеризовать</a:t>
                      </a:r>
                      <a:r>
                        <a:rPr lang="ru-RU" dirty="0" smtClean="0">
                          <a:latin typeface="Century Schoolbook" pitchFamily="18" charset="0"/>
                        </a:rPr>
                        <a:t> обстоятельства и цель создания источника, раскрывать его информационную ценность; — </a:t>
                      </a:r>
                      <a:r>
                        <a:rPr lang="ru-RU" b="1" u="sng" dirty="0" smtClean="0">
                          <a:latin typeface="Century Schoolbook" pitchFamily="18" charset="0"/>
                        </a:rPr>
                        <a:t>проводить поиск </a:t>
                      </a:r>
                      <a:r>
                        <a:rPr lang="ru-RU" dirty="0" smtClean="0">
                          <a:latin typeface="Century Schoolbook" pitchFamily="18" charset="0"/>
                        </a:rPr>
                        <a:t>информации в тексте письменно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 Schoolbook" pitchFamily="18" charset="0"/>
                        </a:rPr>
                        <a:t>– </a:t>
                      </a:r>
                      <a:r>
                        <a:rPr lang="ru-RU" b="1" u="sng" dirty="0" smtClean="0">
                          <a:latin typeface="Century Schoolbook" pitchFamily="18" charset="0"/>
                        </a:rPr>
                        <a:t>представлять</a:t>
                      </a:r>
                      <a:r>
                        <a:rPr lang="ru-RU" dirty="0" smtClean="0">
                          <a:latin typeface="Century Schoolbook" pitchFamily="18" charset="0"/>
                        </a:rPr>
                        <a:t> в дополнение к известным ранее видам письменных источников особенности таких материалов, как произведения общественной мысли, газетная публицистика, программы политических партий, статистические данные; 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488"/>
                <a:gridCol w="2428892"/>
                <a:gridCol w="385762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Обществознание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ПР</a:t>
                      </a:r>
                      <a:r>
                        <a:rPr lang="ru-RU" dirty="0" smtClean="0"/>
                        <a:t> — умение определять и аргументировать с точки зрения </a:t>
                      </a:r>
                      <a:r>
                        <a:rPr lang="ru-RU" u="sng" dirty="0" smtClean="0"/>
                        <a:t>социальных ценностей </a:t>
                      </a:r>
                      <a:r>
                        <a:rPr lang="ru-RU" dirty="0" smtClean="0"/>
                        <a:t>и норм свое отношение к явлениям, процессам социальной действительности</a:t>
                      </a:r>
                      <a:endParaRPr lang="ru-RU" dirty="0"/>
                    </a:p>
                  </a:txBody>
                  <a:tcPr>
                    <a:solidFill>
                      <a:srgbClr val="33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 класс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 класс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 класс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Century Schoolbook" pitchFamily="18" charset="0"/>
                        </a:rPr>
                        <a:t>–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определять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 и </a:t>
                      </a:r>
                    </a:p>
                    <a:p>
                      <a:pPr algn="ctr"/>
                      <a:r>
                        <a:rPr lang="ru-RU" sz="1600" b="1" dirty="0" smtClean="0">
                          <a:latin typeface="Century Schoolbook" pitchFamily="18" charset="0"/>
                        </a:rPr>
                        <a:t>аргументировать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  с опорой на обществоведческие знания и личный социальный опыт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свое отношение к людям с ограниченными возможностями здоровья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, к различным способам выражения личной индивидуальности, к различным формам неформального общения подростков</a:t>
                      </a:r>
                      <a:endParaRPr lang="ru-RU" sz="1600" b="1" dirty="0">
                        <a:latin typeface="Century Schoolbook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Century Schoolbook" pitchFamily="18" charset="0"/>
                        </a:rPr>
                        <a:t>–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определять и аргументировать 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с опорой на обществоведческие знания, факты общественной жизни и личный социальный опыт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свое отношение к роли правовых норм 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как регуляторов общественной жизни и поведения человека</a:t>
                      </a:r>
                      <a:endParaRPr lang="ru-RU" sz="1600" b="1" dirty="0">
                        <a:latin typeface="Century Schoolbook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Century Schoolbook" pitchFamily="18" charset="0"/>
                        </a:rPr>
                        <a:t>—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оценивать собственные поступки и поведение 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других людей в гражданско-правовой сфере с позиций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национальных ценностей нашего общества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, уважения норм российского права; выражать свою точку зрения, отвечать на вопросы, участвовать в дискуссии;                           —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оценивать собственные поступки и поведение</a:t>
                      </a:r>
                      <a:r>
                        <a:rPr lang="ru-RU" sz="1600" dirty="0" smtClean="0">
                          <a:latin typeface="Century Schoolbook" pitchFamily="18" charset="0"/>
                        </a:rPr>
                        <a:t>, демонстрирующее отношение к людям других национальностей; </a:t>
                      </a:r>
                      <a:r>
                        <a:rPr lang="ru-RU" sz="1600" b="1" dirty="0" smtClean="0">
                          <a:latin typeface="Century Schoolbook" pitchFamily="18" charset="0"/>
                        </a:rPr>
                        <a:t>осознавать неприемлемость антиобщественного поведения </a:t>
                      </a:r>
                      <a:endParaRPr lang="ru-RU" sz="1600" b="1" dirty="0">
                        <a:latin typeface="Century Schoolbook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34"/>
            <a:ext cx="8572560" cy="1292662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Century Schoolbook" pitchFamily="18" charset="0"/>
              </a:rPr>
              <a:t>Информация дана в таблицах выборочно, не по всем классам. </a:t>
            </a:r>
          </a:p>
          <a:p>
            <a:pPr algn="just"/>
            <a:r>
              <a:rPr lang="ru-RU" sz="2000" dirty="0" smtClean="0">
                <a:latin typeface="Century Schoolbook" pitchFamily="18" charset="0"/>
              </a:rPr>
              <a:t>Отражение «</a:t>
            </a:r>
            <a:r>
              <a:rPr lang="ru-RU" sz="2000" b="1" dirty="0" smtClean="0">
                <a:latin typeface="Century Schoolbook" pitchFamily="18" charset="0"/>
              </a:rPr>
              <a:t>развертывания</a:t>
            </a:r>
            <a:r>
              <a:rPr lang="ru-RU" sz="2000" dirty="0" smtClean="0">
                <a:latin typeface="Century Schoolbook" pitchFamily="18" charset="0"/>
              </a:rPr>
              <a:t>» результатов одной и той же группы от 5–6-х классов к 9 классу.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643056"/>
          <a:ext cx="857256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entury Schoolbook" pitchFamily="18" charset="0"/>
                        </a:rPr>
                        <a:t>Таблица 1</a:t>
                      </a:r>
                      <a:r>
                        <a:rPr lang="ru-RU" sz="2000" baseline="0" dirty="0" smtClean="0">
                          <a:latin typeface="Century Schoolbook" pitchFamily="18" charset="0"/>
                        </a:rPr>
                        <a:t> – </a:t>
                      </a:r>
                      <a:r>
                        <a:rPr lang="ru-RU" sz="2000" u="sng" dirty="0" smtClean="0">
                          <a:latin typeface="Century Schoolbook" pitchFamily="18" charset="0"/>
                        </a:rPr>
                        <a:t>расширение</a:t>
                      </a:r>
                      <a:r>
                        <a:rPr lang="ru-RU" sz="2000" dirty="0" smtClean="0">
                          <a:latin typeface="Century Schoolbook" pitchFamily="18" charset="0"/>
                        </a:rPr>
                        <a:t> от класса к классу видов деятельности обучающихся с историческими источниками, таких как извлечение и анализ информации, характеристика информационной ценности источника, позиций его автора</a:t>
                      </a:r>
                      <a:endParaRPr lang="ru-RU" sz="2000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entury Schoolbook" pitchFamily="18" charset="0"/>
                        </a:rPr>
                        <a:t>В Таблице 2 </a:t>
                      </a:r>
                      <a:r>
                        <a:rPr lang="ru-RU" sz="2000" u="sng" dirty="0" smtClean="0">
                          <a:latin typeface="Century Schoolbook" pitchFamily="18" charset="0"/>
                        </a:rPr>
                        <a:t>раскрывается</a:t>
                      </a:r>
                      <a:r>
                        <a:rPr lang="ru-RU" sz="2000" dirty="0" smtClean="0">
                          <a:latin typeface="Century Schoolbook" pitchFamily="18" charset="0"/>
                        </a:rPr>
                        <a:t> спектр ценностных установок и отношений, формируемых у обучающихся при изучении разделов предмета «Обществознание»</a:t>
                      </a:r>
                      <a:endParaRPr lang="ru-RU" sz="2000" dirty="0">
                        <a:latin typeface="Century Schoolbook" pitchFamily="18" charset="0"/>
                      </a:endParaRPr>
                    </a:p>
                  </a:txBody>
                  <a:tcPr>
                    <a:solidFill>
                      <a:srgbClr val="3366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915</TotalTime>
  <Words>1090</Words>
  <Application>Microsoft Office PowerPoint</Application>
  <PresentationFormat>Экран (16:9)</PresentationFormat>
  <Paragraphs>111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</vt:lpstr>
      <vt:lpstr>Calibri</vt:lpstr>
      <vt:lpstr>Cambria</vt:lpstr>
      <vt:lpstr>Century Schoolbook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  Конструктор рабочих программ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 в содержании учебного предмета по классам:</vt:lpstr>
      <vt:lpstr>Основные линии обновления обществоведческого образования Финансово-грамотное поведение</vt:lpstr>
      <vt:lpstr>Основные финансовые инструменты</vt:lpstr>
      <vt:lpstr>Уроки по финансовой грамотности                  практико-ориентированный характер! </vt:lpstr>
      <vt:lpstr>Структура  урока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рабочих программ</dc:title>
  <dc:creator>gmcsimf@bk.ru</dc:creator>
  <cp:lastModifiedBy>Windows User</cp:lastModifiedBy>
  <cp:revision>98</cp:revision>
  <dcterms:created xsi:type="dcterms:W3CDTF">2022-04-25T09:30:02Z</dcterms:created>
  <dcterms:modified xsi:type="dcterms:W3CDTF">2022-05-20T11:24:46Z</dcterms:modified>
</cp:coreProperties>
</file>