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56" r:id="rId2"/>
    <p:sldId id="258" r:id="rId3"/>
    <p:sldId id="257" r:id="rId4"/>
    <p:sldId id="292" r:id="rId5"/>
    <p:sldId id="293" r:id="rId6"/>
    <p:sldId id="294" r:id="rId7"/>
    <p:sldId id="261" r:id="rId8"/>
    <p:sldId id="262" r:id="rId9"/>
    <p:sldId id="263" r:id="rId10"/>
    <p:sldId id="264" r:id="rId11"/>
    <p:sldId id="265" r:id="rId12"/>
    <p:sldId id="267" r:id="rId13"/>
    <p:sldId id="295" r:id="rId14"/>
    <p:sldId id="268" r:id="rId15"/>
    <p:sldId id="296" r:id="rId16"/>
    <p:sldId id="290" r:id="rId17"/>
    <p:sldId id="273" r:id="rId18"/>
    <p:sldId id="277" r:id="rId19"/>
    <p:sldId id="284" r:id="rId20"/>
    <p:sldId id="274" r:id="rId21"/>
    <p:sldId id="285" r:id="rId22"/>
    <p:sldId id="287" r:id="rId23"/>
    <p:sldId id="288" r:id="rId24"/>
    <p:sldId id="270" r:id="rId25"/>
    <p:sldId id="271" r:id="rId26"/>
    <p:sldId id="282" r:id="rId27"/>
    <p:sldId id="291" r:id="rId28"/>
    <p:sldId id="272" r:id="rId29"/>
    <p:sldId id="279" r:id="rId30"/>
    <p:sldId id="283" r:id="rId31"/>
    <p:sldId id="281" r:id="rId32"/>
    <p:sldId id="289" r:id="rId33"/>
    <p:sldId id="276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44" autoAdjust="0"/>
    <p:restoredTop sz="94660"/>
  </p:normalViewPr>
  <p:slideViewPr>
    <p:cSldViewPr>
      <p:cViewPr varScale="1">
        <p:scale>
          <a:sx n="70" d="100"/>
          <a:sy n="70" d="100"/>
        </p:scale>
        <p:origin x="147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CF4733-66B9-4DB6-A798-57C584350F92}" type="datetimeFigureOut">
              <a:rPr lang="ru-RU" smtClean="0"/>
              <a:t>27.06.2022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8600A4-65F9-4DA2-ABB6-AA018ACFB9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233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600A4-65F9-4DA2-ABB6-AA018ACFB9D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421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A3480-DC4B-421D-A2B0-64966989ADAA}" type="datetimeFigureOut">
              <a:rPr lang="ru-RU" smtClean="0"/>
              <a:t>27.06.2022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FCC53-C838-4C6A-9719-771C163448F6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A3480-DC4B-421D-A2B0-64966989ADAA}" type="datetimeFigureOut">
              <a:rPr lang="ru-RU" smtClean="0"/>
              <a:t>27.06.2022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CC53-C838-4C6A-9719-771C163448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A3480-DC4B-421D-A2B0-64966989ADAA}" type="datetimeFigureOut">
              <a:rPr lang="ru-RU" smtClean="0"/>
              <a:t>27.06.2022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CC53-C838-4C6A-9719-771C163448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A3480-DC4B-421D-A2B0-64966989ADAA}" type="datetimeFigureOut">
              <a:rPr lang="ru-RU" smtClean="0"/>
              <a:t>27.06.2022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CC53-C838-4C6A-9719-771C163448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A3480-DC4B-421D-A2B0-64966989ADAA}" type="datetimeFigureOut">
              <a:rPr lang="ru-RU" smtClean="0"/>
              <a:t>27.06.2022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CC53-C838-4C6A-9719-771C163448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A3480-DC4B-421D-A2B0-64966989ADAA}" type="datetimeFigureOut">
              <a:rPr lang="ru-RU" smtClean="0"/>
              <a:t>27.06.2022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CC53-C838-4C6A-9719-771C163448F6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A3480-DC4B-421D-A2B0-64966989ADAA}" type="datetimeFigureOut">
              <a:rPr lang="ru-RU" smtClean="0"/>
              <a:t>27.06.2022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CC53-C838-4C6A-9719-771C163448F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A3480-DC4B-421D-A2B0-64966989ADAA}" type="datetimeFigureOut">
              <a:rPr lang="ru-RU" smtClean="0"/>
              <a:t>27.06.2022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CC53-C838-4C6A-9719-771C163448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A3480-DC4B-421D-A2B0-64966989ADAA}" type="datetimeFigureOut">
              <a:rPr lang="ru-RU" smtClean="0"/>
              <a:t>27.06.2022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CC53-C838-4C6A-9719-771C163448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A3480-DC4B-421D-A2B0-64966989ADAA}" type="datetimeFigureOut">
              <a:rPr lang="ru-RU" smtClean="0"/>
              <a:t>27.06.2022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CC53-C838-4C6A-9719-771C163448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A3480-DC4B-421D-A2B0-64966989ADAA}" type="datetimeFigureOut">
              <a:rPr lang="ru-RU" smtClean="0"/>
              <a:t>27.06.2022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CC53-C838-4C6A-9719-771C163448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B8BA3480-DC4B-421D-A2B0-64966989ADAA}" type="datetimeFigureOut">
              <a:rPr lang="ru-RU" smtClean="0"/>
              <a:t>27.06.2022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ACFCC53-C838-4C6A-9719-771C163448F6}" type="slidenum">
              <a:rPr lang="ru-RU" smtClean="0"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Pkalinkin@inbok.r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mailto:Pkalinkin@inbok.ru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32656"/>
            <a:ext cx="9144000" cy="338437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Сохранение памяти об исчезнувшем </a:t>
            </a:r>
            <a:r>
              <a:rPr lang="ru-RU" dirty="0" smtClean="0"/>
              <a:t>с </a:t>
            </a:r>
            <a:r>
              <a:rPr lang="ru-RU" dirty="0" smtClean="0"/>
              <a:t>карты Крыма селе имени Максима Горького</a:t>
            </a:r>
            <a:br>
              <a:rPr lang="ru-RU" dirty="0" smtClean="0"/>
            </a:br>
            <a:r>
              <a:rPr lang="ru-RU" dirty="0" smtClean="0"/>
              <a:t>Симферопольского района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187624" y="3933056"/>
            <a:ext cx="69847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Калинкин Петр Алексеевич</a:t>
            </a:r>
          </a:p>
          <a:p>
            <a:pPr algn="ctr"/>
            <a:r>
              <a:rPr lang="ru-RU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Калинкина Надежда </a:t>
            </a:r>
            <a: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вановна</a:t>
            </a:r>
            <a:endParaRPr lang="ru-RU" sz="3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</a:t>
            </a:r>
            <a:r>
              <a:rPr lang="ru-RU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«Первомайская школа»</a:t>
            </a:r>
          </a:p>
          <a:p>
            <a:pPr algn="ctr"/>
            <a:r>
              <a:rPr lang="ru-RU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Симферопольского района</a:t>
            </a:r>
          </a:p>
          <a:p>
            <a:pPr algn="ctr"/>
            <a:r>
              <a:rPr lang="ru-RU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Крым</a:t>
            </a:r>
            <a:endParaRPr lang="ru-RU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223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315200" cy="1154097"/>
          </a:xfrm>
        </p:spPr>
        <p:txBody>
          <a:bodyPr/>
          <a:lstStyle/>
          <a:p>
            <a:pPr algn="ctr"/>
            <a:r>
              <a:rPr lang="ru-RU" dirty="0" smtClean="0"/>
              <a:t>«</a:t>
            </a:r>
            <a:r>
              <a:rPr lang="ru-RU" dirty="0" smtClean="0"/>
              <a:t>Душегубка»</a:t>
            </a:r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4"/>
            <a:ext cx="8352928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326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87" y="217276"/>
            <a:ext cx="8388424" cy="1296144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</a:rPr>
              <a:t>Акт </a:t>
            </a:r>
            <a:r>
              <a:rPr lang="ru-RU" b="1" dirty="0" smtClean="0">
                <a:latin typeface="Times New Roman"/>
                <a:ea typeface="Times New Roman"/>
              </a:rPr>
              <a:t>опроса о местах массового уничтожения жителей </a:t>
            </a:r>
            <a:endParaRPr lang="ru-RU" dirty="0"/>
          </a:p>
        </p:txBody>
      </p:sp>
      <p:pic>
        <p:nvPicPr>
          <p:cNvPr id="4" name="Объект 3" descr="D:\родители\папа\МАН краеведение\2012_02_28\акт опроса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" t="3913" r="992" b="12016"/>
          <a:stretch/>
        </p:blipFill>
        <p:spPr bwMode="auto">
          <a:xfrm>
            <a:off x="1556694" y="1513420"/>
            <a:ext cx="5328591" cy="51845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6305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7992888" cy="115409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Доказательство </a:t>
            </a:r>
            <a:r>
              <a:rPr lang="ru-RU" dirty="0" smtClean="0"/>
              <a:t>применения «душегубки» фашистами</a:t>
            </a:r>
            <a:endParaRPr lang="ru-RU" dirty="0"/>
          </a:p>
        </p:txBody>
      </p:sp>
      <p:pic>
        <p:nvPicPr>
          <p:cNvPr id="4" name="Объект 3" descr="C:\Users\PETR\Desktop\заключение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67"/>
          <a:stretch/>
        </p:blipFill>
        <p:spPr bwMode="auto">
          <a:xfrm>
            <a:off x="1979712" y="1556792"/>
            <a:ext cx="4680520" cy="48965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54923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32" b="2980"/>
          <a:stretch/>
        </p:blipFill>
        <p:spPr bwMode="auto">
          <a:xfrm>
            <a:off x="107504" y="116632"/>
            <a:ext cx="4869160" cy="65244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0"/>
          <a:stretch/>
        </p:blipFill>
        <p:spPr>
          <a:xfrm>
            <a:off x="5112568" y="1518170"/>
            <a:ext cx="3923928" cy="512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736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920880" cy="115409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/>
                <a:ea typeface="Times New Roman"/>
              </a:rPr>
              <a:t>Подтверждение, что </a:t>
            </a:r>
            <a:r>
              <a:rPr lang="ru-RU" dirty="0" smtClean="0">
                <a:latin typeface="Times New Roman"/>
                <a:ea typeface="Times New Roman"/>
              </a:rPr>
              <a:t>колодец - братская </a:t>
            </a:r>
            <a:r>
              <a:rPr lang="ru-RU" dirty="0" smtClean="0">
                <a:latin typeface="Times New Roman"/>
                <a:ea typeface="Times New Roman"/>
              </a:rPr>
              <a:t>могила мирных односельчан</a:t>
            </a:r>
            <a:endParaRPr lang="ru-RU" dirty="0"/>
          </a:p>
        </p:txBody>
      </p:sp>
      <p:pic>
        <p:nvPicPr>
          <p:cNvPr id="4" name="Объект 3" descr="D:\родители\папа\МАНвнекл раб\МАН краеведение\Новая МАН краеведение\отчет искатели\отчет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772816"/>
            <a:ext cx="4176464" cy="4680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6671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1754"/>
            <a:ext cx="7315200" cy="722049"/>
          </a:xfrm>
        </p:spPr>
        <p:txBody>
          <a:bodyPr/>
          <a:lstStyle/>
          <a:p>
            <a:r>
              <a:rPr lang="ru-RU" dirty="0" smtClean="0"/>
              <a:t>Список невинно убиенных</a:t>
            </a:r>
            <a:endParaRPr lang="ru-RU" dirty="0"/>
          </a:p>
        </p:txBody>
      </p:sp>
      <p:pic>
        <p:nvPicPr>
          <p:cNvPr id="4" name="Рисунок 3" descr="C:\Users\Домашний\AppData\Local\Microsoft\Windows\Temporary Internet Files\Content.Word\список1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2000"/>
                    </a14:imgEffect>
                    <a14:imgEffect>
                      <a14:brightnessContrast bright="9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763" r="2098" b="16086"/>
          <a:stretch/>
        </p:blipFill>
        <p:spPr bwMode="auto">
          <a:xfrm>
            <a:off x="107504" y="660673"/>
            <a:ext cx="3024336" cy="52753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Домашний\AppData\Local\Microsoft\Windows\Temporary Internet Files\Content.Word\список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7" b="22434"/>
          <a:stretch/>
        </p:blipFill>
        <p:spPr bwMode="auto">
          <a:xfrm>
            <a:off x="3145831" y="692696"/>
            <a:ext cx="3082353" cy="52696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D:\родители\папа\МАН краеведение\памятник\список3.jp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9000" contras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75" b="21339"/>
          <a:stretch/>
        </p:blipFill>
        <p:spPr bwMode="auto">
          <a:xfrm>
            <a:off x="6228184" y="675271"/>
            <a:ext cx="2839154" cy="52997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81" y="5954002"/>
            <a:ext cx="8889257" cy="903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795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7315200" cy="115409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/>
                <a:ea typeface="Times New Roman"/>
              </a:rPr>
              <a:t>Решение </a:t>
            </a:r>
            <a:r>
              <a:rPr lang="ru-RU" dirty="0" err="1">
                <a:latin typeface="Times New Roman"/>
                <a:ea typeface="Times New Roman"/>
              </a:rPr>
              <a:t>Крымоблисполкома</a:t>
            </a:r>
            <a:r>
              <a:rPr lang="uk-UA" dirty="0">
                <a:latin typeface="Times New Roman"/>
                <a:ea typeface="Times New Roman"/>
              </a:rPr>
              <a:t> </a:t>
            </a:r>
            <a:r>
              <a:rPr lang="uk-UA" dirty="0" smtClean="0">
                <a:latin typeface="Times New Roman"/>
                <a:ea typeface="Times New Roman"/>
              </a:rPr>
              <a:t/>
            </a:r>
            <a:br>
              <a:rPr lang="uk-UA" dirty="0" smtClean="0">
                <a:latin typeface="Times New Roman"/>
                <a:ea typeface="Times New Roman"/>
              </a:rPr>
            </a:br>
            <a:r>
              <a:rPr lang="uk-UA" dirty="0" smtClean="0">
                <a:latin typeface="Times New Roman"/>
                <a:ea typeface="Times New Roman"/>
              </a:rPr>
              <a:t>от 08 </a:t>
            </a:r>
            <a:r>
              <a:rPr lang="ru-RU" dirty="0">
                <a:latin typeface="Times New Roman"/>
                <a:ea typeface="Times New Roman"/>
              </a:rPr>
              <a:t>сентября</a:t>
            </a:r>
            <a:r>
              <a:rPr lang="uk-UA" dirty="0">
                <a:latin typeface="Times New Roman"/>
                <a:ea typeface="Times New Roman"/>
              </a:rPr>
              <a:t> 1958 </a:t>
            </a:r>
            <a:r>
              <a:rPr lang="ru-RU" dirty="0">
                <a:latin typeface="Times New Roman"/>
                <a:ea typeface="Times New Roman"/>
              </a:rPr>
              <a:t>года </a:t>
            </a:r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1845950"/>
              </p:ext>
            </p:extLst>
          </p:nvPr>
        </p:nvGraphicFramePr>
        <p:xfrm>
          <a:off x="107504" y="1484784"/>
          <a:ext cx="8856984" cy="5184576"/>
        </p:xfrm>
        <a:graphic>
          <a:graphicData uri="http://schemas.openxmlformats.org/drawingml/2006/table">
            <a:tbl>
              <a:tblPr firstRow="1" firstCol="1" bandRow="1"/>
              <a:tblGrid>
                <a:gridCol w="2350777"/>
                <a:gridCol w="6506207"/>
              </a:tblGrid>
              <a:tr h="34563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Полное название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20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С</a:t>
                      </a: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ело имени </a:t>
                      </a:r>
                      <a:r>
                        <a:rPr lang="uk-UA" sz="20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Максима Горького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1946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Административное подчинение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С 1926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года</a:t>
                      </a: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 входило в состав Первомайського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сельского совета Симферопольского района</a:t>
                      </a: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. В 1948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году</a:t>
                      </a: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 по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решению исполкома</a:t>
                      </a: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   Первомайського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сельского совета</a:t>
                      </a: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 с.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Первомайское</a:t>
                      </a: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 (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колхоз</a:t>
                      </a: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 "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Первомайск</a:t>
                      </a: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"),   с.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Калинино</a:t>
                      </a: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 (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колхоз</a:t>
                      </a: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 им. Калинина), с. Максим Горький (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колхоз им</a:t>
                      </a: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. Максима Горького)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были</a:t>
                      </a: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 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переданы Краснозорькинскому сельскому совету</a:t>
                      </a: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 с центром в с.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Красная Зорька</a:t>
                      </a: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.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819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Вид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Село Максим Горький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является исчезнувшим</a:t>
                      </a: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 селом. По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решению Крымоблисполкома</a:t>
                      </a: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 от 8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сентября</a:t>
                      </a: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 1958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года</a:t>
                      </a: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 за № 834 село Максим Горький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исключен из учетных данных административно-территориального деления района</a:t>
                      </a: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.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127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Место расположения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широта 45,15 (45</a:t>
                      </a:r>
                      <a:r>
                        <a:rPr lang="ru-RU" sz="2000" baseline="30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о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  <a:r>
                        <a:rPr lang="he-IL" sz="2000" baseline="30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׀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); долгота  34,15 (34</a:t>
                      </a:r>
                      <a:r>
                        <a:rPr lang="ru-RU" sz="2000" baseline="30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о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09</a:t>
                      </a:r>
                      <a:r>
                        <a:rPr lang="he-IL" sz="2000" baseline="30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׀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)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11533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2352" y="0"/>
            <a:ext cx="7315200" cy="1628800"/>
          </a:xfrm>
        </p:spPr>
        <p:txBody>
          <a:bodyPr>
            <a:noAutofit/>
          </a:bodyPr>
          <a:lstStyle/>
          <a:p>
            <a:pPr marL="228600" lvl="0" indent="-182880">
              <a:spcBef>
                <a:spcPct val="20000"/>
              </a:spcBef>
            </a:pPr>
            <a:r>
              <a:rPr lang="ru-RU" sz="3200" dirty="0">
                <a:solidFill>
                  <a:prstClr val="white"/>
                </a:solidFill>
                <a:latin typeface="Times New Roman"/>
                <a:ea typeface="Times New Roman"/>
                <a:cs typeface="+mn-cs"/>
              </a:rPr>
              <a:t>Установка памятного знака возле родника членами группы «Поиск» и их </a:t>
            </a:r>
            <a:r>
              <a:rPr lang="ru-RU" sz="3200" dirty="0" smtClean="0">
                <a:solidFill>
                  <a:prstClr val="white"/>
                </a:solidFill>
                <a:latin typeface="Times New Roman"/>
                <a:ea typeface="Times New Roman"/>
                <a:cs typeface="+mn-cs"/>
              </a:rPr>
              <a:t>родителями</a:t>
            </a:r>
            <a:endParaRPr lang="ru-RU" sz="3200" dirty="0">
              <a:solidFill>
                <a:prstClr val="white"/>
              </a:solidFill>
              <a:latin typeface="Times New Roman"/>
              <a:ea typeface="Times New Roman"/>
              <a:cs typeface="+mn-cs"/>
            </a:endParaRPr>
          </a:p>
        </p:txBody>
      </p:sp>
      <p:pic>
        <p:nvPicPr>
          <p:cNvPr id="4" name="Рисунок 3" descr="D:\родители\папа\МАНвнекл раб\Моральный вчінок 2013-2014\родник-3\DSC_0844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49" b="72"/>
          <a:stretch/>
        </p:blipFill>
        <p:spPr bwMode="auto">
          <a:xfrm>
            <a:off x="4427984" y="3534504"/>
            <a:ext cx="4536504" cy="29573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D:\родители\папа\МАНвнекл раб\Моральный вчінок 2013-2014\родник-3\DSC_072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44824"/>
            <a:ext cx="4176464" cy="31683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55342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-243408"/>
            <a:ext cx="7315200" cy="1154097"/>
          </a:xfrm>
        </p:spPr>
        <p:txBody>
          <a:bodyPr/>
          <a:lstStyle/>
          <a:p>
            <a:pPr algn="ctr"/>
            <a:r>
              <a:rPr lang="ru-RU" dirty="0" smtClean="0"/>
              <a:t>Велопробег.   2019 год</a:t>
            </a:r>
            <a:endParaRPr lang="ru-RU" dirty="0"/>
          </a:p>
        </p:txBody>
      </p:sp>
      <p:pic>
        <p:nvPicPr>
          <p:cNvPr id="4" name="Объект 3" descr="D:\Родители\Мама\Фото ВЕЛО ПРОБЕГИ\IV ВЕЛО ПРОБЕГ 08.05.2019\DSCN5970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424661"/>
            <a:ext cx="4896544" cy="2420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 descr="F:\Родители\Мама\Фото ВЕЛО ПРОБЕГИ\IV ВЕЛО ПРОБЕГ 08.05.2019\DSCN596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8" r="18667" b="53627"/>
          <a:stretch/>
        </p:blipFill>
        <p:spPr bwMode="auto">
          <a:xfrm>
            <a:off x="179512" y="1196752"/>
            <a:ext cx="8777989" cy="310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8303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116632"/>
            <a:ext cx="3786808" cy="223224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На территории бывшего села имени Максима Горького</a:t>
            </a:r>
            <a:endParaRPr lang="ru-RU" dirty="0"/>
          </a:p>
        </p:txBody>
      </p:sp>
      <p:pic>
        <p:nvPicPr>
          <p:cNvPr id="4" name="Объект 3" descr="D:\Родители\Папа\Конкурсы\Сдьба моей страны\Будь человеком , человек! Велопробег\Слайд34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3"/>
            <a:ext cx="4440261" cy="338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:\Родители\Папа\Конкурсы\Сдьба моей страны\Будь человеком , человек! Велопробег\Слайд33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0"/>
          <a:stretch/>
        </p:blipFill>
        <p:spPr bwMode="auto">
          <a:xfrm>
            <a:off x="3491880" y="2380623"/>
            <a:ext cx="5436095" cy="42689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0725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1670617" y="834649"/>
            <a:ext cx="6001770" cy="5580087"/>
            <a:chOff x="0" y="0"/>
            <a:chExt cx="6200775" cy="6200775"/>
          </a:xfrm>
        </p:grpSpPr>
        <p:pic>
          <p:nvPicPr>
            <p:cNvPr id="6" name="Рисунок 5" descr="http://www.etomesto.ru/files/96825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200775" cy="62007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Овал 6"/>
            <p:cNvSpPr/>
            <p:nvPr/>
          </p:nvSpPr>
          <p:spPr>
            <a:xfrm>
              <a:off x="4286250" y="1476375"/>
              <a:ext cx="730250" cy="539750"/>
            </a:xfrm>
            <a:prstGeom prst="ellipse">
              <a:avLst/>
            </a:prstGeom>
            <a:solidFill>
              <a:sysClr val="window" lastClr="FFFFFF">
                <a:alpha val="0"/>
              </a:sysClr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b="1"/>
            </a:p>
          </p:txBody>
        </p:sp>
        <p:sp>
          <p:nvSpPr>
            <p:cNvPr id="8" name="Поле 94"/>
            <p:cNvSpPr txBox="1"/>
            <p:nvPr/>
          </p:nvSpPr>
          <p:spPr>
            <a:xfrm>
              <a:off x="1562100" y="2495550"/>
              <a:ext cx="295275" cy="238125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ru-RU" sz="1400" b="1">
                  <a:solidFill>
                    <a:srgbClr val="FF0000"/>
                  </a:solidFill>
                  <a:effectLst/>
                  <a:latin typeface="Times New Roman"/>
                  <a:ea typeface="Times New Roman"/>
                </a:rPr>
                <a:t>1</a:t>
              </a:r>
              <a:endParaRPr lang="ru-RU" sz="1000" b="1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9" name="Поле 95"/>
            <p:cNvSpPr txBox="1"/>
            <p:nvPr/>
          </p:nvSpPr>
          <p:spPr>
            <a:xfrm>
              <a:off x="1562100" y="2097659"/>
              <a:ext cx="295275" cy="332054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ru-RU" sz="1400" b="1">
                  <a:solidFill>
                    <a:srgbClr val="FF0000"/>
                  </a:solidFill>
                  <a:effectLst/>
                  <a:latin typeface="Times New Roman"/>
                  <a:ea typeface="Times New Roman"/>
                </a:rPr>
                <a:t>2</a:t>
              </a:r>
              <a:endParaRPr lang="ru-RU" sz="1000" b="1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0" name="Овал 9"/>
            <p:cNvSpPr/>
            <p:nvPr/>
          </p:nvSpPr>
          <p:spPr>
            <a:xfrm>
              <a:off x="533400" y="2876550"/>
              <a:ext cx="1323975" cy="625475"/>
            </a:xfrm>
            <a:prstGeom prst="ellipse">
              <a:avLst/>
            </a:prstGeom>
            <a:solidFill>
              <a:sysClr val="window" lastClr="FFFFFF">
                <a:alpha val="0"/>
              </a:sysClr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b="1"/>
            </a:p>
          </p:txBody>
        </p:sp>
        <p:sp>
          <p:nvSpPr>
            <p:cNvPr id="11" name="Овал 10"/>
            <p:cNvSpPr/>
            <p:nvPr/>
          </p:nvSpPr>
          <p:spPr>
            <a:xfrm>
              <a:off x="800100" y="3724275"/>
              <a:ext cx="1323975" cy="625475"/>
            </a:xfrm>
            <a:prstGeom prst="ellipse">
              <a:avLst/>
            </a:prstGeom>
            <a:solidFill>
              <a:sysClr val="window" lastClr="FFFFFF">
                <a:alpha val="0"/>
              </a:sysClr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b="1"/>
            </a:p>
          </p:txBody>
        </p:sp>
      </p:grp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67544" y="113950"/>
            <a:ext cx="792088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Фрагмент карты Крыма Генштаба Красной армии 1941 года.   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4271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7315200" cy="1154097"/>
          </a:xfrm>
        </p:spPr>
        <p:txBody>
          <a:bodyPr/>
          <a:lstStyle/>
          <a:p>
            <a:r>
              <a:rPr lang="ru-RU" dirty="0" smtClean="0"/>
              <a:t>В память о невинно убиенных</a:t>
            </a:r>
            <a:endParaRPr lang="ru-RU" dirty="0"/>
          </a:p>
        </p:txBody>
      </p:sp>
      <p:pic>
        <p:nvPicPr>
          <p:cNvPr id="4" name="Объект 3" descr="D:\Родители\Мама\Фото ВЕЛО ПРОБЕГИ\I Вело пробег 3.05.2016года\DSCN2956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16832"/>
            <a:ext cx="6624736" cy="40770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96913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4624"/>
            <a:ext cx="8280920" cy="965457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Сохранение памяти о бывшем селе имени Максима Горького.</a:t>
            </a:r>
            <a:endParaRPr lang="ru-RU" sz="3200" dirty="0"/>
          </a:p>
        </p:txBody>
      </p:sp>
      <p:pic>
        <p:nvPicPr>
          <p:cNvPr id="4" name="Объект 3" descr="D:\Родители\Папа\Конкурсы\Сдьба моей страны\Будь человеком , человек! Велопробег\Слайд29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7848872" cy="55019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29871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>
                <a:solidFill>
                  <a:srgbClr val="FF8600"/>
                </a:solidFill>
              </a:rPr>
              <a:t>110 метровый </a:t>
            </a:r>
            <a:r>
              <a:rPr lang="ru-RU" sz="2400" dirty="0" smtClean="0">
                <a:solidFill>
                  <a:srgbClr val="FF8600"/>
                </a:solidFill>
              </a:rPr>
              <a:t>колодец - </a:t>
            </a:r>
            <a:r>
              <a:rPr lang="ru-RU" sz="2400" dirty="0">
                <a:solidFill>
                  <a:srgbClr val="FF8600"/>
                </a:solidFill>
              </a:rPr>
              <a:t>братская могила для жителей села имени Максима Горького, которые были </a:t>
            </a:r>
            <a:r>
              <a:rPr lang="ru-RU" sz="2400" dirty="0" smtClean="0">
                <a:solidFill>
                  <a:srgbClr val="FF8600"/>
                </a:solidFill>
              </a:rPr>
              <a:t>умерщвлены «душегубкой» </a:t>
            </a:r>
            <a:r>
              <a:rPr lang="ru-RU" sz="2400" dirty="0">
                <a:solidFill>
                  <a:srgbClr val="FF8600"/>
                </a:solidFill>
              </a:rPr>
              <a:t>и сброшены в колодец</a:t>
            </a:r>
            <a:endParaRPr lang="ru-RU" dirty="0"/>
          </a:p>
        </p:txBody>
      </p:sp>
      <p:pic>
        <p:nvPicPr>
          <p:cNvPr id="4" name="Объект 3" descr="D:\Родители\Папа\Конкурсы\Сдьба моей страны\Будь человеком , человек! Велопробег\Слайд16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2776"/>
            <a:ext cx="7380312" cy="52565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22558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D:\Родители\Папа\Конкурсы\Сдьба моей страны\Будь человеком , человек! Велопробег\Слайд6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7848872" cy="62374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67622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7315200" cy="1154097"/>
          </a:xfrm>
        </p:spPr>
        <p:txBody>
          <a:bodyPr>
            <a:norm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latin typeface="Times New Roman"/>
                <a:ea typeface="Times New Roman"/>
              </a:rPr>
              <a:t>Документы,  </a:t>
            </a:r>
            <a:r>
              <a:rPr lang="ru-RU" sz="2400" b="1" dirty="0" smtClean="0">
                <a:latin typeface="Times New Roman"/>
                <a:ea typeface="Times New Roman"/>
              </a:rPr>
              <a:t>подтверждающие </a:t>
            </a:r>
            <a:r>
              <a:rPr lang="ru-RU" sz="2400" b="1" dirty="0">
                <a:latin typeface="Times New Roman"/>
                <a:ea typeface="Times New Roman"/>
              </a:rPr>
              <a:t>намерения сельского совета построить памятник в 1987 году</a:t>
            </a:r>
            <a:endParaRPr lang="ru-RU" sz="24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6" name="Объект 5" descr="D:\родители\папа\МАН краеведение\2012_02_28\запрос 2 сеkретарю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" t="2400" b="7375"/>
          <a:stretch/>
        </p:blipFill>
        <p:spPr bwMode="auto">
          <a:xfrm>
            <a:off x="1018202" y="1556792"/>
            <a:ext cx="6933964" cy="50385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228231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D:\Родители\Папа\Конкурсы\СТАРЫЕ РАБОТЫ\памятник 3244\КОНКУРС ЭСКИЗНЫХ ПРОЕКТОВ\проект Шевченко\Первая страница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8640"/>
            <a:ext cx="5832648" cy="64087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95866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-243408"/>
            <a:ext cx="7315200" cy="1154097"/>
          </a:xfrm>
        </p:spPr>
        <p:txBody>
          <a:bodyPr>
            <a:normAutofit fontScale="90000"/>
          </a:bodyPr>
          <a:lstStyle/>
          <a:p>
            <a:pPr algn="ctr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Встреча </a:t>
            </a:r>
            <a:r>
              <a:rPr lang="ru-RU" dirty="0" smtClean="0">
                <a:latin typeface="Times New Roman"/>
                <a:ea typeface="Times New Roman"/>
              </a:rPr>
              <a:t>с архитекторами (</a:t>
            </a:r>
            <a:r>
              <a:rPr lang="ru-RU" sz="3600" dirty="0" err="1" smtClean="0">
                <a:latin typeface="Times New Roman"/>
                <a:ea typeface="Times New Roman"/>
              </a:rPr>
              <a:t>Шауфлер</a:t>
            </a:r>
            <a:r>
              <a:rPr lang="ru-RU" sz="3600" dirty="0" smtClean="0">
                <a:latin typeface="Times New Roman"/>
                <a:ea typeface="Times New Roman"/>
              </a:rPr>
              <a:t>)</a:t>
            </a:r>
            <a:endParaRPr lang="ru-RU" sz="36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4" name="Объект 3" descr="D:\Родители\Папа\Конкурсы\СТАРЫЕ РАБОТЫ\памятник 3244\КОНКУРС ЭСКИЗНЫХ ПРОЕКТОВ\Проект Шауфлера\DSC_0047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48" y="1196752"/>
            <a:ext cx="7848872" cy="52565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68678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-2429"/>
            <a:ext cx="8352928" cy="115409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Общий вид ландшафтного памятника  </a:t>
            </a:r>
            <a:r>
              <a:rPr lang="ru-RU" dirty="0" err="1" smtClean="0"/>
              <a:t>Шауфлера</a:t>
            </a:r>
            <a:endParaRPr lang="ru-RU" dirty="0"/>
          </a:p>
        </p:txBody>
      </p:sp>
      <p:pic>
        <p:nvPicPr>
          <p:cNvPr id="5122" name="Picture 2" descr="F:\Родители\Папа\Конкурсы\Работы 2017-2018\Отечество\КОНКУРС ЭСКИЗНЫХ ПРОЕКТОВ\Проект Шауфлера\общий вид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07" y="1484784"/>
            <a:ext cx="7346404" cy="529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1774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-243408"/>
            <a:ext cx="8496944" cy="2366156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/>
                <a:ea typeface="Calibri"/>
              </a:rPr>
              <a:t>Защита эскизного проекта. </a:t>
            </a:r>
            <a:r>
              <a:rPr lang="ru-RU" sz="3200" dirty="0" smtClean="0">
                <a:latin typeface="Times New Roman"/>
                <a:ea typeface="Calibri"/>
              </a:rPr>
              <a:t/>
            </a:r>
            <a:br>
              <a:rPr lang="ru-RU" sz="3200" dirty="0" smtClean="0">
                <a:latin typeface="Times New Roman"/>
                <a:ea typeface="Calibri"/>
              </a:rPr>
            </a:br>
            <a:r>
              <a:rPr lang="ru-RU" sz="3200" dirty="0" smtClean="0">
                <a:latin typeface="Times New Roman"/>
                <a:ea typeface="Calibri"/>
              </a:rPr>
              <a:t>Криворучко </a:t>
            </a:r>
            <a:r>
              <a:rPr lang="ru-RU" sz="3200" dirty="0">
                <a:latin typeface="Times New Roman"/>
                <a:ea typeface="Calibri"/>
              </a:rPr>
              <a:t>Арина и член жюри Ефим </a:t>
            </a:r>
            <a:r>
              <a:rPr lang="ru-RU" sz="3200" dirty="0" smtClean="0">
                <a:latin typeface="Times New Roman"/>
                <a:ea typeface="Calibri"/>
              </a:rPr>
              <a:t>Фикс – </a:t>
            </a:r>
            <a:r>
              <a:rPr lang="ru-RU" sz="3200" dirty="0">
                <a:latin typeface="Times New Roman"/>
                <a:ea typeface="Calibri"/>
              </a:rPr>
              <a:t>депутат Государственного совета Республики </a:t>
            </a:r>
            <a:r>
              <a:rPr lang="ru-RU" sz="3200" dirty="0" smtClean="0">
                <a:latin typeface="Times New Roman"/>
                <a:ea typeface="Calibri"/>
              </a:rPr>
              <a:t>Крым</a:t>
            </a:r>
            <a:endParaRPr lang="ru-RU" sz="3200" dirty="0"/>
          </a:p>
        </p:txBody>
      </p:sp>
      <p:pic>
        <p:nvPicPr>
          <p:cNvPr id="4" name="Объект 3" descr="D:\Родители\Папа\Конкурсы\СТАРЫЕ РАБОТЫ\памятник 3244\КОНКУРС ЭСКИЗНЫХ ПРОЕКТОВ\Проект группы Поиск\DSCN2176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348880"/>
            <a:ext cx="7394709" cy="41866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06542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pbs.twimg.com/media/CKcl8sWUkAEGOk5.jpg:large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22" y="188640"/>
            <a:ext cx="5741746" cy="3744416"/>
          </a:xfrm>
          <a:prstGeom prst="rect">
            <a:avLst/>
          </a:prstGeom>
          <a:noFill/>
          <a:extLst/>
        </p:spPr>
      </p:pic>
      <p:pic>
        <p:nvPicPr>
          <p:cNvPr id="5" name="Picture 2" descr="C:\Users\Myhome\Desktop\DSC_1388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97"/>
          <a:stretch/>
        </p:blipFill>
        <p:spPr bwMode="auto">
          <a:xfrm>
            <a:off x="2195736" y="2852936"/>
            <a:ext cx="6689848" cy="3746119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1172951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2510172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3600" b="1" i="1" dirty="0" smtClean="0">
                <a:latin typeface="Times New Roman"/>
                <a:ea typeface="Calibri"/>
                <a:cs typeface="Times New Roman"/>
              </a:rPr>
              <a:t>В </a:t>
            </a:r>
            <a:r>
              <a:rPr lang="ru-RU" sz="3600" b="1" i="1" dirty="0">
                <a:latin typeface="Times New Roman"/>
                <a:ea typeface="Calibri"/>
                <a:cs typeface="Times New Roman"/>
              </a:rPr>
              <a:t>память о невинно убиенных жителях Первомайского сельского </a:t>
            </a:r>
            <a:r>
              <a:rPr lang="ru-RU" sz="3600" b="1" i="1" dirty="0" smtClean="0">
                <a:latin typeface="Times New Roman"/>
                <a:ea typeface="Calibri"/>
                <a:cs typeface="Times New Roman"/>
              </a:rPr>
              <a:t>поселения</a:t>
            </a:r>
            <a:endParaRPr lang="ru-RU" sz="36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3068961"/>
            <a:ext cx="7848872" cy="2880320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3200" dirty="0" smtClean="0"/>
              <a:t>«Как </a:t>
            </a:r>
            <a:r>
              <a:rPr lang="ru-RU" sz="3200" dirty="0"/>
              <a:t>вышло так: прошли десятилетья,</a:t>
            </a:r>
          </a:p>
          <a:p>
            <a:pPr marL="45720" indent="0">
              <a:buNone/>
            </a:pPr>
            <a:r>
              <a:rPr lang="ru-RU" sz="3200" dirty="0"/>
              <a:t>И через реки крови, море слез</a:t>
            </a:r>
          </a:p>
          <a:p>
            <a:pPr marL="45720" indent="0">
              <a:buNone/>
            </a:pPr>
            <a:r>
              <a:rPr lang="ru-RU" sz="3200" dirty="0"/>
              <a:t>То тут, то на другом конце планеты</a:t>
            </a:r>
          </a:p>
          <a:p>
            <a:pPr marL="45720" indent="0">
              <a:buNone/>
            </a:pPr>
            <a:r>
              <a:rPr lang="ru-RU" sz="3200" dirty="0"/>
              <a:t>Подонки отрицают Холокост</a:t>
            </a:r>
            <a:r>
              <a:rPr lang="ru-RU" sz="3200" dirty="0" smtClean="0"/>
              <a:t>?...»</a:t>
            </a:r>
            <a:endParaRPr lang="ru-RU" sz="3200" dirty="0"/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5966770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96732" y="548608"/>
            <a:ext cx="8950535" cy="6309392"/>
            <a:chOff x="-9715" y="0"/>
            <a:chExt cx="7824944" cy="7817869"/>
          </a:xfrm>
        </p:grpSpPr>
        <p:sp>
          <p:nvSpPr>
            <p:cNvPr id="16" name="Овал 15"/>
            <p:cNvSpPr/>
            <p:nvPr/>
          </p:nvSpPr>
          <p:spPr>
            <a:xfrm rot="19197227">
              <a:off x="5153308" y="4473210"/>
              <a:ext cx="1719627" cy="302895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1400" dirty="0">
                  <a:solidFill>
                    <a:schemeClr val="bg1"/>
                  </a:solidFill>
                  <a:effectLst/>
                  <a:latin typeface="Times New Roman"/>
                  <a:ea typeface="Calibri"/>
                  <a:cs typeface="Times New Roman"/>
                </a:rPr>
                <a:t>Жительница</a:t>
              </a:r>
              <a:r>
                <a:rPr lang="uk-UA" sz="1400" dirty="0">
                  <a:solidFill>
                    <a:schemeClr val="bg1"/>
                  </a:solidFill>
                  <a:effectLst/>
                  <a:latin typeface="Times New Roman"/>
                  <a:ea typeface="Calibri"/>
                  <a:cs typeface="Times New Roman"/>
                </a:rPr>
                <a:t>  </a:t>
              </a:r>
              <a:r>
                <a:rPr lang="ru-RU" sz="1400" dirty="0">
                  <a:solidFill>
                    <a:schemeClr val="bg1"/>
                  </a:solidFill>
                  <a:effectLst/>
                  <a:latin typeface="Times New Roman"/>
                  <a:ea typeface="Calibri"/>
                  <a:cs typeface="Times New Roman"/>
                </a:rPr>
                <a:t>бывшего</a:t>
              </a:r>
              <a:r>
                <a:rPr lang="uk-UA" sz="1400" dirty="0">
                  <a:solidFill>
                    <a:schemeClr val="bg1"/>
                  </a:solidFill>
                  <a:effectLst/>
                  <a:latin typeface="Times New Roman"/>
                  <a:ea typeface="Calibri"/>
                  <a:cs typeface="Times New Roman"/>
                </a:rPr>
                <a:t>  села </a:t>
              </a:r>
              <a:r>
                <a:rPr lang="ru-RU" sz="1400" dirty="0">
                  <a:solidFill>
                    <a:schemeClr val="bg1"/>
                  </a:solidFill>
                  <a:effectLst/>
                  <a:latin typeface="Times New Roman"/>
                  <a:ea typeface="Calibri"/>
                  <a:cs typeface="Times New Roman"/>
                </a:rPr>
                <a:t>имени</a:t>
              </a:r>
              <a:r>
                <a:rPr lang="uk-UA" sz="1400" dirty="0">
                  <a:solidFill>
                    <a:schemeClr val="bg1"/>
                  </a:solidFill>
                  <a:effectLst/>
                  <a:latin typeface="Times New Roman"/>
                  <a:ea typeface="Calibri"/>
                  <a:cs typeface="Times New Roman"/>
                </a:rPr>
                <a:t> Максима Горького</a:t>
              </a:r>
              <a:endParaRPr lang="ru-RU" sz="1100" dirty="0">
                <a:solidFill>
                  <a:schemeClr val="bg1"/>
                </a:solidFill>
                <a:effectLst/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uk-UA" sz="1400" dirty="0">
                  <a:solidFill>
                    <a:schemeClr val="bg1"/>
                  </a:solidFill>
                  <a:effectLst/>
                  <a:latin typeface="Times New Roman"/>
                  <a:ea typeface="Calibri"/>
                  <a:cs typeface="Times New Roman"/>
                </a:rPr>
                <a:t>Пронина Т.И. </a:t>
              </a:r>
              <a:endParaRPr lang="ru-RU" sz="1100" dirty="0">
                <a:solidFill>
                  <a:schemeClr val="bg1"/>
                </a:solidFill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9" name="Овал 8"/>
            <p:cNvSpPr/>
            <p:nvPr/>
          </p:nvSpPr>
          <p:spPr>
            <a:xfrm>
              <a:off x="2719649" y="0"/>
              <a:ext cx="2042706" cy="2752725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uk-UA" sz="1400" dirty="0">
                  <a:solidFill>
                    <a:schemeClr val="bg1"/>
                  </a:solidFill>
                  <a:effectLst/>
                  <a:latin typeface="Times New Roman"/>
                  <a:ea typeface="Calibri"/>
                  <a:cs typeface="Times New Roman"/>
                </a:rPr>
                <a:t>Руководители группы «Поиск»:</a:t>
              </a:r>
              <a:endParaRPr lang="ru-RU" sz="1100" dirty="0">
                <a:solidFill>
                  <a:schemeClr val="bg1"/>
                </a:solidFill>
                <a:effectLst/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uk-UA" sz="1400" dirty="0">
                  <a:solidFill>
                    <a:schemeClr val="bg1"/>
                  </a:solidFill>
                  <a:effectLst/>
                  <a:latin typeface="Times New Roman"/>
                  <a:ea typeface="Calibri"/>
                  <a:cs typeface="Times New Roman"/>
                </a:rPr>
                <a:t>Калинкина Н.И.  Калинкин П.А</a:t>
              </a:r>
              <a:r>
                <a:rPr lang="uk-UA" sz="1400" dirty="0">
                  <a:effectLst/>
                  <a:latin typeface="Times New Roman"/>
                  <a:ea typeface="Calibri"/>
                  <a:cs typeface="Times New Roman"/>
                </a:rPr>
                <a:t>.</a:t>
              </a:r>
              <a:endParaRPr lang="ru-RU" sz="1100" dirty="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0" name="Овал 9"/>
            <p:cNvSpPr/>
            <p:nvPr/>
          </p:nvSpPr>
          <p:spPr>
            <a:xfrm rot="2175120">
              <a:off x="612623" y="4215017"/>
              <a:ext cx="1751511" cy="302895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uk-UA" sz="1400" dirty="0">
                  <a:solidFill>
                    <a:schemeClr val="bg1"/>
                  </a:solidFill>
                  <a:effectLst/>
                  <a:latin typeface="Times New Roman"/>
                  <a:ea typeface="Calibri"/>
                  <a:cs typeface="Times New Roman"/>
                </a:rPr>
                <a:t>Заместитель директора по воспитатель- ной работе Брыла Т.Н.</a:t>
              </a:r>
              <a:endParaRPr lang="ru-RU" sz="1100" dirty="0">
                <a:solidFill>
                  <a:schemeClr val="bg1"/>
                </a:solidFill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1" name="Овал 10"/>
            <p:cNvSpPr/>
            <p:nvPr/>
          </p:nvSpPr>
          <p:spPr>
            <a:xfrm rot="1943078">
              <a:off x="4559935" y="657225"/>
              <a:ext cx="1684655" cy="2752725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1400" dirty="0">
                  <a:solidFill>
                    <a:schemeClr val="bg1"/>
                  </a:solidFill>
                  <a:effectLst/>
                  <a:latin typeface="Times New Roman"/>
                  <a:ea typeface="Calibri"/>
                  <a:cs typeface="Times New Roman"/>
                </a:rPr>
                <a:t> Научный сотрудник института археологии </a:t>
              </a:r>
              <a:r>
                <a:rPr lang="uk-UA" sz="1400" dirty="0">
                  <a:solidFill>
                    <a:schemeClr val="bg1"/>
                  </a:solidFill>
                  <a:effectLst/>
                  <a:latin typeface="Times New Roman"/>
                  <a:ea typeface="Calibri"/>
                  <a:cs typeface="Times New Roman"/>
                </a:rPr>
                <a:t>в </a:t>
              </a:r>
              <a:r>
                <a:rPr lang="ru-RU" sz="1400" dirty="0">
                  <a:solidFill>
                    <a:schemeClr val="bg1"/>
                  </a:solidFill>
                  <a:effectLst/>
                  <a:latin typeface="Times New Roman"/>
                  <a:ea typeface="Calibri"/>
                  <a:cs typeface="Times New Roman"/>
                </a:rPr>
                <a:t>Республике Крым Медведев</a:t>
              </a:r>
              <a:r>
                <a:rPr lang="uk-UA" sz="1400" dirty="0">
                  <a:solidFill>
                    <a:schemeClr val="bg1"/>
                  </a:solidFill>
                  <a:effectLst/>
                  <a:latin typeface="Times New Roman"/>
                  <a:ea typeface="Calibri"/>
                  <a:cs typeface="Times New Roman"/>
                </a:rPr>
                <a:t> Г.В.</a:t>
              </a:r>
              <a:endParaRPr lang="ru-RU" sz="1100" dirty="0">
                <a:solidFill>
                  <a:schemeClr val="bg1"/>
                </a:solidFill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3" name="Овал 12"/>
            <p:cNvSpPr/>
            <p:nvPr/>
          </p:nvSpPr>
          <p:spPr>
            <a:xfrm rot="19712157">
              <a:off x="1456809" y="722333"/>
              <a:ext cx="1601470" cy="2752725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uk-UA" sz="1400" dirty="0">
                  <a:solidFill>
                    <a:schemeClr val="bg1"/>
                  </a:solidFill>
                  <a:effectLst/>
                  <a:latin typeface="Times New Roman"/>
                  <a:ea typeface="Calibri"/>
                  <a:cs typeface="Times New Roman"/>
                </a:rPr>
                <a:t>Директор </a:t>
              </a:r>
              <a:r>
                <a:rPr lang="ru-RU" sz="1400" dirty="0">
                  <a:solidFill>
                    <a:schemeClr val="bg1"/>
                  </a:solidFill>
                  <a:effectLst/>
                  <a:latin typeface="Times New Roman"/>
                  <a:ea typeface="Calibri"/>
                  <a:cs typeface="Times New Roman"/>
                </a:rPr>
                <a:t>школы</a:t>
              </a:r>
              <a:endParaRPr lang="ru-RU" sz="1100" dirty="0">
                <a:solidFill>
                  <a:schemeClr val="bg1"/>
                </a:solidFill>
                <a:effectLst/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uk-UA" sz="1400" dirty="0">
                  <a:solidFill>
                    <a:schemeClr val="bg1"/>
                  </a:solidFill>
                  <a:effectLst/>
                  <a:latin typeface="Times New Roman"/>
                  <a:ea typeface="Calibri"/>
                  <a:cs typeface="Times New Roman"/>
                </a:rPr>
                <a:t>Янковская Т.С.</a:t>
              </a:r>
              <a:endParaRPr lang="ru-RU" sz="1100" dirty="0">
                <a:solidFill>
                  <a:schemeClr val="bg1"/>
                </a:solidFill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2" name="Овал 11"/>
            <p:cNvSpPr/>
            <p:nvPr/>
          </p:nvSpPr>
          <p:spPr>
            <a:xfrm rot="3485848">
              <a:off x="5473083" y="2186372"/>
              <a:ext cx="1931568" cy="2752725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1400" dirty="0" err="1">
                  <a:solidFill>
                    <a:schemeClr val="bg1"/>
                  </a:solidFill>
                  <a:effectLst/>
                  <a:latin typeface="Times New Roman"/>
                  <a:ea typeface="Calibri"/>
                  <a:cs typeface="Times New Roman"/>
                </a:rPr>
                <a:t>Представи-тель</a:t>
              </a:r>
              <a:r>
                <a:rPr lang="ru-RU" sz="1400" dirty="0">
                  <a:solidFill>
                    <a:schemeClr val="bg1"/>
                  </a:solidFill>
                  <a:effectLst/>
                  <a:latin typeface="Times New Roman"/>
                  <a:ea typeface="Calibri"/>
                  <a:cs typeface="Times New Roman"/>
                </a:rPr>
                <a:t> еврейского общества</a:t>
              </a:r>
              <a:endParaRPr lang="ru-RU" sz="1100" dirty="0">
                <a:solidFill>
                  <a:schemeClr val="bg1"/>
                </a:solidFill>
                <a:effectLst/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1400" dirty="0">
                  <a:solidFill>
                    <a:schemeClr val="bg1"/>
                  </a:solidFill>
                  <a:effectLst/>
                  <a:latin typeface="Times New Roman"/>
                  <a:ea typeface="Calibri"/>
                  <a:cs typeface="Times New Roman"/>
                </a:rPr>
                <a:t>Республики Крым</a:t>
              </a:r>
              <a:endParaRPr lang="ru-RU" sz="1100" dirty="0">
                <a:solidFill>
                  <a:schemeClr val="bg1"/>
                </a:solidFill>
                <a:effectLst/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uk-UA" sz="1400" dirty="0">
                  <a:solidFill>
                    <a:schemeClr val="bg1"/>
                  </a:solidFill>
                  <a:effectLst/>
                  <a:latin typeface="Times New Roman"/>
                  <a:ea typeface="Calibri"/>
                  <a:cs typeface="Times New Roman"/>
                </a:rPr>
                <a:t> Берлин Б.Г.</a:t>
              </a:r>
              <a:endParaRPr lang="ru-RU" sz="1100" dirty="0">
                <a:solidFill>
                  <a:schemeClr val="bg1"/>
                </a:solidFill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4" name="Овал 13"/>
            <p:cNvSpPr/>
            <p:nvPr/>
          </p:nvSpPr>
          <p:spPr>
            <a:xfrm rot="18333713">
              <a:off x="537626" y="2186374"/>
              <a:ext cx="1658044" cy="2752725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400" dirty="0">
                  <a:solidFill>
                    <a:schemeClr val="bg1"/>
                  </a:solidFill>
                  <a:effectLst/>
                  <a:latin typeface="Times New Roman"/>
                  <a:ea typeface="Calibri"/>
                  <a:cs typeface="Times New Roman"/>
                </a:rPr>
                <a:t>Родители</a:t>
              </a:r>
              <a:r>
                <a:rPr lang="ru-RU" sz="1400" dirty="0">
                  <a:effectLst/>
                  <a:latin typeface="Times New Roman"/>
                  <a:ea typeface="Calibri"/>
                  <a:cs typeface="Times New Roman"/>
                </a:rPr>
                <a:t> </a:t>
              </a:r>
              <a:r>
                <a:rPr lang="ru-RU" sz="1400" dirty="0">
                  <a:solidFill>
                    <a:schemeClr val="bg1"/>
                  </a:solidFill>
                  <a:effectLst/>
                  <a:latin typeface="Times New Roman"/>
                  <a:ea typeface="Calibri"/>
                  <a:cs typeface="Times New Roman"/>
                </a:rPr>
                <a:t>членов группы</a:t>
              </a:r>
              <a:r>
                <a:rPr lang="uk-UA" sz="1400" dirty="0">
                  <a:solidFill>
                    <a:schemeClr val="bg1"/>
                  </a:solidFill>
                  <a:effectLst/>
                  <a:latin typeface="Times New Roman"/>
                  <a:ea typeface="Calibri"/>
                  <a:cs typeface="Times New Roman"/>
                </a:rPr>
                <a:t> «</a:t>
              </a:r>
              <a:r>
                <a:rPr lang="ru-RU" sz="1400" dirty="0">
                  <a:solidFill>
                    <a:schemeClr val="bg1"/>
                  </a:solidFill>
                  <a:effectLst/>
                  <a:latin typeface="Times New Roman"/>
                  <a:ea typeface="Calibri"/>
                  <a:cs typeface="Times New Roman"/>
                </a:rPr>
                <a:t>Поиск</a:t>
              </a:r>
              <a:r>
                <a:rPr lang="uk-UA" sz="1400" dirty="0">
                  <a:effectLst/>
                  <a:latin typeface="Times New Roman"/>
                  <a:ea typeface="Calibri"/>
                  <a:cs typeface="Times New Roman"/>
                </a:rPr>
                <a:t>"</a:t>
              </a:r>
              <a:endParaRPr lang="ru-RU" sz="1100" dirty="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5" name="Овал 14"/>
            <p:cNvSpPr/>
            <p:nvPr/>
          </p:nvSpPr>
          <p:spPr>
            <a:xfrm rot="906336">
              <a:off x="2051531" y="5358358"/>
              <a:ext cx="1863593" cy="2428545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1400" dirty="0">
                  <a:solidFill>
                    <a:schemeClr val="bg1"/>
                  </a:solidFill>
                  <a:effectLst/>
                  <a:latin typeface="Times New Roman"/>
                  <a:ea typeface="Calibri"/>
                  <a:cs typeface="Times New Roman"/>
                </a:rPr>
                <a:t>Депутаты</a:t>
              </a:r>
              <a:r>
                <a:rPr lang="uk-UA" sz="1400" dirty="0">
                  <a:solidFill>
                    <a:schemeClr val="bg1"/>
                  </a:solidFill>
                  <a:effectLst/>
                  <a:latin typeface="Times New Roman"/>
                  <a:ea typeface="Calibri"/>
                  <a:cs typeface="Times New Roman"/>
                </a:rPr>
                <a:t> </a:t>
              </a:r>
              <a:r>
                <a:rPr lang="uk-UA" sz="1400" dirty="0" smtClean="0">
                  <a:solidFill>
                    <a:schemeClr val="bg1"/>
                  </a:solidFill>
                  <a:effectLst/>
                  <a:latin typeface="Times New Roman"/>
                  <a:ea typeface="Calibri"/>
                  <a:cs typeface="Times New Roman"/>
                </a:rPr>
                <a:t>Первомайского  </a:t>
              </a:r>
              <a:r>
                <a:rPr lang="ru-RU" sz="1400" dirty="0">
                  <a:solidFill>
                    <a:schemeClr val="bg1"/>
                  </a:solidFill>
                  <a:effectLst/>
                  <a:latin typeface="Times New Roman"/>
                  <a:ea typeface="Calibri"/>
                  <a:cs typeface="Times New Roman"/>
                </a:rPr>
                <a:t>сельского совета:</a:t>
              </a:r>
              <a:endParaRPr lang="ru-RU" sz="1100" dirty="0">
                <a:solidFill>
                  <a:schemeClr val="bg1"/>
                </a:solidFill>
                <a:effectLst/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1400" dirty="0" smtClean="0">
                  <a:solidFill>
                    <a:schemeClr val="bg1"/>
                  </a:solidFill>
                  <a:effectLst/>
                  <a:latin typeface="Times New Roman"/>
                  <a:ea typeface="Calibri"/>
                  <a:cs typeface="Times New Roman"/>
                </a:rPr>
                <a:t>Пархоменко Л.Н</a:t>
              </a:r>
              <a:r>
                <a:rPr lang="ru-RU" sz="1400" dirty="0">
                  <a:solidFill>
                    <a:schemeClr val="bg1"/>
                  </a:solidFill>
                  <a:effectLst/>
                  <a:latin typeface="Times New Roman"/>
                  <a:ea typeface="Calibri"/>
                  <a:cs typeface="Times New Roman"/>
                </a:rPr>
                <a:t>., Криворучко</a:t>
              </a:r>
              <a:endParaRPr lang="ru-RU" sz="1100" dirty="0">
                <a:solidFill>
                  <a:schemeClr val="bg1"/>
                </a:solidFill>
                <a:effectLst/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uk-UA" sz="1400" dirty="0">
                  <a:solidFill>
                    <a:schemeClr val="bg1"/>
                  </a:solidFill>
                  <a:effectLst/>
                  <a:latin typeface="Times New Roman"/>
                  <a:ea typeface="Calibri"/>
                  <a:cs typeface="Times New Roman"/>
                </a:rPr>
                <a:t>А.В.</a:t>
              </a:r>
              <a:endParaRPr lang="ru-RU" sz="1100" dirty="0">
                <a:solidFill>
                  <a:schemeClr val="bg1"/>
                </a:solidFill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7" name="Овал 16"/>
            <p:cNvSpPr/>
            <p:nvPr/>
          </p:nvSpPr>
          <p:spPr>
            <a:xfrm rot="20962448">
              <a:off x="3612764" y="5365499"/>
              <a:ext cx="1689455" cy="245237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400" dirty="0">
                  <a:solidFill>
                    <a:schemeClr val="bg1"/>
                  </a:solidFill>
                  <a:effectLst/>
                  <a:latin typeface="Times New Roman"/>
                  <a:ea typeface="Calibri"/>
                  <a:cs typeface="Times New Roman"/>
                </a:rPr>
                <a:t> Еврейская школа города Симферо</a:t>
              </a:r>
              <a:r>
                <a:rPr lang="uk-UA" sz="1400" dirty="0">
                  <a:solidFill>
                    <a:schemeClr val="bg1"/>
                  </a:solidFill>
                  <a:effectLst/>
                  <a:latin typeface="Times New Roman"/>
                  <a:ea typeface="Calibri"/>
                  <a:cs typeface="Times New Roman"/>
                </a:rPr>
                <a:t> -поля.</a:t>
              </a:r>
              <a:endParaRPr lang="ru-RU" sz="1100" dirty="0">
                <a:solidFill>
                  <a:schemeClr val="bg1"/>
                </a:solidFill>
                <a:effectLst/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uk-UA" sz="1400" dirty="0">
                  <a:solidFill>
                    <a:schemeClr val="bg1"/>
                  </a:solidFill>
                  <a:effectLst/>
                  <a:latin typeface="Times New Roman"/>
                  <a:ea typeface="Calibri"/>
                  <a:cs typeface="Times New Roman"/>
                </a:rPr>
                <a:t> </a:t>
              </a:r>
              <a:endParaRPr lang="ru-RU" sz="1100" dirty="0">
                <a:solidFill>
                  <a:schemeClr val="bg1"/>
                </a:solidFill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sp>
        <p:nvSpPr>
          <p:cNvPr id="20" name="Rectangle 25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3018419" y="2738667"/>
            <a:ext cx="2969184" cy="2207792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297898" y="12700"/>
            <a:ext cx="6933886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Сотрудничество  членов группы «Поиск»</a:t>
            </a:r>
            <a:endParaRPr lang="ru-RU" sz="2800" dirty="0">
              <a:solidFill>
                <a:schemeClr val="accent2">
                  <a:lumMod val="60000"/>
                  <a:lumOff val="40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870179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0"/>
            <a:ext cx="7315200" cy="3539527"/>
          </a:xfrm>
        </p:spPr>
        <p:txBody>
          <a:bodyPr>
            <a:normAutofit fontScale="92500" lnSpcReduction="20000"/>
          </a:bodyPr>
          <a:lstStyle/>
          <a:p>
            <a:pPr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«А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пока над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этим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полем шелест диких трав. 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Здесь плиты смотрят грозно, по – судейски.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Все молча здесь кричит, и шапку сняв, </a:t>
            </a:r>
            <a:endParaRPr lang="ru-RU" sz="1600" dirty="0" smtClean="0">
              <a:latin typeface="Calibri"/>
              <a:ea typeface="Calibri"/>
              <a:cs typeface="Times New Roman"/>
            </a:endParaRPr>
          </a:p>
          <a:p>
            <a:pPr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Я чувствую, как медленно седею.</a:t>
            </a:r>
            <a:endParaRPr lang="ru-RU" sz="1600" dirty="0" smtClean="0">
              <a:latin typeface="Calibri"/>
              <a:ea typeface="Calibri"/>
              <a:cs typeface="Times New Roman"/>
            </a:endParaRPr>
          </a:p>
          <a:p>
            <a:pPr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И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сам я, как сплошной безвучный крик,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Над сотнями здесь погребенных.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Я –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 каждый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здесь удушенный старик.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marL="45720" indent="0">
              <a:buNone/>
            </a:pPr>
            <a:r>
              <a:rPr lang="ru-RU" dirty="0" smtClean="0">
                <a:latin typeface="Times New Roman"/>
                <a:ea typeface="Times New Roman"/>
              </a:rPr>
              <a:t>   Я </a:t>
            </a:r>
            <a:r>
              <a:rPr lang="ru-RU" dirty="0">
                <a:latin typeface="Times New Roman"/>
                <a:ea typeface="Times New Roman"/>
              </a:rPr>
              <a:t>– </a:t>
            </a:r>
            <a:r>
              <a:rPr lang="ru-RU" dirty="0" smtClean="0">
                <a:latin typeface="Times New Roman"/>
                <a:ea typeface="Times New Roman"/>
              </a:rPr>
              <a:t> каждый </a:t>
            </a:r>
            <a:r>
              <a:rPr lang="ru-RU" dirty="0">
                <a:latin typeface="Times New Roman"/>
                <a:ea typeface="Times New Roman"/>
              </a:rPr>
              <a:t>здесь удушенный </a:t>
            </a:r>
            <a:r>
              <a:rPr lang="ru-RU" dirty="0" smtClean="0">
                <a:latin typeface="Times New Roman"/>
                <a:ea typeface="Times New Roman"/>
              </a:rPr>
              <a:t>ребенок…»</a:t>
            </a:r>
            <a:endParaRPr lang="ru-RU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145" name="Рисунок 26" descr="DSCN52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5" y="3501008"/>
            <a:ext cx="5616625" cy="316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7888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395536" y="260648"/>
            <a:ext cx="5514925" cy="6378963"/>
            <a:chOff x="-599607" y="3890603"/>
            <a:chExt cx="5955986" cy="6924251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1197" y="3890603"/>
              <a:ext cx="5947576" cy="6276174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9607" y="8612343"/>
              <a:ext cx="5947576" cy="2202511"/>
            </a:xfrm>
            <a:prstGeom prst="rect">
              <a:avLst/>
            </a:prstGeom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8076" y="1268760"/>
            <a:ext cx="3017515" cy="3528392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Итоги участия </a:t>
            </a:r>
            <a:br>
              <a:rPr lang="ru-RU" sz="3600" dirty="0" smtClean="0"/>
            </a:br>
            <a:r>
              <a:rPr lang="ru-RU" sz="3600" dirty="0" smtClean="0"/>
              <a:t>в конкурсах</a:t>
            </a:r>
            <a:br>
              <a:rPr lang="ru-RU" sz="3600" dirty="0" smtClean="0"/>
            </a:br>
            <a:r>
              <a:rPr lang="ru-RU" sz="3600" dirty="0" smtClean="0"/>
              <a:t> членов группы</a:t>
            </a:r>
            <a:br>
              <a:rPr lang="ru-RU" sz="3600" dirty="0" smtClean="0"/>
            </a:br>
            <a:r>
              <a:rPr lang="ru-RU" sz="3600" dirty="0" smtClean="0"/>
              <a:t> «Поиск»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341789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lr>
                <a:srgbClr val="FF8600"/>
              </a:buClr>
            </a:pPr>
            <a:endParaRPr lang="ru-RU" dirty="0">
              <a:solidFill>
                <a:prstClr val="white"/>
              </a:solidFill>
            </a:endParaRP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179512" y="548680"/>
            <a:ext cx="4248472" cy="6122295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2"/>
          <a:stretch>
            <a:fillRect/>
          </a:stretch>
        </p:blipFill>
        <p:spPr>
          <a:xfrm>
            <a:off x="4716016" y="548680"/>
            <a:ext cx="4089648" cy="609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122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684795"/>
            <a:ext cx="3580765" cy="2685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15737"/>
            <a:ext cx="3578860" cy="268414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899592" y="28523"/>
            <a:ext cx="7344816" cy="458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chemeClr val="tx2"/>
                </a:solidFill>
                <a:latin typeface="Times New Roman"/>
                <a:ea typeface="Times New Roman"/>
              </a:rPr>
              <a:t>Интервью с Прониной Тамарой Ивановной</a:t>
            </a:r>
            <a:endParaRPr lang="ru-RU" sz="1200" dirty="0">
              <a:solidFill>
                <a:schemeClr val="tx2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3448022"/>
            <a:ext cx="892899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</a:rPr>
              <a:t>Интервьюеры:</a:t>
            </a:r>
            <a:r>
              <a:rPr lang="ru-RU" dirty="0">
                <a:latin typeface="Times New Roman"/>
                <a:ea typeface="Times New Roman"/>
              </a:rPr>
              <a:t> Данилевская Юля - член группы  «Поиск» 8 класса Первомайской общеобразовательной школы </a:t>
            </a:r>
            <a:r>
              <a:rPr lang="en-US" dirty="0">
                <a:latin typeface="Times New Roman"/>
                <a:ea typeface="Times New Roman"/>
              </a:rPr>
              <a:t>I</a:t>
            </a:r>
            <a:r>
              <a:rPr lang="ru-RU" dirty="0">
                <a:latin typeface="Times New Roman"/>
                <a:ea typeface="Times New Roman"/>
              </a:rPr>
              <a:t>-</a:t>
            </a:r>
            <a:r>
              <a:rPr lang="en-US" dirty="0">
                <a:latin typeface="Times New Roman"/>
                <a:ea typeface="Times New Roman"/>
              </a:rPr>
              <a:t>III</a:t>
            </a:r>
            <a:r>
              <a:rPr lang="ru-RU" dirty="0">
                <a:latin typeface="Times New Roman"/>
                <a:ea typeface="Times New Roman"/>
              </a:rPr>
              <a:t> ступеней.</a:t>
            </a:r>
            <a:endParaRPr lang="ru-RU" sz="1200" dirty="0">
              <a:latin typeface="Times New Roman"/>
              <a:ea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</a:rPr>
              <a:t>Координатор:</a:t>
            </a:r>
            <a:r>
              <a:rPr lang="ru-RU" dirty="0">
                <a:latin typeface="Times New Roman"/>
                <a:ea typeface="Times New Roman"/>
              </a:rPr>
              <a:t> Калинкина Надежда Ивановна, е- почта </a:t>
            </a:r>
            <a:r>
              <a:rPr lang="en-US" u="sng" dirty="0" err="1">
                <a:solidFill>
                  <a:srgbClr val="0000FF"/>
                </a:solidFill>
                <a:latin typeface="Times New Roman"/>
                <a:ea typeface="Times New Roman"/>
                <a:hlinkClick r:id="rId4"/>
              </a:rPr>
              <a:t>Pkalinkin</a:t>
            </a:r>
            <a:r>
              <a:rPr lang="ru-RU" u="sng" dirty="0">
                <a:solidFill>
                  <a:srgbClr val="0000FF"/>
                </a:solidFill>
                <a:latin typeface="Times New Roman"/>
                <a:ea typeface="Times New Roman"/>
                <a:hlinkClick r:id="rId4"/>
              </a:rPr>
              <a:t>@</a:t>
            </a:r>
            <a:r>
              <a:rPr lang="en-US" u="sng" dirty="0" err="1">
                <a:solidFill>
                  <a:srgbClr val="0000FF"/>
                </a:solidFill>
                <a:latin typeface="Times New Roman"/>
                <a:ea typeface="Times New Roman"/>
                <a:hlinkClick r:id="rId4"/>
              </a:rPr>
              <a:t>inbok</a:t>
            </a:r>
            <a:r>
              <a:rPr lang="ru-RU" u="sng" dirty="0">
                <a:solidFill>
                  <a:srgbClr val="0000FF"/>
                </a:solidFill>
                <a:latin typeface="Times New Roman"/>
                <a:ea typeface="Times New Roman"/>
                <a:hlinkClick r:id="rId4"/>
              </a:rPr>
              <a:t>.</a:t>
            </a:r>
            <a:r>
              <a:rPr lang="en-US" u="sng" dirty="0" err="1">
                <a:solidFill>
                  <a:srgbClr val="0000FF"/>
                </a:solidFill>
                <a:latin typeface="Times New Roman"/>
                <a:ea typeface="Times New Roman"/>
                <a:hlinkClick r:id="rId4"/>
              </a:rPr>
              <a:t>ru</a:t>
            </a:r>
            <a:endParaRPr lang="ru-RU" sz="1200" dirty="0">
              <a:latin typeface="Times New Roman"/>
              <a:ea typeface="Times New Roman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i="1" dirty="0">
                <a:latin typeface="Times New Roman"/>
                <a:ea typeface="Times New Roman"/>
              </a:rPr>
              <a:t>Как попали в колхоз Максима Горького, условия жизни?</a:t>
            </a:r>
            <a:endParaRPr lang="ru-RU" sz="1200" dirty="0">
              <a:latin typeface="Times New Roman"/>
              <a:ea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«Из Чонгара меня с мамой эвакуировали в октябре 1941 года в колхоз имени Максима Горького.  Нас подселили в дом, построенный американцами, в семью  евреев. В колхозе  было более 20 домов. Дома длинные, на 4 хозяина. В селе  был в хорошем состоянии стекольный завод, водокачка, силосная башня и другие постройки. </a:t>
            </a:r>
            <a:endParaRPr lang="ru-RU" dirty="0" smtClean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10252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1262"/>
            <a:ext cx="8280920" cy="576064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3600" b="1" dirty="0">
                <a:latin typeface="Times New Roman"/>
                <a:ea typeface="Times New Roman"/>
              </a:rPr>
              <a:t>Интервью с Масалитиным </a:t>
            </a:r>
            <a:r>
              <a:rPr lang="ru-RU" sz="3600" b="1" dirty="0" smtClean="0">
                <a:latin typeface="Times New Roman"/>
                <a:ea typeface="Times New Roman"/>
              </a:rPr>
              <a:t>Владимиром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437112"/>
            <a:ext cx="8576195" cy="2526957"/>
          </a:xfrm>
        </p:spPr>
        <p:txBody>
          <a:bodyPr>
            <a:normAutofit lnSpcReduction="10000"/>
          </a:bodyPr>
          <a:lstStyle/>
          <a:p>
            <a:pPr marL="4572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b="1" dirty="0">
                <a:latin typeface="Times New Roman"/>
                <a:ea typeface="Times New Roman"/>
              </a:rPr>
              <a:t>Интервьюеры:</a:t>
            </a:r>
            <a:r>
              <a:rPr lang="ru-RU" dirty="0">
                <a:latin typeface="Times New Roman"/>
                <a:ea typeface="Times New Roman"/>
              </a:rPr>
              <a:t> Данилевская Юля - член группы  «Поиск» 8 класса Первомайской общеобразовательной школы </a:t>
            </a:r>
            <a:r>
              <a:rPr lang="en-US" dirty="0">
                <a:latin typeface="Times New Roman"/>
                <a:ea typeface="Times New Roman"/>
              </a:rPr>
              <a:t>I</a:t>
            </a:r>
            <a:r>
              <a:rPr lang="ru-RU" dirty="0">
                <a:latin typeface="Times New Roman"/>
                <a:ea typeface="Times New Roman"/>
              </a:rPr>
              <a:t>-</a:t>
            </a:r>
            <a:r>
              <a:rPr lang="en-US" dirty="0">
                <a:latin typeface="Times New Roman"/>
                <a:ea typeface="Times New Roman"/>
              </a:rPr>
              <a:t>III</a:t>
            </a:r>
            <a:r>
              <a:rPr lang="ru-RU" dirty="0">
                <a:latin typeface="Times New Roman"/>
                <a:ea typeface="Times New Roman"/>
              </a:rPr>
              <a:t> ступеней.</a:t>
            </a:r>
            <a:endParaRPr lang="ru-RU" sz="1400" dirty="0">
              <a:latin typeface="Times New Roman"/>
              <a:ea typeface="Times New Roman"/>
            </a:endParaRPr>
          </a:p>
          <a:p>
            <a:pPr marL="4572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b="1" dirty="0">
                <a:latin typeface="Times New Roman"/>
                <a:ea typeface="Times New Roman"/>
              </a:rPr>
              <a:t>Координатор:</a:t>
            </a:r>
            <a:r>
              <a:rPr lang="ru-RU" dirty="0">
                <a:latin typeface="Times New Roman"/>
                <a:ea typeface="Times New Roman"/>
              </a:rPr>
              <a:t> Калинкина Надежда Ивановна, е- почта </a:t>
            </a:r>
            <a:r>
              <a:rPr lang="en-US" u="sng" dirty="0" err="1">
                <a:solidFill>
                  <a:srgbClr val="0000FF"/>
                </a:solidFill>
                <a:latin typeface="Times New Roman"/>
                <a:ea typeface="Times New Roman"/>
                <a:hlinkClick r:id="rId2"/>
              </a:rPr>
              <a:t>Pkalinkin</a:t>
            </a:r>
            <a:r>
              <a:rPr lang="ru-RU" u="sng" dirty="0">
                <a:solidFill>
                  <a:srgbClr val="0000FF"/>
                </a:solidFill>
                <a:latin typeface="Times New Roman"/>
                <a:ea typeface="Times New Roman"/>
                <a:hlinkClick r:id="rId2"/>
              </a:rPr>
              <a:t>@</a:t>
            </a:r>
            <a:r>
              <a:rPr lang="en-US" u="sng" dirty="0" err="1">
                <a:solidFill>
                  <a:srgbClr val="0000FF"/>
                </a:solidFill>
                <a:latin typeface="Times New Roman"/>
                <a:ea typeface="Times New Roman"/>
                <a:hlinkClick r:id="rId2"/>
              </a:rPr>
              <a:t>inbok</a:t>
            </a:r>
            <a:r>
              <a:rPr lang="ru-RU" u="sng" dirty="0">
                <a:solidFill>
                  <a:srgbClr val="0000FF"/>
                </a:solidFill>
                <a:latin typeface="Times New Roman"/>
                <a:ea typeface="Times New Roman"/>
                <a:hlinkClick r:id="rId2"/>
              </a:rPr>
              <a:t>.</a:t>
            </a:r>
            <a:r>
              <a:rPr lang="en-US" u="sng" dirty="0" err="1">
                <a:solidFill>
                  <a:srgbClr val="0000FF"/>
                </a:solidFill>
                <a:latin typeface="Times New Roman"/>
                <a:ea typeface="Times New Roman"/>
                <a:hlinkClick r:id="rId2"/>
              </a:rPr>
              <a:t>ru</a:t>
            </a:r>
            <a:endParaRPr lang="ru-RU" sz="1400" dirty="0">
              <a:latin typeface="Times New Roman"/>
              <a:ea typeface="Times New Roman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i="1" dirty="0"/>
              <a:t>О себе, место работы?</a:t>
            </a:r>
            <a:endParaRPr lang="ru-RU" dirty="0"/>
          </a:p>
          <a:p>
            <a:pPr marL="45720" indent="0">
              <a:lnSpc>
                <a:spcPct val="150000"/>
              </a:lnSpc>
              <a:buNone/>
            </a:pPr>
            <a:r>
              <a:rPr lang="ru-RU" dirty="0">
                <a:latin typeface="Times New Roman"/>
                <a:ea typeface="Times New Roman"/>
              </a:rPr>
              <a:t>Тракторист отделения Красное совхоза «</a:t>
            </a:r>
            <a:r>
              <a:rPr lang="ru-RU" dirty="0" smtClean="0">
                <a:latin typeface="Times New Roman"/>
                <a:ea typeface="Times New Roman"/>
              </a:rPr>
              <a:t>Заря»</a:t>
            </a:r>
            <a:endParaRPr lang="ru-RU" sz="1400" dirty="0">
              <a:latin typeface="Times New Roman"/>
              <a:ea typeface="Times New Roman"/>
            </a:endParaRP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962" y="710937"/>
            <a:ext cx="4812035" cy="3593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18758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8856984" cy="677425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с научными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работниками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Zver\Desktop\Работа\опред коорд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8"/>
            <a:ext cx="7005955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9466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Рисунок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73" y="836712"/>
            <a:ext cx="4435235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16966" y="162669"/>
            <a:ext cx="8582671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Акт об установлении зверств </a:t>
            </a:r>
            <a:r>
              <a:rPr kumimoji="0" lang="ru-RU" alt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немецко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– фашистских захватчиков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91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65153"/>
            <a:ext cx="4572000" cy="55242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088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32" b="2980"/>
          <a:stretch/>
        </p:blipFill>
        <p:spPr bwMode="auto">
          <a:xfrm>
            <a:off x="107504" y="116632"/>
            <a:ext cx="4869160" cy="65244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0"/>
          <a:stretch/>
        </p:blipFill>
        <p:spPr>
          <a:xfrm>
            <a:off x="4976664" y="1271244"/>
            <a:ext cx="4167336" cy="538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328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-55787"/>
            <a:ext cx="7315200" cy="722049"/>
          </a:xfrm>
        </p:spPr>
        <p:txBody>
          <a:bodyPr/>
          <a:lstStyle/>
          <a:p>
            <a:r>
              <a:rPr lang="ru-RU" dirty="0" smtClean="0"/>
              <a:t>Список невинно убиенных</a:t>
            </a:r>
            <a:endParaRPr lang="ru-RU" dirty="0"/>
          </a:p>
        </p:txBody>
      </p:sp>
      <p:pic>
        <p:nvPicPr>
          <p:cNvPr id="4" name="Рисунок 3" descr="C:\Users\Домашний\AppData\Local\Microsoft\Windows\Temporary Internet Files\Content.Word\список1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2000"/>
                    </a14:imgEffect>
                    <a14:imgEffect>
                      <a14:brightnessContrast bright="9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763" r="2098" b="16086"/>
          <a:stretch/>
        </p:blipFill>
        <p:spPr bwMode="auto">
          <a:xfrm>
            <a:off x="107504" y="660673"/>
            <a:ext cx="3024336" cy="52753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Домашний\AppData\Local\Microsoft\Windows\Temporary Internet Files\Content.Word\список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7" b="22434"/>
          <a:stretch/>
        </p:blipFill>
        <p:spPr bwMode="auto">
          <a:xfrm>
            <a:off x="3145831" y="692696"/>
            <a:ext cx="3082353" cy="52696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D:\родители\папа\МАН краеведение\памятник\список3.jp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9000" contras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75" b="21339"/>
          <a:stretch/>
        </p:blipFill>
        <p:spPr bwMode="auto">
          <a:xfrm>
            <a:off x="6228184" y="675271"/>
            <a:ext cx="2839154" cy="52997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81" y="5954002"/>
            <a:ext cx="8889257" cy="903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84704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ерспектива">
  <a:themeElements>
    <a:clrScheme name="Перспектива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ерспектив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</Template>
  <TotalTime>719</TotalTime>
  <Words>631</Words>
  <Application>Microsoft Office PowerPoint</Application>
  <PresentationFormat>Экран (4:3)</PresentationFormat>
  <Paragraphs>81</Paragraphs>
  <Slides>33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8" baseType="lpstr">
      <vt:lpstr>Arial</vt:lpstr>
      <vt:lpstr>Calibri</vt:lpstr>
      <vt:lpstr>Times New Roman</vt:lpstr>
      <vt:lpstr>Wingdings</vt:lpstr>
      <vt:lpstr>Перспектива</vt:lpstr>
      <vt:lpstr>Сохранение памяти об исчезнувшем с карты Крыма селе имени Максима Горького Симферопольского района</vt:lpstr>
      <vt:lpstr>Презентация PowerPoint</vt:lpstr>
      <vt:lpstr>В память о невинно убиенных жителях Первомайского сельского поселения</vt:lpstr>
      <vt:lpstr>Презентация PowerPoint</vt:lpstr>
      <vt:lpstr>Интервью с Масалитиным Владимиром</vt:lpstr>
      <vt:lpstr>Сотрудничество с научными работниками</vt:lpstr>
      <vt:lpstr>Презентация PowerPoint</vt:lpstr>
      <vt:lpstr>Презентация PowerPoint</vt:lpstr>
      <vt:lpstr>Список невинно убиенных</vt:lpstr>
      <vt:lpstr>«Душегубка»</vt:lpstr>
      <vt:lpstr>Акт опроса о местах массового уничтожения жителей </vt:lpstr>
      <vt:lpstr>Доказательство применения «душегубки» фашистами</vt:lpstr>
      <vt:lpstr>Презентация PowerPoint</vt:lpstr>
      <vt:lpstr>Подтверждение, что колодец - братская могила мирных односельчан</vt:lpstr>
      <vt:lpstr>Список невинно убиенных</vt:lpstr>
      <vt:lpstr>Решение Крымоблисполкома  от 08 сентября 1958 года </vt:lpstr>
      <vt:lpstr>Установка памятного знака возле родника членами группы «Поиск» и их родителями</vt:lpstr>
      <vt:lpstr>Велопробег.   2019 год</vt:lpstr>
      <vt:lpstr>На территории бывшего села имени Максима Горького</vt:lpstr>
      <vt:lpstr>В память о невинно убиенных</vt:lpstr>
      <vt:lpstr>Сохранение памяти о бывшем селе имени Максима Горького.</vt:lpstr>
      <vt:lpstr>110 метровый колодец - братская могила для жителей села имени Максима Горького, которые были умерщвлены «душегубкой» и сброшены в колодец</vt:lpstr>
      <vt:lpstr>Презентация PowerPoint</vt:lpstr>
      <vt:lpstr>Документы,  подтверждающие намерения сельского совета построить памятник в 1987 году</vt:lpstr>
      <vt:lpstr>Презентация PowerPoint</vt:lpstr>
      <vt:lpstr>Встреча с архитекторами (Шауфлер)</vt:lpstr>
      <vt:lpstr>Общий вид ландшафтного памятника  Шауфлера</vt:lpstr>
      <vt:lpstr>Защита эскизного проекта.  Криворучко Арина и член жюри Ефим Фикс – депутат Государственного совета Республики Крым</vt:lpstr>
      <vt:lpstr>Презентация PowerPoint</vt:lpstr>
      <vt:lpstr>Презентация PowerPoint</vt:lpstr>
      <vt:lpstr>Презентация PowerPoint</vt:lpstr>
      <vt:lpstr>Итоги участия  в конкурсах  членов группы  «Поиск»</vt:lpstr>
      <vt:lpstr>Презентация PowerPoint</vt:lpstr>
    </vt:vector>
  </TitlesOfParts>
  <Company>ZverDVD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ХОЛОКОСТ</dc:title>
  <dc:creator>Zver</dc:creator>
  <cp:lastModifiedBy>Windows User</cp:lastModifiedBy>
  <cp:revision>47</cp:revision>
  <dcterms:created xsi:type="dcterms:W3CDTF">2020-01-11T10:20:22Z</dcterms:created>
  <dcterms:modified xsi:type="dcterms:W3CDTF">2022-06-27T19:28:45Z</dcterms:modified>
</cp:coreProperties>
</file>