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3"/>
  </p:handoutMasterIdLst>
  <p:sldIdLst>
    <p:sldId id="256" r:id="rId2"/>
    <p:sldId id="261" r:id="rId3"/>
    <p:sldId id="262" r:id="rId4"/>
    <p:sldId id="263" r:id="rId5"/>
    <p:sldId id="265" r:id="rId6"/>
    <p:sldId id="266" r:id="rId7"/>
    <p:sldId id="264" r:id="rId8"/>
    <p:sldId id="268" r:id="rId9"/>
    <p:sldId id="272" r:id="rId10"/>
    <p:sldId id="274" r:id="rId11"/>
    <p:sldId id="269" r:id="rId12"/>
    <p:sldId id="275" r:id="rId13"/>
    <p:sldId id="276" r:id="rId14"/>
    <p:sldId id="278" r:id="rId15"/>
    <p:sldId id="279" r:id="rId16"/>
    <p:sldId id="277" r:id="rId17"/>
    <p:sldId id="281" r:id="rId18"/>
    <p:sldId id="282" r:id="rId19"/>
    <p:sldId id="283" r:id="rId20"/>
    <p:sldId id="285" r:id="rId21"/>
    <p:sldId id="280" r:id="rId2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2315D"/>
    <a:srgbClr val="97000B"/>
    <a:srgbClr val="29364B"/>
    <a:srgbClr val="481419"/>
    <a:srgbClr val="006CFF"/>
    <a:srgbClr val="0041B6"/>
    <a:srgbClr val="F9D600"/>
    <a:srgbClr val="324057"/>
    <a:srgbClr val="007CCE"/>
    <a:srgbClr val="2A1255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498" y="10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57" d="100"/>
          <a:sy n="57" d="100"/>
        </p:scale>
        <p:origin x="2832" y="72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750845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5300949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45459" y="1465729"/>
            <a:ext cx="7869891" cy="471123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3/1/2021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"/>
            <a:ext cx="7886700" cy="133773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097280" y="638794"/>
            <a:ext cx="7119257" cy="2600793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000" b="1" dirty="0" smtClean="0"/>
              <a:t>Тема: Контрольно- оценочная деятельность на уроках истории как элемент подготовки к ГИА.</a:t>
            </a:r>
            <a:endParaRPr lang="ru-RU" sz="4000" b="1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4284616" y="4458325"/>
            <a:ext cx="4663440" cy="2229858"/>
          </a:xfrm>
        </p:spPr>
        <p:txBody>
          <a:bodyPr>
            <a:normAutofit/>
          </a:bodyPr>
          <a:lstStyle/>
          <a:p>
            <a:pPr algn="r"/>
            <a:r>
              <a:rPr lang="ru-RU" dirty="0" smtClean="0"/>
              <a:t> </a:t>
            </a:r>
            <a:r>
              <a:rPr lang="ru-RU" dirty="0" err="1" smtClean="0"/>
              <a:t>Волотовская</a:t>
            </a:r>
            <a:r>
              <a:rPr lang="ru-RU" dirty="0" smtClean="0"/>
              <a:t> Ю.А.</a:t>
            </a:r>
          </a:p>
          <a:p>
            <a:pPr algn="r"/>
            <a:r>
              <a:rPr lang="ru-RU" dirty="0" smtClean="0"/>
              <a:t>МБОУ </a:t>
            </a:r>
            <a:r>
              <a:rPr lang="ru-RU" dirty="0" smtClean="0"/>
              <a:t>«Школа- </a:t>
            </a:r>
            <a:r>
              <a:rPr lang="ru-RU" dirty="0" smtClean="0"/>
              <a:t>лицей </a:t>
            </a:r>
            <a:r>
              <a:rPr lang="ru-RU" dirty="0" smtClean="0"/>
              <a:t>№17» муниципального образования городской округ Симферополь Республики Крым</a:t>
            </a:r>
            <a:endParaRPr lang="ru-RU" dirty="0" smtClean="0"/>
          </a:p>
          <a:p>
            <a:pPr algn="r"/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528" y="0"/>
            <a:ext cx="7886700" cy="2145255"/>
          </a:xfrm>
        </p:spPr>
        <p:txBody>
          <a:bodyPr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ГИА имеет три формы:</a:t>
            </a:r>
            <a:endParaRPr lang="ru-RU" sz="32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8757" y="2136339"/>
            <a:ext cx="8431481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ОГЭ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государственная итоговая аттестация в 9 классе.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ЕГЭ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государственная итоговая аттестация в 11 классе. 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ГВЭ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-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письменные и устные экзамены в и 9 и 11 классе для лиц с ограниченными возможностями здоровья.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59081279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="" xmlns:p14="http://schemas.microsoft.com/office/powerpoint/2010/main" val="4116217485"/>
              </p:ext>
            </p:extLst>
          </p:nvPr>
        </p:nvGraphicFramePr>
        <p:xfrm>
          <a:off x="0" y="0"/>
          <a:ext cx="9144001" cy="689596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047681">
                  <a:extLst>
                    <a:ext uri="{9D8B030D-6E8A-4147-A177-3AD203B41FA5}">
                      <a16:colId xmlns="" xmlns:a16="http://schemas.microsoft.com/office/drawing/2014/main" val="1855641532"/>
                    </a:ext>
                  </a:extLst>
                </a:gridCol>
                <a:gridCol w="2711851">
                  <a:extLst>
                    <a:ext uri="{9D8B030D-6E8A-4147-A177-3AD203B41FA5}">
                      <a16:colId xmlns="" xmlns:a16="http://schemas.microsoft.com/office/drawing/2014/main" val="3033331907"/>
                    </a:ext>
                  </a:extLst>
                </a:gridCol>
                <a:gridCol w="3384469">
                  <a:extLst>
                    <a:ext uri="{9D8B030D-6E8A-4147-A177-3AD203B41FA5}">
                      <a16:colId xmlns="" xmlns:a16="http://schemas.microsoft.com/office/drawing/2014/main" val="812503457"/>
                    </a:ext>
                  </a:extLst>
                </a:gridCol>
              </a:tblGrid>
              <a:tr h="59052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Название интернет- ресурса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 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Ссылка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Назначение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28137864"/>
                  </a:ext>
                </a:extLst>
              </a:tr>
              <a:tr h="17715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ФЕДЕРАЛЬНАЯ СЛУЖБА ПО НАДЗОРУ В СФЕРЕ ОБРАЗОВАНИЯ И НАУКИ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Официальный сайт </a:t>
                      </a:r>
                      <a:r>
                        <a:rPr lang="ru-RU" sz="2000" dirty="0" err="1" smtClean="0">
                          <a:effectLst/>
                        </a:rPr>
                        <a:t>Рособрнадзора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http://obrnadzor.gov.ru/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Содержит материалы для подготовки к ОГЭ и ЕГЭ.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032394016"/>
                  </a:ext>
                </a:extLst>
              </a:tr>
              <a:tr h="88579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Федеральный институт педагогических измерений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https://fipi.ru/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 smtClean="0">
                          <a:effectLst/>
                        </a:rPr>
                        <a:t>Актуальные </a:t>
                      </a:r>
                      <a:r>
                        <a:rPr lang="ru-RU" sz="2000" dirty="0">
                          <a:effectLst/>
                        </a:rPr>
                        <a:t>демоверсии и </a:t>
                      </a:r>
                      <a:r>
                        <a:rPr lang="ru-RU" sz="2000" dirty="0" smtClean="0">
                          <a:effectLst/>
                        </a:rPr>
                        <a:t>открытый </a:t>
                      </a:r>
                      <a:r>
                        <a:rPr lang="ru-RU" sz="2000" dirty="0">
                          <a:effectLst/>
                        </a:rPr>
                        <a:t>банк заданий </a:t>
                      </a:r>
                      <a:r>
                        <a:rPr lang="ru-RU" sz="2000" dirty="0" smtClean="0">
                          <a:effectLst/>
                        </a:rPr>
                        <a:t>ЕГЭ, </a:t>
                      </a:r>
                      <a:r>
                        <a:rPr lang="ru-RU" sz="2000" dirty="0">
                          <a:effectLst/>
                        </a:rPr>
                        <a:t>ОГЭ и ГВЭ.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2741170959"/>
                  </a:ext>
                </a:extLst>
              </a:tr>
              <a:tr h="147631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СДАМ ГИА: РЕШУ ВПР, ОГЭ, ЕГЭ, ГВЭ 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Образовательный портал для подготовки к экзаменам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https://hist5-vpr.sdamgia.ru/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Дистанционная обучающая система для подготовки к государственным экзаменам база заданий и пробные тесты.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766627802"/>
                  </a:ext>
                </a:extLst>
              </a:tr>
              <a:tr h="177158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ЕГЭ и ОГЭ подготовка к экзаменам (Ctege)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</a:rPr>
                        <a:t>https://ctege.info/</a:t>
                      </a:r>
                      <a:endParaRPr lang="ru-RU" sz="20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</a:rPr>
                        <a:t>Ресурс для подготовки к </a:t>
                      </a:r>
                      <a:r>
                        <a:rPr lang="ru-RU" sz="2000" dirty="0" smtClean="0">
                          <a:effectLst/>
                        </a:rPr>
                        <a:t>ГИА по </a:t>
                      </a:r>
                      <a:r>
                        <a:rPr lang="ru-RU" sz="2000" dirty="0">
                          <a:effectLst/>
                        </a:rPr>
                        <a:t>всем предметам, включающий в себя </a:t>
                      </a:r>
                      <a:r>
                        <a:rPr lang="ru-RU" sz="2000" dirty="0" smtClean="0">
                          <a:effectLst/>
                        </a:rPr>
                        <a:t>демоверсии </a:t>
                      </a:r>
                      <a:r>
                        <a:rPr lang="ru-RU" sz="2000" dirty="0">
                          <a:effectLst/>
                        </a:rPr>
                        <a:t>ЕГЭ и ОГЭ, </a:t>
                      </a:r>
                      <a:r>
                        <a:rPr lang="ru-RU" sz="2000" dirty="0" err="1">
                          <a:effectLst/>
                        </a:rPr>
                        <a:t>КИМы</a:t>
                      </a:r>
                      <a:r>
                        <a:rPr lang="ru-RU" sz="2000" dirty="0">
                          <a:effectLst/>
                        </a:rPr>
                        <a:t>, материалы </a:t>
                      </a:r>
                      <a:r>
                        <a:rPr lang="ru-RU" sz="2000" dirty="0" smtClean="0">
                          <a:effectLst/>
                        </a:rPr>
                        <a:t>ГИА</a:t>
                      </a:r>
                      <a:endParaRPr lang="ru-RU" sz="20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="" xmlns:a16="http://schemas.microsoft.com/office/drawing/2014/main" val="344228636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35172094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49" y="326570"/>
            <a:ext cx="8280219" cy="573459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- 8 класс, </a:t>
            </a:r>
            <a: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тема «Россия в конце XVII </a:t>
            </a:r>
            <a:r>
              <a:rPr lang="ru-RU" b="1" dirty="0" smtClean="0"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первой четверти XVIII в.», </a:t>
            </a:r>
            <a:b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тема « Культурное пространство империи в первой четверти XVIII в.»,</a:t>
            </a:r>
            <a:b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урок « Великая Северная война 1700-1721 </a:t>
            </a:r>
            <a:r>
              <a:rPr lang="ru-RU" b="1" dirty="0" err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гг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»,</a:t>
            </a:r>
            <a:b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вид контроля- текущий,</a:t>
            </a:r>
            <a:b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цель-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формирование знаний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 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умений</a:t>
            </a:r>
            <a:endParaRPr lang="ru-RU" b="1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Задания на знание терминологии:</a:t>
            </a:r>
            <a:br>
              <a:rPr lang="ru-RU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18011" y="940526"/>
            <a:ext cx="8412479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Запишите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название, о котором идёт речь.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Под этим названием вошла в историю делегация, направленная Петром I в Европу в целях создания союза европейских государств против Османской империи.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В целях создания союза европейских государств против Османской империи в Европу было направлено _______________ во главе с Ф. Я. Лефортом, Ф. А. Головиным, П. Б. Возницыным.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- Способ комплектования армии, установленный при Петре I, выражавшийся в принудительном наборе на пожизненную службу представителей низших сословий, назывался ___________ система.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Атрибуция изобразительной наглядности: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18011" y="1097280"/>
            <a:ext cx="8412479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российского монарха, в период правления которого произошло изображённое на картине событие. В ответе укажите его имя и прозвание или имя и номер. (Например, Александр Первый или Александр Благословенный).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Укажите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название податного сословия, представители которого преимущественно изображены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картине.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Укажите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название сражения, которое изображено на иллюстрации.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s://hist8-vpr.sdamgia.ru/get_file?id=4108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7807" y="3435709"/>
            <a:ext cx="5904410" cy="3082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Атрибуция изобразительной наглядности:</a:t>
            </a: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418011" y="1097280"/>
            <a:ext cx="8412479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Назовите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российского монарха, в период правления которого произошло изображённое на иллюстрации событие. В ответе укажите его имя и прозвание или имя и номер. (Например, Александр Первый или Александр Благословенный).</a:t>
            </a:r>
          </a:p>
          <a:p>
            <a:pPr algn="just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Укажите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название войны, в период которой произошло изображённое на иллюстрации событие.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hist8-vpr.sdamgia.ru/get_file?id=4108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81051" y="3095897"/>
            <a:ext cx="5197001" cy="3589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85800" y="940526"/>
            <a:ext cx="7745506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Прочитайе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отрывок из исторического источника и выполните задание.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Великая Северная война прекратилась! Взглянем на её значение. Впервые славяне после обычного отступления своего перед германским племенем на восток, к степям, повернули на запад и заставили немцев отдать часть северного Средиземного моря, которое было Немецким озером. Таково было главное следствие Северной войны: Швеция потеряла своё первенствующее положение на северо-востоке, которое заняла Россия; но этим не ограничивалось значение великого события. Занявшая место Швеции держава была держава новая, не участвовавшая прежде в общей европейской жизни, держава, приносившая европейской истории целый мир отношений, держава громаднейшая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…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Война эта, окончившись таким блистательным миром для России, изменяла положение Европы: подле Западной Европы для общей деятельности с нею появилась новая Европа, Восточная, что сейчас же отразилась в европейском организме, отозвалось всюду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—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от Швеции до Испании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	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именем какого российского государя связана война, которая упоминается в тексте? В ответе укажите имя и отчество или имя и порядковый номер.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В чём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состояла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главная </a:t>
            </a: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 участия России в данной войне?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95943" y="1"/>
            <a:ext cx="8948057" cy="13377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Атрибуция исторического источника:</a:t>
            </a:r>
            <a:endParaRPr lang="ru-RU" sz="32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685800" y="940526"/>
            <a:ext cx="7745506" cy="203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Укажите название войны, в результате которой в состав России вошли территории, обозначенные в легенде карты цифрой «1».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Укажите название мирного договора, согласно которому в состав России вошли территории, обозначенные в легенде карты цифрой «1».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Укажите название государства, которое было противником России в войне, в результате которой в состав России вошли территории, обозначенные в легенде карты цифрой «1».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95943" y="1"/>
            <a:ext cx="8948057" cy="13377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Атрибуция исторической карты:</a:t>
            </a:r>
          </a:p>
        </p:txBody>
      </p:sp>
      <p:pic>
        <p:nvPicPr>
          <p:cNvPr id="4" name="Рисунок 3" descr="https://hist8-vpr.sdamgia.ru/get_file?id=41040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37806" y="3043646"/>
            <a:ext cx="4781005" cy="3814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777240" y="862149"/>
            <a:ext cx="8092440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lang="ru-RU" sz="2800" b="1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Какой </a:t>
            </a: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приведённых исторических фактов можно использовать для аргументации следующей точки зрения: «Начало Северной войны было предопределено в XVII веке»?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Укажите порядковый номер этого факта в списке.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Великое посольство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2) Азовские походы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3) Крымские походы</a:t>
            </a:r>
          </a:p>
          <a:p>
            <a:pPr lvl="0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Объясните, как с помощью выбранного Вами факта можно аргументировать данную точку зрения.</a:t>
            </a: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95943" y="1"/>
            <a:ext cx="8948057" cy="13377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Аргументация исторического факта: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68234" y="1005840"/>
            <a:ext cx="8092440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Прочтите имена четырёх исторических деятелей. Выберите из них ОДНОГО исторического деятеля, а затем выполните задания .Выбранный исторический деятель: (укажите букву в перечне). Используя знание исторических фактов, объясните, почему событие (процесс), в котором участвовал этот исторический деятель, имело большое значение (важные последствия) для истории нашей страны и/или истории зарубежных стран.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Список исторических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деятелей:</a:t>
            </a: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А) Петр I                      В) Екатерина II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Б) Яков Брюс               Г) Карл XII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95943" y="1"/>
            <a:ext cx="8948057" cy="13377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Формулировка причинно- следственных связей: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Если неуспевающий ученик не усвоил материал, должны ли его ждать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Если неуспевающий ученик не усвоил материал, должны ли его ждать?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Если неуспевающий ученик не усвоил материал, должны ли его ждать?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46353" y="244610"/>
            <a:ext cx="4149362" cy="2367961"/>
          </a:xfrm>
          <a:prstGeom prst="rect">
            <a:avLst/>
          </a:prstGeom>
          <a:noFill/>
        </p:spPr>
      </p:pic>
      <p:pic>
        <p:nvPicPr>
          <p:cNvPr id="1032" name="Picture 8" descr="Родитель не может получить вычет по НДФЛ на обучение, если квитанция на  оплату образовательных услуг оформлена на ребенка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0889" y="3732621"/>
            <a:ext cx="2809694" cy="2809694"/>
          </a:xfrm>
          <a:prstGeom prst="rect">
            <a:avLst/>
          </a:prstGeom>
          <a:noFill/>
        </p:spPr>
      </p:pic>
      <p:pic>
        <p:nvPicPr>
          <p:cNvPr id="1034" name="Picture 10" descr="Все может быть использовано против тебя». Учителя — о жизни в соцсетях |  Образование | Общество | Аргументы и Факты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7530" y="2302328"/>
            <a:ext cx="3791610" cy="251786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 rot="18737823">
            <a:off x="-220571" y="1530179"/>
            <a:ext cx="485639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Учебный процесс</a:t>
            </a:r>
            <a:endParaRPr lang="ru-RU" sz="48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9" name="Выноска со стрелкой влево 8"/>
          <p:cNvSpPr/>
          <p:nvPr/>
        </p:nvSpPr>
        <p:spPr>
          <a:xfrm rot="13375972">
            <a:off x="5820648" y="2215625"/>
            <a:ext cx="914400" cy="5296926"/>
          </a:xfrm>
          <a:prstGeom prst="left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6" name="Picture 12" descr="Файл:Logo 5 Channel.svg — Википедия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471954" y="5355771"/>
            <a:ext cx="1502229" cy="1502229"/>
          </a:xfrm>
          <a:prstGeom prst="rect">
            <a:avLst/>
          </a:prstGeom>
          <a:noFill/>
        </p:spPr>
      </p:pic>
      <p:pic>
        <p:nvPicPr>
          <p:cNvPr id="1038" name="Picture 14" descr="Изменения в ОГЭ на 2021 год - Новости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18758335">
            <a:off x="5596369" y="5561029"/>
            <a:ext cx="1679643" cy="944297"/>
          </a:xfrm>
          <a:prstGeom prst="rect">
            <a:avLst/>
          </a:prstGeom>
          <a:noFill/>
        </p:spPr>
      </p:pic>
      <p:sp>
        <p:nvSpPr>
          <p:cNvPr id="1040" name="AutoShape 16" descr="ЕГЭ и ОГЭ переносится из-за коронавируса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42" name="Picture 18" descr="Единый государственный экзамен — Википедия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 rot="18831337">
            <a:off x="6975564" y="4018687"/>
            <a:ext cx="1776549" cy="9952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48193" y="470264"/>
            <a:ext cx="8673737" cy="68480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Прочитайте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отрывок из исторического источника.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«Сначала он отправился в Ригу, где шведский комендант принял его невежливо и не позволил подняться на городской вал..</a:t>
            </a:r>
          </a:p>
          <a:p>
            <a:pPr algn="just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…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Укажите название, которое получило путешествие российского царя, описываемое в отрывке. Укажите имя царя, пропущенное в отрывке.</a:t>
            </a:r>
          </a:p>
          <a:p>
            <a:pPr algn="just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Что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, по словам автора, стало одной из причин начавшейся вскоре после описываемых событий войны со Швеции? Что, по словам автора, помешало российскому царю посетить Венецию?</a:t>
            </a:r>
          </a:p>
          <a:p>
            <a:pPr algn="just"/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Укажите </a:t>
            </a:r>
            <a:r>
              <a:rPr lang="ru-RU" sz="2700" dirty="0" smtClean="0">
                <a:latin typeface="Times New Roman" pitchFamily="18" charset="0"/>
                <a:cs typeface="Times New Roman" pitchFamily="18" charset="0"/>
              </a:rPr>
              <a:t>одно любое последствие русско-шведской войны, начавшейся вскоре после описываемых событий. Укажите одно любое крупное сражение данной войны.</a:t>
            </a:r>
          </a:p>
          <a:p>
            <a:pPr algn="just"/>
            <a:endParaRPr lang="ru-RU" sz="2800" dirty="0" smtClean="0"/>
          </a:p>
          <a:p>
            <a:endParaRPr lang="ru-RU" sz="2800" dirty="0"/>
          </a:p>
        </p:txBody>
      </p:sp>
      <p:sp>
        <p:nvSpPr>
          <p:cNvPr id="3" name="Заголовок 1"/>
          <p:cNvSpPr txBox="1">
            <a:spLocks/>
          </p:cNvSpPr>
          <p:nvPr/>
        </p:nvSpPr>
        <p:spPr>
          <a:xfrm>
            <a:off x="195943" y="1"/>
            <a:ext cx="8948057" cy="1337732"/>
          </a:xfrm>
          <a:prstGeom prst="rect">
            <a:avLst/>
          </a:prstGeom>
        </p:spPr>
        <p:txBody>
          <a:bodyPr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</a:pPr>
            <a:r>
              <a:rPr lang="ru-RU" sz="36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Задания формата ОГЭ :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561702" y="215152"/>
            <a:ext cx="8321040" cy="550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 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Умелое владение учителем различными формами контрольно- оценочной деятельности на уроке способствует повышению заинтересованности учащихся в обучении, предупреждает отставание, обеспечивает активную работу каждого ученика</a:t>
            </a:r>
            <a:r>
              <a:rPr lang="ru-RU" sz="3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3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</a:t>
            </a:r>
            <a:r>
              <a:rPr lang="ru-RU" sz="3200" b="1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вляется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одним </a:t>
            </a:r>
            <a:r>
              <a:rPr lang="ru-RU" sz="3200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 основных условий повышения качества обучения  и подготовки к ГИА.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564721" y="5436215"/>
            <a:ext cx="66816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solidFill>
                  <a:schemeClr val="accent1">
                    <a:lumMod val="50000"/>
                  </a:schemeClr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11430"/>
              <a:solidFill>
                <a:schemeClr val="accent1">
                  <a:lumMod val="50000"/>
                </a:schemeClr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672737" y="1580607"/>
            <a:ext cx="7839636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1)  перенос симпатии или антипатии с ученика на оценивание, по настроению;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2)  отсутствие твердых критериев;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3) центральная тенденция (проявляется в стремлении избежать крайних отметок, например, не ставить двоек);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4) неустойчивость системы (преподаватель то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длительное время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не спрашивает, то опрашивает весь урок);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5) близость отметки той, которую ставят коллеги (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например: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большинству предметов ученик не отличается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достаточным уровнем знаний и умений. </a:t>
            </a:r>
            <a:r>
              <a:rPr lang="ru-RU" sz="2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т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акой 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ситуации трудно выставлять высокие отметки по своему предмету); 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6) перенос оценки поведения на отметку по учебному предмету и др.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641713" y="248195"/>
            <a:ext cx="7886700" cy="1337732"/>
          </a:xfrm>
        </p:spPr>
        <p:txBody>
          <a:bodyPr>
            <a:normAutofit fontScale="90000"/>
          </a:bodyPr>
          <a:lstStyle/>
          <a:p>
            <a:pPr lvl="0" algn="ctr"/>
            <a:r>
              <a:rPr lang="ru-RU" b="1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Типичные ошибки оценивания в школе:</a:t>
            </a:r>
            <a:r>
              <a:rPr lang="ru-RU" sz="3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3600" b="1" dirty="0" smtClean="0">
                <a:latin typeface="Arial" pitchFamily="34" charset="0"/>
                <a:cs typeface="Arial" pitchFamily="34" charset="0"/>
              </a:rPr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Понятийный аппарат: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72735" y="1136469"/>
            <a:ext cx="8144693" cy="48936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ru-RU" sz="2400" b="1" dirty="0" smtClean="0"/>
              <a:t>Оценка</a:t>
            </a:r>
            <a:r>
              <a:rPr lang="ru-RU" sz="2400" dirty="0" smtClean="0"/>
              <a:t> – это мнение о ценности, уровне или качестве чего-либо;  отметка – это установленное государственными стандартами обозначение степени знаний </a:t>
            </a:r>
            <a:r>
              <a:rPr lang="ru-RU" sz="2400" dirty="0" smtClean="0"/>
              <a:t>и умений ученика</a:t>
            </a:r>
            <a:r>
              <a:rPr lang="ru-RU" sz="2400" dirty="0" smtClean="0"/>
              <a:t>. </a:t>
            </a:r>
          </a:p>
          <a:p>
            <a:pPr algn="just"/>
            <a:r>
              <a:rPr lang="ru-RU" sz="2400" dirty="0" smtClean="0"/>
              <a:t>	Оценить – значит определить степень, уровень, качество выполнения учащимися задач, поставленными перед ними в процессе обучения. Когда учитель оценивает учащегося, он высказывает, прежде всего, свое личное мнение о конкретной работе конкретного учащегося. </a:t>
            </a:r>
          </a:p>
          <a:p>
            <a:pPr algn="just"/>
            <a:r>
              <a:rPr lang="ru-RU" sz="2400" dirty="0" smtClean="0"/>
              <a:t>	</a:t>
            </a:r>
            <a:r>
              <a:rPr lang="ru-RU" sz="2400" b="1" dirty="0" smtClean="0"/>
              <a:t>Отметка </a:t>
            </a:r>
            <a:r>
              <a:rPr lang="ru-RU" sz="2400" dirty="0" smtClean="0"/>
              <a:t>– это результат процесса оценивания, его условно формальное (знаковое), количественное выражение оценки учебных достижений учащихся в цифрах и баллах.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Понятийный аппарат: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72735" y="1136469"/>
            <a:ext cx="8144693" cy="56323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dirty="0" smtClean="0"/>
              <a:t> </a:t>
            </a:r>
            <a:r>
              <a:rPr lang="ru-RU" sz="2400" b="1" dirty="0" smtClean="0"/>
              <a:t>Контроль</a:t>
            </a:r>
            <a:r>
              <a:rPr lang="ru-RU" sz="2400" dirty="0" smtClean="0"/>
              <a:t> </a:t>
            </a:r>
            <a:r>
              <a:rPr lang="ru-RU" sz="2400" dirty="0" smtClean="0"/>
              <a:t>– процедура </a:t>
            </a:r>
            <a:r>
              <a:rPr lang="ru-RU" sz="2400" dirty="0" smtClean="0"/>
              <a:t>проверки и оценки учебных достижений учащихся, направленная на установление степени соответствия реально достигнутых результатов учебной деятельности каждым учащимся планируемым результатам </a:t>
            </a:r>
            <a:r>
              <a:rPr lang="ru-RU" sz="2400" dirty="0" smtClean="0"/>
              <a:t>обучения.</a:t>
            </a:r>
            <a:endParaRPr lang="ru-RU" sz="2400" dirty="0" smtClean="0"/>
          </a:p>
          <a:p>
            <a:pPr algn="just"/>
            <a:r>
              <a:rPr lang="ru-RU" sz="2400" b="1" dirty="0" smtClean="0"/>
              <a:t>Виды контроля – </a:t>
            </a:r>
            <a:r>
              <a:rPr lang="ru-RU" sz="2400" dirty="0" smtClean="0"/>
              <a:t>стартовы</a:t>
            </a:r>
            <a:r>
              <a:rPr lang="ru-RU" sz="2400" dirty="0" smtClean="0"/>
              <a:t>й, </a:t>
            </a:r>
            <a:r>
              <a:rPr lang="ru-RU" sz="2400" dirty="0" smtClean="0"/>
              <a:t>текущий, </a:t>
            </a:r>
            <a:r>
              <a:rPr lang="ru-RU" sz="2400" dirty="0" smtClean="0"/>
              <a:t>итоговый. </a:t>
            </a:r>
            <a:endParaRPr lang="ru-RU" sz="2400" dirty="0" smtClean="0"/>
          </a:p>
          <a:p>
            <a:pPr algn="just"/>
            <a:r>
              <a:rPr lang="ru-RU" sz="2400" b="1" dirty="0" smtClean="0"/>
              <a:t>Методы </a:t>
            </a:r>
            <a:r>
              <a:rPr lang="ru-RU" sz="2400" b="1" dirty="0" smtClean="0"/>
              <a:t>контроля </a:t>
            </a:r>
            <a:r>
              <a:rPr lang="ru-RU" sz="2400" dirty="0" smtClean="0"/>
              <a:t>– это способы, с помощью которых можно получить наиболее объективную информацию о качестве образовательного процесса и результатах учебной деятельности учащихся </a:t>
            </a:r>
            <a:r>
              <a:rPr lang="ru-RU" sz="2400" dirty="0" smtClean="0"/>
              <a:t>(индивидуальный</a:t>
            </a:r>
            <a:r>
              <a:rPr lang="ru-RU" sz="2400" dirty="0" smtClean="0"/>
              <a:t>, групповой и фронтальный опрос с использованием контрольных вопросов и заданий, собеседования, дидактические тесты и т.д.)</a:t>
            </a:r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Понятийный аппарат: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672735" y="1136469"/>
            <a:ext cx="8144693" cy="6001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ru-RU" sz="2400" b="1" dirty="0" smtClean="0"/>
              <a:t>Цели контроля - </a:t>
            </a:r>
            <a:r>
              <a:rPr lang="ru-RU" sz="2400" dirty="0" smtClean="0"/>
              <a:t>определение качества усвоения учащимися учебного </a:t>
            </a:r>
            <a:r>
              <a:rPr lang="ru-RU" sz="2400" dirty="0" smtClean="0"/>
              <a:t>материала и </a:t>
            </a:r>
            <a:r>
              <a:rPr lang="ru-RU" sz="2400" dirty="0" smtClean="0"/>
              <a:t>уровня овладения знаниями, умениями и навыками, </a:t>
            </a:r>
            <a:r>
              <a:rPr lang="ru-RU" sz="2400" dirty="0" smtClean="0"/>
              <a:t>предусмотренными программой; обнаружение </a:t>
            </a:r>
            <a:r>
              <a:rPr lang="ru-RU" sz="2400" dirty="0" smtClean="0"/>
              <a:t>достижений и успехов учащихся; указание путей совершенствования, углубления знаний, умений; создание условий для включения школьников в активную деятельность и т. д.</a:t>
            </a:r>
          </a:p>
          <a:p>
            <a:pPr algn="just"/>
            <a:r>
              <a:rPr lang="ru-RU" sz="2400" b="1" dirty="0" smtClean="0"/>
              <a:t>Функции </a:t>
            </a:r>
            <a:r>
              <a:rPr lang="ru-RU" sz="2400" b="1" dirty="0" smtClean="0"/>
              <a:t>контроля</a:t>
            </a:r>
            <a:r>
              <a:rPr lang="ru-RU" sz="2400" dirty="0" smtClean="0"/>
              <a:t>: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 smtClean="0"/>
              <a:t>1</a:t>
            </a:r>
            <a:r>
              <a:rPr lang="ru-RU" sz="2400" dirty="0" smtClean="0"/>
              <a:t>) образовательная функция;</a:t>
            </a:r>
          </a:p>
          <a:p>
            <a:pPr algn="just"/>
            <a:r>
              <a:rPr lang="ru-RU" sz="2400" dirty="0" smtClean="0"/>
              <a:t> </a:t>
            </a:r>
            <a:r>
              <a:rPr lang="ru-RU" sz="2400" dirty="0" smtClean="0"/>
              <a:t>2) контролирующая функция;</a:t>
            </a:r>
          </a:p>
          <a:p>
            <a:pPr algn="just"/>
            <a:r>
              <a:rPr lang="ru-RU" sz="2400" dirty="0" smtClean="0"/>
              <a:t>3</a:t>
            </a:r>
            <a:r>
              <a:rPr lang="ru-RU" sz="2400" dirty="0" smtClean="0"/>
              <a:t>) диагностическая функция;</a:t>
            </a:r>
          </a:p>
          <a:p>
            <a:pPr algn="just"/>
            <a:r>
              <a:rPr lang="ru-RU" sz="2400" dirty="0" smtClean="0"/>
              <a:t>4</a:t>
            </a:r>
            <a:r>
              <a:rPr lang="ru-RU" sz="2400" dirty="0" smtClean="0"/>
              <a:t>) стимулирующая функция;</a:t>
            </a:r>
          </a:p>
          <a:p>
            <a:pPr algn="just"/>
            <a:r>
              <a:rPr lang="ru-RU" sz="2400" dirty="0" smtClean="0"/>
              <a:t>5</a:t>
            </a:r>
            <a:r>
              <a:rPr lang="ru-RU" sz="2400" dirty="0" smtClean="0"/>
              <a:t>) социальная функция.</a:t>
            </a:r>
          </a:p>
          <a:p>
            <a:endParaRPr lang="ru-RU" sz="2400" dirty="0" smtClean="0"/>
          </a:p>
          <a:p>
            <a:endParaRPr lang="ru-RU" sz="2400" dirty="0" smtClean="0"/>
          </a:p>
          <a:p>
            <a:endParaRPr lang="ru-RU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2"/>
            <a:ext cx="8175716" cy="367066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	Основные нормативные документы, которые регламентируют контрольно-оценочную деятельность учителя на уроке -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ФГОС ООО, ФГОС СОО, локальные акты образовательного учреждения.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 descr="ФГОС ООО - Школа №18 Советский район г. Нижний Новгород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60523" y="4012473"/>
            <a:ext cx="3810000" cy="2218509"/>
          </a:xfrm>
          <a:prstGeom prst="rect">
            <a:avLst/>
          </a:prstGeom>
          <a:noFill/>
        </p:spPr>
      </p:pic>
      <p:pic>
        <p:nvPicPr>
          <p:cNvPr id="20484" name="Picture 4" descr="ФГОС СОО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23073" y="4035651"/>
            <a:ext cx="3924300" cy="22193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528" y="0"/>
            <a:ext cx="7886700" cy="214525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Организовывая контрольно- оценочную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на уроке, учителю нужно обращать внимание на следующие моменты: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8757" y="1953459"/>
            <a:ext cx="8431481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1) необходимость планирования, в ходе которого учитель определяет вид контроля, метод контроля, его цель;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2)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контрольно-оценочная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деятельность должна быть организована в системе, на каждом уроке;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3) организовывая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данный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этап урока,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разрабатывает критерии оценивания; ученик должен знать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критерии оценивания выполненной работы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4) деятельность учащегося должна иметь практическую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направленность;  учащиеся должны понимать, где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как они могут применять полученные знания;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/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5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учитель должен владеть содержанием программы, определять основные требования, которые предъявляются в результатам деятельности учащегося на уроке;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368469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5528" y="0"/>
            <a:ext cx="7886700" cy="2145255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3200" b="1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Организовывая контрольно- оценочную </a:t>
            </a:r>
            <a:r>
              <a:rPr lang="ru-RU" sz="32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деятельности на уроке, учителю нужно обращать внимание на следующие моменты:</a:t>
            </a:r>
            <a: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ru-RU" sz="3600" b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08757" y="2136339"/>
            <a:ext cx="843148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spcAft>
                <a:spcPts val="0"/>
              </a:spcAft>
            </a:pP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6) задания, которые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учитель готовит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к уроку, должны соответствовать теме, цели урока, уровню подготовки учащихся;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) Учитель должен уметь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выполнять задания, которые подготовлены </a:t>
            </a:r>
            <a:r>
              <a:rPr lang="ru-RU" sz="24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для учащихся, для </a:t>
            </a:r>
            <a:r>
              <a:rPr lang="ru-RU" sz="2400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этого используется и самостоятельная работа учителя и знакомство с нормативной базой и обязательное посещение предметных курсов.</a:t>
            </a:r>
            <a:endParaRPr lang="ru-RU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spcAft>
                <a:spcPts val="0"/>
              </a:spcAft>
            </a:pP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776013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675</TotalTime>
  <Words>940</Words>
  <Application>Microsoft Office PowerPoint</Application>
  <PresentationFormat>Экран (4:3)</PresentationFormat>
  <Paragraphs>104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Слайд 1</vt:lpstr>
      <vt:lpstr>Слайд 2</vt:lpstr>
      <vt:lpstr>Типичные ошибки оценивания в школе: </vt:lpstr>
      <vt:lpstr>Понятийный аппарат:</vt:lpstr>
      <vt:lpstr>Понятийный аппарат:</vt:lpstr>
      <vt:lpstr>Понятийный аппарат:</vt:lpstr>
      <vt:lpstr> Основные нормативные документы, которые регламентируют контрольно-оценочную деятельность учителя на уроке - ФГОС ООО, ФГОС СОО, локальные акты образовательного учреждения.</vt:lpstr>
      <vt:lpstr> Организовывая контрольно- оценочную деятельности на уроке, учителю нужно обращать внимание на следующие моменты: </vt:lpstr>
      <vt:lpstr> Организовывая контрольно- оценочную деятельности на уроке, учителю нужно обращать внимание на следующие моменты: </vt:lpstr>
      <vt:lpstr> ГИА имеет три формы:</vt:lpstr>
      <vt:lpstr>Слайд 11</vt:lpstr>
      <vt:lpstr>- 8 класс,  - тема «Россия в конце XVII — первой четверти XVIII в.»,  - тема « Культурное пространство империи в первой четверти XVIII в.», - урок « Великая Северная война 1700-1721 гг», - вид контроля- текущий, - цель- формирование знаний и умений</vt:lpstr>
      <vt:lpstr>Задания на знание терминологии: </vt:lpstr>
      <vt:lpstr>Атрибуция изобразительной наглядности:</vt:lpstr>
      <vt:lpstr>Атрибуция изобразительной наглядности: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Company>PJSC "New Engineering Technologies"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User-8</cp:lastModifiedBy>
  <cp:revision>124</cp:revision>
  <dcterms:created xsi:type="dcterms:W3CDTF">2016-11-18T14:12:19Z</dcterms:created>
  <dcterms:modified xsi:type="dcterms:W3CDTF">2021-03-01T09:39:06Z</dcterms:modified>
</cp:coreProperties>
</file>