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516624"/>
            <a:ext cx="7315200" cy="2595025"/>
          </a:xfrm>
        </p:spPr>
        <p:txBody>
          <a:bodyPr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5166530"/>
            <a:ext cx="7315200" cy="1144632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248400" y="1826709"/>
            <a:ext cx="1492499" cy="4484454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54524" y="1826709"/>
            <a:ext cx="5241476" cy="448445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017572"/>
            <a:ext cx="7315200" cy="1293592"/>
          </a:xfrm>
        </p:spPr>
        <p:txBody>
          <a:bodyPr anchor="t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3865097"/>
            <a:ext cx="7315200" cy="109843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14400" y="2743200"/>
            <a:ext cx="3566160" cy="35935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81728" y="2743200"/>
            <a:ext cx="3566160" cy="35956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6348" y="2743200"/>
            <a:ext cx="336499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85144" y="2743200"/>
            <a:ext cx="3362062" cy="621792"/>
          </a:xfrm>
        </p:spPr>
        <p:txBody>
          <a:bodyPr anchor="b">
            <a:noAutofit/>
          </a:bodyPr>
          <a:lstStyle>
            <a:lvl1pPr marL="0" indent="0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14400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81727" y="3383280"/>
            <a:ext cx="3566160" cy="29535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5362"/>
            <a:ext cx="2950936" cy="2173015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021752" y="1826709"/>
            <a:ext cx="4207848" cy="4476614"/>
          </a:xfrm>
        </p:spPr>
        <p:txBody>
          <a:bodyPr anchor="ctr"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61095"/>
            <a:ext cx="2950936" cy="224538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1828800"/>
            <a:ext cx="2953512" cy="2176272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191000" y="2286000"/>
            <a:ext cx="4038600" cy="3352800"/>
          </a:xfrm>
          <a:solidFill>
            <a:schemeClr val="accent2"/>
          </a:solidFill>
          <a:ln w="12700">
            <a:noFill/>
          </a:ln>
          <a:effectLst>
            <a:reflection blurRad="12700" stA="30000" endPos="30000" dist="31750" dir="5400000" sy="-100000" algn="bl" rotWithShape="0"/>
          </a:effectLst>
          <a:scene3d>
            <a:camera prst="perspectiveRight" fov="2700000">
              <a:rot lat="240000" lon="900000" rev="0"/>
            </a:camera>
            <a:lightRig rig="threePt" dir="t">
              <a:rot lat="0" lon="0" rev="2700000"/>
            </a:lightRig>
          </a:scene3d>
          <a:sp3d/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4059936"/>
            <a:ext cx="2953512" cy="2249424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8435268" y="573807"/>
            <a:ext cx="86236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8569419" y="573807"/>
            <a:ext cx="576072" cy="57231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4400" y="1544715"/>
            <a:ext cx="7315200" cy="115409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2769833"/>
            <a:ext cx="7315200" cy="353952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07690" y="548797"/>
            <a:ext cx="1189132" cy="2979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AF79CCF9-25CD-4CAB-ADFA-BD1465E57CF6}" type="datetimeFigureOut">
              <a:rPr lang="ru-RU" smtClean="0"/>
              <a:pPr/>
              <a:t>01.03.2021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314415" y="548797"/>
            <a:ext cx="941203" cy="3017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E55C079-CC2D-4A79-A93D-03484B193675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08688" y="855956"/>
            <a:ext cx="2246489" cy="301227"/>
          </a:xfrm>
          <a:prstGeom prst="rect">
            <a:avLst/>
          </a:prstGeom>
        </p:spPr>
        <p:txBody>
          <a:bodyPr vert="horz" lIns="91440" tIns="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292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1430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6002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8288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indent="-182880" algn="l" defTabSz="914400" rtl="0" eaLnBrk="1" latinLnBrk="0" hangingPunct="1">
        <a:spcBef>
          <a:spcPct val="20000"/>
        </a:spcBef>
        <a:buClr>
          <a:schemeClr val="tx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4ege.ru/obshestvoznanie/3187-algoritm-raboty-s-zadaniem-b8-po-obschestvoznaniyu.html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548681"/>
            <a:ext cx="7315200" cy="2952328"/>
          </a:xfrm>
        </p:spPr>
        <p:txBody>
          <a:bodyPr>
            <a:normAutofit/>
          </a:bodyPr>
          <a:lstStyle/>
          <a:p>
            <a:r>
              <a:rPr lang="ru-RU" sz="3600" b="1" dirty="0"/>
              <a:t>Отработка умений и навыков составления сложного (развёрнутого) плана в связи с изменениями КИМ ГИА–2021 по обществознанию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07904" y="3573016"/>
            <a:ext cx="4521696" cy="2738146"/>
          </a:xfrm>
        </p:spPr>
        <p:txBody>
          <a:bodyPr>
            <a:normAutofit fontScale="92500" lnSpcReduction="20000"/>
          </a:bodyPr>
          <a:lstStyle/>
          <a:p>
            <a:r>
              <a:rPr lang="ru-RU" dirty="0" err="1"/>
              <a:t>Кедук</a:t>
            </a:r>
            <a:r>
              <a:rPr lang="ru-RU" dirty="0"/>
              <a:t> В.А., учитель истории и обществознания МБОУ «</a:t>
            </a:r>
            <a:r>
              <a:rPr lang="ru-RU" dirty="0" smtClean="0"/>
              <a:t>Средняя общеобразовательная школа </a:t>
            </a:r>
            <a:r>
              <a:rPr lang="ru-RU" dirty="0"/>
              <a:t>№8» </a:t>
            </a:r>
            <a:r>
              <a:rPr lang="ru-RU" dirty="0" smtClean="0"/>
              <a:t>муниципального образования городской округ</a:t>
            </a:r>
            <a:r>
              <a:rPr lang="ru-RU" dirty="0" smtClean="0"/>
              <a:t> Симферополь Республики Крым, </a:t>
            </a:r>
            <a:r>
              <a:rPr lang="ru-RU" dirty="0"/>
              <a:t>председатель </a:t>
            </a:r>
            <a:r>
              <a:rPr lang="ru-RU" dirty="0" smtClean="0"/>
              <a:t>предметной комиссии ОГЭ </a:t>
            </a:r>
            <a:r>
              <a:rPr lang="ru-RU" dirty="0"/>
              <a:t>по обществознанию, старший эксперт </a:t>
            </a:r>
            <a:r>
              <a:rPr lang="ru-RU" dirty="0" smtClean="0"/>
              <a:t>предметной комиссии ЕГЭ </a:t>
            </a:r>
            <a:r>
              <a:rPr lang="ru-RU" dirty="0"/>
              <a:t>по обществознанию</a:t>
            </a:r>
          </a:p>
        </p:txBody>
      </p:sp>
      <p:pic>
        <p:nvPicPr>
          <p:cNvPr id="5122" name="Picture 2" descr="https://funik.ru/wp-content/uploads/2020/01/f82bdd6f7dbb98336edc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3645024"/>
            <a:ext cx="2952328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1720295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260649"/>
            <a:ext cx="7906072" cy="1296143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Отработка умения составлять сложный </a:t>
            </a:r>
            <a:r>
              <a:rPr lang="ru-RU" b="1" dirty="0" smtClean="0"/>
              <a:t>план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323528" y="1556792"/>
            <a:ext cx="3024336" cy="47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3347864" y="1556792"/>
            <a:ext cx="5472608" cy="5184576"/>
          </a:xfrm>
        </p:spPr>
        <p:txBody>
          <a:bodyPr/>
          <a:lstStyle/>
          <a:p>
            <a:r>
              <a:rPr lang="ru-RU" dirty="0"/>
              <a:t>работа в данном направлении проводится систематически на протяжении всего обучения, в основной и средней школах</a:t>
            </a:r>
            <a:r>
              <a:rPr lang="ru-RU" dirty="0" smtClean="0"/>
              <a:t>.</a:t>
            </a:r>
          </a:p>
          <a:p>
            <a:r>
              <a:rPr lang="ru-RU" dirty="0"/>
              <a:t>в работах ОГЭ по обществознанию есть задание по составлению простого плана к тексту. Обучающиеся, умеющие составлять такой план, смогут освоить и составление сложного плана на заданную тему в 11 классе.</a:t>
            </a:r>
          </a:p>
          <a:p>
            <a:r>
              <a:rPr lang="ru-RU" dirty="0"/>
              <a:t>начиная уже с 5-6 класса на уроках истории и обществознания необходимо отрабатывать данные умения. </a:t>
            </a:r>
            <a:endParaRPr lang="ru-RU" dirty="0" smtClean="0"/>
          </a:p>
          <a:p>
            <a:r>
              <a:rPr lang="ru-RU" dirty="0"/>
              <a:t>в</a:t>
            </a:r>
            <a:r>
              <a:rPr lang="ru-RU" dirty="0" smtClean="0"/>
              <a:t> </a:t>
            </a:r>
            <a:r>
              <a:rPr lang="ru-RU" dirty="0"/>
              <a:t>более старших классах отработать с учащимися структуру </a:t>
            </a:r>
            <a:r>
              <a:rPr lang="ru-RU" dirty="0" smtClean="0"/>
              <a:t>плана.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69" y="2204864"/>
            <a:ext cx="2705376" cy="3150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91870677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1152127"/>
          </a:xfrm>
        </p:spPr>
        <p:txBody>
          <a:bodyPr>
            <a:noAutofit/>
          </a:bodyPr>
          <a:lstStyle/>
          <a:p>
            <a:r>
              <a:rPr lang="ru-RU" sz="2400" dirty="0"/>
              <a:t>В </a:t>
            </a:r>
            <a:r>
              <a:rPr lang="ru-RU" sz="2400" dirty="0" smtClean="0"/>
              <a:t> </a:t>
            </a:r>
            <a:r>
              <a:rPr lang="ru-RU" sz="2400" dirty="0"/>
              <a:t>старших классах отработать с учащимися структуру плана, обращая внимание, что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914400" y="1412777"/>
            <a:ext cx="7315200" cy="4896584"/>
          </a:xfrm>
        </p:spPr>
        <p:txBody>
          <a:bodyPr/>
          <a:lstStyle/>
          <a:p>
            <a:r>
              <a:rPr lang="ru-RU" sz="2800" dirty="0"/>
              <a:t>- любая тема начинается с основного понятия;</a:t>
            </a:r>
          </a:p>
          <a:p>
            <a:r>
              <a:rPr lang="ru-RU" sz="2800" dirty="0"/>
              <a:t>- в большинстве тем можно выделить причины, признаки, виды и функции общественного явления;</a:t>
            </a:r>
          </a:p>
          <a:p>
            <a:r>
              <a:rPr lang="ru-RU" sz="2800" dirty="0"/>
              <a:t>- признаки, виды, функции, структурные элементы часто входят в определение того или иного понятия, поэтому необходимо работать и в этом направлении.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9865244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3"/>
            <a:ext cx="7315200" cy="1224135"/>
          </a:xfrm>
        </p:spPr>
        <p:txBody>
          <a:bodyPr>
            <a:normAutofit fontScale="90000"/>
          </a:bodyPr>
          <a:lstStyle/>
          <a:p>
            <a:r>
              <a:rPr lang="ru-RU" dirty="0"/>
              <a:t>Можно </a:t>
            </a:r>
            <a:r>
              <a:rPr lang="ru-RU" dirty="0" smtClean="0"/>
              <a:t>использовать слова-помощники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772817"/>
            <a:ext cx="7315200" cy="4536544"/>
          </a:xfrm>
        </p:spPr>
        <p:txBody>
          <a:bodyPr/>
          <a:lstStyle/>
          <a:p>
            <a:pPr marL="45720" indent="0">
              <a:buNone/>
            </a:pPr>
            <a:endParaRPr lang="ru-RU" dirty="0"/>
          </a:p>
          <a:p>
            <a:r>
              <a:rPr lang="ru-RU" sz="2800" dirty="0" smtClean="0"/>
              <a:t>суть </a:t>
            </a:r>
            <a:r>
              <a:rPr lang="ru-RU" sz="2800" dirty="0"/>
              <a:t>понятия;</a:t>
            </a:r>
          </a:p>
          <a:p>
            <a:r>
              <a:rPr lang="ru-RU" sz="2800" dirty="0" smtClean="0"/>
              <a:t>причины</a:t>
            </a:r>
            <a:r>
              <a:rPr lang="ru-RU" sz="2800" dirty="0"/>
              <a:t>, предпосылки;</a:t>
            </a:r>
          </a:p>
          <a:p>
            <a:r>
              <a:rPr lang="ru-RU" sz="2800" dirty="0" smtClean="0"/>
              <a:t>типы </a:t>
            </a:r>
            <a:r>
              <a:rPr lang="ru-RU" sz="2800" dirty="0"/>
              <a:t>(виды, формы);</a:t>
            </a:r>
          </a:p>
          <a:p>
            <a:r>
              <a:rPr lang="ru-RU" sz="2800" dirty="0" smtClean="0"/>
              <a:t>функции</a:t>
            </a:r>
            <a:r>
              <a:rPr lang="ru-RU" sz="2800" dirty="0"/>
              <a:t>;</a:t>
            </a:r>
          </a:p>
          <a:p>
            <a:r>
              <a:rPr lang="ru-RU" sz="2800" dirty="0" smtClean="0"/>
              <a:t>особенности</a:t>
            </a:r>
            <a:r>
              <a:rPr lang="ru-RU" sz="2800" dirty="0"/>
              <a:t>;</a:t>
            </a:r>
          </a:p>
          <a:p>
            <a:r>
              <a:rPr lang="ru-RU" sz="2800" dirty="0" smtClean="0"/>
              <a:t>последствия</a:t>
            </a:r>
            <a:r>
              <a:rPr lang="ru-RU" sz="2800" dirty="0"/>
              <a:t>;</a:t>
            </a:r>
          </a:p>
          <a:p>
            <a:r>
              <a:rPr lang="ru-RU" sz="2800" dirty="0" smtClean="0"/>
              <a:t>роль</a:t>
            </a:r>
            <a:r>
              <a:rPr lang="ru-RU" sz="2800" dirty="0"/>
              <a:t>, значение, место в жизни общества.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666403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936103"/>
          </a:xfrm>
        </p:spPr>
        <p:txBody>
          <a:bodyPr/>
          <a:lstStyle/>
          <a:p>
            <a:r>
              <a:rPr lang="ru-RU" dirty="0"/>
              <a:t>На учительских сайтах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196752"/>
            <a:ext cx="8568952" cy="5400599"/>
          </a:xfrm>
        </p:spPr>
        <p:txBody>
          <a:bodyPr>
            <a:normAutofit fontScale="92500" lnSpcReduction="10000"/>
          </a:bodyPr>
          <a:lstStyle/>
          <a:p>
            <a:pPr marL="45720" indent="0">
              <a:buNone/>
            </a:pPr>
            <a:r>
              <a:rPr lang="ru-RU" b="1" dirty="0"/>
              <a:t>При составлении сложного плана можно воспользоваться следующими рекомендациями:</a:t>
            </a:r>
            <a:endParaRPr lang="ru-RU" dirty="0"/>
          </a:p>
          <a:p>
            <a:r>
              <a:rPr lang="ru-RU" dirty="0"/>
              <a:t>1) представьте содержание обществоведческого курса, раскрывающее данную проблему; </a:t>
            </a:r>
          </a:p>
          <a:p>
            <a:r>
              <a:rPr lang="ru-RU" dirty="0"/>
              <a:t>2) разделите это содержание на смысловые части, выделив в каждой из них главную мысль;</a:t>
            </a:r>
          </a:p>
          <a:p>
            <a:r>
              <a:rPr lang="ru-RU" dirty="0"/>
              <a:t>3) озаглавьте каждую часть;</a:t>
            </a:r>
          </a:p>
          <a:p>
            <a:r>
              <a:rPr lang="ru-RU" dirty="0"/>
              <a:t>4) в каждой части выделите несколько положений, развивающих главную мысль;</a:t>
            </a:r>
          </a:p>
          <a:p>
            <a:r>
              <a:rPr lang="ru-RU" dirty="0"/>
              <a:t>5) проверьте, не совмещаются ли пункты и подпункты плана, связан ли последующий пункт плана с предыдущим, полностью ли отражено в них основное содержание темы;</a:t>
            </a:r>
          </a:p>
          <a:p>
            <a:r>
              <a:rPr lang="ru-RU" dirty="0"/>
              <a:t>6) в случае необходимости внесите корректировки;</a:t>
            </a:r>
          </a:p>
          <a:p>
            <a:r>
              <a:rPr lang="ru-RU" dirty="0"/>
              <a:t>7) помните, что план должен охватывать основное содержание темы;</a:t>
            </a:r>
          </a:p>
          <a:p>
            <a:r>
              <a:rPr lang="ru-RU" dirty="0"/>
              <a:t>8) в заголовках (пунктах или подпунктах плана) нежелательно повторять сходные формулировки.</a:t>
            </a:r>
          </a:p>
          <a:p>
            <a:r>
              <a:rPr lang="ru-RU" dirty="0"/>
              <a:t>Источник: </a:t>
            </a:r>
            <a:r>
              <a:rPr lang="ru-RU" u="sng" dirty="0">
                <a:hlinkClick r:id="rId2"/>
              </a:rPr>
              <a:t>http://4ege.ru/obshestvoznanie/3187-algoritm-raboty-s-zadaniem-b8-po-obschestvoznaniyu.html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5455014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5"/>
            <a:ext cx="7315200" cy="864095"/>
          </a:xfrm>
        </p:spPr>
        <p:txBody>
          <a:bodyPr/>
          <a:lstStyle/>
          <a:p>
            <a:r>
              <a:rPr lang="ru-RU" dirty="0"/>
              <a:t>На учительских сайтах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268760"/>
            <a:ext cx="8496944" cy="54006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/>
              <a:t>Алгоритм составления плана по теме:</a:t>
            </a:r>
            <a:endParaRPr lang="ru-RU" dirty="0"/>
          </a:p>
          <a:p>
            <a:r>
              <a:rPr lang="ru-RU" dirty="0"/>
              <a:t>1. Понятие, сущность …</a:t>
            </a:r>
          </a:p>
          <a:p>
            <a:r>
              <a:rPr lang="ru-RU" dirty="0"/>
              <a:t>2. Характерные черты (признаки):</a:t>
            </a:r>
          </a:p>
          <a:p>
            <a:r>
              <a:rPr lang="ru-RU" dirty="0"/>
              <a:t>а)</a:t>
            </a:r>
            <a:br>
              <a:rPr lang="ru-RU" dirty="0"/>
            </a:br>
            <a:r>
              <a:rPr lang="ru-RU" dirty="0"/>
              <a:t>б)</a:t>
            </a:r>
            <a:br>
              <a:rPr lang="ru-RU" dirty="0"/>
            </a:br>
            <a:r>
              <a:rPr lang="ru-RU" dirty="0"/>
              <a:t>в)</a:t>
            </a:r>
          </a:p>
          <a:p>
            <a:r>
              <a:rPr lang="ru-RU" dirty="0"/>
              <a:t>3. Важнейшие задачи, основные функции:</a:t>
            </a:r>
          </a:p>
          <a:p>
            <a:r>
              <a:rPr lang="ru-RU" dirty="0"/>
              <a:t>а)</a:t>
            </a:r>
            <a:br>
              <a:rPr lang="ru-RU" dirty="0"/>
            </a:br>
            <a:r>
              <a:rPr lang="ru-RU" dirty="0"/>
              <a:t>б)</a:t>
            </a:r>
            <a:br>
              <a:rPr lang="ru-RU" dirty="0"/>
            </a:br>
            <a:r>
              <a:rPr lang="ru-RU" dirty="0"/>
              <a:t>в)</a:t>
            </a:r>
          </a:p>
          <a:p>
            <a:r>
              <a:rPr lang="ru-RU" dirty="0"/>
              <a:t>4. Формы, типы, виды классификации:</a:t>
            </a:r>
          </a:p>
          <a:p>
            <a:r>
              <a:rPr lang="ru-RU" dirty="0"/>
              <a:t>а)</a:t>
            </a:r>
            <a:br>
              <a:rPr lang="ru-RU" dirty="0"/>
            </a:br>
            <a:r>
              <a:rPr lang="ru-RU" dirty="0"/>
              <a:t>б)</a:t>
            </a:r>
            <a:br>
              <a:rPr lang="ru-RU" dirty="0"/>
            </a:br>
            <a:r>
              <a:rPr lang="ru-RU" dirty="0"/>
              <a:t>в)</a:t>
            </a:r>
          </a:p>
          <a:p>
            <a:r>
              <a:rPr lang="ru-RU" dirty="0"/>
              <a:t>5. Особенности (проблемы, специфика) в современную эпоху</a:t>
            </a:r>
          </a:p>
          <a:p>
            <a:r>
              <a:rPr lang="ru-RU" dirty="0"/>
              <a:t>6. Проблемы становления (особенности развития) объекта в современной России.</a:t>
            </a:r>
          </a:p>
          <a:p>
            <a:r>
              <a:rPr lang="ru-RU" dirty="0"/>
              <a:t>Из методической разработки «Как составить сложный план по обществознанию?" </a:t>
            </a:r>
            <a:r>
              <a:rPr lang="ru-RU" dirty="0" err="1"/>
              <a:t>Тезиковой</a:t>
            </a:r>
            <a:r>
              <a:rPr lang="ru-RU" dirty="0"/>
              <a:t> И. </a:t>
            </a:r>
            <a:r>
              <a:rPr lang="ru-RU" dirty="0" err="1"/>
              <a:t>Г.,учителя</a:t>
            </a:r>
            <a:r>
              <a:rPr lang="ru-RU" dirty="0"/>
              <a:t> истории и обществознания. - infourok.ru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0518680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04665"/>
            <a:ext cx="7315200" cy="1080119"/>
          </a:xfrm>
        </p:spPr>
        <p:txBody>
          <a:bodyPr>
            <a:noAutofit/>
          </a:bodyPr>
          <a:lstStyle/>
          <a:p>
            <a:r>
              <a:rPr lang="ru-RU" sz="2800" b="1" dirty="0"/>
              <a:t>Отработка умений и навыков в связи с изменениями КИМ ГИА–2021 по </a:t>
            </a:r>
            <a:r>
              <a:rPr lang="ru-RU" sz="2800" b="1" dirty="0" smtClean="0"/>
              <a:t>обществознанию</a:t>
            </a: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1484784"/>
            <a:ext cx="8568952" cy="5040559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ru-RU" dirty="0"/>
              <a:t>Новое в задании №23 – это пункты 23.2. и </a:t>
            </a:r>
            <a:r>
              <a:rPr lang="ru-RU" dirty="0" smtClean="0"/>
              <a:t>23.3.:</a:t>
            </a:r>
          </a:p>
          <a:p>
            <a:r>
              <a:rPr lang="ru-RU" dirty="0"/>
              <a:t>Необходимо объяснить содержание любого детализированного пункта плана, с применением соответствующих обществоведческих понятий, теоретических положений: привести рассуждения и сделать выводы</a:t>
            </a:r>
            <a:r>
              <a:rPr lang="ru-RU" dirty="0" smtClean="0"/>
              <a:t>.</a:t>
            </a:r>
          </a:p>
          <a:p>
            <a:r>
              <a:rPr lang="ru-RU" dirty="0"/>
              <a:t>Фактически это означает выделить корректный тезис, отражающий идею любого пункта плана, непосредственно раскрывающего тему по существу. А также привести объяснения, рассуждения, подтверждающие данный тезис.</a:t>
            </a:r>
          </a:p>
          <a:p>
            <a:r>
              <a:rPr lang="ru-RU" dirty="0"/>
              <a:t>Тезис – это главная мысль с точной лаконичной формулировкой, которая выдвигается для того, чтобы </a:t>
            </a:r>
            <a:r>
              <a:rPr lang="ru-RU" dirty="0" err="1"/>
              <a:t>ее</a:t>
            </a:r>
            <a:r>
              <a:rPr lang="ru-RU" dirty="0"/>
              <a:t> доказать. Далее тезисы надо доказать аргументами. Объяснения и рассуждения должны быть логичны, т.е. вытекать одно из другого. Необходимо приводить понятия и термины.</a:t>
            </a:r>
          </a:p>
          <a:p>
            <a:r>
              <a:rPr lang="ru-RU" dirty="0"/>
              <a:t>Выпускникам важно усвоить, что ответ на данный вопрос не должен быть просто набором теоретических сведений. Все объяснения, тезисы, аргументы должны быть логически связаны. В конце необходимо сделать вывод.</a:t>
            </a:r>
          </a:p>
          <a:p>
            <a:r>
              <a:rPr lang="ru-RU" dirty="0"/>
              <a:t>Вывод – краткий итог рассуждений. Можно использовать, например, такие фразы: «Таким образом, можно сделать вывод…», «Подводя черту/итог, хотелось бы отметить</a:t>
            </a:r>
            <a:r>
              <a:rPr lang="ru-RU" dirty="0" smtClean="0"/>
              <a:t>…»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7309938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9"/>
            <a:ext cx="7762056" cy="1008111"/>
          </a:xfrm>
        </p:spPr>
        <p:txBody>
          <a:bodyPr>
            <a:noAutofit/>
          </a:bodyPr>
          <a:lstStyle/>
          <a:p>
            <a:r>
              <a:rPr lang="ru-RU" sz="2400" dirty="0"/>
              <a:t>Пункт 23.3. предполагает приведите не менее двух социальных фактов/примеров из различных источников</a:t>
            </a:r>
            <a:r>
              <a:rPr lang="ru-RU" sz="2400" dirty="0" smtClean="0"/>
              <a:t>:</a:t>
            </a:r>
            <a:endParaRPr lang="ru-RU" sz="2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340768"/>
            <a:ext cx="8424936" cy="5256583"/>
          </a:xfrm>
        </p:spPr>
        <p:txBody>
          <a:bodyPr/>
          <a:lstStyle/>
          <a:p>
            <a:r>
              <a:rPr lang="ru-RU" dirty="0"/>
              <a:t>–из общественной жизни современного общества (реальные факты и модели социальных ситуаций),в том  числе по материалам СМИ, </a:t>
            </a:r>
            <a:r>
              <a:rPr lang="ru-RU" dirty="0" smtClean="0"/>
              <a:t>интернет - ресурсов </a:t>
            </a:r>
            <a:r>
              <a:rPr lang="ru-RU" dirty="0"/>
              <a:t>социологических служб;</a:t>
            </a:r>
            <a:br>
              <a:rPr lang="ru-RU" dirty="0"/>
            </a:br>
            <a:r>
              <a:rPr lang="ru-RU" dirty="0"/>
              <a:t>–из личного социального опыта, в том числе события из Вашей жизни и жизни Ваших родственников/ знакомых, прочитанные книги, просмотренные кинофильмы /театральные постановки и др.;</a:t>
            </a:r>
            <a:br>
              <a:rPr lang="ru-RU" dirty="0"/>
            </a:br>
            <a:r>
              <a:rPr lang="ru-RU" dirty="0"/>
              <a:t>–из истории, включая историю литературы и искусства, различных наук</a:t>
            </a:r>
            <a:br>
              <a:rPr lang="ru-RU" dirty="0"/>
            </a:br>
            <a:r>
              <a:rPr lang="ru-RU" dirty="0"/>
              <a:t>и техники.</a:t>
            </a:r>
            <a:br>
              <a:rPr lang="ru-RU" dirty="0"/>
            </a:br>
            <a:r>
              <a:rPr lang="ru-RU" i="1" dirty="0"/>
              <a:t>Каждый приводимый факт/ пример должен быть сформулирован</a:t>
            </a:r>
            <a:r>
              <a:rPr lang="ru-RU" dirty="0"/>
              <a:t> </a:t>
            </a:r>
            <a:r>
              <a:rPr lang="ru-RU" i="1" dirty="0"/>
              <a:t>развёрнуто и подтверждать обозначенную основную идею, теоретическое</a:t>
            </a:r>
            <a:r>
              <a:rPr lang="ru-RU" dirty="0"/>
              <a:t> </a:t>
            </a:r>
            <a:r>
              <a:rPr lang="ru-RU" i="1" dirty="0"/>
              <a:t>положение, рассуждение или вывод /быть с ними явно связан. По своему содержанию примеры не должны быть однотипными (не должны дублировать друг друга</a:t>
            </a:r>
            <a:r>
              <a:rPr lang="ru-RU" i="1" dirty="0" smtClean="0"/>
              <a:t>.)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7867403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5"/>
            <a:ext cx="8208912" cy="1224135"/>
          </a:xfrm>
        </p:spPr>
        <p:txBody>
          <a:bodyPr>
            <a:normAutofit fontScale="90000"/>
          </a:bodyPr>
          <a:lstStyle/>
          <a:p>
            <a:r>
              <a:rPr lang="ru-RU" dirty="0"/>
              <a:t>Критерии оценивания </a:t>
            </a:r>
            <a:r>
              <a:rPr lang="ru-RU" dirty="0" smtClean="0"/>
              <a:t>по </a:t>
            </a:r>
            <a:r>
              <a:rPr lang="ru-RU" dirty="0"/>
              <a:t>пунктам 23.2. и 23.3</a:t>
            </a:r>
            <a:r>
              <a:rPr lang="ru-RU" dirty="0" smtClean="0"/>
              <a:t>.: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679132568"/>
              </p:ext>
            </p:extLst>
          </p:nvPr>
        </p:nvGraphicFramePr>
        <p:xfrm>
          <a:off x="468313" y="1700808"/>
          <a:ext cx="8280400" cy="482453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79351"/>
                <a:gridCol w="6627007"/>
                <a:gridCol w="574042"/>
              </a:tblGrid>
              <a:tr h="532027"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1.3.</a:t>
                      </a:r>
                      <a:endParaRPr lang="ru-RU" sz="2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Качество раскрытия детализированного пункта 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</a:tr>
              <a:tr h="1614105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Приведены корректные с точки зрения научного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обществознания (без ошибок) ключевые понятия /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теоретические положения /рассуждения /выводы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1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</a:tr>
              <a:tr h="106429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Все иные ситуации, включая рассуждения бытового</a:t>
                      </a:r>
                      <a:br>
                        <a:rPr lang="ru-RU" sz="2000">
                          <a:effectLst/>
                        </a:rPr>
                      </a:br>
                      <a:r>
                        <a:rPr lang="ru-RU" sz="2000">
                          <a:effectLst/>
                        </a:rPr>
                        <a:t>характера без опоры на обществоведческие знания</a:t>
                      </a:r>
                      <a:endParaRPr lang="ru-RU" sz="20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0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</a:tr>
              <a:tr h="161410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>
                          <a:effectLst/>
                        </a:rPr>
                        <a:t> </a:t>
                      </a:r>
                      <a:endParaRPr lang="ru-RU" sz="8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Указания по оцениванию: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Если по критерию 1.3 выставляется 0 баллов, то по критерию 1.4</a:t>
                      </a:r>
                      <a:br>
                        <a:rPr lang="ru-RU" sz="2000" dirty="0">
                          <a:effectLst/>
                        </a:rPr>
                      </a:br>
                      <a:r>
                        <a:rPr lang="ru-RU" sz="2000" dirty="0">
                          <a:effectLst/>
                        </a:rPr>
                        <a:t>выставляется  0 баллов</a:t>
                      </a:r>
                      <a:endParaRPr lang="ru-RU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142" marR="52142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0349837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914400" y="188641"/>
            <a:ext cx="7315200" cy="288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408538090"/>
              </p:ext>
            </p:extLst>
          </p:nvPr>
        </p:nvGraphicFramePr>
        <p:xfrm>
          <a:off x="539553" y="548680"/>
          <a:ext cx="8280918" cy="597666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76063"/>
                <a:gridCol w="7200800"/>
                <a:gridCol w="504055"/>
              </a:tblGrid>
              <a:tr h="6377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1.4.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Качество приводимых социальных фактов и примеров 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2582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Приведено не менее двух корректных, </a:t>
                      </a:r>
                      <a:r>
                        <a:rPr lang="ru-RU" sz="1600" dirty="0" smtClean="0">
                          <a:effectLst/>
                        </a:rPr>
                        <a:t>развёрнуто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сформулированных </a:t>
                      </a:r>
                      <a:r>
                        <a:rPr lang="ru-RU" sz="1600" dirty="0">
                          <a:effectLst/>
                        </a:rPr>
                        <a:t>фактов/ примеров из </a:t>
                      </a:r>
                      <a:r>
                        <a:rPr lang="ru-RU" sz="1600" dirty="0" smtClean="0">
                          <a:effectLst/>
                        </a:rPr>
                        <a:t>различных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источников</a:t>
                      </a:r>
                      <a:r>
                        <a:rPr lang="ru-RU" sz="1600" dirty="0">
                          <a:effectLst/>
                        </a:rPr>
                        <a:t>, подтверждающих иллюстрируемый тезис.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Имеется явная связь каждого факта/ примера с </a:t>
                      </a:r>
                      <a:r>
                        <a:rPr lang="ru-RU" sz="1600" dirty="0" smtClean="0">
                          <a:effectLst/>
                        </a:rPr>
                        <a:t>приведённым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тезисом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2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40053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Приведён только один корректный, </a:t>
                      </a:r>
                      <a:r>
                        <a:rPr lang="ru-RU" sz="1600" dirty="0" smtClean="0">
                          <a:effectLst/>
                        </a:rPr>
                        <a:t>развёрнуто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сформулированный </a:t>
                      </a:r>
                      <a:r>
                        <a:rPr lang="ru-RU" sz="1600" dirty="0">
                          <a:effectLst/>
                        </a:rPr>
                        <a:t>факт/пример, </a:t>
                      </a:r>
                      <a:r>
                        <a:rPr lang="ru-RU" sz="1600" dirty="0" smtClean="0">
                          <a:effectLst/>
                        </a:rPr>
                        <a:t>подтверждающий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иллюстрируемый </a:t>
                      </a:r>
                      <a:r>
                        <a:rPr lang="ru-RU" sz="1600" dirty="0">
                          <a:effectLst/>
                        </a:rPr>
                        <a:t>тезис.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Имеется явная связь этого факта/примера с </a:t>
                      </a:r>
                      <a:r>
                        <a:rPr lang="ru-RU" sz="1600" dirty="0" smtClean="0">
                          <a:effectLst/>
                        </a:rPr>
                        <a:t>приведённым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тезисом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ИЛИ Приведены из источников одного типа </a:t>
                      </a:r>
                      <a:r>
                        <a:rPr lang="ru-RU" sz="1600" dirty="0" smtClean="0">
                          <a:effectLst/>
                        </a:rPr>
                        <a:t>корректные,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развёрнуто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сформулированные факты/примеры,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подтверждающие </a:t>
                      </a:r>
                      <a:r>
                        <a:rPr lang="ru-RU" sz="1600" dirty="0">
                          <a:effectLst/>
                        </a:rPr>
                        <a:t>иллюстрируемый тезис.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Имеется явная связь каждого факта/примера с </a:t>
                      </a:r>
                      <a:r>
                        <a:rPr lang="ru-RU" sz="1600" dirty="0" smtClean="0">
                          <a:effectLst/>
                        </a:rPr>
                        <a:t>приведённым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тезисом</a:t>
                      </a:r>
                      <a:r>
                        <a:rPr lang="ru-RU" sz="1600" dirty="0">
                          <a:effectLst/>
                        </a:rPr>
                        <a:t>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ИЛИ Приведены два примера из источников разных </a:t>
                      </a:r>
                      <a:r>
                        <a:rPr lang="ru-RU" sz="1600" dirty="0" smtClean="0">
                          <a:effectLst/>
                        </a:rPr>
                        <a:t>типов,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дублирующие </a:t>
                      </a:r>
                      <a:r>
                        <a:rPr lang="ru-RU" sz="1600" dirty="0">
                          <a:effectLst/>
                        </a:rPr>
                        <a:t>друг друга по содержанию.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Имеется явная связь каждого факта/примера с приведённым</a:t>
                      </a:r>
                      <a:br>
                        <a:rPr lang="ru-RU" sz="1600" dirty="0">
                          <a:effectLst/>
                        </a:rPr>
                      </a:br>
                      <a:r>
                        <a:rPr lang="ru-RU" sz="1600" dirty="0">
                          <a:effectLst/>
                        </a:rPr>
                        <a:t>тезисом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1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68007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>
                          <a:effectLst/>
                        </a:rPr>
                        <a:t> </a:t>
                      </a:r>
                      <a:endParaRPr lang="ru-RU" sz="16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Все иные ситуации, непредусмотренные </a:t>
                      </a:r>
                      <a:r>
                        <a:rPr lang="ru-RU" sz="1600" dirty="0" smtClean="0">
                          <a:effectLst/>
                        </a:rPr>
                        <a:t>правилами</a:t>
                      </a:r>
                      <a:r>
                        <a:rPr lang="ru-RU" sz="1600" baseline="0" dirty="0" smtClean="0">
                          <a:effectLst/>
                        </a:rPr>
                        <a:t> </a:t>
                      </a:r>
                      <a:r>
                        <a:rPr lang="ru-RU" sz="1600" dirty="0" smtClean="0">
                          <a:effectLst/>
                        </a:rPr>
                        <a:t>выставления </a:t>
                      </a:r>
                      <a:r>
                        <a:rPr lang="ru-RU" sz="1600" dirty="0">
                          <a:effectLst/>
                        </a:rPr>
                        <a:t>2 </a:t>
                      </a:r>
                      <a:r>
                        <a:rPr lang="ru-RU" sz="1600" dirty="0" smtClean="0">
                          <a:effectLst/>
                        </a:rPr>
                        <a:t> и </a:t>
                      </a:r>
                      <a:r>
                        <a:rPr lang="ru-RU" sz="1600" dirty="0">
                          <a:effectLst/>
                        </a:rPr>
                        <a:t>1баллов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effectLst/>
                        </a:rPr>
                        <a:t>0</a:t>
                      </a:r>
                      <a:endParaRPr lang="ru-RU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130982363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1"/>
            <a:ext cx="7834064" cy="28803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3862529"/>
              </p:ext>
            </p:extLst>
          </p:nvPr>
        </p:nvGraphicFramePr>
        <p:xfrm>
          <a:off x="395536" y="548681"/>
          <a:ext cx="8424937" cy="59046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04433"/>
                <a:gridCol w="6632415"/>
                <a:gridCol w="988089"/>
              </a:tblGrid>
              <a:tr h="5904655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Указания по оцениванию: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Могут быть приведены как реальные факты общественной жизни настоящего и/ или прошлого, личного социального опыта участника экзамена, так и модели социальных ситуаций.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Указания источника фактов современной общественной жизни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(конкретного СМИ, социологической службы и т.п. ) не требуется.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Информация о прочитанных книгах / просмотренных спектаклях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/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посещённых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выставках, экскурсиях и т.п. относится к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личному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социальному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опыту участников экзамена не зависимо от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того,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осуществлялась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эта деятельность в рамках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образовательного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процесса 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в образовательной организации, в семье или в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процессе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ru-RU" sz="1600" dirty="0" smtClean="0">
                          <a:solidFill>
                            <a:schemeClr val="bg1"/>
                          </a:solidFill>
                          <a:effectLst/>
                        </a:rPr>
                        <a:t>самообразования</a:t>
                      </a: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.</a:t>
                      </a:r>
                      <a:b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</a:br>
                      <a:r>
                        <a:rPr lang="ru-RU" sz="1600" dirty="0">
                          <a:solidFill>
                            <a:schemeClr val="bg1"/>
                          </a:solidFill>
                          <a:effectLst/>
                        </a:rPr>
                        <a:t>Факты/ примеры, содержащие фактические и смысловые ошибки, приведшие к существенному искажению сути высказывания или свидетельствующие о непонимании используемого материала не засчитываются при оценивании</a:t>
                      </a:r>
                      <a:endParaRPr lang="ru-RU" sz="16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ru-RU" sz="1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42946452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b="1" dirty="0"/>
              <a:t>Цель:</a:t>
            </a:r>
            <a:r>
              <a:rPr lang="ru-RU" sz="2400" dirty="0"/>
              <a:t> </a:t>
            </a:r>
            <a:r>
              <a:rPr lang="ru-RU" sz="2400" dirty="0" smtClean="0"/>
              <a:t>выстраивание алгоритма </a:t>
            </a:r>
            <a:r>
              <a:rPr lang="ru-RU" sz="2400" dirty="0"/>
              <a:t>работы </a:t>
            </a:r>
            <a:r>
              <a:rPr lang="ru-RU" sz="2400"/>
              <a:t>при </a:t>
            </a:r>
            <a:r>
              <a:rPr lang="ru-RU" sz="2400" smtClean="0"/>
              <a:t>формировании </a:t>
            </a:r>
            <a:r>
              <a:rPr lang="ru-RU" sz="2400" dirty="0"/>
              <a:t>умения составления сложного плана при подготовке к ГИА в форме ЕГЭ по обществознанию в связи с изменениями КИМ ГИА–2021</a:t>
            </a: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endParaRPr lang="ru-RU" dirty="0"/>
          </a:p>
          <a:p>
            <a:pPr marL="45720" indent="0">
              <a:buNone/>
            </a:pPr>
            <a:endParaRPr lang="ru-RU" dirty="0"/>
          </a:p>
        </p:txBody>
      </p:sp>
      <p:pic>
        <p:nvPicPr>
          <p:cNvPr id="6146" name="Picture 2" descr="https://i1.wp.com/sergeyafonin.ru/wp-content/uploads/2017/04/1.jpg?fit=1920%2C1080&amp;ssl=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2996953"/>
            <a:ext cx="5632626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18324454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864095"/>
          </a:xfrm>
        </p:spPr>
        <p:txBody>
          <a:bodyPr/>
          <a:lstStyle/>
          <a:p>
            <a:r>
              <a:rPr lang="ru-RU" dirty="0" smtClean="0"/>
              <a:t>Выводы и рекомендации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39552" y="1196753"/>
            <a:ext cx="8280920" cy="5112608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ru-RU" dirty="0"/>
              <a:t>Отработка умения составлять сложные планы, приводить объяснения, аргументы, примеры  должна проводиться систематически, начиная с 5-6 класса.</a:t>
            </a:r>
          </a:p>
          <a:p>
            <a:pPr lvl="0"/>
            <a:r>
              <a:rPr lang="ru-RU" dirty="0"/>
              <a:t>Начиная с составления простого плана в 5-6 классах, необходимо в 7-8 классах отрабатывать умение по составлению сложных планов.</a:t>
            </a:r>
          </a:p>
          <a:p>
            <a:pPr lvl="0"/>
            <a:r>
              <a:rPr lang="ru-RU" dirty="0"/>
              <a:t>Данный навык формируется при работе с текстом учебника, текстом источника, при подготовке домашнего задания.</a:t>
            </a:r>
          </a:p>
          <a:p>
            <a:pPr lvl="0"/>
            <a:r>
              <a:rPr lang="ru-RU" dirty="0"/>
              <a:t>Необходимо учить детей структурировать по плану свои ответы, выступления, анализировать выступления одноклассников и т.д.</a:t>
            </a:r>
          </a:p>
          <a:p>
            <a:pPr lvl="0"/>
            <a:r>
              <a:rPr lang="ru-RU" dirty="0"/>
              <a:t>Необходимо использовать </a:t>
            </a:r>
            <a:r>
              <a:rPr lang="ru-RU" dirty="0" err="1"/>
              <a:t>межпредметные</a:t>
            </a:r>
            <a:r>
              <a:rPr lang="ru-RU" dirty="0"/>
              <a:t> связи, особенно содержательную часть истории, МХК, литературы и т.д., что не только позволит расширить кругозор учащихся, но и поможет им подбирать примеры по обществоведческим темам.</a:t>
            </a:r>
          </a:p>
          <a:p>
            <a:r>
              <a:rPr lang="ru-RU" dirty="0"/>
              <a:t>Обратить внимание на предполагаемые изменения в соответствии с Перспективной моделью измерительных материалов для ГИА по программам СОО по обществознанию и начать работу в данном направлении, добавляя к составлению  плана объяснения, рассуждения, выводы, примеры. Такая работа должна начинаться также с 5-6 классов. И проводится в системе. </a:t>
            </a:r>
          </a:p>
        </p:txBody>
      </p:sp>
    </p:spTree>
    <p:extLst>
      <p:ext uri="{BB962C8B-B14F-4D97-AF65-F5344CB8AC3E}">
        <p14:creationId xmlns:p14="http://schemas.microsoft.com/office/powerpoint/2010/main" xmlns="" val="412702230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914400" y="980729"/>
            <a:ext cx="7315200" cy="1296143"/>
          </a:xfrm>
        </p:spPr>
        <p:txBody>
          <a:bodyPr/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914400" y="2492896"/>
            <a:ext cx="7315200" cy="38182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420888"/>
            <a:ext cx="7128792" cy="4176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8536406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3"/>
            <a:ext cx="7315200" cy="1224135"/>
          </a:xfrm>
        </p:spPr>
        <p:txBody>
          <a:bodyPr/>
          <a:lstStyle/>
          <a:p>
            <a:r>
              <a:rPr lang="ru-RU" b="1" dirty="0"/>
              <a:t>Актуальность вопроса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14400" y="1844825"/>
            <a:ext cx="7315200" cy="4464536"/>
          </a:xfrm>
        </p:spPr>
        <p:txBody>
          <a:bodyPr/>
          <a:lstStyle/>
          <a:p>
            <a:r>
              <a:rPr lang="ru-RU" dirty="0"/>
              <a:t>Следует отметить, что задание по составлению плана - одно из самых сложных в работе ЕГЭ</a:t>
            </a:r>
            <a:r>
              <a:rPr lang="ru-RU" dirty="0" smtClean="0"/>
              <a:t>.</a:t>
            </a:r>
          </a:p>
          <a:p>
            <a:r>
              <a:rPr lang="ru-RU" dirty="0"/>
              <a:t>Понятно, что простое зазубривание планов смысла не имеет, так как их достаточно большое количество. </a:t>
            </a:r>
            <a:endParaRPr lang="ru-RU" dirty="0" smtClean="0"/>
          </a:p>
          <a:p>
            <a:r>
              <a:rPr lang="ru-RU" dirty="0"/>
              <a:t>Н</a:t>
            </a:r>
            <a:r>
              <a:rPr lang="ru-RU" dirty="0" smtClean="0"/>
              <a:t>еобходимо </a:t>
            </a:r>
            <a:r>
              <a:rPr lang="ru-RU" dirty="0"/>
              <a:t>разработать логическую схему, алгоритм составления сложных планов и систематически отрабатывать умения и навыки в этом направлении.</a:t>
            </a:r>
          </a:p>
          <a:p>
            <a:r>
              <a:rPr lang="ru-RU" dirty="0"/>
              <a:t>Н</a:t>
            </a:r>
            <a:r>
              <a:rPr lang="ru-RU" dirty="0" smtClean="0"/>
              <a:t>еобходимо </a:t>
            </a:r>
            <a:r>
              <a:rPr lang="ru-RU" dirty="0"/>
              <a:t>учитывать, что с каждым годом задания ЕГЭ по обществознанию </a:t>
            </a:r>
            <a:r>
              <a:rPr lang="ru-RU" dirty="0" smtClean="0"/>
              <a:t>усложняются.</a:t>
            </a:r>
          </a:p>
          <a:p>
            <a:r>
              <a:rPr lang="ru-RU" dirty="0"/>
              <a:t>В перспективе на следующий учебный год задание №23 в работе ЕГЭ будет наиболее сложным</a:t>
            </a:r>
          </a:p>
        </p:txBody>
      </p:sp>
    </p:spTree>
    <p:extLst>
      <p:ext uri="{BB962C8B-B14F-4D97-AF65-F5344CB8AC3E}">
        <p14:creationId xmlns:p14="http://schemas.microsoft.com/office/powerpoint/2010/main" xmlns="" val="3276206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76673"/>
            <a:ext cx="7315200" cy="936103"/>
          </a:xfrm>
        </p:spPr>
        <p:txBody>
          <a:bodyPr>
            <a:normAutofit fontScale="90000"/>
          </a:bodyPr>
          <a:lstStyle/>
          <a:p>
            <a:r>
              <a:rPr lang="ru-RU" sz="2400" dirty="0"/>
              <a:t>Перспективная модель измерительных материалов для государственной итоговой аттестации</a:t>
            </a:r>
            <a:br>
              <a:rPr lang="ru-RU" sz="2400" dirty="0"/>
            </a:br>
            <a:r>
              <a:rPr lang="ru-RU" sz="2400" dirty="0"/>
              <a:t>по программам среднего  общего образования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1412776"/>
            <a:ext cx="8568952" cy="4896585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/>
              <a:t>Цитата:</a:t>
            </a:r>
            <a:endParaRPr lang="ru-RU" dirty="0"/>
          </a:p>
          <a:p>
            <a:r>
              <a:rPr lang="ru-RU" dirty="0"/>
              <a:t>2) </a:t>
            </a:r>
            <a:r>
              <a:rPr lang="ru-RU" b="1" dirty="0"/>
              <a:t>объясните содержание</a:t>
            </a:r>
            <a:r>
              <a:rPr lang="ru-RU" dirty="0"/>
              <a:t> любого детализированного пункта Вашего плана,</a:t>
            </a:r>
            <a:br>
              <a:rPr lang="ru-RU" dirty="0"/>
            </a:br>
            <a:r>
              <a:rPr lang="ru-RU" dirty="0"/>
              <a:t>раскрывающего тему по существу, с </a:t>
            </a:r>
            <a:r>
              <a:rPr lang="ru-RU" b="1" dirty="0"/>
              <a:t>применением </a:t>
            </a:r>
            <a:r>
              <a:rPr lang="ru-RU" dirty="0"/>
              <a:t>соответствующих</a:t>
            </a:r>
            <a:br>
              <a:rPr lang="ru-RU" dirty="0"/>
            </a:br>
            <a:r>
              <a:rPr lang="ru-RU" dirty="0"/>
              <a:t>обществоведческих </a:t>
            </a:r>
            <a:r>
              <a:rPr lang="ru-RU" b="1" dirty="0"/>
              <a:t>понятий, теоретических положений: приведите</a:t>
            </a:r>
            <a:br>
              <a:rPr lang="ru-RU" b="1" dirty="0"/>
            </a:br>
            <a:r>
              <a:rPr lang="ru-RU" b="1" dirty="0"/>
              <a:t>рассуждения и сделайте выводы;</a:t>
            </a:r>
            <a:br>
              <a:rPr lang="ru-RU" b="1" dirty="0"/>
            </a:br>
            <a:r>
              <a:rPr lang="ru-RU" dirty="0"/>
              <a:t>3)</a:t>
            </a:r>
            <a:r>
              <a:rPr lang="ru-RU" b="1" dirty="0"/>
              <a:t>для иллюстрации</a:t>
            </a:r>
            <a:r>
              <a:rPr lang="ru-RU" dirty="0"/>
              <a:t> сформулированных Вами теоретических положений,</a:t>
            </a:r>
            <a:br>
              <a:rPr lang="ru-RU" dirty="0"/>
            </a:br>
            <a:r>
              <a:rPr lang="ru-RU" dirty="0"/>
              <a:t>рассуждений и выводов приведите </a:t>
            </a:r>
            <a:r>
              <a:rPr lang="ru-RU" b="1" dirty="0"/>
              <a:t>не менее двух социальных</a:t>
            </a:r>
            <a:br>
              <a:rPr lang="ru-RU" b="1" dirty="0"/>
            </a:br>
            <a:r>
              <a:rPr lang="ru-RU" b="1" dirty="0"/>
              <a:t>фактов/примеров из различных источников</a:t>
            </a:r>
            <a:r>
              <a:rPr lang="ru-RU" dirty="0"/>
              <a:t>:</a:t>
            </a:r>
            <a:br>
              <a:rPr lang="ru-RU" dirty="0"/>
            </a:br>
            <a:r>
              <a:rPr lang="ru-RU" dirty="0"/>
              <a:t>– из общественной жизни современного общества (реальные факты</a:t>
            </a:r>
            <a:br>
              <a:rPr lang="ru-RU" dirty="0"/>
            </a:br>
            <a:r>
              <a:rPr lang="ru-RU" dirty="0"/>
              <a:t>и модели социальных ситуаций), в том числе по материалам СМИ, интернет-</a:t>
            </a:r>
            <a:br>
              <a:rPr lang="ru-RU" dirty="0"/>
            </a:br>
            <a:r>
              <a:rPr lang="ru-RU" dirty="0"/>
              <a:t>ресурсов социологических служб;</a:t>
            </a:r>
            <a:br>
              <a:rPr lang="ru-RU" dirty="0"/>
            </a:br>
            <a:r>
              <a:rPr lang="ru-RU" dirty="0"/>
              <a:t>–из личного социального опыта, в том числе события из Вашей жизни</a:t>
            </a:r>
            <a:br>
              <a:rPr lang="ru-RU" dirty="0"/>
            </a:br>
            <a:r>
              <a:rPr lang="ru-RU" dirty="0"/>
              <a:t>и жизни Ваших родственников/ знакомых, прочитанные книги,</a:t>
            </a:r>
            <a:br>
              <a:rPr lang="ru-RU" dirty="0"/>
            </a:br>
            <a:r>
              <a:rPr lang="ru-RU" dirty="0"/>
              <a:t>просмотренные кинофильмы /театральные постановки и др.;</a:t>
            </a:r>
            <a:br>
              <a:rPr lang="ru-RU" dirty="0"/>
            </a:br>
            <a:r>
              <a:rPr lang="ru-RU" dirty="0"/>
              <a:t>– из истории, включая историю литературы и искусства, различных наук</a:t>
            </a:r>
            <a:br>
              <a:rPr lang="ru-RU" dirty="0"/>
            </a:br>
            <a:r>
              <a:rPr lang="ru-RU" dirty="0"/>
              <a:t>и техники.</a:t>
            </a:r>
            <a:br>
              <a:rPr lang="ru-RU" dirty="0"/>
            </a:br>
            <a:r>
              <a:rPr lang="ru-RU" i="1" dirty="0"/>
              <a:t>Каждый приводимый факт/пример должен быть сформулирован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развёрнуто и подтверждать обозначенную основную идею, теоретическое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положение, рассуждение или вывод /быть с ними явно связан. По своему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содержанию примеры не должны быть однотипными (не должны</a:t>
            </a:r>
            <a:r>
              <a:rPr lang="ru-RU" dirty="0"/>
              <a:t/>
            </a:r>
            <a:br>
              <a:rPr lang="ru-RU" dirty="0"/>
            </a:br>
            <a:r>
              <a:rPr lang="ru-RU" i="1" dirty="0"/>
              <a:t>дублировать друг друга).</a:t>
            </a:r>
            <a:endParaRPr lang="ru-RU" dirty="0"/>
          </a:p>
          <a:p>
            <a:r>
              <a:rPr lang="ru-RU" dirty="0"/>
              <a:t>Задание на составление сложного плана направлено на проверку умения структурировать материал, выделять основные направления темы по обществознанию, формулировать подпункты каждого направления.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830087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39552" y="332657"/>
            <a:ext cx="7992888" cy="936103"/>
          </a:xfrm>
        </p:spPr>
        <p:txBody>
          <a:bodyPr>
            <a:normAutofit/>
          </a:bodyPr>
          <a:lstStyle/>
          <a:p>
            <a:r>
              <a:rPr lang="ru-RU" b="1" dirty="0"/>
              <a:t>Понятие «сложный план</a:t>
            </a:r>
            <a:r>
              <a:rPr lang="ru-RU" b="1" dirty="0" smtClean="0"/>
              <a:t>»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412776"/>
            <a:ext cx="5616624" cy="4924016"/>
          </a:xfrm>
        </p:spPr>
        <p:txBody>
          <a:bodyPr>
            <a:normAutofit lnSpcReduction="10000"/>
          </a:bodyPr>
          <a:lstStyle/>
          <a:p>
            <a:pPr algn="just"/>
            <a:r>
              <a:rPr lang="ru-RU" sz="2800" b="1" dirty="0"/>
              <a:t>План - </a:t>
            </a:r>
            <a:r>
              <a:rPr lang="ru-RU" sz="2800" dirty="0"/>
              <a:t>это</a:t>
            </a:r>
            <a:r>
              <a:rPr lang="ru-RU" sz="2800" b="1" dirty="0"/>
              <a:t> </a:t>
            </a:r>
            <a:r>
              <a:rPr lang="ru-RU" sz="2800" dirty="0"/>
              <a:t>чёткое последовательное представление частей содержания изученного текста в кратких формулировках, отражающих тему и/или основную идею соответствующего фрагмента.</a:t>
            </a:r>
          </a:p>
          <a:p>
            <a:pPr algn="just"/>
            <a:r>
              <a:rPr lang="ru-RU" sz="2800" b="1" dirty="0"/>
              <a:t>Сложный план – </a:t>
            </a:r>
            <a:r>
              <a:rPr lang="ru-RU" sz="2800" dirty="0"/>
              <a:t>тот же план, в котором основные направления детализированы в подпунктах.</a:t>
            </a:r>
          </a:p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6300192" y="1412776"/>
            <a:ext cx="2376264" cy="4926111"/>
          </a:xfrm>
        </p:spPr>
        <p:txBody>
          <a:bodyPr/>
          <a:lstStyle/>
          <a:p>
            <a:r>
              <a:rPr lang="ru-RU" dirty="0"/>
              <a:t>Например:</a:t>
            </a:r>
          </a:p>
          <a:p>
            <a:r>
              <a:rPr lang="ru-RU" dirty="0"/>
              <a:t>1.</a:t>
            </a:r>
          </a:p>
          <a:p>
            <a:r>
              <a:rPr lang="ru-RU" dirty="0"/>
              <a:t>2.</a:t>
            </a:r>
          </a:p>
          <a:p>
            <a:r>
              <a:rPr lang="ru-RU" dirty="0"/>
              <a:t>2.1</a:t>
            </a:r>
          </a:p>
          <a:p>
            <a:r>
              <a:rPr lang="ru-RU" dirty="0"/>
              <a:t>2.2</a:t>
            </a:r>
          </a:p>
          <a:p>
            <a:r>
              <a:rPr lang="ru-RU" dirty="0"/>
              <a:t>2.3</a:t>
            </a:r>
          </a:p>
          <a:p>
            <a:r>
              <a:rPr lang="ru-RU" dirty="0"/>
              <a:t>3.</a:t>
            </a:r>
          </a:p>
          <a:p>
            <a:r>
              <a:rPr lang="ru-RU" dirty="0"/>
              <a:t>3.1</a:t>
            </a:r>
          </a:p>
          <a:p>
            <a:r>
              <a:rPr lang="ru-RU" dirty="0"/>
              <a:t>3.2</a:t>
            </a:r>
          </a:p>
          <a:p>
            <a:r>
              <a:rPr lang="ru-RU" dirty="0"/>
              <a:t>И т.д. Возможно применение обозначений: А), Б), В) или -, -, -.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760550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296143"/>
          </a:xfrm>
        </p:spPr>
        <p:txBody>
          <a:bodyPr>
            <a:normAutofit/>
          </a:bodyPr>
          <a:lstStyle/>
          <a:p>
            <a:r>
              <a:rPr lang="ru-RU" sz="3200" dirty="0"/>
              <a:t>Планы могут быть разных видов: назывной, вопросный и тезисный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7" name="Объект 6"/>
          <p:cNvSpPr>
            <a:spLocks noGrp="1"/>
          </p:cNvSpPr>
          <p:nvPr>
            <p:ph sz="quarter" idx="13"/>
          </p:nvPr>
        </p:nvSpPr>
        <p:spPr>
          <a:xfrm>
            <a:off x="539552" y="1628800"/>
            <a:ext cx="3024336" cy="4707992"/>
          </a:xfrm>
        </p:spPr>
        <p:txBody>
          <a:bodyPr/>
          <a:lstStyle/>
          <a:p>
            <a:r>
              <a:rPr lang="ru-RU" sz="2800" b="1" dirty="0"/>
              <a:t>Назывной план </a:t>
            </a:r>
            <a:r>
              <a:rPr lang="ru-RU" sz="2800" dirty="0"/>
              <a:t>состоит из понятий и элементов их содержания. Элементы содержания обычно указываются в подпунктах. </a:t>
            </a:r>
          </a:p>
          <a:p>
            <a:endParaRPr lang="ru-RU" dirty="0"/>
          </a:p>
        </p:txBody>
      </p:sp>
      <p:sp>
        <p:nvSpPr>
          <p:cNvPr id="8" name="Объект 7"/>
          <p:cNvSpPr>
            <a:spLocks noGrp="1"/>
          </p:cNvSpPr>
          <p:nvPr>
            <p:ph sz="quarter" idx="14"/>
          </p:nvPr>
        </p:nvSpPr>
        <p:spPr>
          <a:xfrm>
            <a:off x="3923928" y="1628800"/>
            <a:ext cx="4824536" cy="4710087"/>
          </a:xfrm>
        </p:spPr>
        <p:txBody>
          <a:bodyPr>
            <a:normAutofit fontScale="92500" lnSpcReduction="10000"/>
          </a:bodyPr>
          <a:lstStyle/>
          <a:p>
            <a:r>
              <a:rPr lang="ru-RU" dirty="0"/>
              <a:t>1 Понятие политической партии.</a:t>
            </a:r>
          </a:p>
          <a:p>
            <a:r>
              <a:rPr lang="ru-RU" dirty="0"/>
              <a:t>2 Особенности политических партий как общественных организаций:</a:t>
            </a:r>
          </a:p>
          <a:p>
            <a:r>
              <a:rPr lang="ru-RU" dirty="0"/>
              <a:t>а) наличие программы</a:t>
            </a:r>
          </a:p>
          <a:p>
            <a:r>
              <a:rPr lang="ru-RU" dirty="0"/>
              <a:t>б) наличие устава</a:t>
            </a:r>
          </a:p>
          <a:p>
            <a:r>
              <a:rPr lang="ru-RU" dirty="0"/>
              <a:t>в) наличие организационной структуры</a:t>
            </a:r>
          </a:p>
          <a:p>
            <a:r>
              <a:rPr lang="ru-RU" dirty="0"/>
              <a:t>г) наличие партийного аппарата и др.</a:t>
            </a:r>
          </a:p>
          <a:p>
            <a:r>
              <a:rPr lang="ru-RU" dirty="0"/>
              <a:t>3 Функции политических партий в демократическом обществе:</a:t>
            </a:r>
          </a:p>
          <a:p>
            <a:r>
              <a:rPr lang="ru-RU" dirty="0"/>
              <a:t>а) представительство интересов большинства социальных групп</a:t>
            </a:r>
          </a:p>
          <a:p>
            <a:r>
              <a:rPr lang="ru-RU" dirty="0"/>
              <a:t>б) политическая социализация</a:t>
            </a:r>
          </a:p>
          <a:p>
            <a:r>
              <a:rPr lang="ru-RU" dirty="0"/>
              <a:t>в) участие в выборах (электоральная) и др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4801755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648071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980728"/>
            <a:ext cx="3528392" cy="5356064"/>
          </a:xfrm>
        </p:spPr>
        <p:txBody>
          <a:bodyPr/>
          <a:lstStyle/>
          <a:p>
            <a:r>
              <a:rPr lang="ru-RU" sz="2800" b="1" dirty="0"/>
              <a:t>Вопросный план </a:t>
            </a:r>
            <a:r>
              <a:rPr lang="ru-RU" sz="2800" dirty="0"/>
              <a:t>состоит из перечня вопросов, отвечая на которые можно раскрыть тему.</a:t>
            </a:r>
            <a:r>
              <a:rPr lang="ru-RU" sz="2800" b="1" dirty="0"/>
              <a:t> </a:t>
            </a:r>
            <a:r>
              <a:rPr lang="ru-RU" sz="2800" dirty="0"/>
              <a:t>Подпункты содержат элементы ответов на вопрос.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995936" y="1124744"/>
            <a:ext cx="4896544" cy="5214143"/>
          </a:xfrm>
        </p:spPr>
        <p:txBody>
          <a:bodyPr>
            <a:normAutofit lnSpcReduction="10000"/>
          </a:bodyPr>
          <a:lstStyle/>
          <a:p>
            <a:r>
              <a:rPr lang="ru-RU" dirty="0"/>
              <a:t>1) что такое правонарушение?</a:t>
            </a:r>
          </a:p>
          <a:p>
            <a:r>
              <a:rPr lang="ru-RU" dirty="0"/>
              <a:t>2) какими признаками обладает</a:t>
            </a:r>
          </a:p>
          <a:p>
            <a:r>
              <a:rPr lang="ru-RU" dirty="0"/>
              <a:t>правонарушение?</a:t>
            </a:r>
          </a:p>
          <a:p>
            <a:r>
              <a:rPr lang="ru-RU" dirty="0"/>
              <a:t>А) противоправность</a:t>
            </a:r>
          </a:p>
          <a:p>
            <a:r>
              <a:rPr lang="ru-RU" dirty="0"/>
              <a:t>Б) общественная опасность</a:t>
            </a:r>
          </a:p>
          <a:p>
            <a:r>
              <a:rPr lang="ru-RU" dirty="0"/>
              <a:t>В) виновность</a:t>
            </a:r>
          </a:p>
          <a:p>
            <a:r>
              <a:rPr lang="ru-RU" dirty="0"/>
              <a:t>Г) юридическая ответственность</a:t>
            </a:r>
          </a:p>
          <a:p>
            <a:r>
              <a:rPr lang="ru-RU" dirty="0"/>
              <a:t>3) какие виды правонарушений</a:t>
            </a:r>
          </a:p>
          <a:p>
            <a:r>
              <a:rPr lang="ru-RU" dirty="0"/>
              <a:t>существуют?</a:t>
            </a:r>
          </a:p>
          <a:p>
            <a:r>
              <a:rPr lang="ru-RU" dirty="0"/>
              <a:t>А) проступки</a:t>
            </a:r>
          </a:p>
          <a:p>
            <a:r>
              <a:rPr lang="ru-RU" dirty="0"/>
              <a:t>Б) преступления</a:t>
            </a:r>
          </a:p>
          <a:p>
            <a:r>
              <a:rPr lang="ru-RU" dirty="0"/>
              <a:t>4) Каковы причины правонарушений?</a:t>
            </a:r>
          </a:p>
          <a:p>
            <a:r>
              <a:rPr lang="ru-RU" dirty="0"/>
              <a:t>5) какова юридическая ответственность за</a:t>
            </a:r>
          </a:p>
          <a:p>
            <a:r>
              <a:rPr lang="ru-RU" dirty="0"/>
              <a:t>правонарушения?</a:t>
            </a:r>
          </a:p>
          <a:p>
            <a:pPr marL="4572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6798317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332657"/>
            <a:ext cx="7315200" cy="1440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836712"/>
            <a:ext cx="2808312" cy="5500080"/>
          </a:xfrm>
        </p:spPr>
        <p:txBody>
          <a:bodyPr/>
          <a:lstStyle/>
          <a:p>
            <a:r>
              <a:rPr lang="ru-RU" sz="3200" b="1" dirty="0"/>
              <a:t>Тезисный план </a:t>
            </a:r>
            <a:r>
              <a:rPr lang="ru-RU" sz="3200" dirty="0"/>
              <a:t>состоит из тезисов, т.е. кратко сформулированных положений.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>
          <a:xfrm>
            <a:off x="3203848" y="476672"/>
            <a:ext cx="5616624" cy="6381328"/>
          </a:xfrm>
        </p:spPr>
        <p:txBody>
          <a:bodyPr>
            <a:noAutofit/>
          </a:bodyPr>
          <a:lstStyle/>
          <a:p>
            <a:r>
              <a:rPr lang="ru-RU" sz="1600" dirty="0"/>
              <a:t>1) Правонарушение – это общественно-опасное виновное деяние, противоречащее нормам права, наносящее вред отдельным людям или обществу и</a:t>
            </a:r>
          </a:p>
          <a:p>
            <a:r>
              <a:rPr lang="ru-RU" sz="1600" dirty="0"/>
              <a:t>влекущее за собой юридическую ответственность</a:t>
            </a:r>
          </a:p>
          <a:p>
            <a:r>
              <a:rPr lang="ru-RU" sz="1600" dirty="0"/>
              <a:t>2) Правонарушение характеризуется следующими признаками:</a:t>
            </a:r>
          </a:p>
          <a:p>
            <a:r>
              <a:rPr lang="ru-RU" sz="1600" dirty="0"/>
              <a:t>А) это поведение, которое может выражаться в действии (переход улицы на красный сигнал светофора) или бездействии (невыполнение </a:t>
            </a:r>
            <a:r>
              <a:rPr lang="ru-RU" sz="1600" dirty="0" smtClean="0"/>
              <a:t>определённых </a:t>
            </a:r>
            <a:r>
              <a:rPr lang="ru-RU" sz="1600" dirty="0"/>
              <a:t>обязанностей, например не заплатил налоги)</a:t>
            </a:r>
          </a:p>
          <a:p>
            <a:r>
              <a:rPr lang="ru-RU" sz="1600" dirty="0"/>
              <a:t>Б) противоречит нормам права (управление автомобилем в нетрезвом состоянии)</a:t>
            </a:r>
          </a:p>
          <a:p>
            <a:r>
              <a:rPr lang="ru-RU" sz="1600" dirty="0"/>
              <a:t>В) правонарушением признается виновное поведение (человек будет считаться виновным, если будет доказано, что он совершил противоправное деяние</a:t>
            </a:r>
          </a:p>
          <a:p>
            <a:r>
              <a:rPr lang="ru-RU" sz="1600" dirty="0"/>
              <a:t>осознанно).</a:t>
            </a:r>
          </a:p>
          <a:p>
            <a:r>
              <a:rPr lang="ru-RU" sz="1600" dirty="0"/>
              <a:t>Г) имеет общественно опасный характер, т.е. причиняет вред общественным отношениям (отдельной личности (здоровью например), государству (разглашение гос. тайны) или интересам всего общества (терроризм, хулиганство,</a:t>
            </a:r>
          </a:p>
          <a:p>
            <a:r>
              <a:rPr lang="ru-RU" sz="1600" dirty="0"/>
              <a:t>вандализм</a:t>
            </a:r>
            <a:r>
              <a:rPr lang="ru-RU" sz="1600" dirty="0" smtClean="0"/>
              <a:t>))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xmlns="" val="1918290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914400" y="260649"/>
            <a:ext cx="7315200" cy="1008111"/>
          </a:xfrm>
        </p:spPr>
        <p:txBody>
          <a:bodyPr>
            <a:noAutofit/>
          </a:bodyPr>
          <a:lstStyle/>
          <a:p>
            <a:r>
              <a:rPr lang="ru-RU" sz="3200" dirty="0"/>
              <a:t>О</a:t>
            </a:r>
            <a:r>
              <a:rPr lang="ru-RU" sz="3200" dirty="0" smtClean="0"/>
              <a:t>сновные </a:t>
            </a:r>
            <a:r>
              <a:rPr lang="ru-RU" sz="3200" dirty="0"/>
              <a:t>требования к составлению плана</a:t>
            </a:r>
            <a:r>
              <a:rPr lang="ru-RU" sz="3200" dirty="0" smtClean="0"/>
              <a:t>:</a:t>
            </a:r>
            <a:endParaRPr lang="ru-RU" sz="3200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395536" y="1196753"/>
            <a:ext cx="8352928" cy="5112608"/>
          </a:xfrm>
        </p:spPr>
        <p:txBody>
          <a:bodyPr/>
          <a:lstStyle/>
          <a:p>
            <a:pPr lvl="0"/>
            <a:r>
              <a:rPr lang="ru-RU" sz="2800" dirty="0"/>
              <a:t>Должна быть видна определённая структура: начало, содержание, окончание (значение, выводы и т.д.)</a:t>
            </a:r>
          </a:p>
          <a:p>
            <a:pPr lvl="0"/>
            <a:r>
              <a:rPr lang="ru-RU" sz="2800" dirty="0"/>
              <a:t>Формулировки должны быть корректны, соответствовать основным обществоведческим понятиям.</a:t>
            </a:r>
          </a:p>
          <a:p>
            <a:pPr lvl="0"/>
            <a:r>
              <a:rPr lang="ru-RU" sz="2800" dirty="0"/>
              <a:t>Формулировки должны носить конкретный характер, раскрывать тему по существу, не должны быть абстрактно-формальными.</a:t>
            </a:r>
          </a:p>
          <a:p>
            <a:pPr lvl="0"/>
            <a:r>
              <a:rPr lang="ru-RU" sz="2800" dirty="0"/>
              <a:t>Ни один пункт или подпункт не может называться так,  как весь план.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72345112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ерспектива">
  <a:themeElements>
    <a:clrScheme name="Перспектива">
      <a:dk1>
        <a:sysClr val="windowText" lastClr="000000"/>
      </a:dk1>
      <a:lt1>
        <a:sysClr val="window" lastClr="FFFFFF"/>
      </a:lt1>
      <a:dk2>
        <a:srgbClr val="283138"/>
      </a:dk2>
      <a:lt2>
        <a:srgbClr val="FF8600"/>
      </a:lt2>
      <a:accent1>
        <a:srgbClr val="838D9B"/>
      </a:accent1>
      <a:accent2>
        <a:srgbClr val="D2610C"/>
      </a:accent2>
      <a:accent3>
        <a:srgbClr val="80716A"/>
      </a:accent3>
      <a:accent4>
        <a:srgbClr val="94147C"/>
      </a:accent4>
      <a:accent5>
        <a:srgbClr val="5D5AD2"/>
      </a:accent5>
      <a:accent6>
        <a:srgbClr val="6F6C7D"/>
      </a:accent6>
      <a:hlink>
        <a:srgbClr val="6187E3"/>
      </a:hlink>
      <a:folHlink>
        <a:srgbClr val="7B8EB8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Перспектив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satMod val="100000"/>
                <a:lumMod val="100000"/>
              </a:schemeClr>
            </a:gs>
            <a:gs pos="65000">
              <a:schemeClr val="phClr">
                <a:tint val="100000"/>
                <a:shade val="95000"/>
                <a:satMod val="100000"/>
                <a:lumMod val="100000"/>
              </a:schemeClr>
            </a:gs>
            <a:gs pos="100000">
              <a:schemeClr val="phClr">
                <a:tint val="88000"/>
                <a:shade val="100000"/>
                <a:satMod val="400000"/>
                <a:lumMod val="1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95000"/>
                <a:satMod val="90000"/>
              </a:schemeClr>
              <a:schemeClr val="phClr">
                <a:shade val="92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Perspective</Template>
  <TotalTime>61</TotalTime>
  <Words>1385</Words>
  <Application>Microsoft Office PowerPoint</Application>
  <PresentationFormat>Экран (4:3)</PresentationFormat>
  <Paragraphs>151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Перспектива</vt:lpstr>
      <vt:lpstr>Отработка умений и навыков составления сложного (развёрнутого) плана в связи с изменениями КИМ ГИА–2021 по обществознанию</vt:lpstr>
      <vt:lpstr>Цель: выстраивание алгоритма работы при формировании умения составления сложного плана при подготовке к ГИА в форме ЕГЭ по обществознанию в связи с изменениями КИМ ГИА–2021</vt:lpstr>
      <vt:lpstr>Актуальность вопроса</vt:lpstr>
      <vt:lpstr>Перспективная модель измерительных материалов для государственной итоговой аттестации по программам среднего  общего образования</vt:lpstr>
      <vt:lpstr>Понятие «сложный план»</vt:lpstr>
      <vt:lpstr>Планы могут быть разных видов: назывной, вопросный и тезисный.</vt:lpstr>
      <vt:lpstr>Слайд 7</vt:lpstr>
      <vt:lpstr>Слайд 8</vt:lpstr>
      <vt:lpstr>Основные требования к составлению плана:</vt:lpstr>
      <vt:lpstr>Отработка умения составлять сложный план</vt:lpstr>
      <vt:lpstr>В  старших классах отработать с учащимися структуру плана, обращая внимание, что:</vt:lpstr>
      <vt:lpstr>Можно использовать слова-помощники</vt:lpstr>
      <vt:lpstr>На учительских сайтах </vt:lpstr>
      <vt:lpstr>На учительских сайтах </vt:lpstr>
      <vt:lpstr>Отработка умений и навыков в связи с изменениями КИМ ГИА–2021 по обществознанию</vt:lpstr>
      <vt:lpstr>Пункт 23.3. предполагает приведите не менее двух социальных фактов/примеров из различных источников:</vt:lpstr>
      <vt:lpstr>Критерии оценивания по пунктам 23.2. и 23.3.:</vt:lpstr>
      <vt:lpstr>Слайд 18</vt:lpstr>
      <vt:lpstr>Слайд 19</vt:lpstr>
      <vt:lpstr>Выводы и рекомендации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Отработка умений и навыков составления сложного (развёрнутого) плана в связи с изменениями КИМ ГИА–2021 по обществознанию</dc:title>
  <dc:creator>admin</dc:creator>
  <cp:lastModifiedBy>User-8</cp:lastModifiedBy>
  <cp:revision>9</cp:revision>
  <dcterms:created xsi:type="dcterms:W3CDTF">2021-02-24T20:59:35Z</dcterms:created>
  <dcterms:modified xsi:type="dcterms:W3CDTF">2021-03-01T09:42:31Z</dcterms:modified>
</cp:coreProperties>
</file>