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312" r:id="rId4"/>
    <p:sldId id="311" r:id="rId5"/>
    <p:sldId id="314" r:id="rId6"/>
    <p:sldId id="313" r:id="rId7"/>
    <p:sldId id="323" r:id="rId8"/>
    <p:sldId id="316" r:id="rId9"/>
    <p:sldId id="325" r:id="rId10"/>
    <p:sldId id="317" r:id="rId11"/>
    <p:sldId id="318" r:id="rId12"/>
    <p:sldId id="322" r:id="rId13"/>
    <p:sldId id="324" r:id="rId14"/>
    <p:sldId id="319" r:id="rId15"/>
    <p:sldId id="326" r:id="rId16"/>
    <p:sldId id="321" r:id="rId17"/>
    <p:sldId id="320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 baseline="-250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 xmlns="">
        <p14:section name="Раздел по умолчанию" id="{A36A0999-4FF9-4FF3-B28C-C57B807B42D6}">
          <p14:sldIdLst>
            <p14:sldId id="256"/>
            <p14:sldId id="257"/>
            <p14:sldId id="312"/>
          </p14:sldIdLst>
        </p14:section>
        <p14:section name="Раздел без заголовка" id="{AB352DAF-9B20-4761-81A8-485AFDE824C6}">
          <p14:sldIdLst>
            <p14:sldId id="311"/>
            <p14:sldId id="314"/>
            <p14:sldId id="313"/>
            <p14:sldId id="316"/>
            <p14:sldId id="325"/>
            <p14:sldId id="317"/>
            <p14:sldId id="318"/>
            <p14:sldId id="322"/>
            <p14:sldId id="319"/>
            <p14:sldId id="321"/>
            <p14:sldId id="323"/>
            <p14:sldId id="324"/>
            <p14:sldId id="326"/>
            <p14:sldId id="320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105A5B"/>
    <a:srgbClr val="000000"/>
    <a:srgbClr val="247274"/>
    <a:srgbClr val="B3D3EA"/>
    <a:srgbClr val="78ADCD"/>
    <a:srgbClr val="1376BA"/>
    <a:srgbClr val="1C86C0"/>
    <a:srgbClr val="FFFF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986" autoAdjust="0"/>
    <p:restoredTop sz="95596" autoAdjust="0"/>
  </p:normalViewPr>
  <p:slideViewPr>
    <p:cSldViewPr>
      <p:cViewPr>
        <p:scale>
          <a:sx n="100" d="100"/>
          <a:sy n="100" d="100"/>
        </p:scale>
        <p:origin x="-618" y="49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 altLang="ru-RU"/>
          </a:p>
        </p:txBody>
      </p:sp>
      <p:sp>
        <p:nvSpPr>
          <p:cNvPr id="819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endParaRPr lang="en-US" altLang="ru-RU"/>
          </a:p>
        </p:txBody>
      </p:sp>
      <p:sp>
        <p:nvSpPr>
          <p:cNvPr id="819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xmlns="" val="1"/>
            </a:ext>
          </a:extLst>
        </p:spPr>
      </p:sp>
      <p:sp>
        <p:nvSpPr>
          <p:cNvPr id="819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Click to edit Master text styles</a:t>
            </a:r>
          </a:p>
          <a:p>
            <a:pPr lvl="1"/>
            <a:r>
              <a:rPr lang="en-US" altLang="ru-RU" smtClean="0"/>
              <a:t>Second level</a:t>
            </a:r>
          </a:p>
          <a:p>
            <a:pPr lvl="2"/>
            <a:r>
              <a:rPr lang="en-US" altLang="ru-RU" smtClean="0"/>
              <a:t>Third level</a:t>
            </a:r>
          </a:p>
          <a:p>
            <a:pPr lvl="3"/>
            <a:r>
              <a:rPr lang="en-US" altLang="ru-RU" smtClean="0"/>
              <a:t>Fourth level</a:t>
            </a:r>
          </a:p>
          <a:p>
            <a:pPr lvl="4"/>
            <a:r>
              <a:rPr lang="en-US" altLang="ru-RU" smtClean="0"/>
              <a:t>Fifth level</a:t>
            </a:r>
          </a:p>
        </p:txBody>
      </p:sp>
      <p:sp>
        <p:nvSpPr>
          <p:cNvPr id="819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aseline="0"/>
            </a:lvl1pPr>
          </a:lstStyle>
          <a:p>
            <a:endParaRPr lang="en-US" altLang="ru-RU"/>
          </a:p>
        </p:txBody>
      </p:sp>
      <p:sp>
        <p:nvSpPr>
          <p:cNvPr id="819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aseline="0"/>
            </a:lvl1pPr>
          </a:lstStyle>
          <a:p>
            <a:fld id="{001A002D-37BE-4054-8EFD-0B3576BD5A0E}" type="slidenum">
              <a:rPr lang="en-US" altLang="ru-RU"/>
              <a:pPr/>
              <a:t>‹#›</a:t>
            </a:fld>
            <a:endParaRPr lang="en-US" altLang="ru-RU"/>
          </a:p>
        </p:txBody>
      </p:sp>
    </p:spTree>
    <p:extLst>
      <p:ext uri="{BB962C8B-B14F-4D97-AF65-F5344CB8AC3E}">
        <p14:creationId xmlns:p14="http://schemas.microsoft.com/office/powerpoint/2010/main" xmlns="" val="2802897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96BED1F-4E60-48EB-8A1E-68C7CB346726}" type="slidenum">
              <a:rPr lang="en-US" altLang="ru-RU"/>
              <a:pPr/>
              <a:t>1</a:t>
            </a:fld>
            <a:endParaRPr lang="en-US" altLang="ru-RU"/>
          </a:p>
        </p:txBody>
      </p:sp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75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265397950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A12FD28-E27E-4D6A-8258-0F26D23DDD11}" type="slidenum">
              <a:rPr lang="en-US" altLang="ru-RU"/>
              <a:pPr/>
              <a:t>2</a:t>
            </a:fld>
            <a:endParaRPr lang="en-US" altLang="ru-RU"/>
          </a:p>
        </p:txBody>
      </p:sp>
      <p:sp>
        <p:nvSpPr>
          <p:cNvPr id="112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126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xmlns="" val="13740043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486150" y="3562350"/>
            <a:ext cx="5334000" cy="70485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  <a:endParaRPr lang="en-US" altLang="ru-RU" noProof="0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486150" y="4095750"/>
            <a:ext cx="5334000" cy="685800"/>
          </a:xfrm>
          <a:extLst>
            <a:ext uri="{AF507438-7753-43E0-B8FC-AC1667EBCBE1}">
              <a14:hiddenEffects xmlns:a14="http://schemas.microsoft.com/office/drawing/2010/main" xmlns="">
                <a:effectLst>
                  <a:outerShdw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marL="0" indent="0" algn="ctr">
              <a:buFontTx/>
              <a:buNone/>
              <a:defRPr sz="24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  <a:endParaRPr lang="en-US" altLang="ru-RU" noProof="0" smtClean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65321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1600200"/>
            <a:ext cx="18288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066800" y="1600200"/>
            <a:ext cx="5334000" cy="51816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84832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75191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9904816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0668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800600" y="2514600"/>
            <a:ext cx="3581400" cy="4267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004829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09814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054681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5102771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18003408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xmlns="" val="21479242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066800" y="1600200"/>
            <a:ext cx="7315200" cy="71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066800" y="2514600"/>
            <a:ext cx="7315200" cy="426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400">
          <a:solidFill>
            <a:srgbClr val="105A5B"/>
          </a:solidFill>
          <a:latin typeface="Microsoft Sans Serif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105A5B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105A5B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105A5B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105A5B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05A5B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05A5B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05A5B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05A5B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105A5B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UwXHpId9TwA" TargetMode="External"/><Relationship Id="rId2" Type="http://schemas.openxmlformats.org/officeDocument/2006/relationships/hyperlink" Target="https://www.youtube.com/watch?v=AlrQvEZlfAY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563888" y="5661248"/>
            <a:ext cx="5334000" cy="685800"/>
          </a:xfrm>
        </p:spPr>
        <p:txBody>
          <a:bodyPr/>
          <a:lstStyle/>
          <a:p>
            <a:r>
              <a:rPr lang="ru-RU" altLang="ru-RU" dirty="0" smtClean="0">
                <a:solidFill>
                  <a:schemeClr val="accent2"/>
                </a:solidFill>
              </a:rPr>
              <a:t>25.02.2021 года</a:t>
            </a:r>
            <a:endParaRPr lang="en-US" altLang="ru-RU" dirty="0">
              <a:solidFill>
                <a:schemeClr val="accent2"/>
              </a:solidFill>
            </a:endParaRPr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ctrTitle"/>
          </p:nvPr>
        </p:nvSpPr>
        <p:spPr>
          <a:xfrm>
            <a:off x="3181118" y="3717032"/>
            <a:ext cx="5910064" cy="704850"/>
          </a:xfrm>
        </p:spPr>
        <p:txBody>
          <a:bodyPr/>
          <a:lstStyle/>
          <a:p>
            <a:r>
              <a:rPr lang="ru-RU" altLang="ru-RU" sz="2000" b="1" dirty="0" smtClean="0"/>
              <a:t>Республиканский </a:t>
            </a:r>
            <a:r>
              <a:rPr lang="ru-RU" altLang="ru-RU" sz="2000" b="1" dirty="0" err="1" smtClean="0"/>
              <a:t>вебинар</a:t>
            </a:r>
            <a:r>
              <a:rPr lang="ru-RU" altLang="ru-RU" sz="2000" b="1" dirty="0"/>
              <a:t/>
            </a:r>
            <a:br>
              <a:rPr lang="ru-RU" altLang="ru-RU" sz="2000" b="1" dirty="0"/>
            </a:br>
            <a:r>
              <a:rPr lang="ru-RU" altLang="ru-RU" sz="2000" b="1" dirty="0"/>
              <a:t>«Организация подготовки обучающихся к государственной итоговой аттестации (ЕГЭ) и ВПР по истории и обществознанию. Контрольно-оценочная деятельность на уроках предметной области «Общественные науки»</a:t>
            </a:r>
            <a:endParaRPr lang="en-US" altLang="ru-RU" sz="33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33582" y="116632"/>
            <a:ext cx="26328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gradFill rotWithShape="1">
                  <a:gsLst>
                    <a:gs pos="0">
                      <a:schemeClr val="bg2">
                        <a:gamma/>
                        <a:tint val="26667"/>
                        <a:invGamma/>
                      </a:schemeClr>
                    </a:gs>
                    <a:gs pos="100000">
                      <a:schemeClr val="bg2">
                        <a:alpha val="14999"/>
                      </a:schemeClr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xmlns="" w="9525" cap="flat" cmpd="sng" algn="ctr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5580112" y="1644273"/>
            <a:ext cx="2376264" cy="2975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tx1">
                    <a:lumMod val="75000"/>
                  </a:schemeClr>
                </a:solidFill>
              </a:rPr>
              <a:t>ГБОУ ДПО РК КРИППО</a:t>
            </a:r>
            <a:endParaRPr lang="ru-RU" sz="2000" dirty="0">
              <a:solidFill>
                <a:schemeClr val="tx1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011087058"/>
              </p:ext>
            </p:extLst>
          </p:nvPr>
        </p:nvGraphicFramePr>
        <p:xfrm>
          <a:off x="642910" y="1357298"/>
          <a:ext cx="8064896" cy="4975480"/>
        </p:xfrm>
        <a:graphic>
          <a:graphicData uri="http://schemas.openxmlformats.org/drawingml/2006/table">
            <a:tbl>
              <a:tblPr firstRow="1" firstCol="1" bandRow="1"/>
              <a:tblGrid>
                <a:gridCol w="575065"/>
                <a:gridCol w="6544252"/>
                <a:gridCol w="945579"/>
              </a:tblGrid>
              <a:tr h="153848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К6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Наличие фактических ошибок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1, 2 или 3 балла по критерию К6 может быть выставлено только в случае, если по критериям К1–К4 выставлено в сумме не менее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 </a:t>
                      </a:r>
                      <a:r>
                        <a:rPr lang="ru-RU" sz="24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баллов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24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 историческом сочинении отсутствуют фактические ошибки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3б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384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К7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Форма изложения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 балл по критерию К7 может быть выставлен только в случае, если по критериям К1–К4 выставлено в сумме не менее </a:t>
                      </a:r>
                      <a:r>
                        <a:rPr lang="ru-RU" sz="24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</a:t>
                      </a:r>
                      <a:r>
                        <a:rPr lang="ru-RU" sz="24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 баллов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12</a:t>
                      </a:r>
                      <a:r>
                        <a:rPr lang="ru-RU" sz="2800" b="1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</a:t>
                      </a:r>
                      <a:r>
                        <a:rPr lang="ru-RU" sz="28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500034" y="50004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историческому процессу 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36565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052479190"/>
              </p:ext>
            </p:extLst>
          </p:nvPr>
        </p:nvGraphicFramePr>
        <p:xfrm>
          <a:off x="611560" y="1351817"/>
          <a:ext cx="7842251" cy="4965321"/>
        </p:xfrm>
        <a:graphic>
          <a:graphicData uri="http://schemas.openxmlformats.org/drawingml/2006/table">
            <a:tbl>
              <a:tblPr firstRow="1" firstCol="1" bandRow="1"/>
              <a:tblGrid>
                <a:gridCol w="431850"/>
                <a:gridCol w="7020270"/>
                <a:gridCol w="390131"/>
              </a:tblGrid>
              <a:tr h="306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К1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два события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(явления, процесса),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 которых участвовал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выбранный исторический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деятель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194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К2</a:t>
                      </a:r>
                      <a:endParaRPr lang="ru-RU" sz="1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Историческая личность, роли личностей в указанных событиях (явлениях, процессах)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9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Правильно названа историческая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личность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,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чья деятельность связана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с </a:t>
                      </a:r>
                      <a:r>
                        <a:rPr lang="ru-RU" sz="1800" b="1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событиями</a:t>
                      </a:r>
                      <a:r>
                        <a:rPr lang="ru-RU" sz="1800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 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(явлениями, процессами), в </a:t>
                      </a:r>
                      <a:r>
                        <a:rPr lang="ru-RU" sz="1800" b="1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которых участвовала выбранная историческая личность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; правильно охарактеризована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роль каждой из этих личностей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 с указанием их конкретных действий, в значительной степени повлиявших на ход и (или) результат названных событий (явлений, процессов)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9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Правильно названа историческая личность, чья деятельность связана с событиями (явлениями, процессами), в которых участвовала выбранная историческая личность; правильно охарактеризована </a:t>
                      </a: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роль только одной</a:t>
                      </a:r>
                      <a:r>
                        <a:rPr lang="ru-RU" sz="18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 личности с указанием её конкретных действий (или конкретного действия), в значительной степени повлиявших на ход и (или)результат названных событий (явлений, процессов)</a:t>
                      </a:r>
                      <a:endParaRPr lang="ru-RU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5063" marR="4506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082627" y="-68239"/>
            <a:ext cx="4824536" cy="9417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Вам необходимо написать историческое сочинение об ОДНОМ из исторических деятелей: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1) Ярослав Мудрый; 2) Александр </a:t>
            </a:r>
            <a:r>
              <a:rPr lang="en-US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II</a:t>
            </a:r>
            <a:r>
              <a:rPr lang="ru-RU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; 3) Г.К. Жуков.</a:t>
            </a:r>
            <a:endParaRPr lang="ru-RU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884619"/>
            <a:ext cx="828092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об историческом деятеле 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5030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42976" y="1071546"/>
            <a:ext cx="7315200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 smtClean="0"/>
              <a:t>К2</a:t>
            </a:r>
            <a:r>
              <a:rPr lang="ru-RU" sz="3600" b="1" i="1" dirty="0" smtClean="0"/>
              <a:t> </a:t>
            </a:r>
            <a:r>
              <a:rPr lang="ru-RU" sz="1600" i="1" dirty="0" smtClean="0"/>
              <a:t>Оценив </a:t>
            </a:r>
            <a:r>
              <a:rPr lang="ru-RU" sz="1600" i="1" dirty="0"/>
              <a:t>ситуацию на фронте, Жуков </a:t>
            </a:r>
            <a:r>
              <a:rPr lang="ru-RU" sz="1600" i="1" dirty="0">
                <a:solidFill>
                  <a:srgbClr val="FF0000"/>
                </a:solidFill>
              </a:rPr>
              <a:t>распорядился сосредоточить </a:t>
            </a:r>
            <a:r>
              <a:rPr lang="ru-RU" sz="1600" i="1" dirty="0"/>
              <a:t>основные силы советской армии на тех направлениях, по которым немцы наносили основные удары. </a:t>
            </a:r>
            <a:r>
              <a:rPr lang="ru-RU" sz="1600" i="1" dirty="0" smtClean="0"/>
              <a:t>Благодаря данному решению, </a:t>
            </a:r>
            <a:r>
              <a:rPr lang="ru-RU" sz="1600" i="1" dirty="0" smtClean="0">
                <a:solidFill>
                  <a:srgbClr val="FF0000"/>
                </a:solidFill>
              </a:rPr>
              <a:t>удалось временно </a:t>
            </a:r>
            <a:r>
              <a:rPr lang="ru-RU" sz="1600" i="1" dirty="0">
                <a:solidFill>
                  <a:srgbClr val="FF0000"/>
                </a:solidFill>
              </a:rPr>
              <a:t>остановить наступления врага,</a:t>
            </a:r>
            <a:r>
              <a:rPr lang="ru-RU" sz="1600" i="1" dirty="0"/>
              <a:t> а выигранное время </a:t>
            </a:r>
            <a:r>
              <a:rPr lang="ru-RU" sz="1600" i="1" dirty="0" smtClean="0">
                <a:solidFill>
                  <a:srgbClr val="FF0000"/>
                </a:solidFill>
              </a:rPr>
              <a:t>использовать для </a:t>
            </a:r>
            <a:r>
              <a:rPr lang="ru-RU" sz="1600" i="1" dirty="0">
                <a:solidFill>
                  <a:srgbClr val="FF0000"/>
                </a:solidFill>
              </a:rPr>
              <a:t>подтягивания к Москве резервов </a:t>
            </a:r>
            <a:r>
              <a:rPr lang="ru-RU" sz="1600" i="1" dirty="0"/>
              <a:t>из других районов </a:t>
            </a:r>
            <a:r>
              <a:rPr lang="ru-RU" sz="1600" i="1" dirty="0" smtClean="0"/>
              <a:t>СССР.</a:t>
            </a:r>
            <a:endParaRPr lang="ru-RU" sz="1600" i="1" dirty="0"/>
          </a:p>
          <a:p>
            <a:pPr marL="0" indent="0" algn="just">
              <a:buNone/>
            </a:pPr>
            <a:r>
              <a:rPr lang="ru-RU" sz="1600" i="1" dirty="0"/>
              <a:t>Другим важным событием, в котором участвовал Жуков, </a:t>
            </a:r>
            <a:r>
              <a:rPr lang="ru-RU" sz="1600" i="1" dirty="0" smtClean="0"/>
              <a:t>являлась </a:t>
            </a:r>
            <a:r>
              <a:rPr lang="ru-RU" sz="1600" i="1" u="sng" dirty="0"/>
              <a:t>политическая борьба за власть 1957 года. </a:t>
            </a:r>
            <a:r>
              <a:rPr lang="ru-RU" sz="1600" i="1" dirty="0"/>
              <a:t>Причинами данного </a:t>
            </a:r>
            <a:r>
              <a:rPr lang="ru-RU" sz="1600" i="1" dirty="0" smtClean="0"/>
              <a:t>процесса являются противоречивость экономических реформ в стране под руководством Н.С. Хрущева, недовольство части </a:t>
            </a:r>
            <a:r>
              <a:rPr lang="ru-RU" sz="1600" i="1" dirty="0" err="1" smtClean="0"/>
              <a:t>партаппарата</a:t>
            </a:r>
            <a:r>
              <a:rPr lang="ru-RU" sz="1600" i="1" dirty="0" smtClean="0"/>
              <a:t> КПСС критикой </a:t>
            </a:r>
            <a:r>
              <a:rPr lang="ru-RU" sz="1600" i="1" dirty="0"/>
              <a:t>культа личности </a:t>
            </a:r>
            <a:r>
              <a:rPr lang="ru-RU" sz="1600" i="1" dirty="0" smtClean="0"/>
              <a:t>Сталина.</a:t>
            </a:r>
          </a:p>
          <a:p>
            <a:pPr marL="0" indent="0" algn="just">
              <a:buNone/>
            </a:pPr>
            <a:r>
              <a:rPr lang="ru-RU" sz="1600" i="1" dirty="0" smtClean="0"/>
              <a:t>Другой </a:t>
            </a:r>
            <a:r>
              <a:rPr lang="ru-RU" sz="1600" i="1" dirty="0"/>
              <a:t>значимой личностью, принявшей участие </a:t>
            </a:r>
            <a:r>
              <a:rPr lang="ru-RU" sz="1600" i="1" u="sng" dirty="0"/>
              <a:t>в борьбе за власть 1957 </a:t>
            </a:r>
            <a:r>
              <a:rPr lang="ru-RU" sz="1600" i="1" dirty="0" smtClean="0"/>
              <a:t>(</a:t>
            </a:r>
            <a:r>
              <a:rPr lang="ru-RU" sz="1600" i="1" dirty="0" smtClean="0">
                <a:solidFill>
                  <a:srgbClr val="7030A0"/>
                </a:solidFill>
              </a:rPr>
              <a:t>При характеристике второй исторической личности необходимо указывать событие, в котором</a:t>
            </a:r>
            <a:r>
              <a:rPr lang="ru-RU" sz="1600" i="1" dirty="0" smtClean="0">
                <a:solidFill>
                  <a:srgbClr val="7030A0"/>
                </a:solidFill>
              </a:rPr>
              <a:t> </a:t>
            </a:r>
            <a:r>
              <a:rPr lang="ru-RU" sz="1600" i="1" dirty="0" smtClean="0">
                <a:solidFill>
                  <a:srgbClr val="7030A0"/>
                </a:solidFill>
              </a:rPr>
              <a:t>участвовали обе исторические личности:  и выбранная - Г.К. Жуков, и вторая личность - Г.М. Маленков)</a:t>
            </a:r>
            <a:r>
              <a:rPr lang="ru-RU" sz="1600" i="1" dirty="0" smtClean="0">
                <a:solidFill>
                  <a:srgbClr val="247274"/>
                </a:solidFill>
              </a:rPr>
              <a:t>,</a:t>
            </a:r>
            <a:r>
              <a:rPr lang="ru-RU" sz="1600" i="1" dirty="0" smtClean="0">
                <a:solidFill>
                  <a:srgbClr val="7030A0"/>
                </a:solidFill>
              </a:rPr>
              <a:t> </a:t>
            </a:r>
            <a:r>
              <a:rPr lang="ru-RU" sz="1600" i="1" dirty="0" smtClean="0"/>
              <a:t>был </a:t>
            </a:r>
            <a:r>
              <a:rPr lang="ru-RU" sz="1600" i="1" dirty="0"/>
              <a:t>Маленков. На Пленуме ЦК КПСС </a:t>
            </a:r>
            <a:r>
              <a:rPr lang="ru-RU" sz="1600" i="1" dirty="0" smtClean="0"/>
              <a:t>1957 г. </a:t>
            </a:r>
            <a:r>
              <a:rPr lang="ru-RU" sz="1600" i="1" dirty="0"/>
              <a:t>он, </a:t>
            </a:r>
            <a:r>
              <a:rPr lang="ru-RU" sz="1600" i="1" dirty="0" smtClean="0"/>
              <a:t>наряду </a:t>
            </a:r>
            <a:r>
              <a:rPr lang="ru-RU" sz="1600" i="1" dirty="0"/>
              <a:t>с другим членами антипартийной </a:t>
            </a:r>
            <a:r>
              <a:rPr lang="ru-RU" sz="1600" i="1" dirty="0" smtClean="0"/>
              <a:t>группы, </a:t>
            </a:r>
            <a:r>
              <a:rPr lang="ru-RU" sz="1600" i="1" dirty="0">
                <a:solidFill>
                  <a:srgbClr val="FF0000"/>
                </a:solidFill>
              </a:rPr>
              <a:t>озвучил речь, </a:t>
            </a:r>
            <a:r>
              <a:rPr lang="ru-RU" sz="1600" i="1" dirty="0" smtClean="0">
                <a:solidFill>
                  <a:srgbClr val="FF0000"/>
                </a:solidFill>
              </a:rPr>
              <a:t>в которой критиковал </a:t>
            </a:r>
            <a:r>
              <a:rPr lang="ru-RU" sz="1600" i="1" dirty="0">
                <a:solidFill>
                  <a:srgbClr val="FF0000"/>
                </a:solidFill>
              </a:rPr>
              <a:t>политику Хрущева и обвинял его в политических преступлениях. Маленков выступал за смещение Хрущева с поста первого секретаря ЦК КПСС</a:t>
            </a:r>
            <a:r>
              <a:rPr lang="ru-RU" sz="1600" i="1" dirty="0"/>
              <a:t>. Следствием выступления антипартийной группы стало </a:t>
            </a:r>
            <a:r>
              <a:rPr lang="ru-RU" sz="1600" i="1" dirty="0">
                <a:solidFill>
                  <a:srgbClr val="FF0000"/>
                </a:solidFill>
              </a:rPr>
              <a:t>исключение ее участников из состава ЦК КПСС.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571736" y="0"/>
            <a:ext cx="614366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Деятельность исторической личности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</a:p>
          <a:p>
            <a:r>
              <a:rPr lang="ru-RU" sz="36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«Г.К. Жуков»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1746511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7192" y="500042"/>
            <a:ext cx="8286808" cy="67667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Деятельность </a:t>
            </a:r>
            <a:r>
              <a:rPr lang="ru-RU" sz="24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исторической личности</a:t>
            </a:r>
            <a:r>
              <a:rPr lang="ru-RU" sz="24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br>
              <a:rPr lang="ru-RU" sz="24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</a:b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Николай </a:t>
            </a:r>
            <a:r>
              <a:rPr lang="en-US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57224" y="1285860"/>
            <a:ext cx="7858180" cy="42672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К2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i="1" dirty="0" smtClean="0"/>
              <a:t>Событие</a:t>
            </a:r>
            <a:r>
              <a:rPr lang="ru-RU" sz="2000" i="1" dirty="0" smtClean="0"/>
              <a:t>, в котором принимали участие выбранная личность и вторая историческая </a:t>
            </a:r>
            <a:r>
              <a:rPr lang="ru-RU" sz="2000" i="1" dirty="0" smtClean="0"/>
              <a:t>личность</a:t>
            </a:r>
            <a:r>
              <a:rPr lang="ru-RU" sz="2000" i="1" dirty="0" smtClean="0"/>
              <a:t>: </a:t>
            </a:r>
            <a:r>
              <a:rPr lang="ru-RU" sz="2000" i="1" dirty="0" smtClean="0"/>
              <a:t>«</a:t>
            </a:r>
            <a:r>
              <a:rPr lang="ru-RU" sz="2000" i="1" dirty="0" smtClean="0"/>
              <a:t>Революция 1905-1907 гг.» </a:t>
            </a:r>
          </a:p>
          <a:p>
            <a:pPr marL="0" indent="0" algn="just">
              <a:buNone/>
            </a:pPr>
            <a:r>
              <a:rPr lang="ru-RU" sz="2000" i="1" dirty="0" smtClean="0"/>
              <a:t>Николай </a:t>
            </a:r>
            <a:r>
              <a:rPr lang="en-US" sz="2000" i="1" dirty="0" smtClean="0"/>
              <a:t>II: </a:t>
            </a:r>
            <a:r>
              <a:rPr lang="ru-RU" sz="2000" i="1" dirty="0"/>
              <a:t>Николай </a:t>
            </a:r>
            <a:r>
              <a:rPr lang="en-US" sz="2000" i="1" dirty="0" smtClean="0"/>
              <a:t>II </a:t>
            </a:r>
            <a:r>
              <a:rPr lang="ru-RU" sz="2000" i="1" dirty="0" smtClean="0"/>
              <a:t>подписал 25.10.1905 «Манифест об утверждении государственного порядка</a:t>
            </a:r>
            <a:r>
              <a:rPr lang="ru-RU" sz="2000" i="1" dirty="0" smtClean="0"/>
              <a:t>» </a:t>
            </a:r>
            <a:r>
              <a:rPr lang="ru-RU" sz="2000" i="1" dirty="0" smtClean="0">
                <a:solidFill>
                  <a:srgbClr val="002060"/>
                </a:solidFill>
              </a:rPr>
              <a:t>(конкретное действие)</a:t>
            </a:r>
            <a:r>
              <a:rPr lang="ru-RU" sz="2000" i="1" dirty="0" smtClean="0"/>
              <a:t>, </a:t>
            </a:r>
            <a:r>
              <a:rPr lang="ru-RU" sz="2000" i="1" dirty="0" smtClean="0"/>
              <a:t>заложивший основы конституционной монархии в </a:t>
            </a:r>
            <a:r>
              <a:rPr lang="ru-RU" sz="2000" i="1" dirty="0" smtClean="0"/>
              <a:t>России </a:t>
            </a:r>
            <a:r>
              <a:rPr lang="ru-RU" sz="2000" i="1" dirty="0" smtClean="0">
                <a:solidFill>
                  <a:srgbClr val="002060"/>
                </a:solidFill>
              </a:rPr>
              <a:t>(роль данного действия)</a:t>
            </a:r>
            <a:r>
              <a:rPr lang="ru-RU" sz="2000" i="1" dirty="0" smtClean="0"/>
              <a:t>. </a:t>
            </a:r>
            <a:r>
              <a:rPr lang="ru-RU" sz="2000" i="1" dirty="0" smtClean="0"/>
              <a:t>В результате в Российской империи появился законодательно-совещательный орган власти – Государственная </a:t>
            </a:r>
            <a:r>
              <a:rPr lang="ru-RU" sz="2000" i="1" dirty="0" smtClean="0"/>
              <a:t>Дума </a:t>
            </a:r>
            <a:r>
              <a:rPr lang="ru-RU" sz="2000" i="1" dirty="0" smtClean="0">
                <a:solidFill>
                  <a:srgbClr val="002060"/>
                </a:solidFill>
              </a:rPr>
              <a:t>(роль данного действия</a:t>
            </a:r>
            <a:r>
              <a:rPr lang="ru-RU" sz="2000" i="1" dirty="0" smtClean="0">
                <a:solidFill>
                  <a:srgbClr val="002060"/>
                </a:solidFill>
              </a:rPr>
              <a:t>)</a:t>
            </a:r>
            <a:r>
              <a:rPr lang="ru-RU" sz="2000" i="1" dirty="0" smtClean="0"/>
              <a:t>;</a:t>
            </a:r>
            <a:endParaRPr lang="ru-RU" sz="2000" i="1" dirty="0" smtClean="0"/>
          </a:p>
          <a:p>
            <a:pPr marL="0" indent="0" algn="just">
              <a:buNone/>
            </a:pPr>
            <a:r>
              <a:rPr lang="ru-RU" sz="2000" i="1" dirty="0" smtClean="0"/>
              <a:t>Священник Гапон</a:t>
            </a:r>
            <a:r>
              <a:rPr lang="en-US" sz="2000" i="1" dirty="0" smtClean="0"/>
              <a:t>: </a:t>
            </a:r>
            <a:r>
              <a:rPr lang="ru-RU" sz="2000" i="1" dirty="0" smtClean="0"/>
              <a:t>Гапон является одним из авторов петиций царю (первый набросок петиций был составлен Гапоном), участвовал в шествии к Зимнему дворцу 9 января 1905 </a:t>
            </a:r>
            <a:r>
              <a:rPr lang="ru-RU" sz="2000" i="1" dirty="0" smtClean="0"/>
              <a:t>года </a:t>
            </a:r>
            <a:r>
              <a:rPr lang="ru-RU" sz="2000" i="1" dirty="0" smtClean="0">
                <a:solidFill>
                  <a:srgbClr val="002060"/>
                </a:solidFill>
              </a:rPr>
              <a:t>(конкретное действие)</a:t>
            </a:r>
            <a:r>
              <a:rPr lang="ru-RU" sz="2000" i="1" dirty="0" smtClean="0"/>
              <a:t>. </a:t>
            </a:r>
            <a:r>
              <a:rPr lang="ru-RU" sz="2000" i="1" dirty="0" smtClean="0"/>
              <a:t>Демонстрация была расстреляна и данное событие, вошедшее в историю как «Кровавое воскресенье», явилось началом Первой русской </a:t>
            </a:r>
            <a:r>
              <a:rPr lang="ru-RU" sz="2000" i="1" dirty="0" smtClean="0"/>
              <a:t>революции </a:t>
            </a:r>
            <a:r>
              <a:rPr lang="ru-RU" sz="2000" i="1" dirty="0" smtClean="0">
                <a:solidFill>
                  <a:srgbClr val="002060"/>
                </a:solidFill>
              </a:rPr>
              <a:t>(роль данного действия</a:t>
            </a:r>
            <a:r>
              <a:rPr lang="ru-RU" sz="2000" i="1" dirty="0" smtClean="0">
                <a:solidFill>
                  <a:srgbClr val="002060"/>
                </a:solidFill>
              </a:rPr>
              <a:t>)</a:t>
            </a:r>
            <a:endParaRPr lang="ru-RU" sz="2000" i="1" dirty="0" smtClean="0"/>
          </a:p>
        </p:txBody>
      </p:sp>
    </p:spTree>
    <p:extLst>
      <p:ext uri="{BB962C8B-B14F-4D97-AF65-F5344CB8AC3E}">
        <p14:creationId xmlns:p14="http://schemas.microsoft.com/office/powerpoint/2010/main" xmlns="" val="1926179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245897167"/>
              </p:ext>
            </p:extLst>
          </p:nvPr>
        </p:nvGraphicFramePr>
        <p:xfrm>
          <a:off x="755576" y="764704"/>
          <a:ext cx="7614740" cy="5678424"/>
        </p:xfrm>
        <a:graphic>
          <a:graphicData uri="http://schemas.openxmlformats.org/drawingml/2006/table">
            <a:tbl>
              <a:tblPr firstRow="1" firstCol="1" bandRow="1"/>
              <a:tblGrid>
                <a:gridCol w="414584"/>
                <a:gridCol w="6816896"/>
                <a:gridCol w="383260"/>
              </a:tblGrid>
              <a:tr h="40728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К3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две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причинно-следственные связи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характеризующие причины событий (явлений, процессов), которые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происходили в период жизни исторических личностей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(указанной в задании и (или) названной участником экзамена)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8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указана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одна причинно-следственная связь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характеризующая причину события (явления, процесса), которое произошло в период жизни исторических личностей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(указанной в задании и (или) названной участником экзамена)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52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К4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Указание </a:t>
                      </a:r>
                      <a:r>
                        <a:rPr lang="ru-RU" sz="2000" b="1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влияния событий (явлений, процессов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), в которых участвовал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выбранный исторический деятель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, на дальнейшую историю России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28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Указано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влияние любого </a:t>
                      </a:r>
                      <a:r>
                        <a:rPr lang="ru-RU" sz="2000" b="1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события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(явления, процесса), </a:t>
                      </a:r>
                      <a:r>
                        <a:rPr lang="ru-RU" sz="2000" b="1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 котором участвовал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выбранный исторический деятель,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на дальнейшую историю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России с опорой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на события</a:t>
                      </a: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(явления, процессы), произошедшие </a:t>
                      </a: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после его смерти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57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К5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При изложении корректно использована историческая терминология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270" marR="442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0" y="142852"/>
            <a:ext cx="88924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об историческом деятеле 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31193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00100" y="1928802"/>
            <a:ext cx="7315200" cy="4267200"/>
          </a:xfrm>
        </p:spPr>
        <p:txBody>
          <a:bodyPr/>
          <a:lstStyle/>
          <a:p>
            <a:pPr marL="0" indent="0">
              <a:buNone/>
            </a:pPr>
            <a:r>
              <a:rPr lang="ru-RU" sz="3600" b="1" dirty="0" smtClean="0"/>
              <a:t>К4</a:t>
            </a:r>
            <a:r>
              <a:rPr lang="ru-RU" sz="3600" dirty="0" smtClean="0"/>
              <a:t> </a:t>
            </a:r>
            <a:r>
              <a:rPr lang="ru-RU" sz="2400" i="1" dirty="0" smtClean="0"/>
              <a:t>Перед </a:t>
            </a:r>
            <a:r>
              <a:rPr lang="ru-RU" sz="2400" i="1" dirty="0"/>
              <a:t>смертью Ярослав Мудрый завещал сыновьям не затевать междоусобиц и во всем слушать старшего </a:t>
            </a:r>
            <a:r>
              <a:rPr lang="ru-RU" sz="2400" i="1" dirty="0" smtClean="0"/>
              <a:t>брата </a:t>
            </a:r>
            <a:r>
              <a:rPr lang="ru-RU" sz="2400" i="1" dirty="0"/>
              <a:t>Изяслава. </a:t>
            </a:r>
            <a:r>
              <a:rPr lang="ru-RU" sz="2400" i="1" dirty="0">
                <a:solidFill>
                  <a:srgbClr val="FF0000"/>
                </a:solidFill>
              </a:rPr>
              <a:t>В результате, </a:t>
            </a:r>
            <a:r>
              <a:rPr lang="ru-RU" sz="2400" i="1" u="sng" dirty="0">
                <a:solidFill>
                  <a:srgbClr val="FF0000"/>
                </a:solidFill>
              </a:rPr>
              <a:t>после смерти Ярослава Мудрого </a:t>
            </a:r>
            <a:r>
              <a:rPr lang="ru-RU" sz="2400" i="1" dirty="0">
                <a:solidFill>
                  <a:srgbClr val="FF0000"/>
                </a:solidFill>
              </a:rPr>
              <a:t>братья разделил земли Руси между собой. </a:t>
            </a:r>
            <a:r>
              <a:rPr lang="ru-RU" sz="2400" i="1" u="sng" dirty="0">
                <a:solidFill>
                  <a:srgbClr val="FF0000"/>
                </a:solidFill>
              </a:rPr>
              <a:t>Сформировался «Триумвират Ярославичей». </a:t>
            </a:r>
            <a:r>
              <a:rPr lang="ru-RU" sz="2400" i="1" dirty="0"/>
              <a:t>Впоследствии такая форма </a:t>
            </a:r>
            <a:r>
              <a:rPr lang="ru-RU" sz="2400" i="1" dirty="0" err="1"/>
              <a:t>лествичного</a:t>
            </a:r>
            <a:r>
              <a:rPr lang="ru-RU" sz="2400" i="1" dirty="0"/>
              <a:t> правления привела </a:t>
            </a:r>
            <a:r>
              <a:rPr lang="ru-RU" sz="2400" i="1"/>
              <a:t>к </a:t>
            </a:r>
            <a:r>
              <a:rPr lang="ru-RU" sz="2400" i="1" smtClean="0"/>
              <a:t>междоусобной </a:t>
            </a:r>
            <a:r>
              <a:rPr lang="ru-RU" sz="2400" i="1" dirty="0"/>
              <a:t>борьбе, что станет одной из предпосылок  раздробленности.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14678" y="357166"/>
            <a:ext cx="528641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Деятельность исторической </a:t>
            </a:r>
            <a:r>
              <a:rPr lang="ru-RU" sz="3600" b="1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личности 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«Я.</a:t>
            </a:r>
            <a:r>
              <a:rPr lang="ru-RU" sz="3600" b="1" baseline="0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Мудрый» </a:t>
            </a:r>
            <a:endParaRPr lang="ru-RU" sz="3600" b="1" u="sng" dirty="0" smtClean="0">
              <a:solidFill>
                <a:srgbClr val="FF0000"/>
              </a:solidFill>
              <a:latin typeface="Arial Narrow" panose="020B0606020202030204" pitchFamily="34" charset="0"/>
              <a:ea typeface="Calibri" panose="020F0502020204030204" pitchFamily="34" charset="0"/>
              <a:cs typeface="TimesNewRoman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8350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380695001"/>
              </p:ext>
            </p:extLst>
          </p:nvPr>
        </p:nvGraphicFramePr>
        <p:xfrm>
          <a:off x="707813" y="1340768"/>
          <a:ext cx="8064896" cy="4064128"/>
        </p:xfrm>
        <a:graphic>
          <a:graphicData uri="http://schemas.openxmlformats.org/drawingml/2006/table">
            <a:tbl>
              <a:tblPr firstRow="1" firstCol="1" bandRow="1"/>
              <a:tblGrid>
                <a:gridCol w="575065"/>
                <a:gridCol w="6544252"/>
                <a:gridCol w="945579"/>
              </a:tblGrid>
              <a:tr h="1368152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К6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Наличие фактических ошибок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1, 2 или 3 балла по критерию К6 может быть выставлено только в случае, если по критериям К1–К4 выставлено в сумме не менее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 </a:t>
                      </a:r>
                      <a:r>
                        <a:rPr lang="ru-RU" sz="20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баллов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573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 историческом сочинении отсутствуют фактические ошибки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3б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1522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К7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Форма изложения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 балл по критерию К7 может быть выставлен только в случае, если по критериям К1–К4 выставлено в сумме не менее </a:t>
                      </a:r>
                      <a:r>
                        <a:rPr lang="ru-RU" sz="2000" b="1" dirty="0">
                          <a:solidFill>
                            <a:srgbClr val="FF0000"/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</a:t>
                      </a:r>
                      <a:r>
                        <a:rPr lang="ru-RU" sz="2000" b="1" i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 баллов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6924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 smtClean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Итого</a:t>
                      </a:r>
                      <a:endParaRPr lang="ru-RU" sz="2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12</a:t>
                      </a:r>
                      <a:r>
                        <a:rPr lang="ru-RU" sz="2800" b="1" baseline="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</a:t>
                      </a:r>
                      <a:r>
                        <a:rPr lang="ru-RU" sz="2800" b="1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95536" y="476672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об историческом деятеле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07755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496944" cy="5585048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Интернет-ресурсы:</a:t>
            </a:r>
          </a:p>
          <a:p>
            <a:r>
              <a:rPr lang="en-US" sz="2400" dirty="0" smtClean="0">
                <a:hlinkClick r:id="rId2"/>
              </a:rPr>
              <a:t>https</a:t>
            </a:r>
            <a:r>
              <a:rPr lang="en-US" sz="2400" dirty="0">
                <a:hlinkClick r:id="rId2"/>
              </a:rPr>
              <a:t>://</a:t>
            </a:r>
            <a:r>
              <a:rPr lang="en-US" sz="2400" dirty="0" smtClean="0">
                <a:hlinkClick r:id="rId2"/>
              </a:rPr>
              <a:t>www.youtube.com/watch?v=AlrQvEZlfAY</a:t>
            </a:r>
            <a:r>
              <a:rPr lang="ru-RU" sz="2400" dirty="0"/>
              <a:t> - "На все 100" - онлайн-консультация по подготовке к ЕГЭ по </a:t>
            </a:r>
            <a:r>
              <a:rPr lang="ru-RU" sz="2400" dirty="0" smtClean="0"/>
              <a:t>истории (И.А. </a:t>
            </a:r>
            <a:r>
              <a:rPr lang="ru-RU" sz="2400" dirty="0" err="1" smtClean="0"/>
              <a:t>Артасов</a:t>
            </a:r>
            <a:r>
              <a:rPr lang="ru-RU" sz="2400" dirty="0" smtClean="0"/>
              <a:t>);</a:t>
            </a:r>
          </a:p>
          <a:p>
            <a:r>
              <a:rPr lang="ru-RU" sz="2400" dirty="0">
                <a:hlinkClick r:id="rId3"/>
              </a:rPr>
              <a:t>https://</a:t>
            </a:r>
            <a:r>
              <a:rPr lang="ru-RU" sz="2400" dirty="0" smtClean="0">
                <a:hlinkClick r:id="rId3"/>
              </a:rPr>
              <a:t>www.youtube.com/watch?v=UwXHpId9TwA</a:t>
            </a:r>
            <a:r>
              <a:rPr lang="ru-RU" sz="2400" dirty="0" smtClean="0"/>
              <a:t>   </a:t>
            </a:r>
            <a:r>
              <a:rPr lang="ru-RU" sz="2400" dirty="0"/>
              <a:t>- Как писать ИСТОРИЧЕСКОЕ СОЧИНЕНИЕ на ЕГЭ 2021 | ЕГЭ ИСТОРИЯ 2021 | PARTA;</a:t>
            </a:r>
          </a:p>
          <a:p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9512" y="0"/>
            <a:ext cx="89644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sz="2000" b="1" u="sng" kern="0" baseline="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об историческом деятеле </a:t>
            </a:r>
            <a:endParaRPr lang="ru-RU" sz="2000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47830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2420888"/>
            <a:ext cx="8136904" cy="4114800"/>
          </a:xfrm>
        </p:spPr>
        <p:txBody>
          <a:bodyPr/>
          <a:lstStyle/>
          <a:p>
            <a:pPr marL="0" indent="0" algn="just">
              <a:buNone/>
            </a:pPr>
            <a:r>
              <a:rPr lang="ru-RU" sz="1600" b="1" dirty="0" smtClean="0"/>
              <a:t>Задачи</a:t>
            </a:r>
            <a:r>
              <a:rPr lang="ru-RU" sz="1600" b="1" dirty="0"/>
              <a:t>:</a:t>
            </a:r>
            <a:endParaRPr lang="ru-RU" sz="1600" dirty="0"/>
          </a:p>
          <a:p>
            <a:pPr marL="0" lvl="0" indent="0" algn="just">
              <a:buNone/>
            </a:pPr>
            <a:r>
              <a:rPr lang="ru-RU" sz="1400" dirty="0"/>
              <a:t>1)	Ознакомить методистов (специалистов) муниципальных методических служб, курирующих преподавание предметов социально-гуманитарного цикла, учителей истории и обществознания с изменениями в контрольно-измерительных материалах (далее – КИМ) государственной итоговой аттестации (далее ГИА) по истории и обществознанию в 2021 г.</a:t>
            </a:r>
          </a:p>
          <a:p>
            <a:pPr marL="0" lvl="0" indent="0" algn="just">
              <a:buNone/>
            </a:pPr>
            <a:r>
              <a:rPr lang="ru-RU" sz="1400" dirty="0"/>
              <a:t>2)	Рассмотреть особенности выполнения задания 25 (историческое сочинение) ЕГЭ по истории</a:t>
            </a:r>
          </a:p>
          <a:p>
            <a:pPr marL="0" lvl="0" indent="0" algn="just">
              <a:buNone/>
            </a:pPr>
            <a:r>
              <a:rPr lang="ru-RU" sz="1400" dirty="0"/>
              <a:t>3)	Познакомить с методикой составления развернутого плана по обществознанию </a:t>
            </a:r>
            <a:r>
              <a:rPr lang="ru-RU" sz="1400" dirty="0" smtClean="0"/>
              <a:t>в соответствии </a:t>
            </a:r>
            <a:r>
              <a:rPr lang="ru-RU" sz="1400" dirty="0"/>
              <a:t>с КИМ ЕГЭ–2021</a:t>
            </a:r>
          </a:p>
          <a:p>
            <a:pPr marL="0" lvl="0" indent="0" algn="just">
              <a:buNone/>
            </a:pPr>
            <a:r>
              <a:rPr lang="ru-RU" sz="1400" dirty="0"/>
              <a:t>4)	Рассмотреть методы и приемы работы по подготовке обучающихся к ВПР по истории </a:t>
            </a:r>
          </a:p>
          <a:p>
            <a:pPr marL="0" lvl="0" indent="0" algn="just">
              <a:buNone/>
            </a:pPr>
            <a:r>
              <a:rPr lang="ru-RU" sz="1400" dirty="0"/>
              <a:t>5)	</a:t>
            </a:r>
            <a:r>
              <a:rPr lang="ru-RU" sz="1400" dirty="0" smtClean="0"/>
              <a:t>Познакомить </a:t>
            </a:r>
            <a:r>
              <a:rPr lang="ru-RU" sz="1400" dirty="0"/>
              <a:t>с основными способами и приемами организации контрольно-оценочной деятельности на уроках истории и обществознания в процессе подготовки к ЕГЭ по истории</a:t>
            </a:r>
          </a:p>
          <a:p>
            <a:pPr marL="0" lvl="0" indent="0" algn="just">
              <a:buNone/>
            </a:pPr>
            <a:r>
              <a:rPr lang="ru-RU" sz="1400" dirty="0"/>
              <a:t>6)	Определить способы и методы работы педагогов по повышению эффективности подготовки обучающихся к ЕГЭ и ВПР по истории и обществознанию в 2021 г.</a:t>
            </a:r>
          </a:p>
          <a:p>
            <a:pPr lvl="0"/>
            <a:endParaRPr lang="ru-RU" sz="1400" dirty="0"/>
          </a:p>
          <a:p>
            <a:pPr>
              <a:lnSpc>
                <a:spcPct val="80000"/>
              </a:lnSpc>
            </a:pPr>
            <a:endParaRPr lang="en-US" altLang="ru-RU" sz="1600" dirty="0">
              <a:solidFill>
                <a:srgbClr val="247274"/>
              </a:solidFill>
              <a:latin typeface="Verdana" pitchFamily="34" charset="0"/>
              <a:ea typeface="굴림" charset="-127"/>
            </a:endParaRP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xfrm>
            <a:off x="611560" y="1646238"/>
            <a:ext cx="7560840" cy="715962"/>
          </a:xfrm>
        </p:spPr>
        <p:txBody>
          <a:bodyPr/>
          <a:lstStyle/>
          <a:p>
            <a:pPr algn="just"/>
            <a:r>
              <a:rPr lang="ru-RU" altLang="ru-RU" sz="1800" b="1" u="sng" dirty="0" smtClean="0">
                <a:solidFill>
                  <a:srgbClr val="247274"/>
                </a:solidFill>
              </a:rPr>
              <a:t>Цель: </a:t>
            </a:r>
            <a:r>
              <a:rPr lang="ru-RU" sz="1400" dirty="0"/>
              <a:t>совершенствование качества подготовки обучающихся общеобразовательных организаций Республики Крым к единому государственному экзамену (далее – ЕГЭ) и всероссийским проверочным работам (далее – ВПР) по истории и обществознанию </a:t>
            </a:r>
            <a:endParaRPr lang="ru-RU" altLang="ru-RU" sz="1400" dirty="0">
              <a:solidFill>
                <a:srgbClr val="247274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780928"/>
            <a:ext cx="8676456" cy="715963"/>
          </a:xfrm>
        </p:spPr>
        <p:txBody>
          <a:bodyPr/>
          <a:lstStyle/>
          <a:p>
            <a:pPr algn="just"/>
            <a:r>
              <a:rPr lang="ru-RU" sz="3200" dirty="0" smtClean="0"/>
              <a:t>«Актуальные </a:t>
            </a:r>
            <a:r>
              <a:rPr lang="ru-RU" sz="3200" dirty="0"/>
              <a:t>вопросы подготовки обучающихся к ЕГЭ по истории в 2021 году.  Основные подходы к выполнению </a:t>
            </a: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задания </a:t>
            </a:r>
            <a:r>
              <a:rPr lang="ru-RU" sz="3200" dirty="0"/>
              <a:t>25 (историческое сочинение</a:t>
            </a:r>
            <a:r>
              <a:rPr lang="ru-RU" sz="3200" dirty="0" smtClean="0"/>
              <a:t>)»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14634" y="4509120"/>
            <a:ext cx="7315200" cy="2128664"/>
          </a:xfrm>
        </p:spPr>
        <p:txBody>
          <a:bodyPr/>
          <a:lstStyle/>
          <a:p>
            <a:pPr marL="0" indent="0" algn="just">
              <a:buNone/>
            </a:pPr>
            <a:r>
              <a:rPr lang="ru-RU" sz="2000" dirty="0" err="1" smtClean="0"/>
              <a:t>Крыжко</a:t>
            </a:r>
            <a:r>
              <a:rPr lang="ru-RU" sz="2000" dirty="0" smtClean="0"/>
              <a:t> </a:t>
            </a:r>
            <a:r>
              <a:rPr lang="ru-RU" sz="2000" dirty="0"/>
              <a:t>Екатерина </a:t>
            </a:r>
            <a:r>
              <a:rPr lang="ru-RU" sz="2000" dirty="0" err="1" smtClean="0"/>
              <a:t>Евге»ньевна</a:t>
            </a:r>
            <a:r>
              <a:rPr lang="ru-RU" sz="2000" dirty="0"/>
              <a:t>, заведующий отделом педагогического мастерства центра непрерывного повышения профессионального мастерства педагогических </a:t>
            </a:r>
            <a:r>
              <a:rPr lang="ru-RU" sz="2000" dirty="0" smtClean="0"/>
              <a:t>работников </a:t>
            </a:r>
            <a:r>
              <a:rPr lang="ru-RU" sz="2000" dirty="0"/>
              <a:t>ГБОУ ДПО РК КРИППО, председатель предметной комиссии ЕГЭ по истории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320834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7052" b="12536"/>
          <a:stretch/>
        </p:blipFill>
        <p:spPr>
          <a:xfrm>
            <a:off x="0" y="1600200"/>
            <a:ext cx="9078913" cy="4104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94919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9144000" cy="6669360"/>
          </a:xfrm>
        </p:spPr>
        <p:txBody>
          <a:bodyPr/>
          <a:lstStyle/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Официальная демоверсия от ФИПИ на 2021 </a:t>
            </a:r>
            <a:r>
              <a:rPr lang="ru-RU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год</a:t>
            </a:r>
            <a:endParaRPr lang="ru-RU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    Изменения 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структуры и содержания КИМ отсутствуют.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    Изменена 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модель задания 25 (историческое сочинение) при сохранении требований, содержащихся в задании, и максимального балла за его </a:t>
            </a:r>
            <a:r>
              <a:rPr lang="ru-RU" sz="24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выполнение (12 баллов). 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    Если 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 2020 г. участники ЕГЭ писали сочинению по одному из </a:t>
            </a:r>
            <a:r>
              <a:rPr lang="ru-RU" sz="2400" b="1" u="sng" dirty="0">
                <a:solidFill>
                  <a:srgbClr val="7030A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трёх исторических периодов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, то в 2021 г. историческое сочинение необходимо </a:t>
            </a:r>
            <a:r>
              <a:rPr lang="ru-RU" sz="2400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написать: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одному из </a:t>
            </a:r>
            <a:r>
              <a:rPr lang="ru-RU" sz="2400" b="1" u="sng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трёх предложенных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r>
              <a:rPr lang="ru-RU" sz="2400" b="1" u="sng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исторических процессов</a:t>
            </a:r>
            <a:r>
              <a:rPr lang="ru-RU" sz="2400" b="1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или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</a:t>
            </a:r>
            <a:r>
              <a:rPr lang="ru-RU" sz="2400" b="1" u="sng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деятельности одной из трёх исторических личностей</a:t>
            </a:r>
            <a:r>
              <a:rPr lang="ru-RU" sz="2400" b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i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 демонстрационном варианте представлено два примера задания 25. </a:t>
            </a:r>
            <a:endParaRPr lang="ru-RU" sz="2400" i="1" dirty="0" smtClean="0">
              <a:latin typeface="Arial Narrow" panose="020B0606020202030204" pitchFamily="34" charset="0"/>
              <a:ea typeface="Calibri" panose="020F0502020204030204" pitchFamily="34" charset="0"/>
              <a:cs typeface="TimesNewRoman"/>
            </a:endParaRPr>
          </a:p>
          <a:p>
            <a:pPr mar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 </a:t>
            </a:r>
            <a:r>
              <a:rPr lang="ru-RU" sz="2400" i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реальных вариантах экзаменационной работы </a:t>
            </a:r>
            <a:r>
              <a:rPr lang="ru-RU" sz="2400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для </a:t>
            </a:r>
            <a:r>
              <a:rPr lang="ru-RU" sz="2400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выполнения </a:t>
            </a:r>
            <a:r>
              <a:rPr lang="ru-RU" sz="2400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будет </a:t>
            </a:r>
            <a:r>
              <a:rPr lang="ru-RU" sz="2400" i="1" dirty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предложено только одно задание</a:t>
            </a:r>
            <a:r>
              <a:rPr lang="ru-RU" sz="2400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.</a:t>
            </a:r>
            <a:endParaRPr lang="ru-RU" sz="2400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7626727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34074249"/>
              </p:ext>
            </p:extLst>
          </p:nvPr>
        </p:nvGraphicFramePr>
        <p:xfrm>
          <a:off x="571472" y="1785926"/>
          <a:ext cx="7972714" cy="4301311"/>
        </p:xfrm>
        <a:graphic>
          <a:graphicData uri="http://schemas.openxmlformats.org/drawingml/2006/table">
            <a:tbl>
              <a:tblPr firstRow="1" firstCol="1" bandRow="1"/>
              <a:tblGrid>
                <a:gridCol w="533223"/>
                <a:gridCol w="6845359"/>
                <a:gridCol w="594132"/>
              </a:tblGrid>
              <a:tr h="4455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К1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два события (явления, процесса)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78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0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К2</a:t>
                      </a:r>
                      <a:endParaRPr lang="ru-RU" sz="20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названы две исторические </a:t>
                      </a:r>
                      <a:r>
                        <a:rPr lang="ru-RU" sz="20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личности</a:t>
                      </a: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; правильно охарактеризована </a:t>
                      </a:r>
                      <a:r>
                        <a:rPr lang="ru-RU" sz="20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роль </a:t>
                      </a: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каждой из этих личностей с указанием их </a:t>
                      </a:r>
                      <a:r>
                        <a:rPr lang="ru-RU" sz="20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конкретных действий</a:t>
                      </a: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в значительной степени </a:t>
                      </a:r>
                      <a:r>
                        <a:rPr lang="ru-RU" sz="20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повлиявших на ход</a:t>
                      </a: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и (или) результат названных событий (явлений, процессов) в рамках выбранного процесса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000" b="1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5214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названы одна-две исторические личности; правильно охарактеризована роль только </a:t>
                      </a:r>
                      <a:r>
                        <a:rPr lang="ru-RU" sz="20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одной личности</a:t>
                      </a: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с указанием её конкретных действий (или конкретного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действия), в значительной степени повлиявших на ход и (или)результат названных событий (явлений, процессов) в рамках выбранного процесса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0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285720" y="1285860"/>
            <a:ext cx="835292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историческому процессу 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928926" y="0"/>
            <a:ext cx="5929322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b="1" i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Вам необходимо написать историческое сочинение </a:t>
            </a:r>
            <a:r>
              <a:rPr lang="ru-RU" b="1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</a:t>
            </a:r>
            <a:r>
              <a:rPr lang="ru-RU" b="1" dirty="0" smtClean="0">
                <a:solidFill>
                  <a:srgbClr val="105A5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одному из </a:t>
            </a:r>
            <a:r>
              <a:rPr lang="ru-RU" b="1" u="sng" dirty="0" smtClean="0">
                <a:solidFill>
                  <a:srgbClr val="105A5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исторических </a:t>
            </a:r>
            <a:r>
              <a:rPr lang="ru-RU" b="1" u="sng" dirty="0" smtClean="0">
                <a:solidFill>
                  <a:srgbClr val="105A5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процессов</a:t>
            </a:r>
            <a:r>
              <a:rPr lang="ru-RU" b="1" dirty="0" smtClean="0">
                <a:solidFill>
                  <a:srgbClr val="105A5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r>
              <a:rPr lang="ru-RU" b="1" i="1" dirty="0" smtClean="0">
                <a:solidFill>
                  <a:srgbClr val="105A5B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:</a:t>
            </a:r>
            <a:endParaRPr lang="ru-RU" sz="2000" dirty="0" smtClean="0">
              <a:solidFill>
                <a:srgbClr val="105A5B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1) становление государства Русь;  2) закрепощение крестьян;                          3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) </a:t>
            </a:r>
            <a:r>
              <a:rPr lang="ru-RU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разрядка международной напряженности в 1970-е гг.</a:t>
            </a:r>
            <a:r>
              <a:rPr lang="ru-RU" baseline="0" dirty="0" smtClean="0"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 </a:t>
            </a:r>
            <a:endParaRPr lang="ru-RU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62751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728" y="285728"/>
            <a:ext cx="7315200" cy="676672"/>
          </a:xfrm>
        </p:spPr>
        <p:txBody>
          <a:bodyPr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сторический процесс </a:t>
            </a:r>
            <a:r>
              <a:rPr lang="ru-RU" sz="24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«Становление Древнерусского </a:t>
            </a:r>
            <a:r>
              <a:rPr lang="ru-RU" sz="24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государства»</a:t>
            </a:r>
            <a:endParaRPr lang="ru-RU" sz="2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sz="2000" dirty="0" smtClean="0"/>
              <a:t>Олег</a:t>
            </a:r>
            <a:r>
              <a:rPr lang="en-US" sz="2000" dirty="0" smtClean="0"/>
              <a:t>:  </a:t>
            </a:r>
            <a:r>
              <a:rPr lang="ru-RU" sz="2000" dirty="0" smtClean="0"/>
              <a:t>князь Олег объявил Киев «матерью городов русских», </a:t>
            </a:r>
            <a:r>
              <a:rPr lang="ru-RU" sz="2000" dirty="0" smtClean="0"/>
              <a:t>перенес столицу из Новгорода в Киев </a:t>
            </a:r>
            <a:r>
              <a:rPr lang="ru-RU" sz="2000" dirty="0" smtClean="0">
                <a:solidFill>
                  <a:srgbClr val="002060"/>
                </a:solidFill>
              </a:rPr>
              <a:t>(конкретное действие), </a:t>
            </a:r>
            <a:r>
              <a:rPr lang="ru-RU" sz="2000" dirty="0" smtClean="0"/>
              <a:t>что обусловило превращение Киева в лавный политический, экономический </a:t>
            </a:r>
            <a:r>
              <a:rPr lang="ru-RU" sz="2000" dirty="0" smtClean="0"/>
              <a:t>и </a:t>
            </a:r>
            <a:r>
              <a:rPr lang="ru-RU" sz="2000" dirty="0" smtClean="0"/>
              <a:t>культурный центр Руси </a:t>
            </a:r>
            <a:r>
              <a:rPr lang="ru-RU" sz="2000" dirty="0" smtClean="0">
                <a:solidFill>
                  <a:srgbClr val="002060"/>
                </a:solidFill>
              </a:rPr>
              <a:t>(роль данного действия);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r>
              <a:rPr lang="ru-RU" sz="2000" dirty="0" smtClean="0"/>
              <a:t>Ольга</a:t>
            </a:r>
            <a:r>
              <a:rPr lang="en-US" sz="2000" dirty="0" smtClean="0"/>
              <a:t>: </a:t>
            </a:r>
            <a:r>
              <a:rPr lang="ru-RU" sz="2000" dirty="0" smtClean="0"/>
              <a:t>княгиня Ольга ввела </a:t>
            </a:r>
            <a:r>
              <a:rPr lang="ru-RU" sz="2000" dirty="0" smtClean="0"/>
              <a:t>уроки и  погосты</a:t>
            </a:r>
            <a:r>
              <a:rPr lang="ru-RU" sz="2000" dirty="0" smtClean="0">
                <a:solidFill>
                  <a:srgbClr val="002060"/>
                </a:solidFill>
              </a:rPr>
              <a:t> </a:t>
            </a:r>
            <a:r>
              <a:rPr lang="ru-RU" sz="2000" dirty="0" smtClean="0">
                <a:solidFill>
                  <a:srgbClr val="002060"/>
                </a:solidFill>
              </a:rPr>
              <a:t>(конкретное </a:t>
            </a:r>
            <a:r>
              <a:rPr lang="ru-RU" sz="2000" dirty="0" smtClean="0">
                <a:solidFill>
                  <a:srgbClr val="002060"/>
                </a:solidFill>
              </a:rPr>
              <a:t>действие</a:t>
            </a:r>
            <a:r>
              <a:rPr lang="ru-RU" sz="2000" dirty="0" smtClean="0">
                <a:solidFill>
                  <a:srgbClr val="002060"/>
                </a:solidFill>
              </a:rPr>
              <a:t>)</a:t>
            </a:r>
            <a:r>
              <a:rPr lang="ru-RU" sz="2000" dirty="0" smtClean="0"/>
              <a:t>, упорядочив </a:t>
            </a:r>
            <a:r>
              <a:rPr lang="ru-RU" sz="2000" dirty="0" smtClean="0"/>
              <a:t>налоговую систему </a:t>
            </a:r>
            <a:r>
              <a:rPr lang="ru-RU" sz="2000" dirty="0" smtClean="0"/>
              <a:t>Руси</a:t>
            </a:r>
            <a:r>
              <a:rPr lang="ru-RU" sz="2000" dirty="0" smtClean="0">
                <a:solidFill>
                  <a:srgbClr val="002060"/>
                </a:solidFill>
              </a:rPr>
              <a:t> (роль данного действия</a:t>
            </a:r>
            <a:r>
              <a:rPr lang="ru-RU" sz="2000" dirty="0" smtClean="0">
                <a:solidFill>
                  <a:srgbClr val="002060"/>
                </a:solidFill>
              </a:rPr>
              <a:t>)</a:t>
            </a:r>
            <a:endParaRPr lang="ru-RU" sz="2000" dirty="0" smtClean="0">
              <a:solidFill>
                <a:srgbClr val="002060"/>
              </a:solidFill>
            </a:endParaRPr>
          </a:p>
          <a:p>
            <a:pPr algn="just"/>
            <a:endParaRPr lang="ru-RU" sz="2000" dirty="0" smtClean="0">
              <a:solidFill>
                <a:srgbClr val="002060"/>
              </a:solidFill>
            </a:endParaRPr>
          </a:p>
          <a:p>
            <a:pPr algn="just">
              <a:buNone/>
            </a:pPr>
            <a:r>
              <a:rPr lang="ru-RU" sz="2000" u="sng" dirty="0" smtClean="0">
                <a:solidFill>
                  <a:srgbClr val="002060"/>
                </a:solidFill>
              </a:rPr>
              <a:t>Действия личностей относятся к указанному историческому процессу</a:t>
            </a:r>
            <a:endParaRPr lang="ru-RU" sz="2000" u="sng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1428728" y="1785926"/>
            <a:ext cx="9144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dirty="0" smtClean="0">
                <a:solidFill>
                  <a:srgbClr val="105A5B"/>
                </a:solidFill>
              </a:rPr>
              <a:t>К2</a:t>
            </a:r>
            <a:r>
              <a:rPr lang="ru-RU" sz="3600" b="1" dirty="0" smtClean="0">
                <a:solidFill>
                  <a:srgbClr val="105A5B"/>
                </a:solidFill>
              </a:rPr>
              <a:t> </a:t>
            </a:r>
            <a:endParaRPr lang="ru-RU" sz="3600" b="1" dirty="0">
              <a:solidFill>
                <a:srgbClr val="105A5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8304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463575716"/>
              </p:ext>
            </p:extLst>
          </p:nvPr>
        </p:nvGraphicFramePr>
        <p:xfrm>
          <a:off x="63041" y="9909720"/>
          <a:ext cx="9116704" cy="12618720"/>
        </p:xfrm>
        <a:graphic>
          <a:graphicData uri="http://schemas.openxmlformats.org/drawingml/2006/table">
            <a:tbl>
              <a:tblPr firstRow="1" firstCol="1" bandRow="1"/>
              <a:tblGrid>
                <a:gridCol w="609734"/>
                <a:gridCol w="7827588"/>
                <a:gridCol w="679382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К1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два события (явления, процесса)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02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К2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названы две исторические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личности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; правильно охарактеризована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роль 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каждой из этих личностей с указанием их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конкретных действий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в значительной степени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повлиявших на ход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и (или) результат названных событий (явлений, процессов) в рамках выбранного процесса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5802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названы одна-две исторические личности; правильно охарактеризована роль только </a:t>
                      </a: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одной личности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с указанием её конкретных действий (или конкретного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действия), в значительной степени повлиявших на ход и (или)результат названных событий (явлений, процессов) в рамках выбранного процесса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11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К3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две причинно-следственные связи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характеризующие причины возникновения событий (явлений, процессов) в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рамках выбранного процесса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11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указана </a:t>
                      </a: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одна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причинно-следственная связь, характеризующая причину возникновения событий (явлений, процессов) в рамках выбранного процесса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901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К4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Указано </a:t>
                      </a:r>
                      <a:r>
                        <a:rPr lang="ru-RU" sz="2400" u="sng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значение (последствие) выбранного процесса</a:t>
                      </a: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для истории России с опорой на исторические факты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К5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Использование исторической терминологии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93515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К6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Наличие фактических ошибок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1, 2 или 3 балла по критерию К6 может быть выставлено только в случае, если по критериям К1–К4 выставлено в сумме не менее </a:t>
                      </a: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 </a:t>
                      </a:r>
                      <a:r>
                        <a:rPr lang="ru-RU" sz="2400" b="1" i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баллов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45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В историческом сочинении отсутствуют фактические ошибки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3б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3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К7</a:t>
                      </a:r>
                      <a:endParaRPr lang="ru-RU" sz="240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Форма изложения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i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1 балл по критерию К7 может быть выставлен только в случае, если по критериям К1–К4 выставлено в сумме не менее </a:t>
                      </a:r>
                      <a:r>
                        <a:rPr lang="ru-RU" sz="2400" b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Black" panose="020B0A0402010202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6</a:t>
                      </a:r>
                      <a:r>
                        <a:rPr lang="ru-RU" sz="2400" b="1" i="1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Italic"/>
                        </a:rPr>
                        <a:t> баллов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chemeClr val="accent6">
                              <a:lumMod val="75000"/>
                            </a:schemeClr>
                          </a:solidFill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 dirty="0">
                        <a:solidFill>
                          <a:schemeClr val="accent6">
                            <a:lumMod val="75000"/>
                          </a:schemeClr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112" marR="5411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Прямоугольник 1"/>
          <p:cNvSpPr/>
          <p:nvPr/>
        </p:nvSpPr>
        <p:spPr>
          <a:xfrm>
            <a:off x="251520" y="404664"/>
            <a:ext cx="842493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kern="0" baseline="0" dirty="0">
                <a:solidFill>
                  <a:srgbClr val="FF0000"/>
                </a:solidFill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Критерии исторического сочинения </a:t>
            </a:r>
            <a:r>
              <a:rPr lang="ru-RU" b="1" u="sng" kern="0" baseline="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Narrow" panose="020B0606020202030204" pitchFamily="34" charset="0"/>
                <a:ea typeface="Calibri" panose="020F0502020204030204" pitchFamily="34" charset="0"/>
                <a:cs typeface="TimesNewRoman"/>
              </a:rPr>
              <a:t>по историческому процессу </a:t>
            </a:r>
            <a:endParaRPr lang="ru-RU" u="sng" dirty="0">
              <a:solidFill>
                <a:srgbClr val="4D4D4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2950519861"/>
              </p:ext>
            </p:extLst>
          </p:nvPr>
        </p:nvGraphicFramePr>
        <p:xfrm>
          <a:off x="785786" y="1285860"/>
          <a:ext cx="7303828" cy="5117592"/>
        </p:xfrm>
        <a:graphic>
          <a:graphicData uri="http://schemas.openxmlformats.org/drawingml/2006/table">
            <a:tbl>
              <a:tblPr firstRow="1" firstCol="1" bandRow="1"/>
              <a:tblGrid>
                <a:gridCol w="480116"/>
                <a:gridCol w="6279427"/>
                <a:gridCol w="544285"/>
              </a:tblGrid>
              <a:tr h="276450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К3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указаны </a:t>
                      </a:r>
                      <a:r>
                        <a:rPr lang="ru-RU" sz="2400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две причинно-следственные связи</a:t>
                      </a: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, характеризующие причины возникновения событий (явлений, процессов) в </a:t>
                      </a:r>
                      <a:r>
                        <a:rPr lang="ru-RU" sz="2400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рамках выбранного процесса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2б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64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Правильно указана </a:t>
                      </a:r>
                      <a:r>
                        <a:rPr lang="ru-RU" sz="24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одна</a:t>
                      </a: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причинно-следственная связь, характеризующая причину возникновения событий (явлений, процессов) в рамках выбранного процесса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 </a:t>
                      </a:r>
                      <a:r>
                        <a:rPr lang="ru-RU" sz="2400" dirty="0" smtClean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603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К4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Указано </a:t>
                      </a:r>
                      <a:r>
                        <a:rPr lang="ru-RU" sz="2400" u="sng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значение (последствие) выбранного процесса</a:t>
                      </a:r>
                      <a:r>
                        <a:rPr lang="ru-RU" sz="2400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 для истории России с опорой на исторические факты</a:t>
                      </a:r>
                      <a:endParaRPr lang="ru-RU" sz="24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822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К5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,Bold"/>
                        </a:rPr>
                        <a:t>Использование исторической терминологии</a:t>
                      </a:r>
                      <a:endParaRPr lang="ru-RU" sz="24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effectLst/>
                          <a:latin typeface="Arial Narrow" panose="020B0606020202030204" pitchFamily="34" charset="0"/>
                          <a:ea typeface="Calibri" panose="020F0502020204030204" pitchFamily="34" charset="0"/>
                          <a:cs typeface="TimesNewRoman"/>
                        </a:rPr>
                        <a:t>1б</a:t>
                      </a:r>
                      <a:endParaRPr lang="ru-RU" sz="2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3290" marR="43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014710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1600200"/>
            <a:ext cx="861994" cy="715963"/>
          </a:xfrm>
        </p:spPr>
        <p:txBody>
          <a:bodyPr/>
          <a:lstStyle/>
          <a:p>
            <a:r>
              <a:rPr lang="ru-RU" sz="3600" b="1" dirty="0" smtClean="0"/>
              <a:t>К4</a:t>
            </a:r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66800" y="2514600"/>
            <a:ext cx="7315200" cy="2986102"/>
          </a:xfrm>
        </p:spPr>
        <p:txBody>
          <a:bodyPr/>
          <a:lstStyle/>
          <a:p>
            <a:pPr algn="just"/>
            <a:r>
              <a:rPr lang="ru-RU" sz="2000" dirty="0"/>
              <a:t>Окончательное прикрепление крестьян к земле в середине XVII в. </a:t>
            </a:r>
            <a:r>
              <a:rPr lang="ru-RU" sz="2000" dirty="0">
                <a:solidFill>
                  <a:srgbClr val="FF0000"/>
                </a:solidFill>
              </a:rPr>
              <a:t>привело к тому, что в стране мануфактурное производство испытывает постоянный дефицит свободной рабочей силы. </a:t>
            </a:r>
            <a:r>
              <a:rPr lang="ru-RU" sz="2000" dirty="0"/>
              <a:t>Низкая покупательная способность и отсутствие товарности сельского хозяйства в условиях крепостной зависимости стали </a:t>
            </a:r>
            <a:r>
              <a:rPr lang="ru-RU" sz="2000" dirty="0">
                <a:solidFill>
                  <a:srgbClr val="FF0000"/>
                </a:solidFill>
              </a:rPr>
              <a:t>главными сдерживающими факторами развития мануфактур</a:t>
            </a:r>
            <a:r>
              <a:rPr lang="ru-RU" sz="2000" dirty="0"/>
              <a:t>. 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000232" y="785794"/>
            <a:ext cx="6962227" cy="4206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Исторический процесс «Закрепощение крестьян»</a:t>
            </a:r>
            <a:endParaRPr lang="ru-RU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26856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б осбенностях преподавания истории в 2020-2021 уч. году">
  <a:themeElements>
    <a:clrScheme name="powerpoint-template 4">
      <a:dk1>
        <a:srgbClr val="4D4D4D"/>
      </a:dk1>
      <a:lt1>
        <a:srgbClr val="FFFFFF"/>
      </a:lt1>
      <a:dk2>
        <a:srgbClr val="4D4D4D"/>
      </a:dk2>
      <a:lt2>
        <a:srgbClr val="247274"/>
      </a:lt2>
      <a:accent1>
        <a:srgbClr val="2D7A80"/>
      </a:accent1>
      <a:accent2>
        <a:srgbClr val="449197"/>
      </a:accent2>
      <a:accent3>
        <a:srgbClr val="FFFFFF"/>
      </a:accent3>
      <a:accent4>
        <a:srgbClr val="404040"/>
      </a:accent4>
      <a:accent5>
        <a:srgbClr val="ADBEC0"/>
      </a:accent5>
      <a:accent6>
        <a:srgbClr val="3D8388"/>
      </a:accent6>
      <a:hlink>
        <a:srgbClr val="4D9AA3"/>
      </a:hlink>
      <a:folHlink>
        <a:srgbClr val="DDDDDD"/>
      </a:folHlink>
    </a:clrScheme>
    <a:fontScheme name="powerpoint-template">
      <a:majorFont>
        <a:latin typeface="Microsoft Sans Serif"/>
        <a:ea typeface=""/>
        <a:cs typeface=""/>
      </a:majorFont>
      <a:minorFont>
        <a:latin typeface="Microsoft Sans Serif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1">
          <a:gsLst>
            <a:gs pos="0">
              <a:schemeClr val="bg2">
                <a:gamma/>
                <a:tint val="26667"/>
                <a:invGamma/>
              </a:schemeClr>
            </a:gs>
            <a:gs pos="100000">
              <a:schemeClr val="bg2">
                <a:alpha val="14999"/>
              </a:schemeClr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xmlns="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2400" b="0" i="0" u="none" strike="noStrike" cap="none" normalizeH="0" baseline="-2500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owerpoint-template 1">
        <a:dk1>
          <a:srgbClr val="4D4D4D"/>
        </a:dk1>
        <a:lt1>
          <a:srgbClr val="FFFFFF"/>
        </a:lt1>
        <a:dk2>
          <a:srgbClr val="4D4D4D"/>
        </a:dk2>
        <a:lt2>
          <a:srgbClr val="800000"/>
        </a:lt2>
        <a:accent1>
          <a:srgbClr val="FF9933"/>
        </a:accent1>
        <a:accent2>
          <a:srgbClr val="009900"/>
        </a:accent2>
        <a:accent3>
          <a:srgbClr val="FFFFFF"/>
        </a:accent3>
        <a:accent4>
          <a:srgbClr val="404040"/>
        </a:accent4>
        <a:accent5>
          <a:srgbClr val="FFCAAD"/>
        </a:accent5>
        <a:accent6>
          <a:srgbClr val="008A00"/>
        </a:accent6>
        <a:hlink>
          <a:srgbClr val="3366F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2">
        <a:dk1>
          <a:srgbClr val="4D4D4D"/>
        </a:dk1>
        <a:lt1>
          <a:srgbClr val="FFFFFF"/>
        </a:lt1>
        <a:dk2>
          <a:srgbClr val="4D4D4D"/>
        </a:dk2>
        <a:lt2>
          <a:srgbClr val="0C209B"/>
        </a:lt2>
        <a:accent1>
          <a:srgbClr val="2167BF"/>
        </a:accent1>
        <a:accent2>
          <a:srgbClr val="C60C0D"/>
        </a:accent2>
        <a:accent3>
          <a:srgbClr val="FFFFFF"/>
        </a:accent3>
        <a:accent4>
          <a:srgbClr val="404040"/>
        </a:accent4>
        <a:accent5>
          <a:srgbClr val="ABB8DC"/>
        </a:accent5>
        <a:accent6>
          <a:srgbClr val="B30A0B"/>
        </a:accent6>
        <a:hlink>
          <a:srgbClr val="1FAAEF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3">
        <a:dk1>
          <a:srgbClr val="4D4D4D"/>
        </a:dk1>
        <a:lt1>
          <a:srgbClr val="FFFFFF"/>
        </a:lt1>
        <a:dk2>
          <a:srgbClr val="4D4D4D"/>
        </a:dk2>
        <a:lt2>
          <a:srgbClr val="105A5B"/>
        </a:lt2>
        <a:accent1>
          <a:srgbClr val="167C7E"/>
        </a:accent1>
        <a:accent2>
          <a:srgbClr val="1C9495"/>
        </a:accent2>
        <a:accent3>
          <a:srgbClr val="FFFFFF"/>
        </a:accent3>
        <a:accent4>
          <a:srgbClr val="404040"/>
        </a:accent4>
        <a:accent5>
          <a:srgbClr val="ABBFC0"/>
        </a:accent5>
        <a:accent6>
          <a:srgbClr val="188687"/>
        </a:accent6>
        <a:hlink>
          <a:srgbClr val="28ACB0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owerpoint-template 4">
        <a:dk1>
          <a:srgbClr val="4D4D4D"/>
        </a:dk1>
        <a:lt1>
          <a:srgbClr val="FFFFFF"/>
        </a:lt1>
        <a:dk2>
          <a:srgbClr val="4D4D4D"/>
        </a:dk2>
        <a:lt2>
          <a:srgbClr val="247274"/>
        </a:lt2>
        <a:accent1>
          <a:srgbClr val="2D7A80"/>
        </a:accent1>
        <a:accent2>
          <a:srgbClr val="449197"/>
        </a:accent2>
        <a:accent3>
          <a:srgbClr val="FFFFFF"/>
        </a:accent3>
        <a:accent4>
          <a:srgbClr val="404040"/>
        </a:accent4>
        <a:accent5>
          <a:srgbClr val="ADBEC0"/>
        </a:accent5>
        <a:accent6>
          <a:srgbClr val="3D8388"/>
        </a:accent6>
        <a:hlink>
          <a:srgbClr val="4D9AA3"/>
        </a:hlink>
        <a:folHlink>
          <a:srgbClr val="DDDDDD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Об осбенностях преподавания истории в 2020-2021 уч. году</Template>
  <TotalTime>1656</TotalTime>
  <Words>1639</Words>
  <Application>Microsoft Office PowerPoint</Application>
  <PresentationFormat>Экран (4:3)</PresentationFormat>
  <Paragraphs>169</Paragraphs>
  <Slides>17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Об осбенностях преподавания истории в 2020-2021 уч. году</vt:lpstr>
      <vt:lpstr>Республиканский вебинар «Организация подготовки обучающихся к государственной итоговой аттестации (ЕГЭ) и ВПР по истории и обществознанию. Контрольно-оценочная деятельность на уроках предметной области «Общественные науки»</vt:lpstr>
      <vt:lpstr>Цель: совершенствование качества подготовки обучающихся общеобразовательных организаций Республики Крым к единому государственному экзамену (далее – ЕГЭ) и всероссийским проверочным работам (далее – ВПР) по истории и обществознанию </vt:lpstr>
      <vt:lpstr>«Актуальные вопросы подготовки обучающихся к ЕГЭ по истории в 2021 году.  Основные подходы к выполнению  задания 25 (историческое сочинение)»</vt:lpstr>
      <vt:lpstr>Слайд 4</vt:lpstr>
      <vt:lpstr>Слайд 5</vt:lpstr>
      <vt:lpstr>Слайд 6</vt:lpstr>
      <vt:lpstr>Исторический процесс «Становление Древнерусского государства»</vt:lpstr>
      <vt:lpstr>Слайд 8</vt:lpstr>
      <vt:lpstr>К4</vt:lpstr>
      <vt:lpstr>Слайд 10</vt:lpstr>
      <vt:lpstr>Слайд 11</vt:lpstr>
      <vt:lpstr>Слайд 12</vt:lpstr>
      <vt:lpstr>Деятельность исторической личности  «Николай II»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Республиканский семинар  «Об особенностях преподавания истории и обществознания в общеобразовательных организациях Республики Крым в 2020/2021 учебном году»</dc:title>
  <dc:creator>Екатерина</dc:creator>
  <cp:lastModifiedBy>User-8</cp:lastModifiedBy>
  <cp:revision>84</cp:revision>
  <dcterms:created xsi:type="dcterms:W3CDTF">2020-08-17T10:03:24Z</dcterms:created>
  <dcterms:modified xsi:type="dcterms:W3CDTF">2021-03-01T08:41:10Z</dcterms:modified>
</cp:coreProperties>
</file>