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80" r:id="rId4"/>
    <p:sldId id="279" r:id="rId5"/>
    <p:sldId id="285" r:id="rId6"/>
    <p:sldId id="286" r:id="rId7"/>
    <p:sldId id="293" r:id="rId8"/>
    <p:sldId id="294" r:id="rId9"/>
    <p:sldId id="281" r:id="rId10"/>
    <p:sldId id="302" r:id="rId11"/>
    <p:sldId id="303" r:id="rId12"/>
    <p:sldId id="282" r:id="rId13"/>
    <p:sldId id="301" r:id="rId14"/>
    <p:sldId id="297" r:id="rId15"/>
    <p:sldId id="304" r:id="rId16"/>
    <p:sldId id="305" r:id="rId17"/>
    <p:sldId id="306" r:id="rId18"/>
    <p:sldId id="307" r:id="rId19"/>
    <p:sldId id="289" r:id="rId20"/>
    <p:sldId id="308" r:id="rId21"/>
    <p:sldId id="283" r:id="rId22"/>
    <p:sldId id="284" r:id="rId23"/>
    <p:sldId id="310" r:id="rId24"/>
    <p:sldId id="291" r:id="rId25"/>
  </p:sldIdLst>
  <p:sldSz cx="9144000" cy="6858000" type="screen4x3"/>
  <p:notesSz cx="6858000" cy="9144000"/>
  <p:defaultTextStyle>
    <a:defPPr>
      <a:defRPr lang="en-US"/>
    </a:defPPr>
    <a:lvl1pPr algn="ctr" rtl="0" fontAlgn="base">
      <a:spcBef>
        <a:spcPct val="0"/>
      </a:spcBef>
      <a:spcAft>
        <a:spcPct val="0"/>
      </a:spcAft>
      <a:defRPr sz="2400" kern="1200" baseline="-25000">
        <a:solidFill>
          <a:schemeClr val="tx1"/>
        </a:solidFill>
        <a:latin typeface="Arial" charset="0"/>
        <a:ea typeface="+mn-ea"/>
        <a:cs typeface="+mn-cs"/>
      </a:defRPr>
    </a:lvl1pPr>
    <a:lvl2pPr marL="457200" algn="ctr" rtl="0" fontAlgn="base">
      <a:spcBef>
        <a:spcPct val="0"/>
      </a:spcBef>
      <a:spcAft>
        <a:spcPct val="0"/>
      </a:spcAft>
      <a:defRPr sz="2400" kern="1200" baseline="-25000">
        <a:solidFill>
          <a:schemeClr val="tx1"/>
        </a:solidFill>
        <a:latin typeface="Arial" charset="0"/>
        <a:ea typeface="+mn-ea"/>
        <a:cs typeface="+mn-cs"/>
      </a:defRPr>
    </a:lvl2pPr>
    <a:lvl3pPr marL="914400" algn="ctr" rtl="0" fontAlgn="base">
      <a:spcBef>
        <a:spcPct val="0"/>
      </a:spcBef>
      <a:spcAft>
        <a:spcPct val="0"/>
      </a:spcAft>
      <a:defRPr sz="2400" kern="1200" baseline="-25000">
        <a:solidFill>
          <a:schemeClr val="tx1"/>
        </a:solidFill>
        <a:latin typeface="Arial" charset="0"/>
        <a:ea typeface="+mn-ea"/>
        <a:cs typeface="+mn-cs"/>
      </a:defRPr>
    </a:lvl3pPr>
    <a:lvl4pPr marL="1371600" algn="ctr" rtl="0" fontAlgn="base">
      <a:spcBef>
        <a:spcPct val="0"/>
      </a:spcBef>
      <a:spcAft>
        <a:spcPct val="0"/>
      </a:spcAft>
      <a:defRPr sz="2400" kern="1200" baseline="-25000">
        <a:solidFill>
          <a:schemeClr val="tx1"/>
        </a:solidFill>
        <a:latin typeface="Arial" charset="0"/>
        <a:ea typeface="+mn-ea"/>
        <a:cs typeface="+mn-cs"/>
      </a:defRPr>
    </a:lvl4pPr>
    <a:lvl5pPr marL="1828800" algn="ctr" rtl="0" fontAlgn="base">
      <a:spcBef>
        <a:spcPct val="0"/>
      </a:spcBef>
      <a:spcAft>
        <a:spcPct val="0"/>
      </a:spcAft>
      <a:defRPr sz="2400" kern="1200" baseline="-25000">
        <a:solidFill>
          <a:schemeClr val="tx1"/>
        </a:solidFill>
        <a:latin typeface="Arial" charset="0"/>
        <a:ea typeface="+mn-ea"/>
        <a:cs typeface="+mn-cs"/>
      </a:defRPr>
    </a:lvl5pPr>
    <a:lvl6pPr marL="2286000" algn="l" defTabSz="914400" rtl="0" eaLnBrk="1" latinLnBrk="0" hangingPunct="1">
      <a:defRPr sz="2400" kern="1200" baseline="-25000">
        <a:solidFill>
          <a:schemeClr val="tx1"/>
        </a:solidFill>
        <a:latin typeface="Arial" charset="0"/>
        <a:ea typeface="+mn-ea"/>
        <a:cs typeface="+mn-cs"/>
      </a:defRPr>
    </a:lvl6pPr>
    <a:lvl7pPr marL="2743200" algn="l" defTabSz="914400" rtl="0" eaLnBrk="1" latinLnBrk="0" hangingPunct="1">
      <a:defRPr sz="2400" kern="1200" baseline="-25000">
        <a:solidFill>
          <a:schemeClr val="tx1"/>
        </a:solidFill>
        <a:latin typeface="Arial" charset="0"/>
        <a:ea typeface="+mn-ea"/>
        <a:cs typeface="+mn-cs"/>
      </a:defRPr>
    </a:lvl7pPr>
    <a:lvl8pPr marL="3200400" algn="l" defTabSz="914400" rtl="0" eaLnBrk="1" latinLnBrk="0" hangingPunct="1">
      <a:defRPr sz="2400" kern="1200" baseline="-25000">
        <a:solidFill>
          <a:schemeClr val="tx1"/>
        </a:solidFill>
        <a:latin typeface="Arial" charset="0"/>
        <a:ea typeface="+mn-ea"/>
        <a:cs typeface="+mn-cs"/>
      </a:defRPr>
    </a:lvl8pPr>
    <a:lvl9pPr marL="3657600" algn="l" defTabSz="914400" rtl="0" eaLnBrk="1" latinLnBrk="0" hangingPunct="1">
      <a:defRPr sz="2400" kern="1200" baseline="-25000">
        <a:solidFill>
          <a:schemeClr val="tx1"/>
        </a:solidFill>
        <a:latin typeface="Arial" charset="0"/>
        <a:ea typeface="+mn-ea"/>
        <a:cs typeface="+mn-cs"/>
      </a:defRPr>
    </a:lvl9pPr>
  </p:defaultTextStyle>
  <p:extLst>
    <p:ext uri="{521415D9-36F7-43E2-AB2F-B90AF26B5E84}">
      <p14:sectionLst xmlns:p14="http://schemas.microsoft.com/office/powerpoint/2010/main">
        <p14:section name="Раздел по умолчанию" id="{A36A0999-4FF9-4FF3-B28C-C57B807B42D6}">
          <p14:sldIdLst>
            <p14:sldId id="256"/>
            <p14:sldId id="257"/>
            <p14:sldId id="280"/>
            <p14:sldId id="279"/>
            <p14:sldId id="285"/>
            <p14:sldId id="286"/>
            <p14:sldId id="293"/>
            <p14:sldId id="294"/>
            <p14:sldId id="281"/>
            <p14:sldId id="302"/>
            <p14:sldId id="303"/>
            <p14:sldId id="282"/>
            <p14:sldId id="301"/>
            <p14:sldId id="297"/>
            <p14:sldId id="304"/>
            <p14:sldId id="305"/>
          </p14:sldIdLst>
        </p14:section>
        <p14:section name="Раздел без заголовка" id="{AB352DAF-9B20-4761-81A8-485AFDE824C6}">
          <p14:sldIdLst>
            <p14:sldId id="306"/>
            <p14:sldId id="307"/>
            <p14:sldId id="289"/>
            <p14:sldId id="308"/>
            <p14:sldId id="283"/>
            <p14:sldId id="284"/>
            <p14:sldId id="310"/>
            <p14:sldId id="29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5A5B"/>
    <a:srgbClr val="B3D3EA"/>
    <a:srgbClr val="78ADCD"/>
    <a:srgbClr val="247274"/>
    <a:srgbClr val="1376BA"/>
    <a:srgbClr val="1C86C0"/>
    <a:srgbClr val="00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86" autoAdjust="0"/>
    <p:restoredTop sz="95596" autoAdjust="0"/>
  </p:normalViewPr>
  <p:slideViewPr>
    <p:cSldViewPr>
      <p:cViewPr>
        <p:scale>
          <a:sx n="50" d="100"/>
          <a:sy n="50" d="100"/>
        </p:scale>
        <p:origin x="-2052"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aseline="0"/>
            </a:lvl1pPr>
          </a:lstStyle>
          <a:p>
            <a:endParaRPr lang="en-US" alt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aseline="0"/>
            </a:lvl1pPr>
          </a:lstStyle>
          <a:p>
            <a:endParaRPr lang="en-US" altLang="ru-RU"/>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aseline="0"/>
            </a:lvl1pPr>
          </a:lstStyle>
          <a:p>
            <a:endParaRPr lang="en-US" alt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aseline="0"/>
            </a:lvl1pPr>
          </a:lstStyle>
          <a:p>
            <a:fld id="{001A002D-37BE-4054-8EFD-0B3576BD5A0E}" type="slidenum">
              <a:rPr lang="en-US" altLang="ru-RU"/>
              <a:pPr/>
              <a:t>‹#›</a:t>
            </a:fld>
            <a:endParaRPr lang="en-US" altLang="ru-RU"/>
          </a:p>
        </p:txBody>
      </p:sp>
    </p:spTree>
    <p:extLst>
      <p:ext uri="{BB962C8B-B14F-4D97-AF65-F5344CB8AC3E}">
        <p14:creationId xmlns:p14="http://schemas.microsoft.com/office/powerpoint/2010/main" val="28028972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6BED1F-4E60-48EB-8A1E-68C7CB346726}" type="slidenum">
              <a:rPr lang="en-US" altLang="ru-RU"/>
              <a:pPr/>
              <a:t>1</a:t>
            </a:fld>
            <a:endParaRPr lang="en-US" altLang="ru-RU"/>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10</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11</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12</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13</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15</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16</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17</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18</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19</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20</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12FD28-E27E-4D6A-8258-0F26D23DDD11}" type="slidenum">
              <a:rPr lang="en-US" altLang="ru-RU"/>
              <a:pPr/>
              <a:t>2</a:t>
            </a:fld>
            <a:endParaRPr lang="en-US" altLang="ru-RU"/>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21</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22</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23</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24</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12FD28-E27E-4D6A-8258-0F26D23DDD11}" type="slidenum">
              <a:rPr lang="en-US" altLang="ru-RU"/>
              <a:pPr/>
              <a:t>3</a:t>
            </a:fld>
            <a:endParaRPr lang="en-US" altLang="ru-RU"/>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4</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5</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6</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7</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E8118-A9C4-4C3A-86EF-69F2F5303221}" type="slidenum">
              <a:rPr lang="en-US" altLang="ru-RU"/>
              <a:pPr/>
              <a:t>8</a:t>
            </a:fld>
            <a:endParaRPr lang="en-US" altLang="ru-RU"/>
          </a:p>
        </p:txBody>
      </p:sp>
      <p:sp>
        <p:nvSpPr>
          <p:cNvPr id="110594" name="Rectangle 2"/>
          <p:cNvSpPr>
            <a:spLocks noGrp="1" noRot="1" noChangeAspect="1" noChangeArrowheads="1" noTextEdit="1"/>
          </p:cNvSpPr>
          <p:nvPr>
            <p:ph type="sldImg"/>
          </p:nvPr>
        </p:nvSpPr>
        <p:spPr>
          <a:xfrm>
            <a:off x="1143000" y="685800"/>
            <a:ext cx="4572000" cy="3429000"/>
          </a:xfrm>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02B4C-9B22-4880-9A59-21F0C8881173}" type="slidenum">
              <a:rPr lang="en-US" altLang="ru-RU"/>
              <a:pPr/>
              <a:t>9</a:t>
            </a:fld>
            <a:endParaRPr lang="en-US" altLang="ru-RU"/>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86150" y="3562350"/>
            <a:ext cx="5334000" cy="70485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algn="ctr">
              <a:defRPr sz="3600">
                <a:solidFill>
                  <a:schemeClr val="bg1"/>
                </a:solidFill>
              </a:defRPr>
            </a:lvl1pPr>
          </a:lstStyle>
          <a:p>
            <a:pPr lvl="0"/>
            <a:r>
              <a:rPr lang="ru-RU" altLang="ru-RU" noProof="0" smtClean="0"/>
              <a:t>Образец заголовка</a:t>
            </a:r>
            <a:endParaRPr lang="en-US" altLang="ru-RU" noProof="0" smtClean="0"/>
          </a:p>
        </p:txBody>
      </p:sp>
      <p:sp>
        <p:nvSpPr>
          <p:cNvPr id="3075" name="Rectangle 3"/>
          <p:cNvSpPr>
            <a:spLocks noGrp="1" noChangeArrowheads="1"/>
          </p:cNvSpPr>
          <p:nvPr>
            <p:ph type="subTitle" idx="1"/>
          </p:nvPr>
        </p:nvSpPr>
        <p:spPr>
          <a:xfrm>
            <a:off x="3486150" y="4095750"/>
            <a:ext cx="5334000" cy="68580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marL="0" indent="0" algn="ctr">
              <a:buFontTx/>
              <a:buNone/>
              <a:defRPr sz="2400">
                <a:solidFill>
                  <a:schemeClr val="bg1"/>
                </a:solidFill>
              </a:defRPr>
            </a:lvl1pPr>
          </a:lstStyle>
          <a:p>
            <a:pPr lvl="0"/>
            <a:r>
              <a:rPr lang="ru-RU" altLang="ru-RU" noProof="0" smtClean="0"/>
              <a:t>Образец подзаголовка</a:t>
            </a:r>
            <a:endParaRPr lang="en-US" altLang="ru-RU"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865321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1600200"/>
            <a:ext cx="1828800" cy="5181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1600200"/>
            <a:ext cx="5334000" cy="5181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2884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375191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990481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668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8006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30048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540981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2705468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277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1800340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2147924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1600200"/>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1066800" y="25146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rgbClr val="105A5B"/>
          </a:solidFill>
          <a:latin typeface="+mj-lt"/>
          <a:ea typeface="+mj-ea"/>
          <a:cs typeface="+mj-cs"/>
        </a:defRPr>
      </a:lvl1pPr>
      <a:lvl2pPr algn="l" rtl="0" eaLnBrk="1" fontAlgn="base" hangingPunct="1">
        <a:spcBef>
          <a:spcPct val="0"/>
        </a:spcBef>
        <a:spcAft>
          <a:spcPct val="0"/>
        </a:spcAft>
        <a:defRPr sz="4400">
          <a:solidFill>
            <a:srgbClr val="105A5B"/>
          </a:solidFill>
          <a:latin typeface="Microsoft Sans Serif" pitchFamily="34" charset="0"/>
        </a:defRPr>
      </a:lvl2pPr>
      <a:lvl3pPr algn="l" rtl="0" eaLnBrk="1" fontAlgn="base" hangingPunct="1">
        <a:spcBef>
          <a:spcPct val="0"/>
        </a:spcBef>
        <a:spcAft>
          <a:spcPct val="0"/>
        </a:spcAft>
        <a:defRPr sz="4400">
          <a:solidFill>
            <a:srgbClr val="105A5B"/>
          </a:solidFill>
          <a:latin typeface="Microsoft Sans Serif" pitchFamily="34" charset="0"/>
        </a:defRPr>
      </a:lvl3pPr>
      <a:lvl4pPr algn="l" rtl="0" eaLnBrk="1" fontAlgn="base" hangingPunct="1">
        <a:spcBef>
          <a:spcPct val="0"/>
        </a:spcBef>
        <a:spcAft>
          <a:spcPct val="0"/>
        </a:spcAft>
        <a:defRPr sz="4400">
          <a:solidFill>
            <a:srgbClr val="105A5B"/>
          </a:solidFill>
          <a:latin typeface="Microsoft Sans Serif" pitchFamily="34" charset="0"/>
        </a:defRPr>
      </a:lvl4pPr>
      <a:lvl5pPr algn="l" rtl="0" eaLnBrk="1" fontAlgn="base" hangingPunct="1">
        <a:spcBef>
          <a:spcPct val="0"/>
        </a:spcBef>
        <a:spcAft>
          <a:spcPct val="0"/>
        </a:spcAft>
        <a:defRPr sz="4400">
          <a:solidFill>
            <a:srgbClr val="105A5B"/>
          </a:solidFill>
          <a:latin typeface="Microsoft Sans Serif" pitchFamily="34" charset="0"/>
        </a:defRPr>
      </a:lvl5pPr>
      <a:lvl6pPr marL="457200" algn="l" rtl="0" eaLnBrk="1" fontAlgn="base" hangingPunct="1">
        <a:spcBef>
          <a:spcPct val="0"/>
        </a:spcBef>
        <a:spcAft>
          <a:spcPct val="0"/>
        </a:spcAft>
        <a:defRPr sz="4400">
          <a:solidFill>
            <a:srgbClr val="105A5B"/>
          </a:solidFill>
          <a:latin typeface="Microsoft Sans Serif" pitchFamily="34" charset="0"/>
        </a:defRPr>
      </a:lvl6pPr>
      <a:lvl7pPr marL="914400" algn="l" rtl="0" eaLnBrk="1" fontAlgn="base" hangingPunct="1">
        <a:spcBef>
          <a:spcPct val="0"/>
        </a:spcBef>
        <a:spcAft>
          <a:spcPct val="0"/>
        </a:spcAft>
        <a:defRPr sz="4400">
          <a:solidFill>
            <a:srgbClr val="105A5B"/>
          </a:solidFill>
          <a:latin typeface="Microsoft Sans Serif" pitchFamily="34" charset="0"/>
        </a:defRPr>
      </a:lvl7pPr>
      <a:lvl8pPr marL="1371600" algn="l" rtl="0" eaLnBrk="1" fontAlgn="base" hangingPunct="1">
        <a:spcBef>
          <a:spcPct val="0"/>
        </a:spcBef>
        <a:spcAft>
          <a:spcPct val="0"/>
        </a:spcAft>
        <a:defRPr sz="4400">
          <a:solidFill>
            <a:srgbClr val="105A5B"/>
          </a:solidFill>
          <a:latin typeface="Microsoft Sans Serif" pitchFamily="34" charset="0"/>
        </a:defRPr>
      </a:lvl8pPr>
      <a:lvl9pPr marL="1828800" algn="l" rtl="0" eaLnBrk="1" fontAlgn="base" hangingPunct="1">
        <a:spcBef>
          <a:spcPct val="0"/>
        </a:spcBef>
        <a:spcAft>
          <a:spcPct val="0"/>
        </a:spcAft>
        <a:defRPr sz="4400">
          <a:solidFill>
            <a:srgbClr val="105A5B"/>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consultant.ru/document/cons_doc_LAW_338893/6e9652deb6a477cea1f7b0acf8b4a2daa2024cb2/#dst10171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consultant.ru/document/cons_doc_LAW_338893/6e9652deb6a477cea1f7b0acf8b4a2daa2024cb2/#dst10171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eljur.ru/vebinary-dlya-uchitelej-i-administratorov-elektronnogo-zhurnala#webinar2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krippo.ru/index.php/v-pomoshch-uchitelyu/v-pomosh-ychitel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krippo.ru/index.php/v-pomoshch-uchitelyu/v-pomosh-ychitel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krippo.ru/index.php/istoriy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subTitle" idx="1"/>
          </p:nvPr>
        </p:nvSpPr>
        <p:spPr>
          <a:xfrm>
            <a:off x="3563888" y="5661248"/>
            <a:ext cx="5334000" cy="685800"/>
          </a:xfrm>
        </p:spPr>
        <p:txBody>
          <a:bodyPr/>
          <a:lstStyle/>
          <a:p>
            <a:r>
              <a:rPr lang="ru-RU" altLang="ru-RU" dirty="0" smtClean="0">
                <a:solidFill>
                  <a:schemeClr val="accent2"/>
                </a:solidFill>
              </a:rPr>
              <a:t>18.08.2020 года</a:t>
            </a:r>
            <a:endParaRPr lang="en-US" altLang="ru-RU" dirty="0">
              <a:solidFill>
                <a:schemeClr val="accent2"/>
              </a:solidFill>
            </a:endParaRPr>
          </a:p>
        </p:txBody>
      </p:sp>
      <p:sp>
        <p:nvSpPr>
          <p:cNvPr id="2053" name="Rectangle 5"/>
          <p:cNvSpPr>
            <a:spLocks noGrp="1" noChangeArrowheads="1"/>
          </p:cNvSpPr>
          <p:nvPr>
            <p:ph type="ctrTitle"/>
          </p:nvPr>
        </p:nvSpPr>
        <p:spPr>
          <a:xfrm>
            <a:off x="3203848" y="3645024"/>
            <a:ext cx="5334000" cy="704850"/>
          </a:xfrm>
        </p:spPr>
        <p:txBody>
          <a:bodyPr/>
          <a:lstStyle/>
          <a:p>
            <a:r>
              <a:rPr lang="ru-RU" altLang="ru-RU" sz="2000" b="1" dirty="0" smtClean="0"/>
              <a:t>Республиканский семинар </a:t>
            </a:r>
            <a:br>
              <a:rPr lang="ru-RU" altLang="ru-RU" sz="2000" b="1" dirty="0" smtClean="0"/>
            </a:br>
            <a:r>
              <a:rPr lang="ru-RU" altLang="ru-RU" sz="2000" b="1" dirty="0" smtClean="0"/>
              <a:t>«Об особенностях преподавания истории и обществознания в общеобразовательных организациях Республики Крым в 2020/2021 учебном году»</a:t>
            </a:r>
            <a:endParaRPr lang="en-US" altLang="ru-RU" sz="3300" dirty="0"/>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3582" y="116632"/>
            <a:ext cx="2632804" cy="1656184"/>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580112" y="1644273"/>
            <a:ext cx="2376264" cy="297517"/>
          </a:xfrm>
          <a:prstGeom prst="rect">
            <a:avLst/>
          </a:prstGeom>
          <a:noFill/>
        </p:spPr>
        <p:txBody>
          <a:bodyPr wrap="square" rtlCol="0">
            <a:spAutoFit/>
          </a:bodyPr>
          <a:lstStyle/>
          <a:p>
            <a:r>
              <a:rPr lang="ru-RU" sz="2000" dirty="0" smtClean="0">
                <a:solidFill>
                  <a:schemeClr val="tx1">
                    <a:lumMod val="75000"/>
                  </a:schemeClr>
                </a:solidFill>
              </a:rPr>
              <a:t>ГБОУ ДПО РК КРИППО</a:t>
            </a:r>
            <a:endParaRPr lang="ru-RU" sz="2000" dirty="0">
              <a:solidFill>
                <a:schemeClr val="tx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pPr algn="ctr"/>
            <a:endParaRPr lang="en-US" altLang="ru-RU" sz="2400" b="1" dirty="0">
              <a:solidFill>
                <a:srgbClr val="247274"/>
              </a:solidFill>
            </a:endParaRPr>
          </a:p>
        </p:txBody>
      </p:sp>
      <p:sp>
        <p:nvSpPr>
          <p:cNvPr id="60419" name="Rectangle 3"/>
          <p:cNvSpPr>
            <a:spLocks noGrp="1" noChangeArrowheads="1"/>
          </p:cNvSpPr>
          <p:nvPr>
            <p:ph type="body" idx="1"/>
          </p:nvPr>
        </p:nvSpPr>
        <p:spPr>
          <a:xfrm>
            <a:off x="1981200" y="980728"/>
            <a:ext cx="6934200" cy="4734272"/>
          </a:xfrm>
        </p:spPr>
        <p:txBody>
          <a:bodyPr/>
          <a:lstStyle/>
          <a:p>
            <a:pPr>
              <a:lnSpc>
                <a:spcPct val="80000"/>
              </a:lnSpc>
            </a:pPr>
            <a:endParaRPr lang="en-US" altLang="ru-RU" sz="2000" dirty="0">
              <a:solidFill>
                <a:srgbClr val="247274"/>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802344009"/>
              </p:ext>
            </p:extLst>
          </p:nvPr>
        </p:nvGraphicFramePr>
        <p:xfrm>
          <a:off x="35495" y="2"/>
          <a:ext cx="9108505" cy="6738967"/>
        </p:xfrm>
        <a:graphic>
          <a:graphicData uri="http://schemas.openxmlformats.org/drawingml/2006/table">
            <a:tbl>
              <a:tblPr firstRow="1" firstCol="1" bandRow="1">
                <a:tableStyleId>{5C22544A-7EE6-4342-B048-85BDC9FD1C3A}</a:tableStyleId>
              </a:tblPr>
              <a:tblGrid>
                <a:gridCol w="1800201"/>
                <a:gridCol w="2808312"/>
                <a:gridCol w="648072"/>
                <a:gridCol w="2232248"/>
                <a:gridCol w="1619672"/>
              </a:tblGrid>
              <a:tr h="476670">
                <a:tc>
                  <a:txBody>
                    <a:bodyPr/>
                    <a:lstStyle/>
                    <a:p>
                      <a:pPr algn="just">
                        <a:spcAft>
                          <a:spcPts val="0"/>
                        </a:spcAft>
                      </a:pPr>
                      <a:r>
                        <a:rPr lang="ru-RU" sz="1600" dirty="0">
                          <a:effectLst/>
                        </a:rPr>
                        <a:t>Наименование линии УМК </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Автор/авторский коллектив УМК</a:t>
                      </a:r>
                    </a:p>
                    <a:p>
                      <a:pPr algn="just">
                        <a:spcAft>
                          <a:spcPts val="0"/>
                        </a:spcAft>
                      </a:pPr>
                      <a:r>
                        <a:rPr lang="ru-RU" sz="1600" dirty="0">
                          <a:effectLst/>
                        </a:rPr>
                        <a:t> </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Классы</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Наименование издания УМК</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Примечание</a:t>
                      </a:r>
                      <a:endParaRPr lang="ru-RU" sz="1600" dirty="0">
                        <a:effectLst/>
                        <a:latin typeface="Times New Roman"/>
                        <a:ea typeface="Times New Roman"/>
                      </a:endParaRPr>
                    </a:p>
                  </a:txBody>
                  <a:tcPr marL="53770" marR="53770" marT="0" marB="0"/>
                </a:tc>
              </a:tr>
              <a:tr h="327648">
                <a:tc gridSpan="5">
                  <a:txBody>
                    <a:bodyPr/>
                    <a:lstStyle/>
                    <a:p>
                      <a:pPr algn="just">
                        <a:spcAft>
                          <a:spcPts val="0"/>
                        </a:spcAft>
                      </a:pPr>
                      <a:r>
                        <a:rPr lang="ru-RU" sz="1600" dirty="0">
                          <a:effectLst/>
                        </a:rPr>
                        <a:t>Основное общее образование</a:t>
                      </a:r>
                      <a:endParaRPr lang="ru-RU" sz="1600" dirty="0">
                        <a:effectLst/>
                        <a:latin typeface="Times New Roman"/>
                        <a:ea typeface="Times New Roman"/>
                      </a:endParaRPr>
                    </a:p>
                  </a:txBody>
                  <a:tcPr marL="53770" marR="5377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327648">
                <a:tc gridSpan="5">
                  <a:txBody>
                    <a:bodyPr/>
                    <a:lstStyle/>
                    <a:p>
                      <a:pPr algn="just">
                        <a:spcAft>
                          <a:spcPts val="0"/>
                        </a:spcAft>
                      </a:pPr>
                      <a:r>
                        <a:rPr lang="ru-RU" sz="1600" dirty="0">
                          <a:effectLst/>
                        </a:rPr>
                        <a:t>1.2.3.1  История России</a:t>
                      </a:r>
                      <a:endParaRPr lang="ru-RU" sz="1600" dirty="0">
                        <a:effectLst/>
                        <a:latin typeface="Times New Roman"/>
                        <a:ea typeface="Times New Roman"/>
                      </a:endParaRPr>
                    </a:p>
                  </a:txBody>
                  <a:tcPr marL="53770" marR="5377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55299">
                <a:tc>
                  <a:txBody>
                    <a:bodyPr/>
                    <a:lstStyle/>
                    <a:p>
                      <a:pPr algn="just">
                        <a:spcAft>
                          <a:spcPts val="0"/>
                        </a:spcAft>
                      </a:pPr>
                      <a:r>
                        <a:rPr lang="ru-RU" sz="1600">
                          <a:effectLst/>
                        </a:rPr>
                        <a:t>История России</a:t>
                      </a:r>
                      <a:endParaRPr lang="ru-RU" sz="1600">
                        <a:effectLst/>
                        <a:latin typeface="Times New Roman"/>
                        <a:ea typeface="Times New Roman"/>
                      </a:endParaRPr>
                    </a:p>
                  </a:txBody>
                  <a:tcPr marL="53770" marR="53770" marT="0" marB="0"/>
                </a:tc>
                <a:tc>
                  <a:txBody>
                    <a:bodyPr/>
                    <a:lstStyle/>
                    <a:p>
                      <a:pPr algn="just">
                        <a:spcAft>
                          <a:spcPts val="0"/>
                        </a:spcAft>
                      </a:pPr>
                      <a:r>
                        <a:rPr lang="ru-RU" sz="1600" dirty="0">
                          <a:effectLst/>
                        </a:rPr>
                        <a:t>Андреев И.Н.–Волобуев О.В.</a:t>
                      </a:r>
                      <a:endParaRPr lang="ru-RU" sz="1600" dirty="0">
                        <a:effectLst/>
                        <a:latin typeface="Times New Roman"/>
                        <a:ea typeface="Times New Roman"/>
                      </a:endParaRPr>
                    </a:p>
                  </a:txBody>
                  <a:tcPr marL="53770" marR="53770" marT="0" marB="0"/>
                </a:tc>
                <a:tc>
                  <a:txBody>
                    <a:bodyPr/>
                    <a:lstStyle/>
                    <a:p>
                      <a:pPr algn="ctr">
                        <a:spcAft>
                          <a:spcPts val="0"/>
                        </a:spcAft>
                      </a:pPr>
                      <a:r>
                        <a:rPr lang="ru-RU" sz="1600">
                          <a:effectLst/>
                        </a:rPr>
                        <a:t>6–9</a:t>
                      </a:r>
                      <a:endParaRPr lang="ru-RU" sz="1600">
                        <a:effectLst/>
                        <a:latin typeface="Times New Roman"/>
                        <a:ea typeface="Times New Roman"/>
                      </a:endParaRPr>
                    </a:p>
                  </a:txBody>
                  <a:tcPr marL="53770" marR="53770" marT="0" marB="0"/>
                </a:tc>
                <a:tc>
                  <a:txBody>
                    <a:bodyPr/>
                    <a:lstStyle/>
                    <a:p>
                      <a:pPr>
                        <a:spcAft>
                          <a:spcPts val="0"/>
                        </a:spcAft>
                      </a:pPr>
                      <a:r>
                        <a:rPr lang="ru-RU" sz="1600" dirty="0">
                          <a:solidFill>
                            <a:schemeClr val="bg1">
                              <a:lumMod val="50000"/>
                            </a:schemeClr>
                          </a:solidFill>
                          <a:effectLst/>
                        </a:rPr>
                        <a:t>ООО </a:t>
                      </a:r>
                      <a:r>
                        <a:rPr lang="ru-RU" sz="1600" u="none" dirty="0">
                          <a:solidFill>
                            <a:schemeClr val="bg1">
                              <a:lumMod val="50000"/>
                            </a:schemeClr>
                          </a:solidFill>
                          <a:effectLst/>
                        </a:rPr>
                        <a:t>ДРОФА</a:t>
                      </a:r>
                      <a:endParaRPr lang="ru-RU" sz="1600" u="none" dirty="0">
                        <a:solidFill>
                          <a:schemeClr val="bg1">
                            <a:lumMod val="50000"/>
                          </a:schemeClr>
                        </a:solidFill>
                        <a:effectLst/>
                        <a:latin typeface="Times New Roman"/>
                        <a:ea typeface="Times New Roman"/>
                      </a:endParaRPr>
                    </a:p>
                  </a:txBody>
                  <a:tcPr marL="53770" marR="53770" marT="0" marB="0"/>
                </a:tc>
                <a:tc>
                  <a:txBody>
                    <a:bodyPr/>
                    <a:lstStyle/>
                    <a:p>
                      <a:pPr algn="just">
                        <a:spcAft>
                          <a:spcPts val="0"/>
                        </a:spcAft>
                      </a:pPr>
                      <a:r>
                        <a:rPr lang="ru-RU" sz="1600">
                          <a:effectLst/>
                        </a:rPr>
                        <a:t> </a:t>
                      </a:r>
                      <a:endParaRPr lang="ru-RU" sz="1600">
                        <a:effectLst/>
                        <a:latin typeface="Times New Roman"/>
                        <a:ea typeface="Times New Roman"/>
                      </a:endParaRPr>
                    </a:p>
                  </a:txBody>
                  <a:tcPr marL="53770" marR="53770" marT="0" marB="0"/>
                </a:tc>
              </a:tr>
              <a:tr h="655299">
                <a:tc>
                  <a:txBody>
                    <a:bodyPr/>
                    <a:lstStyle/>
                    <a:p>
                      <a:pPr algn="just">
                        <a:spcAft>
                          <a:spcPts val="0"/>
                        </a:spcAft>
                      </a:pPr>
                      <a:r>
                        <a:rPr lang="ru-RU" sz="1600">
                          <a:effectLst/>
                        </a:rPr>
                        <a:t>История России</a:t>
                      </a:r>
                      <a:endParaRPr lang="ru-RU" sz="1600">
                        <a:effectLst/>
                        <a:latin typeface="Times New Roman"/>
                        <a:ea typeface="Times New Roman"/>
                      </a:endParaRPr>
                    </a:p>
                  </a:txBody>
                  <a:tcPr marL="53770" marR="53770" marT="0" marB="0"/>
                </a:tc>
                <a:tc>
                  <a:txBody>
                    <a:bodyPr/>
                    <a:lstStyle/>
                    <a:p>
                      <a:pPr algn="just">
                        <a:spcAft>
                          <a:spcPts val="0"/>
                        </a:spcAft>
                      </a:pPr>
                      <a:r>
                        <a:rPr lang="ru-RU" sz="1600" dirty="0">
                          <a:effectLst/>
                        </a:rPr>
                        <a:t>Арсентьев Н.М., Данилов А.А. и др. под ред. </a:t>
                      </a:r>
                      <a:r>
                        <a:rPr lang="ru-RU" sz="1600" dirty="0" err="1">
                          <a:effectLst/>
                        </a:rPr>
                        <a:t>Торкунова</a:t>
                      </a:r>
                      <a:r>
                        <a:rPr lang="ru-RU" sz="1600" dirty="0">
                          <a:effectLst/>
                        </a:rPr>
                        <a:t> А.В.</a:t>
                      </a:r>
                      <a:endParaRPr lang="ru-RU" sz="1600" dirty="0">
                        <a:effectLst/>
                        <a:latin typeface="Times New Roman"/>
                        <a:ea typeface="Times New Roman"/>
                      </a:endParaRPr>
                    </a:p>
                  </a:txBody>
                  <a:tcPr marL="53770" marR="53770" marT="0" marB="0"/>
                </a:tc>
                <a:tc>
                  <a:txBody>
                    <a:bodyPr/>
                    <a:lstStyle/>
                    <a:p>
                      <a:pPr algn="ctr">
                        <a:spcAft>
                          <a:spcPts val="0"/>
                        </a:spcAft>
                      </a:pPr>
                      <a:r>
                        <a:rPr lang="ru-RU" sz="1600">
                          <a:effectLst/>
                        </a:rPr>
                        <a:t>6–9</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АО Издательство «Просвещение»</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 </a:t>
                      </a:r>
                      <a:endParaRPr lang="ru-RU" sz="1600">
                        <a:effectLst/>
                        <a:latin typeface="Times New Roman"/>
                        <a:ea typeface="Times New Roman"/>
                      </a:endParaRPr>
                    </a:p>
                  </a:txBody>
                  <a:tcPr marL="53770" marR="53770" marT="0" marB="0"/>
                </a:tc>
              </a:tr>
              <a:tr h="655299">
                <a:tc>
                  <a:txBody>
                    <a:bodyPr/>
                    <a:lstStyle/>
                    <a:p>
                      <a:pPr algn="just">
                        <a:spcAft>
                          <a:spcPts val="0"/>
                        </a:spcAft>
                      </a:pPr>
                      <a:r>
                        <a:rPr lang="ru-RU" sz="1600">
                          <a:effectLst/>
                        </a:rPr>
                        <a:t>История России</a:t>
                      </a:r>
                      <a:endParaRPr lang="ru-RU" sz="1600">
                        <a:effectLst/>
                        <a:latin typeface="Times New Roman"/>
                        <a:ea typeface="Times New Roman"/>
                      </a:endParaRPr>
                    </a:p>
                  </a:txBody>
                  <a:tcPr marL="53770" marR="53770" marT="0" marB="0"/>
                </a:tc>
                <a:tc>
                  <a:txBody>
                    <a:bodyPr/>
                    <a:lstStyle/>
                    <a:p>
                      <a:pPr algn="just">
                        <a:spcAft>
                          <a:spcPts val="0"/>
                        </a:spcAft>
                      </a:pPr>
                      <a:r>
                        <a:rPr lang="ru-RU" sz="1600" dirty="0" err="1">
                          <a:effectLst/>
                        </a:rPr>
                        <a:t>Пчелов</a:t>
                      </a:r>
                      <a:r>
                        <a:rPr lang="ru-RU" sz="1600" dirty="0">
                          <a:effectLst/>
                        </a:rPr>
                        <a:t> Е.В., Лукин П.В. и др. </a:t>
                      </a:r>
                    </a:p>
                    <a:p>
                      <a:pPr algn="just">
                        <a:spcAft>
                          <a:spcPts val="0"/>
                        </a:spcAft>
                      </a:pPr>
                      <a:r>
                        <a:rPr lang="ru-RU" sz="1600" dirty="0">
                          <a:effectLst/>
                        </a:rPr>
                        <a:t>под ред. Петрова Ю.А.</a:t>
                      </a:r>
                      <a:endParaRPr lang="ru-RU" sz="1600" dirty="0">
                        <a:effectLst/>
                        <a:latin typeface="Times New Roman"/>
                        <a:ea typeface="Times New Roman"/>
                      </a:endParaRPr>
                    </a:p>
                  </a:txBody>
                  <a:tcPr marL="53770" marR="53770" marT="0" marB="0"/>
                </a:tc>
                <a:tc>
                  <a:txBody>
                    <a:bodyPr/>
                    <a:lstStyle/>
                    <a:p>
                      <a:pPr algn="ctr">
                        <a:spcAft>
                          <a:spcPts val="0"/>
                        </a:spcAft>
                      </a:pPr>
                      <a:r>
                        <a:rPr lang="ru-RU" sz="1600" dirty="0">
                          <a:effectLst/>
                        </a:rPr>
                        <a:t>6–9</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ООО «Русское слово-учебник»</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a:effectLst/>
                        </a:rPr>
                        <a:t> </a:t>
                      </a:r>
                      <a:endParaRPr lang="ru-RU" sz="1600">
                        <a:effectLst/>
                        <a:latin typeface="Times New Roman"/>
                        <a:ea typeface="Times New Roman"/>
                      </a:endParaRPr>
                    </a:p>
                  </a:txBody>
                  <a:tcPr marL="53770" marR="53770" marT="0" marB="0"/>
                </a:tc>
              </a:tr>
              <a:tr h="327648">
                <a:tc gridSpan="5">
                  <a:txBody>
                    <a:bodyPr/>
                    <a:lstStyle/>
                    <a:p>
                      <a:pPr algn="just">
                        <a:spcAft>
                          <a:spcPts val="0"/>
                        </a:spcAft>
                      </a:pPr>
                      <a:r>
                        <a:rPr lang="ru-RU" sz="1600" dirty="0">
                          <a:effectLst/>
                        </a:rPr>
                        <a:t>1.2.3.2  Всеобщая история</a:t>
                      </a:r>
                      <a:endParaRPr lang="ru-RU" sz="1600" dirty="0">
                        <a:effectLst/>
                        <a:latin typeface="Times New Roman"/>
                        <a:ea typeface="Times New Roman"/>
                      </a:endParaRPr>
                    </a:p>
                  </a:txBody>
                  <a:tcPr marL="53770" marR="5377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310601">
                <a:tc>
                  <a:txBody>
                    <a:bodyPr/>
                    <a:lstStyle/>
                    <a:p>
                      <a:pPr>
                        <a:spcAft>
                          <a:spcPts val="0"/>
                        </a:spcAft>
                      </a:pPr>
                      <a:r>
                        <a:rPr lang="ru-RU" sz="1600">
                          <a:effectLst/>
                        </a:rPr>
                        <a:t>Всеобщая история</a:t>
                      </a:r>
                      <a:endParaRPr lang="ru-RU" sz="1600">
                        <a:effectLst/>
                        <a:latin typeface="Times New Roman"/>
                        <a:ea typeface="Times New Roman"/>
                      </a:endParaRPr>
                    </a:p>
                  </a:txBody>
                  <a:tcPr marL="53770" marR="53770" marT="0" marB="0"/>
                </a:tc>
                <a:tc>
                  <a:txBody>
                    <a:bodyPr/>
                    <a:lstStyle/>
                    <a:p>
                      <a:pPr>
                        <a:spcAft>
                          <a:spcPts val="0"/>
                        </a:spcAft>
                      </a:pPr>
                      <a:r>
                        <a:rPr lang="ru-RU" sz="1600">
                          <a:effectLst/>
                        </a:rPr>
                        <a:t>Под ред. Искендерова А.А. </a:t>
                      </a:r>
                    </a:p>
                    <a:p>
                      <a:pPr>
                        <a:spcAft>
                          <a:spcPts val="0"/>
                        </a:spcAft>
                      </a:pPr>
                      <a:r>
                        <a:rPr lang="ru-RU" sz="1600">
                          <a:effectLst/>
                        </a:rPr>
                        <a:t>Под ред. Сванидзе А.А.</a:t>
                      </a:r>
                    </a:p>
                    <a:p>
                      <a:pPr>
                        <a:spcAft>
                          <a:spcPts val="0"/>
                        </a:spcAft>
                      </a:pPr>
                      <a:r>
                        <a:rPr lang="ru-RU" sz="1600">
                          <a:effectLst/>
                        </a:rPr>
                        <a:t>линия УМК  А. А. Вигасина – О.С. Сороко-Цюпы</a:t>
                      </a:r>
                      <a:endParaRPr lang="ru-RU" sz="1600">
                        <a:effectLst/>
                        <a:latin typeface="Times New Roman"/>
                        <a:ea typeface="Times New Roman"/>
                      </a:endParaRPr>
                    </a:p>
                  </a:txBody>
                  <a:tcPr marL="53770" marR="53770" marT="0" marB="0"/>
                </a:tc>
                <a:tc>
                  <a:txBody>
                    <a:bodyPr/>
                    <a:lstStyle/>
                    <a:p>
                      <a:pPr algn="ctr">
                        <a:spcAft>
                          <a:spcPts val="0"/>
                        </a:spcAft>
                      </a:pPr>
                      <a:r>
                        <a:rPr lang="ru-RU" sz="1600">
                          <a:effectLst/>
                        </a:rPr>
                        <a:t>5, 7–9</a:t>
                      </a:r>
                    </a:p>
                    <a:p>
                      <a:pPr algn="ctr">
                        <a:spcAft>
                          <a:spcPts val="0"/>
                        </a:spcAft>
                      </a:pPr>
                      <a:r>
                        <a:rPr lang="ru-RU" sz="1600">
                          <a:effectLst/>
                        </a:rPr>
                        <a:t>6</a:t>
                      </a:r>
                      <a:endParaRPr lang="ru-RU" sz="1600">
                        <a:effectLst/>
                        <a:latin typeface="Times New Roman"/>
                        <a:ea typeface="Times New Roman"/>
                      </a:endParaRPr>
                    </a:p>
                  </a:txBody>
                  <a:tcPr marL="53770" marR="53770" marT="0" marB="0"/>
                </a:tc>
                <a:tc>
                  <a:txBody>
                    <a:bodyPr/>
                    <a:lstStyle/>
                    <a:p>
                      <a:pPr>
                        <a:spcAft>
                          <a:spcPts val="0"/>
                        </a:spcAft>
                      </a:pPr>
                      <a:r>
                        <a:rPr lang="ru-RU" sz="1600" dirty="0">
                          <a:effectLst/>
                        </a:rPr>
                        <a:t>АО «Издательство «Просвещение»</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3770" marR="53770" marT="0" marB="0"/>
                </a:tc>
              </a:tr>
              <a:tr h="655299">
                <a:tc>
                  <a:txBody>
                    <a:bodyPr/>
                    <a:lstStyle/>
                    <a:p>
                      <a:pPr algn="just">
                        <a:spcAft>
                          <a:spcPts val="0"/>
                        </a:spcAft>
                      </a:pPr>
                      <a:r>
                        <a:rPr lang="ru-RU" sz="1600">
                          <a:effectLst/>
                        </a:rPr>
                        <a:t>Всеобщая история</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Под ред. Карпова С.П.</a:t>
                      </a:r>
                      <a:endParaRPr lang="ru-RU" sz="1600">
                        <a:effectLst/>
                        <a:latin typeface="Times New Roman"/>
                        <a:ea typeface="Times New Roman"/>
                      </a:endParaRPr>
                    </a:p>
                  </a:txBody>
                  <a:tcPr marL="53770" marR="53770" marT="0" marB="0"/>
                </a:tc>
                <a:tc>
                  <a:txBody>
                    <a:bodyPr/>
                    <a:lstStyle/>
                    <a:p>
                      <a:pPr algn="ctr">
                        <a:spcAft>
                          <a:spcPts val="0"/>
                        </a:spcAft>
                      </a:pPr>
                      <a:r>
                        <a:rPr lang="ru-RU" sz="1600">
                          <a:effectLst/>
                        </a:rPr>
                        <a:t>5–9</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ООО «Русское слово-учебник»</a:t>
                      </a:r>
                      <a:endParaRPr lang="ru-RU" sz="1600">
                        <a:effectLst/>
                        <a:latin typeface="Times New Roman"/>
                        <a:ea typeface="Times New Roman"/>
                      </a:endParaRPr>
                    </a:p>
                  </a:txBody>
                  <a:tcPr marL="53770" marR="53770"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3770" marR="53770" marT="0" marB="0"/>
                </a:tc>
              </a:tr>
              <a:tr h="940264">
                <a:tc>
                  <a:txBody>
                    <a:bodyPr/>
                    <a:lstStyle/>
                    <a:p>
                      <a:pPr algn="just">
                        <a:spcAft>
                          <a:spcPts val="0"/>
                        </a:spcAft>
                      </a:pPr>
                      <a:r>
                        <a:rPr lang="ru-RU" sz="1600">
                          <a:effectLst/>
                        </a:rPr>
                        <a:t>Всеобщая история</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Под ред. Пудовиной Е.И.</a:t>
                      </a:r>
                    </a:p>
                    <a:p>
                      <a:pPr algn="just">
                        <a:spcAft>
                          <a:spcPts val="0"/>
                        </a:spcAft>
                      </a:pPr>
                      <a:r>
                        <a:rPr lang="ru-RU" sz="1600">
                          <a:effectLst/>
                        </a:rPr>
                        <a:t>Линия УМК «Сферы 1-11»</a:t>
                      </a:r>
                      <a:endParaRPr lang="ru-RU" sz="1600">
                        <a:effectLst/>
                        <a:latin typeface="Times New Roman"/>
                        <a:ea typeface="Times New Roman"/>
                      </a:endParaRPr>
                    </a:p>
                  </a:txBody>
                  <a:tcPr marL="53770" marR="53770" marT="0" marB="0"/>
                </a:tc>
                <a:tc>
                  <a:txBody>
                    <a:bodyPr/>
                    <a:lstStyle/>
                    <a:p>
                      <a:pPr algn="ctr">
                        <a:spcAft>
                          <a:spcPts val="0"/>
                        </a:spcAft>
                      </a:pPr>
                      <a:r>
                        <a:rPr lang="ru-RU" sz="1600">
                          <a:effectLst/>
                        </a:rPr>
                        <a:t>5–9</a:t>
                      </a:r>
                      <a:endParaRPr lang="ru-RU" sz="1600">
                        <a:effectLst/>
                        <a:latin typeface="Times New Roman"/>
                        <a:ea typeface="Times New Roman"/>
                      </a:endParaRPr>
                    </a:p>
                  </a:txBody>
                  <a:tcPr marL="53770" marR="53770" marT="0" marB="0"/>
                </a:tc>
                <a:tc>
                  <a:txBody>
                    <a:bodyPr/>
                    <a:lstStyle/>
                    <a:p>
                      <a:pPr algn="just">
                        <a:spcAft>
                          <a:spcPts val="0"/>
                        </a:spcAft>
                      </a:pPr>
                      <a:r>
                        <a:rPr lang="ru-RU" sz="1600">
                          <a:effectLst/>
                        </a:rPr>
                        <a:t>АО «Издательство «Просвещение»</a:t>
                      </a:r>
                      <a:endParaRPr lang="ru-RU" sz="1600">
                        <a:effectLst/>
                        <a:latin typeface="Times New Roman"/>
                        <a:ea typeface="Times New Roman"/>
                      </a:endParaRPr>
                    </a:p>
                  </a:txBody>
                  <a:tcPr marL="53770" marR="53770"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3770" marR="53770" marT="0" marB="0"/>
                </a:tc>
              </a:tr>
            </a:tbl>
          </a:graphicData>
        </a:graphic>
      </p:graphicFrame>
      <p:sp>
        <p:nvSpPr>
          <p:cNvPr id="3" name="AutoShape 1"/>
          <p:cNvSpPr>
            <a:spLocks/>
          </p:cNvSpPr>
          <p:nvPr/>
        </p:nvSpPr>
        <p:spPr bwMode="auto">
          <a:xfrm>
            <a:off x="2909888" y="3165475"/>
            <a:ext cx="90487" cy="319088"/>
          </a:xfrm>
          <a:prstGeom prst="rightBrace">
            <a:avLst>
              <a:gd name="adj1" fmla="val 2938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579340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endParaRPr lang="en-US" altLang="ru-RU" sz="4000" dirty="0">
              <a:solidFill>
                <a:srgbClr val="247274"/>
              </a:solidFill>
            </a:endParaRPr>
          </a:p>
        </p:txBody>
      </p:sp>
      <p:sp>
        <p:nvSpPr>
          <p:cNvPr id="60419" name="Rectangle 3"/>
          <p:cNvSpPr>
            <a:spLocks noGrp="1" noChangeArrowheads="1"/>
          </p:cNvSpPr>
          <p:nvPr>
            <p:ph type="body" idx="1"/>
          </p:nvPr>
        </p:nvSpPr>
        <p:spPr>
          <a:xfrm>
            <a:off x="1981200" y="1447800"/>
            <a:ext cx="6934200" cy="4267200"/>
          </a:xfrm>
        </p:spPr>
        <p:txBody>
          <a:bodyPr/>
          <a:lstStyle/>
          <a:p>
            <a:pPr>
              <a:lnSpc>
                <a:spcPct val="80000"/>
              </a:lnSpc>
            </a:pPr>
            <a:endParaRPr lang="en-US" altLang="ru-RU" sz="2000" dirty="0">
              <a:solidFill>
                <a:srgbClr val="247274"/>
              </a:solidFill>
            </a:endParaRPr>
          </a:p>
        </p:txBody>
      </p:sp>
      <p:sp>
        <p:nvSpPr>
          <p:cNvPr id="3" name="AutoShape 1"/>
          <p:cNvSpPr>
            <a:spLocks/>
          </p:cNvSpPr>
          <p:nvPr/>
        </p:nvSpPr>
        <p:spPr bwMode="auto">
          <a:xfrm>
            <a:off x="5421313" y="2406650"/>
            <a:ext cx="90487" cy="319088"/>
          </a:xfrm>
          <a:prstGeom prst="rightBrace">
            <a:avLst>
              <a:gd name="adj1" fmla="val 2938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Rectangle 2"/>
          <p:cNvSpPr>
            <a:spLocks noChangeArrowheads="1"/>
          </p:cNvSpPr>
          <p:nvPr/>
        </p:nvSpPr>
        <p:spPr bwMode="auto">
          <a:xfrm>
            <a:off x="3578225" y="23844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539750" algn="l">
              <a:defRPr>
                <a:solidFill>
                  <a:schemeClr val="tx1"/>
                </a:solidFill>
                <a:latin typeface="Arial" pitchFamily="34" charset="0"/>
                <a:cs typeface="Arial" pitchFamily="34" charset="0"/>
              </a:defRPr>
            </a:lvl1pPr>
            <a:lvl2pPr algn="l">
              <a:defRPr>
                <a:solidFill>
                  <a:schemeClr val="tx1"/>
                </a:solidFill>
                <a:latin typeface="Arial" pitchFamily="34" charset="0"/>
                <a:cs typeface="Arial" pitchFamily="34" charset="0"/>
              </a:defRPr>
            </a:lvl2pPr>
            <a:lvl3pPr algn="l">
              <a:defRPr>
                <a:solidFill>
                  <a:schemeClr val="tx1"/>
                </a:solidFill>
                <a:latin typeface="Arial" pitchFamily="34" charset="0"/>
                <a:cs typeface="Arial" pitchFamily="34" charset="0"/>
              </a:defRPr>
            </a:lvl3pPr>
            <a:lvl4pPr algn="l">
              <a:defRPr>
                <a:solidFill>
                  <a:schemeClr val="tx1"/>
                </a:solidFill>
                <a:latin typeface="Arial" pitchFamily="34" charset="0"/>
                <a:cs typeface="Arial" pitchFamily="34" charset="0"/>
              </a:defRPr>
            </a:lvl4pPr>
            <a:lvl5pPr algn="l">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514220632"/>
              </p:ext>
            </p:extLst>
          </p:nvPr>
        </p:nvGraphicFramePr>
        <p:xfrm>
          <a:off x="29344" y="0"/>
          <a:ext cx="9114657" cy="6857999"/>
        </p:xfrm>
        <a:graphic>
          <a:graphicData uri="http://schemas.openxmlformats.org/drawingml/2006/table">
            <a:tbl>
              <a:tblPr firstRow="1" firstCol="1" bandRow="1">
                <a:tableStyleId>{5C22544A-7EE6-4342-B048-85BDC9FD1C3A}</a:tableStyleId>
              </a:tblPr>
              <a:tblGrid>
                <a:gridCol w="1606263"/>
                <a:gridCol w="2733839"/>
                <a:gridCol w="758352"/>
                <a:gridCol w="1460426"/>
                <a:gridCol w="2555777"/>
              </a:tblGrid>
              <a:tr h="695739">
                <a:tc>
                  <a:txBody>
                    <a:bodyPr/>
                    <a:lstStyle/>
                    <a:p>
                      <a:pPr algn="just">
                        <a:spcAft>
                          <a:spcPts val="0"/>
                        </a:spcAft>
                      </a:pPr>
                      <a:r>
                        <a:rPr lang="ru-RU" sz="1400" dirty="0">
                          <a:effectLst/>
                        </a:rPr>
                        <a:t>Наименование линии УМК </a:t>
                      </a:r>
                      <a:endParaRPr lang="ru-RU" sz="1400" dirty="0">
                        <a:effectLst/>
                        <a:latin typeface="Times New Roman"/>
                        <a:ea typeface="Times New Roman"/>
                      </a:endParaRPr>
                    </a:p>
                  </a:txBody>
                  <a:tcPr marL="53770" marR="53770" marT="0" marB="0"/>
                </a:tc>
                <a:tc>
                  <a:txBody>
                    <a:bodyPr/>
                    <a:lstStyle/>
                    <a:p>
                      <a:pPr algn="just">
                        <a:spcAft>
                          <a:spcPts val="0"/>
                        </a:spcAft>
                      </a:pPr>
                      <a:r>
                        <a:rPr lang="ru-RU" sz="1400">
                          <a:effectLst/>
                        </a:rPr>
                        <a:t>Автор/авторский коллектив УМК</a:t>
                      </a:r>
                    </a:p>
                    <a:p>
                      <a:pPr algn="just">
                        <a:spcAft>
                          <a:spcPts val="0"/>
                        </a:spcAft>
                      </a:pPr>
                      <a:r>
                        <a:rPr lang="ru-RU" sz="1400">
                          <a:effectLst/>
                        </a:rPr>
                        <a:t> </a:t>
                      </a:r>
                      <a:endParaRPr lang="ru-RU" sz="1400">
                        <a:effectLst/>
                        <a:latin typeface="Times New Roman"/>
                        <a:ea typeface="Times New Roman"/>
                      </a:endParaRPr>
                    </a:p>
                  </a:txBody>
                  <a:tcPr marL="53770" marR="53770" marT="0" marB="0"/>
                </a:tc>
                <a:tc>
                  <a:txBody>
                    <a:bodyPr/>
                    <a:lstStyle/>
                    <a:p>
                      <a:pPr algn="just">
                        <a:spcAft>
                          <a:spcPts val="0"/>
                        </a:spcAft>
                      </a:pPr>
                      <a:r>
                        <a:rPr lang="ru-RU" sz="1400" dirty="0">
                          <a:effectLst/>
                        </a:rPr>
                        <a:t>Классы</a:t>
                      </a:r>
                      <a:endParaRPr lang="ru-RU" sz="1400" dirty="0">
                        <a:effectLst/>
                        <a:latin typeface="Times New Roman"/>
                        <a:ea typeface="Times New Roman"/>
                      </a:endParaRPr>
                    </a:p>
                  </a:txBody>
                  <a:tcPr marL="53770" marR="53770" marT="0" marB="0"/>
                </a:tc>
                <a:tc>
                  <a:txBody>
                    <a:bodyPr/>
                    <a:lstStyle/>
                    <a:p>
                      <a:pPr algn="just">
                        <a:spcAft>
                          <a:spcPts val="0"/>
                        </a:spcAft>
                      </a:pPr>
                      <a:r>
                        <a:rPr lang="ru-RU" sz="1400">
                          <a:effectLst/>
                        </a:rPr>
                        <a:t>Наименование издания УМК</a:t>
                      </a:r>
                      <a:endParaRPr lang="ru-RU" sz="1400">
                        <a:effectLst/>
                        <a:latin typeface="Times New Roman"/>
                        <a:ea typeface="Times New Roman"/>
                      </a:endParaRPr>
                    </a:p>
                  </a:txBody>
                  <a:tcPr marL="53770" marR="53770" marT="0" marB="0"/>
                </a:tc>
                <a:tc>
                  <a:txBody>
                    <a:bodyPr/>
                    <a:lstStyle/>
                    <a:p>
                      <a:pPr algn="just">
                        <a:spcAft>
                          <a:spcPts val="0"/>
                        </a:spcAft>
                      </a:pPr>
                      <a:r>
                        <a:rPr lang="ru-RU" sz="1400" dirty="0">
                          <a:effectLst/>
                        </a:rPr>
                        <a:t>Примечание</a:t>
                      </a:r>
                      <a:endParaRPr lang="ru-RU" sz="1400" dirty="0">
                        <a:effectLst/>
                        <a:latin typeface="Times New Roman"/>
                        <a:ea typeface="Times New Roman"/>
                      </a:endParaRPr>
                    </a:p>
                  </a:txBody>
                  <a:tcPr marL="53770" marR="53770" marT="0" marB="0"/>
                </a:tc>
              </a:tr>
              <a:tr h="231913">
                <a:tc gridSpan="5">
                  <a:txBody>
                    <a:bodyPr/>
                    <a:lstStyle/>
                    <a:p>
                      <a:pPr algn="just">
                        <a:spcAft>
                          <a:spcPts val="0"/>
                        </a:spcAft>
                      </a:pPr>
                      <a:r>
                        <a:rPr lang="ru-RU" sz="1400" dirty="0" smtClean="0">
                          <a:effectLst/>
                        </a:rPr>
                        <a:t>Среднее общее </a:t>
                      </a:r>
                      <a:r>
                        <a:rPr lang="ru-RU" sz="1400" dirty="0">
                          <a:effectLst/>
                        </a:rPr>
                        <a:t>образование</a:t>
                      </a:r>
                      <a:endParaRPr lang="ru-RU" sz="1400" dirty="0">
                        <a:effectLst/>
                        <a:latin typeface="Times New Roman"/>
                        <a:ea typeface="Times New Roman"/>
                      </a:endParaRPr>
                    </a:p>
                  </a:txBody>
                  <a:tcPr marL="53770" marR="5377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31913">
                <a:tc gridSpan="5">
                  <a:txBody>
                    <a:bodyPr/>
                    <a:lstStyle/>
                    <a:p>
                      <a:pPr algn="just">
                        <a:spcAft>
                          <a:spcPts val="0"/>
                        </a:spcAft>
                      </a:pPr>
                      <a:r>
                        <a:rPr lang="ru-RU" sz="1400" dirty="0">
                          <a:effectLst/>
                        </a:rPr>
                        <a:t>1.3.3.1  История России</a:t>
                      </a:r>
                      <a:endParaRPr lang="ru-RU" sz="1400" dirty="0">
                        <a:effectLst/>
                        <a:latin typeface="Times New Roman"/>
                        <a:ea typeface="Times New Roman"/>
                      </a:endParaRPr>
                    </a:p>
                  </a:txBody>
                  <a:tcPr marL="30192" marR="30192"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319130">
                <a:tc>
                  <a:txBody>
                    <a:bodyPr/>
                    <a:lstStyle/>
                    <a:p>
                      <a:pPr>
                        <a:spcAft>
                          <a:spcPts val="0"/>
                        </a:spcAft>
                      </a:pPr>
                      <a:r>
                        <a:rPr lang="ru-RU" sz="1400" dirty="0">
                          <a:effectLst/>
                        </a:rPr>
                        <a:t>История России (базовый и углубленный уровень)</a:t>
                      </a:r>
                    </a:p>
                    <a:p>
                      <a:pPr>
                        <a:spcAft>
                          <a:spcPts val="0"/>
                        </a:spcAft>
                      </a:pPr>
                      <a:r>
                        <a:rPr lang="ru-RU" sz="1400" dirty="0">
                          <a:effectLst/>
                        </a:rPr>
                        <a:t> (в 3-х частях)</a:t>
                      </a:r>
                      <a:endParaRPr lang="ru-RU" sz="1400" dirty="0">
                        <a:effectLst/>
                        <a:latin typeface="Times New Roman"/>
                        <a:ea typeface="Times New Roman"/>
                      </a:endParaRPr>
                    </a:p>
                  </a:txBody>
                  <a:tcPr marL="30192" marR="30192" marT="0" marB="0"/>
                </a:tc>
                <a:tc>
                  <a:txBody>
                    <a:bodyPr/>
                    <a:lstStyle/>
                    <a:p>
                      <a:pPr>
                        <a:spcAft>
                          <a:spcPts val="0"/>
                        </a:spcAft>
                      </a:pPr>
                      <a:r>
                        <a:rPr lang="ru-RU" sz="1400" dirty="0" err="1">
                          <a:effectLst/>
                        </a:rPr>
                        <a:t>Горинов</a:t>
                      </a:r>
                      <a:r>
                        <a:rPr lang="ru-RU" sz="1400" dirty="0">
                          <a:effectLst/>
                        </a:rPr>
                        <a:t> М.М., Данилов А.А., </a:t>
                      </a:r>
                      <a:r>
                        <a:rPr lang="ru-RU" sz="1400" dirty="0" err="1">
                          <a:effectLst/>
                        </a:rPr>
                        <a:t>Моруков</a:t>
                      </a:r>
                      <a:r>
                        <a:rPr lang="ru-RU" sz="1400" dirty="0">
                          <a:effectLst/>
                        </a:rPr>
                        <a:t> М.Ю. и др. под ред. </a:t>
                      </a:r>
                      <a:r>
                        <a:rPr lang="ru-RU" sz="1400" dirty="0" err="1">
                          <a:effectLst/>
                        </a:rPr>
                        <a:t>Торкунова</a:t>
                      </a:r>
                      <a:r>
                        <a:rPr lang="ru-RU" sz="1400" dirty="0">
                          <a:effectLst/>
                        </a:rPr>
                        <a:t> А.В.</a:t>
                      </a:r>
                      <a:endParaRPr lang="ru-RU" sz="1400" dirty="0">
                        <a:effectLst/>
                        <a:latin typeface="Times New Roman"/>
                        <a:ea typeface="Times New Roman"/>
                      </a:endParaRPr>
                    </a:p>
                  </a:txBody>
                  <a:tcPr marL="30192" marR="30192" marT="0" marB="0"/>
                </a:tc>
                <a:tc>
                  <a:txBody>
                    <a:bodyPr/>
                    <a:lstStyle/>
                    <a:p>
                      <a:pPr algn="ctr">
                        <a:spcAft>
                          <a:spcPts val="0"/>
                        </a:spcAft>
                      </a:pPr>
                      <a:r>
                        <a:rPr lang="ru-RU" sz="1400" dirty="0">
                          <a:effectLst/>
                        </a:rPr>
                        <a:t>10</a:t>
                      </a:r>
                      <a:endParaRPr lang="ru-RU" sz="1400" dirty="0">
                        <a:effectLst/>
                        <a:latin typeface="Times New Roman"/>
                        <a:ea typeface="Times New Roman"/>
                      </a:endParaRPr>
                    </a:p>
                  </a:txBody>
                  <a:tcPr marL="30192" marR="30192" marT="0" marB="0"/>
                </a:tc>
                <a:tc>
                  <a:txBody>
                    <a:bodyPr/>
                    <a:lstStyle/>
                    <a:p>
                      <a:pPr>
                        <a:spcAft>
                          <a:spcPts val="0"/>
                        </a:spcAft>
                      </a:pPr>
                      <a:r>
                        <a:rPr lang="ru-RU" sz="1400" dirty="0">
                          <a:effectLst/>
                        </a:rPr>
                        <a:t>АО «Издательство «Просвещение»</a:t>
                      </a:r>
                      <a:endParaRPr lang="ru-RU" sz="1400" dirty="0">
                        <a:effectLst/>
                        <a:latin typeface="Times New Roman"/>
                        <a:ea typeface="Times New Roman"/>
                      </a:endParaRPr>
                    </a:p>
                  </a:txBody>
                  <a:tcPr marL="30192" marR="30192" marT="0" marB="0"/>
                </a:tc>
                <a:tc>
                  <a:txBody>
                    <a:bodyPr/>
                    <a:lstStyle/>
                    <a:p>
                      <a:pPr algn="just">
                        <a:spcAft>
                          <a:spcPts val="0"/>
                        </a:spcAft>
                      </a:pPr>
                      <a:r>
                        <a:rPr lang="ru-RU" sz="1400" dirty="0">
                          <a:effectLst/>
                        </a:rPr>
                        <a:t>В ред. Приказа </a:t>
                      </a:r>
                      <a:r>
                        <a:rPr lang="ru-RU" sz="1400" dirty="0" err="1">
                          <a:effectLst/>
                        </a:rPr>
                        <a:t>Минпросвещения</a:t>
                      </a:r>
                      <a:r>
                        <a:rPr lang="ru-RU" sz="1400" dirty="0">
                          <a:effectLst/>
                        </a:rPr>
                        <a:t> России от 08.05.2019 № 233.</a:t>
                      </a:r>
                    </a:p>
                    <a:p>
                      <a:pPr algn="just">
                        <a:spcAft>
                          <a:spcPts val="0"/>
                        </a:spcAft>
                      </a:pPr>
                      <a:r>
                        <a:rPr lang="ru-RU" sz="1400" dirty="0">
                          <a:effectLst/>
                        </a:rPr>
                        <a:t>На учебниках гриф «базовый и углубленный уровень» стал печататься только с 2019 г.; более ранние издания без грифа, но в ФПУ прописаны уровни изучения истории по данному учебнику!</a:t>
                      </a:r>
                      <a:endParaRPr lang="ru-RU" sz="1400" dirty="0">
                        <a:effectLst/>
                        <a:latin typeface="Times New Roman"/>
                        <a:ea typeface="Times New Roman"/>
                      </a:endParaRPr>
                    </a:p>
                  </a:txBody>
                  <a:tcPr marL="30192" marR="30192" marT="0" marB="0"/>
                </a:tc>
              </a:tr>
              <a:tr h="1325217">
                <a:tc>
                  <a:txBody>
                    <a:bodyPr/>
                    <a:lstStyle/>
                    <a:p>
                      <a:pPr>
                        <a:spcAft>
                          <a:spcPts val="0"/>
                        </a:spcAft>
                      </a:pPr>
                      <a:r>
                        <a:rPr lang="ru-RU" sz="1400" dirty="0">
                          <a:effectLst/>
                        </a:rPr>
                        <a:t>История. История России 1914 г. – начало XXI в. </a:t>
                      </a:r>
                      <a:r>
                        <a:rPr lang="ru-RU" sz="1200" dirty="0">
                          <a:effectLst/>
                        </a:rPr>
                        <a:t>(базовый и углубленный уровни)</a:t>
                      </a:r>
                    </a:p>
                    <a:p>
                      <a:pPr>
                        <a:spcAft>
                          <a:spcPts val="0"/>
                        </a:spcAft>
                      </a:pPr>
                      <a:r>
                        <a:rPr lang="ru-RU" sz="1400" dirty="0">
                          <a:effectLst/>
                        </a:rPr>
                        <a:t> </a:t>
                      </a:r>
                      <a:r>
                        <a:rPr lang="ru-RU" sz="1200" dirty="0">
                          <a:effectLst/>
                        </a:rPr>
                        <a:t>(в 2 частях)</a:t>
                      </a:r>
                      <a:endParaRPr lang="ru-RU" sz="1200" dirty="0">
                        <a:effectLst/>
                        <a:latin typeface="Times New Roman"/>
                        <a:ea typeface="Times New Roman"/>
                      </a:endParaRPr>
                    </a:p>
                  </a:txBody>
                  <a:tcPr marL="30192" marR="30192" marT="0" marB="0"/>
                </a:tc>
                <a:tc>
                  <a:txBody>
                    <a:bodyPr/>
                    <a:lstStyle/>
                    <a:p>
                      <a:pPr>
                        <a:spcAft>
                          <a:spcPts val="0"/>
                        </a:spcAft>
                      </a:pPr>
                      <a:r>
                        <a:rPr lang="ru-RU" sz="1400">
                          <a:effectLst/>
                        </a:rPr>
                        <a:t>Никонов В.А., Девятов С.В. </a:t>
                      </a:r>
                    </a:p>
                    <a:p>
                      <a:pPr>
                        <a:spcAft>
                          <a:spcPts val="0"/>
                        </a:spcAft>
                      </a:pPr>
                      <a:r>
                        <a:rPr lang="ru-RU" sz="1400">
                          <a:effectLst/>
                        </a:rPr>
                        <a:t>под ред. Карпова С.П.</a:t>
                      </a:r>
                      <a:endParaRPr lang="ru-RU" sz="1400">
                        <a:effectLst/>
                        <a:latin typeface="Times New Roman"/>
                        <a:ea typeface="Times New Roman"/>
                      </a:endParaRPr>
                    </a:p>
                  </a:txBody>
                  <a:tcPr marL="30192" marR="30192" marT="0" marB="0"/>
                </a:tc>
                <a:tc>
                  <a:txBody>
                    <a:bodyPr/>
                    <a:lstStyle/>
                    <a:p>
                      <a:pPr algn="ctr">
                        <a:spcAft>
                          <a:spcPts val="0"/>
                        </a:spcAft>
                      </a:pPr>
                      <a:r>
                        <a:rPr lang="ru-RU" sz="1400">
                          <a:effectLst/>
                        </a:rPr>
                        <a:t>10</a:t>
                      </a:r>
                      <a:endParaRPr lang="ru-RU" sz="1400">
                        <a:effectLst/>
                        <a:latin typeface="Times New Roman"/>
                        <a:ea typeface="Times New Roman"/>
                      </a:endParaRPr>
                    </a:p>
                  </a:txBody>
                  <a:tcPr marL="30192" marR="30192" marT="0" marB="0"/>
                </a:tc>
                <a:tc>
                  <a:txBody>
                    <a:bodyPr/>
                    <a:lstStyle/>
                    <a:p>
                      <a:pPr>
                        <a:spcAft>
                          <a:spcPts val="0"/>
                        </a:spcAft>
                      </a:pPr>
                      <a:r>
                        <a:rPr lang="ru-RU" sz="1400" dirty="0">
                          <a:effectLst/>
                        </a:rPr>
                        <a:t>ООО «Русское слово-учебник»</a:t>
                      </a:r>
                      <a:endParaRPr lang="ru-RU" sz="1400" dirty="0">
                        <a:effectLst/>
                        <a:latin typeface="Times New Roman"/>
                        <a:ea typeface="Times New Roman"/>
                      </a:endParaRPr>
                    </a:p>
                  </a:txBody>
                  <a:tcPr marL="30192" marR="30192" marT="0" marB="0"/>
                </a:tc>
                <a:tc>
                  <a:txBody>
                    <a:bodyPr/>
                    <a:lstStyle/>
                    <a:p>
                      <a:pPr algn="just">
                        <a:spcAft>
                          <a:spcPts val="0"/>
                        </a:spcAft>
                      </a:pPr>
                      <a:r>
                        <a:rPr lang="ru-RU" sz="1400" dirty="0">
                          <a:effectLst/>
                        </a:rPr>
                        <a:t> </a:t>
                      </a:r>
                      <a:endParaRPr lang="ru-RU" sz="1400" dirty="0">
                        <a:effectLst/>
                        <a:latin typeface="Times New Roman"/>
                        <a:ea typeface="Times New Roman"/>
                      </a:endParaRPr>
                    </a:p>
                  </a:txBody>
                  <a:tcPr marL="30192" marR="30192" marT="0" marB="0"/>
                </a:tc>
              </a:tr>
              <a:tr h="894522">
                <a:tc>
                  <a:txBody>
                    <a:bodyPr/>
                    <a:lstStyle/>
                    <a:p>
                      <a:pPr>
                        <a:spcAft>
                          <a:spcPts val="0"/>
                        </a:spcAft>
                      </a:pPr>
                      <a:r>
                        <a:rPr lang="ru-RU" sz="1400" dirty="0">
                          <a:effectLst/>
                        </a:rPr>
                        <a:t>История России: начало XX – начало XXI века </a:t>
                      </a:r>
                      <a:r>
                        <a:rPr lang="ru-RU" sz="1200" dirty="0">
                          <a:effectLst/>
                        </a:rPr>
                        <a:t>(базовый уровень)</a:t>
                      </a:r>
                      <a:endParaRPr lang="ru-RU" sz="1200" dirty="0">
                        <a:effectLst/>
                        <a:latin typeface="Times New Roman"/>
                        <a:ea typeface="Times New Roman"/>
                      </a:endParaRPr>
                    </a:p>
                  </a:txBody>
                  <a:tcPr marL="30192" marR="30192" marT="0" marB="0"/>
                </a:tc>
                <a:tc>
                  <a:txBody>
                    <a:bodyPr/>
                    <a:lstStyle/>
                    <a:p>
                      <a:pPr>
                        <a:spcAft>
                          <a:spcPts val="0"/>
                        </a:spcAft>
                      </a:pPr>
                      <a:r>
                        <a:rPr lang="ru-RU" sz="1400">
                          <a:effectLst/>
                        </a:rPr>
                        <a:t>Волобуев О.В.,</a:t>
                      </a:r>
                    </a:p>
                    <a:p>
                      <a:pPr>
                        <a:spcAft>
                          <a:spcPts val="0"/>
                        </a:spcAft>
                      </a:pPr>
                      <a:r>
                        <a:rPr lang="ru-RU" sz="1400">
                          <a:effectLst/>
                        </a:rPr>
                        <a:t>Карпачев С.П.,</a:t>
                      </a:r>
                    </a:p>
                    <a:p>
                      <a:pPr>
                        <a:spcAft>
                          <a:spcPts val="0"/>
                        </a:spcAft>
                      </a:pPr>
                      <a:r>
                        <a:rPr lang="ru-RU" sz="1400">
                          <a:effectLst/>
                        </a:rPr>
                        <a:t>Клоков В.А.</a:t>
                      </a:r>
                      <a:endParaRPr lang="ru-RU" sz="1400">
                        <a:effectLst/>
                        <a:latin typeface="Times New Roman"/>
                        <a:ea typeface="Times New Roman"/>
                      </a:endParaRPr>
                    </a:p>
                  </a:txBody>
                  <a:tcPr marL="30192" marR="30192" marT="0" marB="0"/>
                </a:tc>
                <a:tc>
                  <a:txBody>
                    <a:bodyPr/>
                    <a:lstStyle/>
                    <a:p>
                      <a:pPr algn="ctr">
                        <a:spcAft>
                          <a:spcPts val="0"/>
                        </a:spcAft>
                      </a:pPr>
                      <a:r>
                        <a:rPr lang="ru-RU" sz="1400">
                          <a:effectLst/>
                        </a:rPr>
                        <a:t>10</a:t>
                      </a:r>
                      <a:endParaRPr lang="ru-RU" sz="1400">
                        <a:effectLst/>
                        <a:latin typeface="Times New Roman"/>
                        <a:ea typeface="Times New Roman"/>
                      </a:endParaRPr>
                    </a:p>
                  </a:txBody>
                  <a:tcPr marL="30192" marR="30192" marT="0" marB="0"/>
                </a:tc>
                <a:tc>
                  <a:txBody>
                    <a:bodyPr/>
                    <a:lstStyle/>
                    <a:p>
                      <a:pPr>
                        <a:spcAft>
                          <a:spcPts val="0"/>
                        </a:spcAft>
                      </a:pPr>
                      <a:r>
                        <a:rPr lang="ru-RU" sz="1400" dirty="0">
                          <a:effectLst/>
                        </a:rPr>
                        <a:t>ООО «ДРОФА»</a:t>
                      </a:r>
                      <a:endParaRPr lang="ru-RU" sz="1400" dirty="0">
                        <a:effectLst/>
                        <a:latin typeface="Times New Roman"/>
                        <a:ea typeface="Times New Roman"/>
                      </a:endParaRPr>
                    </a:p>
                  </a:txBody>
                  <a:tcPr marL="30192" marR="30192" marT="0" marB="0"/>
                </a:tc>
                <a:tc>
                  <a:txBody>
                    <a:bodyPr/>
                    <a:lstStyle/>
                    <a:p>
                      <a:pPr algn="just">
                        <a:spcAft>
                          <a:spcPts val="0"/>
                        </a:spcAft>
                      </a:pPr>
                      <a:r>
                        <a:rPr lang="ru-RU" sz="1400" dirty="0">
                          <a:effectLst/>
                        </a:rPr>
                        <a:t>Введен </a:t>
                      </a:r>
                    </a:p>
                    <a:p>
                      <a:pPr algn="just">
                        <a:spcAft>
                          <a:spcPts val="0"/>
                        </a:spcAft>
                      </a:pPr>
                      <a:r>
                        <a:rPr lang="ru-RU" sz="1400" u="sng" dirty="0">
                          <a:effectLst/>
                          <a:hlinkClick r:id="rId4"/>
                        </a:rPr>
                        <a:t>Приказом</a:t>
                      </a:r>
                      <a:r>
                        <a:rPr lang="ru-RU" sz="1400" dirty="0">
                          <a:effectLst/>
                        </a:rPr>
                        <a:t> </a:t>
                      </a:r>
                      <a:r>
                        <a:rPr lang="ru-RU" sz="1400" dirty="0" err="1">
                          <a:effectLst/>
                        </a:rPr>
                        <a:t>Минпросвещения</a:t>
                      </a:r>
                      <a:r>
                        <a:rPr lang="ru-RU" sz="1400" dirty="0">
                          <a:effectLst/>
                        </a:rPr>
                        <a:t> России от 22.11.2019 № 632</a:t>
                      </a:r>
                      <a:endParaRPr lang="ru-RU" sz="1400" dirty="0">
                        <a:effectLst/>
                        <a:latin typeface="Times New Roman"/>
                        <a:ea typeface="Times New Roman"/>
                      </a:endParaRPr>
                    </a:p>
                  </a:txBody>
                  <a:tcPr marL="30192" marR="30192" marT="0" marB="0"/>
                </a:tc>
              </a:tr>
              <a:tr h="1159565">
                <a:tc>
                  <a:txBody>
                    <a:bodyPr/>
                    <a:lstStyle/>
                    <a:p>
                      <a:pPr>
                        <a:spcAft>
                          <a:spcPts val="0"/>
                        </a:spcAft>
                      </a:pPr>
                      <a:r>
                        <a:rPr lang="ru-RU" sz="1400" dirty="0">
                          <a:effectLst/>
                        </a:rPr>
                        <a:t>История России (базовый, углубленный уровни) </a:t>
                      </a:r>
                    </a:p>
                    <a:p>
                      <a:pPr>
                        <a:spcAft>
                          <a:spcPts val="0"/>
                        </a:spcAft>
                      </a:pPr>
                      <a:r>
                        <a:rPr lang="ru-RU" sz="1200" dirty="0">
                          <a:effectLst/>
                        </a:rPr>
                        <a:t>(в 2 частях)</a:t>
                      </a:r>
                      <a:endParaRPr lang="ru-RU" sz="1200" dirty="0">
                        <a:effectLst/>
                        <a:latin typeface="Times New Roman"/>
                        <a:ea typeface="Times New Roman"/>
                      </a:endParaRPr>
                    </a:p>
                  </a:txBody>
                  <a:tcPr marL="30192" marR="30192" marT="0" marB="0"/>
                </a:tc>
                <a:tc>
                  <a:txBody>
                    <a:bodyPr/>
                    <a:lstStyle/>
                    <a:p>
                      <a:pPr>
                        <a:spcAft>
                          <a:spcPts val="0"/>
                        </a:spcAft>
                      </a:pPr>
                      <a:r>
                        <a:rPr lang="ru-RU" sz="1400">
                          <a:effectLst/>
                        </a:rPr>
                        <a:t>Измозик В.С., Журавлева О.Н., Рудник С.Н.</a:t>
                      </a:r>
                    </a:p>
                    <a:p>
                      <a:pPr>
                        <a:spcAft>
                          <a:spcPts val="0"/>
                        </a:spcAft>
                      </a:pPr>
                      <a:r>
                        <a:rPr lang="ru-RU" sz="1400">
                          <a:effectLst/>
                        </a:rPr>
                        <a:t>под общ. ред. Тишкова В.А.</a:t>
                      </a:r>
                      <a:endParaRPr lang="ru-RU" sz="1400">
                        <a:effectLst/>
                        <a:latin typeface="Times New Roman"/>
                        <a:ea typeface="Times New Roman"/>
                      </a:endParaRPr>
                    </a:p>
                  </a:txBody>
                  <a:tcPr marL="30192" marR="30192" marT="0" marB="0"/>
                </a:tc>
                <a:tc>
                  <a:txBody>
                    <a:bodyPr/>
                    <a:lstStyle/>
                    <a:p>
                      <a:pPr algn="ctr">
                        <a:spcAft>
                          <a:spcPts val="0"/>
                        </a:spcAft>
                      </a:pPr>
                      <a:r>
                        <a:rPr lang="ru-RU" sz="1400">
                          <a:effectLst/>
                        </a:rPr>
                        <a:t>10</a:t>
                      </a:r>
                      <a:endParaRPr lang="ru-RU" sz="1400">
                        <a:effectLst/>
                        <a:latin typeface="Times New Roman"/>
                        <a:ea typeface="Times New Roman"/>
                      </a:endParaRPr>
                    </a:p>
                  </a:txBody>
                  <a:tcPr marL="30192" marR="30192" marT="0" marB="0"/>
                </a:tc>
                <a:tc>
                  <a:txBody>
                    <a:bodyPr/>
                    <a:lstStyle/>
                    <a:p>
                      <a:pPr>
                        <a:spcAft>
                          <a:spcPts val="0"/>
                        </a:spcAft>
                      </a:pPr>
                      <a:r>
                        <a:rPr lang="ru-RU" sz="1400">
                          <a:effectLst/>
                        </a:rPr>
                        <a:t>ООО Издательский центр «ВЕНТАНА-ГРАФ»</a:t>
                      </a:r>
                      <a:endParaRPr lang="ru-RU" sz="1400">
                        <a:effectLst/>
                        <a:latin typeface="Times New Roman"/>
                        <a:ea typeface="Times New Roman"/>
                      </a:endParaRPr>
                    </a:p>
                  </a:txBody>
                  <a:tcPr marL="30192" marR="30192" marT="0" marB="0"/>
                </a:tc>
                <a:tc>
                  <a:txBody>
                    <a:bodyPr/>
                    <a:lstStyle/>
                    <a:p>
                      <a:pPr algn="just">
                        <a:spcAft>
                          <a:spcPts val="0"/>
                        </a:spcAft>
                      </a:pPr>
                      <a:r>
                        <a:rPr lang="ru-RU" sz="1400" dirty="0">
                          <a:effectLst/>
                        </a:rPr>
                        <a:t>Это учебное пособие</a:t>
                      </a:r>
                    </a:p>
                    <a:p>
                      <a:pPr algn="just">
                        <a:spcAft>
                          <a:spcPts val="0"/>
                        </a:spcAft>
                      </a:pPr>
                      <a:r>
                        <a:rPr lang="ru-RU" sz="1400" dirty="0">
                          <a:effectLst/>
                        </a:rPr>
                        <a:t>Введено</a:t>
                      </a:r>
                    </a:p>
                    <a:p>
                      <a:pPr algn="just">
                        <a:spcAft>
                          <a:spcPts val="0"/>
                        </a:spcAft>
                      </a:pPr>
                      <a:r>
                        <a:rPr lang="ru-RU" sz="1400" dirty="0">
                          <a:effectLst/>
                        </a:rPr>
                        <a:t> </a:t>
                      </a:r>
                      <a:r>
                        <a:rPr lang="ru-RU" sz="1400" u="sng" dirty="0">
                          <a:effectLst/>
                          <a:hlinkClick r:id="rId4"/>
                        </a:rPr>
                        <a:t>Приказом</a:t>
                      </a:r>
                      <a:r>
                        <a:rPr lang="ru-RU" sz="1400" dirty="0">
                          <a:effectLst/>
                        </a:rPr>
                        <a:t> </a:t>
                      </a:r>
                      <a:r>
                        <a:rPr lang="ru-RU" sz="1400" dirty="0" err="1">
                          <a:effectLst/>
                        </a:rPr>
                        <a:t>Минпросвещения</a:t>
                      </a:r>
                      <a:r>
                        <a:rPr lang="ru-RU" sz="1400" dirty="0">
                          <a:effectLst/>
                        </a:rPr>
                        <a:t> России от 22.11.2019 № 632</a:t>
                      </a:r>
                      <a:endParaRPr lang="ru-RU" sz="1400" dirty="0">
                        <a:effectLst/>
                        <a:latin typeface="Times New Roman"/>
                        <a:ea typeface="Times New Roman"/>
                      </a:endParaRPr>
                    </a:p>
                  </a:txBody>
                  <a:tcPr marL="30192" marR="30192" marT="0" marB="0"/>
                </a:tc>
              </a:tr>
            </a:tbl>
          </a:graphicData>
        </a:graphic>
      </p:graphicFrame>
    </p:spTree>
    <p:extLst>
      <p:ext uri="{BB962C8B-B14F-4D97-AF65-F5344CB8AC3E}">
        <p14:creationId xmlns:p14="http://schemas.microsoft.com/office/powerpoint/2010/main" val="9546385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endParaRPr lang="en-US" altLang="ru-RU" sz="4000" dirty="0">
              <a:solidFill>
                <a:srgbClr val="247274"/>
              </a:solidFill>
            </a:endParaRPr>
          </a:p>
        </p:txBody>
      </p:sp>
      <p:sp>
        <p:nvSpPr>
          <p:cNvPr id="60419" name="Rectangle 3"/>
          <p:cNvSpPr>
            <a:spLocks noGrp="1" noChangeArrowheads="1"/>
          </p:cNvSpPr>
          <p:nvPr>
            <p:ph type="body" idx="1"/>
          </p:nvPr>
        </p:nvSpPr>
        <p:spPr>
          <a:xfrm>
            <a:off x="1981200" y="1447800"/>
            <a:ext cx="6934200" cy="4267200"/>
          </a:xfrm>
        </p:spPr>
        <p:txBody>
          <a:bodyPr/>
          <a:lstStyle/>
          <a:p>
            <a:pPr>
              <a:lnSpc>
                <a:spcPct val="80000"/>
              </a:lnSpc>
            </a:pPr>
            <a:endParaRPr lang="en-US" altLang="ru-RU" sz="2000" dirty="0">
              <a:solidFill>
                <a:srgbClr val="247274"/>
              </a:solidFill>
            </a:endParaRPr>
          </a:p>
        </p:txBody>
      </p:sp>
      <p:sp>
        <p:nvSpPr>
          <p:cNvPr id="3" name="AutoShape 1"/>
          <p:cNvSpPr>
            <a:spLocks/>
          </p:cNvSpPr>
          <p:nvPr/>
        </p:nvSpPr>
        <p:spPr bwMode="auto">
          <a:xfrm>
            <a:off x="5421313" y="2406650"/>
            <a:ext cx="90487" cy="319088"/>
          </a:xfrm>
          <a:prstGeom prst="rightBrace">
            <a:avLst>
              <a:gd name="adj1" fmla="val 2938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Rectangle 2"/>
          <p:cNvSpPr>
            <a:spLocks noChangeArrowheads="1"/>
          </p:cNvSpPr>
          <p:nvPr/>
        </p:nvSpPr>
        <p:spPr bwMode="auto">
          <a:xfrm>
            <a:off x="3578225" y="23844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539750" algn="l">
              <a:defRPr>
                <a:solidFill>
                  <a:schemeClr val="tx1"/>
                </a:solidFill>
                <a:latin typeface="Arial" pitchFamily="34" charset="0"/>
                <a:cs typeface="Arial" pitchFamily="34" charset="0"/>
              </a:defRPr>
            </a:lvl1pPr>
            <a:lvl2pPr algn="l">
              <a:defRPr>
                <a:solidFill>
                  <a:schemeClr val="tx1"/>
                </a:solidFill>
                <a:latin typeface="Arial" pitchFamily="34" charset="0"/>
                <a:cs typeface="Arial" pitchFamily="34" charset="0"/>
              </a:defRPr>
            </a:lvl2pPr>
            <a:lvl3pPr algn="l">
              <a:defRPr>
                <a:solidFill>
                  <a:schemeClr val="tx1"/>
                </a:solidFill>
                <a:latin typeface="Arial" pitchFamily="34" charset="0"/>
                <a:cs typeface="Arial" pitchFamily="34" charset="0"/>
              </a:defRPr>
            </a:lvl3pPr>
            <a:lvl4pPr algn="l">
              <a:defRPr>
                <a:solidFill>
                  <a:schemeClr val="tx1"/>
                </a:solidFill>
                <a:latin typeface="Arial" pitchFamily="34" charset="0"/>
                <a:cs typeface="Arial" pitchFamily="34" charset="0"/>
              </a:defRPr>
            </a:lvl4pPr>
            <a:lvl5pPr algn="l">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53975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839392091"/>
              </p:ext>
            </p:extLst>
          </p:nvPr>
        </p:nvGraphicFramePr>
        <p:xfrm>
          <a:off x="29344" y="0"/>
          <a:ext cx="9114657" cy="6857999"/>
        </p:xfrm>
        <a:graphic>
          <a:graphicData uri="http://schemas.openxmlformats.org/drawingml/2006/table">
            <a:tbl>
              <a:tblPr firstRow="1" firstCol="1" bandRow="1">
                <a:tableStyleId>{5C22544A-7EE6-4342-B048-85BDC9FD1C3A}</a:tableStyleId>
              </a:tblPr>
              <a:tblGrid>
                <a:gridCol w="1806352"/>
                <a:gridCol w="2448272"/>
                <a:gridCol w="743416"/>
                <a:gridCol w="1488832"/>
                <a:gridCol w="2627785"/>
              </a:tblGrid>
              <a:tr h="687319">
                <a:tc>
                  <a:txBody>
                    <a:bodyPr/>
                    <a:lstStyle/>
                    <a:p>
                      <a:pPr algn="just">
                        <a:spcAft>
                          <a:spcPts val="0"/>
                        </a:spcAft>
                      </a:pPr>
                      <a:r>
                        <a:rPr lang="ru-RU" sz="1400" dirty="0">
                          <a:effectLst/>
                        </a:rPr>
                        <a:t>Наименование линии УМК </a:t>
                      </a:r>
                      <a:endParaRPr lang="ru-RU" sz="1400" dirty="0">
                        <a:effectLst/>
                        <a:latin typeface="Times New Roman"/>
                        <a:ea typeface="Times New Roman"/>
                      </a:endParaRPr>
                    </a:p>
                  </a:txBody>
                  <a:tcPr marL="53770" marR="53770" marT="0" marB="0"/>
                </a:tc>
                <a:tc>
                  <a:txBody>
                    <a:bodyPr/>
                    <a:lstStyle/>
                    <a:p>
                      <a:pPr algn="just">
                        <a:spcAft>
                          <a:spcPts val="0"/>
                        </a:spcAft>
                      </a:pPr>
                      <a:r>
                        <a:rPr lang="ru-RU" sz="1400">
                          <a:effectLst/>
                        </a:rPr>
                        <a:t>Автор/авторский коллектив УМК</a:t>
                      </a:r>
                    </a:p>
                    <a:p>
                      <a:pPr algn="just">
                        <a:spcAft>
                          <a:spcPts val="0"/>
                        </a:spcAft>
                      </a:pPr>
                      <a:r>
                        <a:rPr lang="ru-RU" sz="1400">
                          <a:effectLst/>
                        </a:rPr>
                        <a:t> </a:t>
                      </a:r>
                      <a:endParaRPr lang="ru-RU" sz="1400">
                        <a:effectLst/>
                        <a:latin typeface="Times New Roman"/>
                        <a:ea typeface="Times New Roman"/>
                      </a:endParaRPr>
                    </a:p>
                  </a:txBody>
                  <a:tcPr marL="53770" marR="53770" marT="0" marB="0"/>
                </a:tc>
                <a:tc>
                  <a:txBody>
                    <a:bodyPr/>
                    <a:lstStyle/>
                    <a:p>
                      <a:pPr algn="just">
                        <a:spcAft>
                          <a:spcPts val="0"/>
                        </a:spcAft>
                      </a:pPr>
                      <a:r>
                        <a:rPr lang="ru-RU" sz="1400" dirty="0">
                          <a:effectLst/>
                        </a:rPr>
                        <a:t>Классы</a:t>
                      </a:r>
                      <a:endParaRPr lang="ru-RU" sz="1400" dirty="0">
                        <a:effectLst/>
                        <a:latin typeface="Times New Roman"/>
                        <a:ea typeface="Times New Roman"/>
                      </a:endParaRPr>
                    </a:p>
                  </a:txBody>
                  <a:tcPr marL="53770" marR="53770" marT="0" marB="0"/>
                </a:tc>
                <a:tc>
                  <a:txBody>
                    <a:bodyPr/>
                    <a:lstStyle/>
                    <a:p>
                      <a:pPr algn="just">
                        <a:spcAft>
                          <a:spcPts val="0"/>
                        </a:spcAft>
                      </a:pPr>
                      <a:r>
                        <a:rPr lang="ru-RU" sz="1400">
                          <a:effectLst/>
                        </a:rPr>
                        <a:t>Наименование издания УМК</a:t>
                      </a:r>
                      <a:endParaRPr lang="ru-RU" sz="1400">
                        <a:effectLst/>
                        <a:latin typeface="Times New Roman"/>
                        <a:ea typeface="Times New Roman"/>
                      </a:endParaRPr>
                    </a:p>
                  </a:txBody>
                  <a:tcPr marL="53770" marR="53770" marT="0" marB="0"/>
                </a:tc>
                <a:tc>
                  <a:txBody>
                    <a:bodyPr/>
                    <a:lstStyle/>
                    <a:p>
                      <a:pPr algn="just">
                        <a:spcAft>
                          <a:spcPts val="0"/>
                        </a:spcAft>
                      </a:pPr>
                      <a:r>
                        <a:rPr lang="ru-RU" sz="1400" dirty="0">
                          <a:effectLst/>
                        </a:rPr>
                        <a:t>Примечание</a:t>
                      </a:r>
                      <a:endParaRPr lang="ru-RU" sz="1400" dirty="0">
                        <a:effectLst/>
                        <a:latin typeface="Times New Roman"/>
                        <a:ea typeface="Times New Roman"/>
                      </a:endParaRPr>
                    </a:p>
                  </a:txBody>
                  <a:tcPr marL="53770" marR="53770" marT="0" marB="0"/>
                </a:tc>
              </a:tr>
              <a:tr h="229106">
                <a:tc gridSpan="5">
                  <a:txBody>
                    <a:bodyPr/>
                    <a:lstStyle/>
                    <a:p>
                      <a:pPr algn="just">
                        <a:spcAft>
                          <a:spcPts val="0"/>
                        </a:spcAft>
                      </a:pPr>
                      <a:r>
                        <a:rPr lang="ru-RU" sz="1400" dirty="0" smtClean="0">
                          <a:effectLst/>
                        </a:rPr>
                        <a:t>Среднее общее </a:t>
                      </a:r>
                      <a:r>
                        <a:rPr lang="ru-RU" sz="1400" dirty="0">
                          <a:effectLst/>
                        </a:rPr>
                        <a:t>образование</a:t>
                      </a:r>
                      <a:endParaRPr lang="ru-RU" sz="1400" dirty="0">
                        <a:effectLst/>
                        <a:latin typeface="Times New Roman"/>
                        <a:ea typeface="Times New Roman"/>
                      </a:endParaRPr>
                    </a:p>
                  </a:txBody>
                  <a:tcPr marL="53770" marR="5377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29106">
                <a:tc gridSpan="5">
                  <a:txBody>
                    <a:bodyPr/>
                    <a:lstStyle/>
                    <a:p>
                      <a:pPr algn="just">
                        <a:spcAft>
                          <a:spcPts val="0"/>
                        </a:spcAft>
                      </a:pPr>
                      <a:r>
                        <a:rPr lang="ru-RU" sz="1400" dirty="0">
                          <a:effectLst/>
                        </a:rPr>
                        <a:t>1.3.3.1  История России</a:t>
                      </a:r>
                      <a:endParaRPr lang="ru-RU" sz="1400" dirty="0">
                        <a:effectLst/>
                        <a:latin typeface="Times New Roman"/>
                        <a:ea typeface="Times New Roman"/>
                      </a:endParaRPr>
                    </a:p>
                  </a:txBody>
                  <a:tcPr marL="30192" marR="30192"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061956">
                <a:tc>
                  <a:txBody>
                    <a:bodyPr/>
                    <a:lstStyle/>
                    <a:p>
                      <a:pPr>
                        <a:spcAft>
                          <a:spcPts val="0"/>
                        </a:spcAft>
                      </a:pPr>
                      <a:r>
                        <a:rPr lang="ru-RU" sz="1400" dirty="0">
                          <a:effectLst/>
                        </a:rPr>
                        <a:t>История России (базовый, углубленный уровни)</a:t>
                      </a:r>
                    </a:p>
                    <a:p>
                      <a:pPr>
                        <a:spcAft>
                          <a:spcPts val="0"/>
                        </a:spcAft>
                      </a:pPr>
                      <a:r>
                        <a:rPr lang="ru-RU" sz="1400" dirty="0">
                          <a:effectLst/>
                        </a:rPr>
                        <a:t> (в 2 частях)</a:t>
                      </a:r>
                      <a:endParaRPr lang="ru-RU" sz="1400" dirty="0">
                        <a:effectLst/>
                        <a:latin typeface="Times New Roman"/>
                        <a:ea typeface="Times New Roman"/>
                      </a:endParaRPr>
                    </a:p>
                  </a:txBody>
                  <a:tcPr marL="30192" marR="30192" marT="0" marB="0"/>
                </a:tc>
                <a:tc>
                  <a:txBody>
                    <a:bodyPr/>
                    <a:lstStyle/>
                    <a:p>
                      <a:pPr>
                        <a:spcAft>
                          <a:spcPts val="0"/>
                        </a:spcAft>
                      </a:pPr>
                      <a:r>
                        <a:rPr lang="ru-RU" sz="1400">
                          <a:effectLst/>
                        </a:rPr>
                        <a:t>Ч. 1 Журавлева О.Н.,</a:t>
                      </a:r>
                    </a:p>
                    <a:p>
                      <a:pPr>
                        <a:spcAft>
                          <a:spcPts val="0"/>
                        </a:spcAft>
                      </a:pPr>
                      <a:r>
                        <a:rPr lang="ru-RU" sz="1400">
                          <a:effectLst/>
                        </a:rPr>
                        <a:t>Пашкова Т.Н.</a:t>
                      </a:r>
                    </a:p>
                    <a:p>
                      <a:pPr>
                        <a:spcAft>
                          <a:spcPts val="0"/>
                        </a:spcAft>
                      </a:pPr>
                      <a:r>
                        <a:rPr lang="ru-RU" sz="1400">
                          <a:effectLst/>
                        </a:rPr>
                        <a:t>под общ. ред. Тишкова В.А.</a:t>
                      </a:r>
                    </a:p>
                    <a:p>
                      <a:pPr>
                        <a:spcAft>
                          <a:spcPts val="0"/>
                        </a:spcAft>
                      </a:pPr>
                      <a:r>
                        <a:rPr lang="ru-RU" sz="1400">
                          <a:effectLst/>
                        </a:rPr>
                        <a:t>Ч. 2 Рудник С.Н.,</a:t>
                      </a:r>
                    </a:p>
                    <a:p>
                      <a:pPr>
                        <a:spcAft>
                          <a:spcPts val="0"/>
                        </a:spcAft>
                      </a:pPr>
                      <a:r>
                        <a:rPr lang="ru-RU" sz="1400">
                          <a:effectLst/>
                        </a:rPr>
                        <a:t>Журавлева О.Н.,</a:t>
                      </a:r>
                    </a:p>
                    <a:p>
                      <a:pPr>
                        <a:spcAft>
                          <a:spcPts val="0"/>
                        </a:spcAft>
                      </a:pPr>
                      <a:r>
                        <a:rPr lang="ru-RU" sz="1400">
                          <a:effectLst/>
                        </a:rPr>
                        <a:t>Кузин Д.В.</a:t>
                      </a:r>
                    </a:p>
                    <a:p>
                      <a:pPr>
                        <a:spcAft>
                          <a:spcPts val="0"/>
                        </a:spcAft>
                      </a:pPr>
                      <a:r>
                        <a:rPr lang="ru-RU" sz="1400">
                          <a:effectLst/>
                        </a:rPr>
                        <a:t>под общ. ред. Тишкова В.А.</a:t>
                      </a:r>
                      <a:endParaRPr lang="ru-RU" sz="1400">
                        <a:effectLst/>
                        <a:latin typeface="Times New Roman"/>
                        <a:ea typeface="Times New Roman"/>
                      </a:endParaRPr>
                    </a:p>
                  </a:txBody>
                  <a:tcPr marL="30192" marR="30192" marT="0" marB="0"/>
                </a:tc>
                <a:tc>
                  <a:txBody>
                    <a:bodyPr/>
                    <a:lstStyle/>
                    <a:p>
                      <a:pPr algn="ctr">
                        <a:spcAft>
                          <a:spcPts val="0"/>
                        </a:spcAft>
                      </a:pPr>
                      <a:r>
                        <a:rPr lang="ru-RU" sz="1400">
                          <a:effectLst/>
                        </a:rPr>
                        <a:t>11</a:t>
                      </a:r>
                      <a:endParaRPr lang="ru-RU" sz="1400">
                        <a:effectLst/>
                        <a:latin typeface="Times New Roman"/>
                        <a:ea typeface="Times New Roman"/>
                      </a:endParaRPr>
                    </a:p>
                  </a:txBody>
                  <a:tcPr marL="30192" marR="30192" marT="0" marB="0"/>
                </a:tc>
                <a:tc>
                  <a:txBody>
                    <a:bodyPr/>
                    <a:lstStyle/>
                    <a:p>
                      <a:pPr>
                        <a:spcAft>
                          <a:spcPts val="0"/>
                        </a:spcAft>
                      </a:pPr>
                      <a:r>
                        <a:rPr lang="ru-RU" sz="1400">
                          <a:effectLst/>
                        </a:rPr>
                        <a:t>ООО Издательский центр «ВЕНТАНА-ГРАФ»</a:t>
                      </a:r>
                      <a:endParaRPr lang="ru-RU" sz="1400">
                        <a:effectLst/>
                        <a:latin typeface="Times New Roman"/>
                        <a:ea typeface="Times New Roman"/>
                      </a:endParaRPr>
                    </a:p>
                  </a:txBody>
                  <a:tcPr marL="30192" marR="30192" marT="0" marB="0"/>
                </a:tc>
                <a:tc>
                  <a:txBody>
                    <a:bodyPr/>
                    <a:lstStyle/>
                    <a:p>
                      <a:pPr algn="just">
                        <a:spcAft>
                          <a:spcPts val="0"/>
                        </a:spcAft>
                      </a:pPr>
                      <a:r>
                        <a:rPr lang="ru-RU" sz="1400" dirty="0">
                          <a:effectLst/>
                        </a:rPr>
                        <a:t>Введен</a:t>
                      </a:r>
                    </a:p>
                    <a:p>
                      <a:pPr algn="just">
                        <a:spcAft>
                          <a:spcPts val="0"/>
                        </a:spcAft>
                      </a:pPr>
                      <a:r>
                        <a:rPr lang="ru-RU" sz="1400" dirty="0">
                          <a:effectLst/>
                        </a:rPr>
                        <a:t> </a:t>
                      </a:r>
                      <a:r>
                        <a:rPr lang="ru-RU" sz="1400" u="sng" dirty="0">
                          <a:effectLst/>
                          <a:hlinkClick r:id="rId4"/>
                        </a:rPr>
                        <a:t>Приказом</a:t>
                      </a:r>
                      <a:r>
                        <a:rPr lang="ru-RU" sz="1400" dirty="0">
                          <a:effectLst/>
                        </a:rPr>
                        <a:t> </a:t>
                      </a:r>
                      <a:r>
                        <a:rPr lang="ru-RU" sz="1400" dirty="0" err="1">
                          <a:effectLst/>
                        </a:rPr>
                        <a:t>Минпросвещения</a:t>
                      </a:r>
                      <a:r>
                        <a:rPr lang="ru-RU" sz="1400" dirty="0">
                          <a:effectLst/>
                        </a:rPr>
                        <a:t> России от 22.11.2019 № 632.</a:t>
                      </a:r>
                    </a:p>
                    <a:p>
                      <a:pPr>
                        <a:spcAft>
                          <a:spcPts val="0"/>
                        </a:spcAft>
                      </a:pPr>
                      <a:r>
                        <a:rPr lang="ru-RU" sz="1400" dirty="0">
                          <a:effectLst/>
                        </a:rPr>
                        <a:t>Охватывает период с древнейших времен до </a:t>
                      </a:r>
                      <a:r>
                        <a:rPr lang="ru-RU" sz="1400" dirty="0" smtClean="0">
                          <a:effectLst/>
                        </a:rPr>
                        <a:t>1914 г</a:t>
                      </a:r>
                      <a:r>
                        <a:rPr lang="ru-RU" sz="1400" dirty="0">
                          <a:effectLst/>
                        </a:rPr>
                        <a:t>. Может быть использован для изучения на углубленном уровне курса </a:t>
                      </a:r>
                    </a:p>
                    <a:p>
                      <a:pPr>
                        <a:spcAft>
                          <a:spcPts val="0"/>
                        </a:spcAft>
                      </a:pPr>
                      <a:r>
                        <a:rPr lang="ru-RU" sz="1400" dirty="0">
                          <a:effectLst/>
                        </a:rPr>
                        <a:t>«История. Россия до 1914г.»</a:t>
                      </a:r>
                      <a:endParaRPr lang="ru-RU" sz="1400" dirty="0">
                        <a:effectLst/>
                        <a:latin typeface="Times New Roman"/>
                        <a:ea typeface="Times New Roman"/>
                      </a:endParaRPr>
                    </a:p>
                  </a:txBody>
                  <a:tcPr marL="30192" marR="30192" marT="0" marB="0"/>
                </a:tc>
              </a:tr>
              <a:tr h="1145531">
                <a:tc>
                  <a:txBody>
                    <a:bodyPr/>
                    <a:lstStyle/>
                    <a:p>
                      <a:pPr>
                        <a:spcAft>
                          <a:spcPts val="0"/>
                        </a:spcAft>
                      </a:pPr>
                      <a:r>
                        <a:rPr lang="ru-RU" sz="1400">
                          <a:effectLst/>
                        </a:rPr>
                        <a:t>История России: начало XX - начало XXI в. Углубленный</a:t>
                      </a:r>
                    </a:p>
                    <a:p>
                      <a:pPr>
                        <a:spcAft>
                          <a:spcPts val="0"/>
                        </a:spcAft>
                      </a:pPr>
                      <a:r>
                        <a:rPr lang="ru-RU" sz="1400">
                          <a:effectLst/>
                        </a:rPr>
                        <a:t>уровень: 10 класс.</a:t>
                      </a:r>
                    </a:p>
                    <a:p>
                      <a:pPr>
                        <a:spcAft>
                          <a:spcPts val="0"/>
                        </a:spcAft>
                      </a:pPr>
                      <a:r>
                        <a:rPr lang="ru-RU" sz="1400">
                          <a:effectLst/>
                        </a:rPr>
                        <a:t>В 2 ч.: учебник</a:t>
                      </a:r>
                      <a:endParaRPr lang="ru-RU" sz="1400">
                        <a:effectLst/>
                        <a:latin typeface="Times New Roman"/>
                        <a:ea typeface="Times New Roman"/>
                      </a:endParaRPr>
                    </a:p>
                  </a:txBody>
                  <a:tcPr marL="30192" marR="30192" marT="0" marB="0"/>
                </a:tc>
                <a:tc>
                  <a:txBody>
                    <a:bodyPr/>
                    <a:lstStyle/>
                    <a:p>
                      <a:pPr>
                        <a:spcAft>
                          <a:spcPts val="0"/>
                        </a:spcAft>
                      </a:pPr>
                      <a:r>
                        <a:rPr lang="ru-RU" sz="1400">
                          <a:effectLst/>
                        </a:rPr>
                        <a:t>Волобуев О.В.,</a:t>
                      </a:r>
                    </a:p>
                    <a:p>
                      <a:pPr>
                        <a:spcAft>
                          <a:spcPts val="0"/>
                        </a:spcAft>
                      </a:pPr>
                      <a:r>
                        <a:rPr lang="ru-RU" sz="1400">
                          <a:effectLst/>
                        </a:rPr>
                        <a:t>Карпачев С.П.,</a:t>
                      </a:r>
                    </a:p>
                    <a:p>
                      <a:pPr>
                        <a:spcAft>
                          <a:spcPts val="0"/>
                        </a:spcAft>
                      </a:pPr>
                      <a:r>
                        <a:rPr lang="ru-RU" sz="1400">
                          <a:effectLst/>
                        </a:rPr>
                        <a:t>Клоков В.А. и др</a:t>
                      </a:r>
                      <a:endParaRPr lang="ru-RU" sz="1400">
                        <a:effectLst/>
                        <a:latin typeface="Times New Roman"/>
                        <a:ea typeface="Times New Roman"/>
                      </a:endParaRPr>
                    </a:p>
                  </a:txBody>
                  <a:tcPr marL="30192" marR="30192" marT="0" marB="0"/>
                </a:tc>
                <a:tc>
                  <a:txBody>
                    <a:bodyPr/>
                    <a:lstStyle/>
                    <a:p>
                      <a:pPr algn="ctr">
                        <a:spcAft>
                          <a:spcPts val="0"/>
                        </a:spcAft>
                      </a:pPr>
                      <a:r>
                        <a:rPr lang="ru-RU" sz="1400">
                          <a:effectLst/>
                        </a:rPr>
                        <a:t>10</a:t>
                      </a:r>
                      <a:endParaRPr lang="ru-RU" sz="1400">
                        <a:effectLst/>
                        <a:latin typeface="Times New Roman"/>
                        <a:ea typeface="Times New Roman"/>
                      </a:endParaRPr>
                    </a:p>
                  </a:txBody>
                  <a:tcPr marL="30192" marR="30192" marT="0" marB="0"/>
                </a:tc>
                <a:tc>
                  <a:txBody>
                    <a:bodyPr/>
                    <a:lstStyle/>
                    <a:p>
                      <a:pPr>
                        <a:spcAft>
                          <a:spcPts val="0"/>
                        </a:spcAft>
                      </a:pPr>
                      <a:r>
                        <a:rPr lang="ru-RU" sz="1400">
                          <a:effectLst/>
                        </a:rPr>
                        <a:t>ООО «ДРОФА»</a:t>
                      </a:r>
                      <a:endParaRPr lang="ru-RU" sz="1400">
                        <a:effectLst/>
                        <a:latin typeface="Times New Roman"/>
                        <a:ea typeface="Times New Roman"/>
                      </a:endParaRPr>
                    </a:p>
                  </a:txBody>
                  <a:tcPr marL="30192" marR="30192" marT="0" marB="0"/>
                </a:tc>
                <a:tc>
                  <a:txBody>
                    <a:bodyPr/>
                    <a:lstStyle/>
                    <a:p>
                      <a:pPr algn="just">
                        <a:spcAft>
                          <a:spcPts val="0"/>
                        </a:spcAft>
                      </a:pPr>
                      <a:r>
                        <a:rPr lang="ru-RU" sz="1400" dirty="0">
                          <a:effectLst/>
                        </a:rPr>
                        <a:t>Введен</a:t>
                      </a:r>
                    </a:p>
                    <a:p>
                      <a:pPr algn="just">
                        <a:spcAft>
                          <a:spcPts val="0"/>
                        </a:spcAft>
                      </a:pPr>
                      <a:r>
                        <a:rPr lang="ru-RU" sz="1400" dirty="0">
                          <a:effectLst/>
                        </a:rPr>
                        <a:t> </a:t>
                      </a:r>
                      <a:r>
                        <a:rPr lang="ru-RU" sz="1400" u="sng" dirty="0">
                          <a:effectLst/>
                          <a:hlinkClick r:id="rId4"/>
                        </a:rPr>
                        <a:t>Приказом</a:t>
                      </a:r>
                      <a:r>
                        <a:rPr lang="ru-RU" sz="1400" dirty="0">
                          <a:effectLst/>
                        </a:rPr>
                        <a:t> </a:t>
                      </a:r>
                      <a:r>
                        <a:rPr lang="ru-RU" sz="1400" dirty="0" err="1">
                          <a:effectLst/>
                        </a:rPr>
                        <a:t>Минпросвещения</a:t>
                      </a:r>
                      <a:r>
                        <a:rPr lang="ru-RU" sz="1400" dirty="0">
                          <a:effectLst/>
                        </a:rPr>
                        <a:t> России от 22.11.2019 № 632</a:t>
                      </a:r>
                      <a:endParaRPr lang="ru-RU" sz="1400" dirty="0">
                        <a:effectLst/>
                        <a:latin typeface="Times New Roman"/>
                        <a:ea typeface="Times New Roman"/>
                      </a:endParaRPr>
                    </a:p>
                  </a:txBody>
                  <a:tcPr marL="30192" marR="30192" marT="0" marB="0"/>
                </a:tc>
              </a:tr>
              <a:tr h="2504981">
                <a:tc>
                  <a:txBody>
                    <a:bodyPr/>
                    <a:lstStyle/>
                    <a:p>
                      <a:pPr>
                        <a:spcAft>
                          <a:spcPts val="0"/>
                        </a:spcAft>
                      </a:pPr>
                      <a:r>
                        <a:rPr lang="ru-RU" sz="1400" dirty="0">
                          <a:effectLst/>
                        </a:rPr>
                        <a:t>История России. Углубленный уровень: 11 класс.</a:t>
                      </a:r>
                    </a:p>
                    <a:p>
                      <a:pPr>
                        <a:spcAft>
                          <a:spcPts val="0"/>
                        </a:spcAft>
                      </a:pPr>
                      <a:r>
                        <a:rPr lang="ru-RU" sz="1400" dirty="0">
                          <a:effectLst/>
                        </a:rPr>
                        <a:t>В 2 ч.: учебник</a:t>
                      </a:r>
                      <a:endParaRPr lang="ru-RU" sz="1400" dirty="0">
                        <a:effectLst/>
                        <a:latin typeface="Times New Roman"/>
                        <a:ea typeface="Times New Roman"/>
                      </a:endParaRPr>
                    </a:p>
                  </a:txBody>
                  <a:tcPr marL="30192" marR="30192" marT="0" marB="0"/>
                </a:tc>
                <a:tc>
                  <a:txBody>
                    <a:bodyPr/>
                    <a:lstStyle/>
                    <a:p>
                      <a:pPr>
                        <a:spcAft>
                          <a:spcPts val="0"/>
                        </a:spcAft>
                      </a:pPr>
                      <a:r>
                        <a:rPr lang="ru-RU" sz="1400" dirty="0">
                          <a:effectLst/>
                        </a:rPr>
                        <a:t>Волобуев О.В.,</a:t>
                      </a:r>
                    </a:p>
                    <a:p>
                      <a:pPr>
                        <a:spcAft>
                          <a:spcPts val="0"/>
                        </a:spcAft>
                      </a:pPr>
                      <a:r>
                        <a:rPr lang="ru-RU" sz="1400" dirty="0">
                          <a:effectLst/>
                        </a:rPr>
                        <a:t>Андреев И.Л.,</a:t>
                      </a:r>
                    </a:p>
                    <a:p>
                      <a:pPr>
                        <a:spcAft>
                          <a:spcPts val="0"/>
                        </a:spcAft>
                      </a:pPr>
                      <a:r>
                        <a:rPr lang="ru-RU" sz="1400" dirty="0">
                          <a:effectLst/>
                        </a:rPr>
                        <a:t>Ляшенко Л.М. и др.</a:t>
                      </a:r>
                      <a:endParaRPr lang="ru-RU" sz="1400" dirty="0">
                        <a:effectLst/>
                        <a:latin typeface="Times New Roman"/>
                        <a:ea typeface="Times New Roman"/>
                      </a:endParaRPr>
                    </a:p>
                  </a:txBody>
                  <a:tcPr marL="30192" marR="30192" marT="0" marB="0"/>
                </a:tc>
                <a:tc>
                  <a:txBody>
                    <a:bodyPr/>
                    <a:lstStyle/>
                    <a:p>
                      <a:pPr algn="ctr">
                        <a:spcAft>
                          <a:spcPts val="0"/>
                        </a:spcAft>
                      </a:pPr>
                      <a:r>
                        <a:rPr lang="ru-RU" sz="1400" dirty="0">
                          <a:effectLst/>
                        </a:rPr>
                        <a:t>11</a:t>
                      </a:r>
                      <a:endParaRPr lang="ru-RU" sz="1400" dirty="0">
                        <a:effectLst/>
                        <a:latin typeface="Times New Roman"/>
                        <a:ea typeface="Times New Roman"/>
                      </a:endParaRPr>
                    </a:p>
                  </a:txBody>
                  <a:tcPr marL="30192" marR="30192" marT="0" marB="0"/>
                </a:tc>
                <a:tc>
                  <a:txBody>
                    <a:bodyPr/>
                    <a:lstStyle/>
                    <a:p>
                      <a:pPr>
                        <a:spcAft>
                          <a:spcPts val="0"/>
                        </a:spcAft>
                      </a:pPr>
                      <a:r>
                        <a:rPr lang="ru-RU" sz="1400">
                          <a:effectLst/>
                        </a:rPr>
                        <a:t>ООО «ДРОФА»</a:t>
                      </a:r>
                      <a:endParaRPr lang="ru-RU" sz="1400">
                        <a:effectLst/>
                        <a:latin typeface="Times New Roman"/>
                        <a:ea typeface="Times New Roman"/>
                      </a:endParaRPr>
                    </a:p>
                  </a:txBody>
                  <a:tcPr marL="30192" marR="30192" marT="0" marB="0"/>
                </a:tc>
                <a:tc>
                  <a:txBody>
                    <a:bodyPr/>
                    <a:lstStyle/>
                    <a:p>
                      <a:pPr algn="just">
                        <a:spcAft>
                          <a:spcPts val="0"/>
                        </a:spcAft>
                      </a:pPr>
                      <a:r>
                        <a:rPr lang="ru-RU" sz="1400" dirty="0">
                          <a:effectLst/>
                        </a:rPr>
                        <a:t>Введен</a:t>
                      </a:r>
                    </a:p>
                    <a:p>
                      <a:pPr algn="just">
                        <a:spcAft>
                          <a:spcPts val="0"/>
                        </a:spcAft>
                      </a:pPr>
                      <a:r>
                        <a:rPr lang="ru-RU" sz="1400" dirty="0">
                          <a:effectLst/>
                        </a:rPr>
                        <a:t> </a:t>
                      </a:r>
                      <a:r>
                        <a:rPr lang="ru-RU" sz="1400" u="sng" dirty="0">
                          <a:effectLst/>
                          <a:hlinkClick r:id="rId4"/>
                        </a:rPr>
                        <a:t>Приказом</a:t>
                      </a:r>
                      <a:r>
                        <a:rPr lang="ru-RU" sz="1400" dirty="0">
                          <a:effectLst/>
                        </a:rPr>
                        <a:t> </a:t>
                      </a:r>
                      <a:r>
                        <a:rPr lang="ru-RU" sz="1400" dirty="0" err="1">
                          <a:effectLst/>
                        </a:rPr>
                        <a:t>Минпросвещения</a:t>
                      </a:r>
                      <a:r>
                        <a:rPr lang="ru-RU" sz="1400" dirty="0">
                          <a:effectLst/>
                        </a:rPr>
                        <a:t> России от 22.11.2019 № 632.</a:t>
                      </a:r>
                    </a:p>
                    <a:p>
                      <a:pPr>
                        <a:spcAft>
                          <a:spcPts val="0"/>
                        </a:spcAft>
                      </a:pPr>
                      <a:r>
                        <a:rPr lang="ru-RU" sz="1400" dirty="0">
                          <a:effectLst/>
                        </a:rPr>
                        <a:t>Охватывает период с древнейших времен до 1914 г. Может быть использован для изучения на углубленном уровне курса </a:t>
                      </a:r>
                    </a:p>
                    <a:p>
                      <a:pPr>
                        <a:spcAft>
                          <a:spcPts val="0"/>
                        </a:spcAft>
                      </a:pPr>
                      <a:r>
                        <a:rPr lang="ru-RU" sz="1400" dirty="0">
                          <a:effectLst/>
                        </a:rPr>
                        <a:t>«История. Россия до 1914 г.»</a:t>
                      </a:r>
                      <a:endParaRPr lang="ru-RU" sz="1400" dirty="0">
                        <a:effectLst/>
                        <a:latin typeface="Times New Roman"/>
                        <a:ea typeface="Times New Roman"/>
                      </a:endParaRPr>
                    </a:p>
                  </a:txBody>
                  <a:tcPr marL="30192" marR="30192" marT="0" marB="0"/>
                </a:tc>
              </a:tr>
            </a:tbl>
          </a:graphicData>
        </a:graphic>
      </p:graphicFrame>
    </p:spTree>
    <p:extLst>
      <p:ext uri="{BB962C8B-B14F-4D97-AF65-F5344CB8AC3E}">
        <p14:creationId xmlns:p14="http://schemas.microsoft.com/office/powerpoint/2010/main" val="3699092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endParaRPr lang="en-US" altLang="ru-RU" sz="4000" dirty="0">
              <a:solidFill>
                <a:srgbClr val="247274"/>
              </a:solidFill>
            </a:endParaRPr>
          </a:p>
        </p:txBody>
      </p:sp>
      <p:sp>
        <p:nvSpPr>
          <p:cNvPr id="60419" name="Rectangle 3"/>
          <p:cNvSpPr>
            <a:spLocks noGrp="1" noChangeArrowheads="1"/>
          </p:cNvSpPr>
          <p:nvPr>
            <p:ph type="body" idx="1"/>
          </p:nvPr>
        </p:nvSpPr>
        <p:spPr>
          <a:xfrm>
            <a:off x="1981200" y="1447800"/>
            <a:ext cx="6934200" cy="4267200"/>
          </a:xfrm>
        </p:spPr>
        <p:txBody>
          <a:bodyPr/>
          <a:lstStyle/>
          <a:p>
            <a:pPr>
              <a:lnSpc>
                <a:spcPct val="80000"/>
              </a:lnSpc>
            </a:pPr>
            <a:endParaRPr lang="en-US" altLang="ru-RU" sz="2000" dirty="0">
              <a:solidFill>
                <a:srgbClr val="247274"/>
              </a:solidFill>
            </a:endParaRPr>
          </a:p>
        </p:txBody>
      </p:sp>
      <p:sp>
        <p:nvSpPr>
          <p:cNvPr id="3" name="AutoShape 1"/>
          <p:cNvSpPr>
            <a:spLocks/>
          </p:cNvSpPr>
          <p:nvPr/>
        </p:nvSpPr>
        <p:spPr bwMode="auto">
          <a:xfrm>
            <a:off x="5421313" y="2406650"/>
            <a:ext cx="90487" cy="319088"/>
          </a:xfrm>
          <a:prstGeom prst="rightBrace">
            <a:avLst>
              <a:gd name="adj1" fmla="val 29386"/>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aphicFrame>
        <p:nvGraphicFramePr>
          <p:cNvPr id="5" name="Таблица 4"/>
          <p:cNvGraphicFramePr>
            <a:graphicFrameLocks noGrp="1"/>
          </p:cNvGraphicFramePr>
          <p:nvPr>
            <p:extLst>
              <p:ext uri="{D42A27DB-BD31-4B8C-83A1-F6EECF244321}">
                <p14:modId xmlns:p14="http://schemas.microsoft.com/office/powerpoint/2010/main" val="4026066589"/>
              </p:ext>
            </p:extLst>
          </p:nvPr>
        </p:nvGraphicFramePr>
        <p:xfrm>
          <a:off x="0" y="2"/>
          <a:ext cx="9144000" cy="6857998"/>
        </p:xfrm>
        <a:graphic>
          <a:graphicData uri="http://schemas.openxmlformats.org/drawingml/2006/table">
            <a:tbl>
              <a:tblPr firstRow="1" firstCol="1" bandRow="1">
                <a:tableStyleId>{5C22544A-7EE6-4342-B048-85BDC9FD1C3A}</a:tableStyleId>
              </a:tblPr>
              <a:tblGrid>
                <a:gridCol w="1961663"/>
                <a:gridCol w="2415387"/>
                <a:gridCol w="916625"/>
                <a:gridCol w="2446677"/>
                <a:gridCol w="1403648"/>
              </a:tblGrid>
              <a:tr h="835537">
                <a:tc>
                  <a:txBody>
                    <a:bodyPr/>
                    <a:lstStyle/>
                    <a:p>
                      <a:pPr algn="just">
                        <a:spcAft>
                          <a:spcPts val="0"/>
                        </a:spcAft>
                      </a:pPr>
                      <a:r>
                        <a:rPr lang="ru-RU" sz="1600" dirty="0">
                          <a:effectLst/>
                        </a:rPr>
                        <a:t>Наименование линии УМК </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Автор/авторский коллектив УМК</a:t>
                      </a:r>
                    </a:p>
                    <a:p>
                      <a:pPr algn="just">
                        <a:spcAft>
                          <a:spcPts val="0"/>
                        </a:spcAft>
                      </a:pPr>
                      <a:r>
                        <a:rPr lang="ru-RU" sz="1600" dirty="0">
                          <a:effectLst/>
                        </a:rPr>
                        <a:t> </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Классы</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Наименование издания УМК</a:t>
                      </a:r>
                      <a:endParaRPr lang="ru-RU" sz="1600" dirty="0">
                        <a:effectLst/>
                        <a:latin typeface="Times New Roman"/>
                        <a:ea typeface="Times New Roman"/>
                      </a:endParaRPr>
                    </a:p>
                  </a:txBody>
                  <a:tcPr marL="53770" marR="53770" marT="0" marB="0"/>
                </a:tc>
                <a:tc>
                  <a:txBody>
                    <a:bodyPr/>
                    <a:lstStyle/>
                    <a:p>
                      <a:pPr algn="just">
                        <a:spcAft>
                          <a:spcPts val="0"/>
                        </a:spcAft>
                      </a:pPr>
                      <a:r>
                        <a:rPr lang="ru-RU" sz="1600" dirty="0">
                          <a:effectLst/>
                        </a:rPr>
                        <a:t>Примечание</a:t>
                      </a:r>
                      <a:endParaRPr lang="ru-RU" sz="1600" dirty="0">
                        <a:effectLst/>
                        <a:latin typeface="Times New Roman"/>
                        <a:ea typeface="Times New Roman"/>
                      </a:endParaRPr>
                    </a:p>
                  </a:txBody>
                  <a:tcPr marL="53770" marR="53770" marT="0" marB="0"/>
                </a:tc>
              </a:tr>
              <a:tr h="266427">
                <a:tc gridSpan="5">
                  <a:txBody>
                    <a:bodyPr/>
                    <a:lstStyle/>
                    <a:p>
                      <a:pPr marL="39370" marR="39370" algn="just">
                        <a:spcAft>
                          <a:spcPts val="0"/>
                        </a:spcAft>
                      </a:pPr>
                      <a:r>
                        <a:rPr lang="ru-RU" sz="1600">
                          <a:effectLst/>
                        </a:rPr>
                        <a:t>1.3.3.1  Всеобщая история</a:t>
                      </a:r>
                      <a:endParaRPr lang="ru-RU" sz="1600">
                        <a:effectLst/>
                        <a:latin typeface="Times New Roman"/>
                        <a:ea typeface="Times New Roman"/>
                      </a:endParaRPr>
                    </a:p>
                  </a:txBody>
                  <a:tcPr marL="50006" marR="50006"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396017">
                <a:tc>
                  <a:txBody>
                    <a:bodyPr/>
                    <a:lstStyle/>
                    <a:p>
                      <a:pPr>
                        <a:spcAft>
                          <a:spcPts val="0"/>
                        </a:spcAft>
                      </a:pPr>
                      <a:r>
                        <a:rPr lang="ru-RU" sz="1400" dirty="0">
                          <a:effectLst/>
                        </a:rPr>
                        <a:t>История. Всеобщая история. Новейшая история (базовый и углубленный уровни)</a:t>
                      </a:r>
                      <a:endParaRPr lang="ru-RU" sz="1400" dirty="0">
                        <a:effectLst/>
                        <a:latin typeface="Times New Roman"/>
                        <a:ea typeface="Times New Roman"/>
                      </a:endParaRPr>
                    </a:p>
                  </a:txBody>
                  <a:tcPr marL="50006" marR="50006" marT="0" marB="0"/>
                </a:tc>
                <a:tc>
                  <a:txBody>
                    <a:bodyPr/>
                    <a:lstStyle/>
                    <a:p>
                      <a:pPr>
                        <a:spcAft>
                          <a:spcPts val="0"/>
                        </a:spcAft>
                      </a:pPr>
                      <a:r>
                        <a:rPr lang="ru-RU" sz="1600" dirty="0" err="1">
                          <a:effectLst/>
                        </a:rPr>
                        <a:t>Сороко</a:t>
                      </a:r>
                      <a:r>
                        <a:rPr lang="ru-RU" sz="1600" dirty="0">
                          <a:effectLst/>
                        </a:rPr>
                        <a:t>-Цюпа О.С.,</a:t>
                      </a:r>
                    </a:p>
                    <a:p>
                      <a:pPr>
                        <a:spcAft>
                          <a:spcPts val="0"/>
                        </a:spcAft>
                      </a:pPr>
                      <a:r>
                        <a:rPr lang="ru-RU" sz="1600" dirty="0" err="1">
                          <a:effectLst/>
                        </a:rPr>
                        <a:t>Сороко</a:t>
                      </a:r>
                      <a:r>
                        <a:rPr lang="ru-RU" sz="1600" dirty="0">
                          <a:effectLst/>
                        </a:rPr>
                        <a:t>-Цюпа А.О. под ред. </a:t>
                      </a:r>
                      <a:r>
                        <a:rPr lang="ru-RU" sz="1600" dirty="0" err="1">
                          <a:effectLst/>
                        </a:rPr>
                        <a:t>Искендерова</a:t>
                      </a:r>
                      <a:r>
                        <a:rPr lang="ru-RU" sz="1600" dirty="0">
                          <a:effectLst/>
                        </a:rPr>
                        <a:t> А.А.</a:t>
                      </a:r>
                      <a:endParaRPr lang="ru-RU" sz="1600" dirty="0">
                        <a:effectLst/>
                        <a:latin typeface="Times New Roman"/>
                        <a:ea typeface="Times New Roman"/>
                      </a:endParaRPr>
                    </a:p>
                  </a:txBody>
                  <a:tcPr marL="50006" marR="50006" marT="0" marB="0"/>
                </a:tc>
                <a:tc>
                  <a:txBody>
                    <a:bodyPr/>
                    <a:lstStyle/>
                    <a:p>
                      <a:pPr algn="ctr">
                        <a:spcAft>
                          <a:spcPts val="0"/>
                        </a:spcAft>
                      </a:pPr>
                      <a:r>
                        <a:rPr lang="ru-RU" sz="1600">
                          <a:effectLst/>
                        </a:rPr>
                        <a:t>10</a:t>
                      </a:r>
                      <a:endParaRPr lang="ru-RU" sz="1600">
                        <a:effectLst/>
                        <a:latin typeface="Times New Roman"/>
                        <a:ea typeface="Times New Roman"/>
                      </a:endParaRPr>
                    </a:p>
                  </a:txBody>
                  <a:tcPr marL="50006" marR="50006" marT="0" marB="0"/>
                </a:tc>
                <a:tc>
                  <a:txBody>
                    <a:bodyPr/>
                    <a:lstStyle/>
                    <a:p>
                      <a:pPr>
                        <a:spcAft>
                          <a:spcPts val="0"/>
                        </a:spcAft>
                      </a:pPr>
                      <a:r>
                        <a:rPr lang="ru-RU" sz="1600" dirty="0">
                          <a:effectLst/>
                        </a:rPr>
                        <a:t>АО «Издательство «Просвещение»</a:t>
                      </a:r>
                      <a:endParaRPr lang="ru-RU" sz="1600" dirty="0">
                        <a:effectLst/>
                        <a:latin typeface="Times New Roman"/>
                        <a:ea typeface="Times New Roman"/>
                      </a:endParaRPr>
                    </a:p>
                  </a:txBody>
                  <a:tcPr marL="50006" marR="50006"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0006" marR="50006" marT="0" marB="0"/>
                </a:tc>
              </a:tr>
              <a:tr h="1332135">
                <a:tc>
                  <a:txBody>
                    <a:bodyPr/>
                    <a:lstStyle/>
                    <a:p>
                      <a:pPr algn="just">
                        <a:spcAft>
                          <a:spcPts val="0"/>
                        </a:spcAft>
                      </a:pPr>
                      <a:r>
                        <a:rPr lang="ru-RU" sz="1400" dirty="0">
                          <a:effectLst/>
                        </a:rPr>
                        <a:t>Всеобщая история. Новейшее время (базовый уровень</a:t>
                      </a:r>
                      <a:endParaRPr lang="ru-RU" sz="1400" dirty="0">
                        <a:effectLst/>
                        <a:latin typeface="Times New Roman"/>
                        <a:ea typeface="Times New Roman"/>
                      </a:endParaRPr>
                    </a:p>
                  </a:txBody>
                  <a:tcPr marL="50006" marR="50006" marT="0" marB="0"/>
                </a:tc>
                <a:tc>
                  <a:txBody>
                    <a:bodyPr/>
                    <a:lstStyle/>
                    <a:p>
                      <a:pPr algn="just">
                        <a:spcAft>
                          <a:spcPts val="0"/>
                        </a:spcAft>
                      </a:pPr>
                      <a:r>
                        <a:rPr lang="ru-RU" sz="1600">
                          <a:effectLst/>
                        </a:rPr>
                        <a:t>Белоусов Л.С., Смирнов В.П., Мейер М.С.</a:t>
                      </a:r>
                    </a:p>
                    <a:p>
                      <a:pPr algn="just">
                        <a:spcAft>
                          <a:spcPts val="0"/>
                        </a:spcAft>
                      </a:pPr>
                      <a:r>
                        <a:rPr lang="ru-RU" sz="1600">
                          <a:effectLst/>
                        </a:rPr>
                        <a:t>Линия УМК «Сферы 1-11»</a:t>
                      </a:r>
                      <a:endParaRPr lang="ru-RU" sz="1600">
                        <a:effectLst/>
                        <a:latin typeface="Times New Roman"/>
                        <a:ea typeface="Times New Roman"/>
                      </a:endParaRPr>
                    </a:p>
                  </a:txBody>
                  <a:tcPr marL="50006" marR="50006" marT="0" marB="0"/>
                </a:tc>
                <a:tc>
                  <a:txBody>
                    <a:bodyPr/>
                    <a:lstStyle/>
                    <a:p>
                      <a:pPr algn="ctr">
                        <a:spcAft>
                          <a:spcPts val="0"/>
                        </a:spcAft>
                      </a:pPr>
                      <a:r>
                        <a:rPr lang="ru-RU" sz="1600">
                          <a:effectLst/>
                        </a:rPr>
                        <a:t>10</a:t>
                      </a:r>
                      <a:endParaRPr lang="ru-RU" sz="1600">
                        <a:effectLst/>
                        <a:latin typeface="Times New Roman"/>
                        <a:ea typeface="Times New Roman"/>
                      </a:endParaRPr>
                    </a:p>
                  </a:txBody>
                  <a:tcPr marL="50006" marR="50006" marT="0" marB="0"/>
                </a:tc>
                <a:tc>
                  <a:txBody>
                    <a:bodyPr/>
                    <a:lstStyle/>
                    <a:p>
                      <a:pPr algn="just">
                        <a:spcAft>
                          <a:spcPts val="0"/>
                        </a:spcAft>
                      </a:pPr>
                      <a:r>
                        <a:rPr lang="ru-RU" sz="1600">
                          <a:effectLst/>
                        </a:rPr>
                        <a:t>АО «Издательство «Просвещение»</a:t>
                      </a:r>
                      <a:endParaRPr lang="ru-RU" sz="1600">
                        <a:effectLst/>
                        <a:latin typeface="Times New Roman"/>
                        <a:ea typeface="Times New Roman"/>
                      </a:endParaRPr>
                    </a:p>
                  </a:txBody>
                  <a:tcPr marL="50006" marR="50006" marT="0" marB="0"/>
                </a:tc>
                <a:tc>
                  <a:txBody>
                    <a:bodyPr/>
                    <a:lstStyle/>
                    <a:p>
                      <a:pPr algn="just">
                        <a:spcAft>
                          <a:spcPts val="0"/>
                        </a:spcAft>
                      </a:pPr>
                      <a:r>
                        <a:rPr lang="ru-RU" sz="1600">
                          <a:effectLst/>
                        </a:rPr>
                        <a:t> </a:t>
                      </a:r>
                      <a:endParaRPr lang="ru-RU" sz="1600">
                        <a:effectLst/>
                        <a:latin typeface="Times New Roman"/>
                        <a:ea typeface="Times New Roman"/>
                      </a:endParaRPr>
                    </a:p>
                  </a:txBody>
                  <a:tcPr marL="50006" marR="50006" marT="0" marB="0"/>
                </a:tc>
              </a:tr>
              <a:tr h="1631865">
                <a:tc>
                  <a:txBody>
                    <a:bodyPr/>
                    <a:lstStyle/>
                    <a:p>
                      <a:pPr>
                        <a:spcAft>
                          <a:spcPts val="0"/>
                        </a:spcAft>
                      </a:pPr>
                      <a:r>
                        <a:rPr lang="ru-RU" sz="1400" dirty="0">
                          <a:effectLst/>
                        </a:rPr>
                        <a:t>История. Всеобщая история. Новейшая история. 1914 г. – начало XXI в. (базовый и углубленный уровни) в 2 ч.</a:t>
                      </a:r>
                      <a:endParaRPr lang="ru-RU" sz="1400" dirty="0">
                        <a:effectLst/>
                        <a:latin typeface="Times New Roman"/>
                        <a:ea typeface="Times New Roman"/>
                      </a:endParaRPr>
                    </a:p>
                  </a:txBody>
                  <a:tcPr marL="50006" marR="50006" marT="0" marB="0"/>
                </a:tc>
                <a:tc>
                  <a:txBody>
                    <a:bodyPr/>
                    <a:lstStyle/>
                    <a:p>
                      <a:pPr algn="just">
                        <a:spcAft>
                          <a:spcPts val="0"/>
                        </a:spcAft>
                      </a:pPr>
                      <a:r>
                        <a:rPr lang="ru-RU" sz="1600">
                          <a:effectLst/>
                        </a:rPr>
                        <a:t>Загладин Н.В., Белоусов Л.С. </a:t>
                      </a:r>
                    </a:p>
                    <a:p>
                      <a:pPr algn="just">
                        <a:spcAft>
                          <a:spcPts val="0"/>
                        </a:spcAft>
                      </a:pPr>
                      <a:r>
                        <a:rPr lang="ru-RU" sz="1600">
                          <a:effectLst/>
                        </a:rPr>
                        <a:t>под ред. Карпова С.П.</a:t>
                      </a:r>
                      <a:endParaRPr lang="ru-RU" sz="1600">
                        <a:effectLst/>
                        <a:latin typeface="Times New Roman"/>
                        <a:ea typeface="Times New Roman"/>
                      </a:endParaRPr>
                    </a:p>
                  </a:txBody>
                  <a:tcPr marL="50006" marR="50006" marT="0" marB="0"/>
                </a:tc>
                <a:tc>
                  <a:txBody>
                    <a:bodyPr/>
                    <a:lstStyle/>
                    <a:p>
                      <a:pPr algn="ctr">
                        <a:spcAft>
                          <a:spcPts val="0"/>
                        </a:spcAft>
                      </a:pPr>
                      <a:r>
                        <a:rPr lang="ru-RU" sz="1600">
                          <a:effectLst/>
                        </a:rPr>
                        <a:t>10–11</a:t>
                      </a:r>
                      <a:endParaRPr lang="ru-RU" sz="1600">
                        <a:effectLst/>
                        <a:latin typeface="Times New Roman"/>
                        <a:ea typeface="Times New Roman"/>
                      </a:endParaRPr>
                    </a:p>
                  </a:txBody>
                  <a:tcPr marL="50006" marR="50006" marT="0" marB="0"/>
                </a:tc>
                <a:tc>
                  <a:txBody>
                    <a:bodyPr/>
                    <a:lstStyle/>
                    <a:p>
                      <a:pPr>
                        <a:spcAft>
                          <a:spcPts val="0"/>
                        </a:spcAft>
                      </a:pPr>
                      <a:r>
                        <a:rPr lang="ru-RU" sz="1600">
                          <a:effectLst/>
                        </a:rPr>
                        <a:t>ООО «Русское слово-учебник»</a:t>
                      </a:r>
                      <a:endParaRPr lang="ru-RU" sz="1600">
                        <a:effectLst/>
                        <a:latin typeface="Times New Roman"/>
                        <a:ea typeface="Times New Roman"/>
                      </a:endParaRPr>
                    </a:p>
                  </a:txBody>
                  <a:tcPr marL="50006" marR="50006"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0006" marR="50006" marT="0" marB="0"/>
                </a:tc>
              </a:tr>
              <a:tr h="1396017">
                <a:tc>
                  <a:txBody>
                    <a:bodyPr/>
                    <a:lstStyle/>
                    <a:p>
                      <a:pPr>
                        <a:spcAft>
                          <a:spcPts val="0"/>
                        </a:spcAft>
                      </a:pPr>
                      <a:r>
                        <a:rPr lang="ru-RU" sz="1400" dirty="0">
                          <a:effectLst/>
                        </a:rPr>
                        <a:t>Всеобщая история. Новейшая история (базовый и углубленный уровни)</a:t>
                      </a:r>
                    </a:p>
                    <a:p>
                      <a:pPr>
                        <a:spcAft>
                          <a:spcPts val="0"/>
                        </a:spcAft>
                      </a:pPr>
                      <a:r>
                        <a:rPr lang="ru-RU" sz="1400" dirty="0">
                          <a:effectLst/>
                        </a:rPr>
                        <a:t>Шубин А.В.</a:t>
                      </a:r>
                      <a:endParaRPr lang="ru-RU" sz="1400" dirty="0">
                        <a:effectLst/>
                        <a:latin typeface="Times New Roman"/>
                        <a:ea typeface="Times New Roman"/>
                      </a:endParaRPr>
                    </a:p>
                  </a:txBody>
                  <a:tcPr marL="50006" marR="50006" marT="0" marB="0"/>
                </a:tc>
                <a:tc>
                  <a:txBody>
                    <a:bodyPr/>
                    <a:lstStyle/>
                    <a:p>
                      <a:pPr>
                        <a:spcAft>
                          <a:spcPts val="0"/>
                        </a:spcAft>
                      </a:pPr>
                      <a:r>
                        <a:rPr lang="ru-RU" sz="1600">
                          <a:effectLst/>
                        </a:rPr>
                        <a:t>Шубин А.В.</a:t>
                      </a:r>
                      <a:endParaRPr lang="ru-RU" sz="1600">
                        <a:effectLst/>
                        <a:latin typeface="Times New Roman"/>
                        <a:ea typeface="Times New Roman"/>
                      </a:endParaRPr>
                    </a:p>
                  </a:txBody>
                  <a:tcPr marL="50006" marR="50006" marT="0" marB="0"/>
                </a:tc>
                <a:tc>
                  <a:txBody>
                    <a:bodyPr/>
                    <a:lstStyle/>
                    <a:p>
                      <a:pPr algn="ctr">
                        <a:spcAft>
                          <a:spcPts val="0"/>
                        </a:spcAft>
                      </a:pPr>
                      <a:r>
                        <a:rPr lang="ru-RU" sz="1600" dirty="0">
                          <a:effectLst/>
                        </a:rPr>
                        <a:t>10</a:t>
                      </a:r>
                      <a:endParaRPr lang="ru-RU" sz="1600" dirty="0">
                        <a:effectLst/>
                        <a:latin typeface="Times New Roman"/>
                        <a:ea typeface="Times New Roman"/>
                      </a:endParaRPr>
                    </a:p>
                  </a:txBody>
                  <a:tcPr marL="50006" marR="50006" marT="0" marB="0"/>
                </a:tc>
                <a:tc>
                  <a:txBody>
                    <a:bodyPr/>
                    <a:lstStyle/>
                    <a:p>
                      <a:pPr>
                        <a:spcAft>
                          <a:spcPts val="0"/>
                        </a:spcAft>
                      </a:pPr>
                      <a:r>
                        <a:rPr lang="ru-RU" sz="1600">
                          <a:effectLst/>
                        </a:rPr>
                        <a:t>ООО «ДРОФА»</a:t>
                      </a:r>
                      <a:endParaRPr lang="ru-RU" sz="1600">
                        <a:effectLst/>
                        <a:latin typeface="Times New Roman"/>
                        <a:ea typeface="Times New Roman"/>
                      </a:endParaRPr>
                    </a:p>
                  </a:txBody>
                  <a:tcPr marL="50006" marR="50006" marT="0" marB="0"/>
                </a:tc>
                <a:tc>
                  <a:txBody>
                    <a:bodyPr/>
                    <a:lstStyle/>
                    <a:p>
                      <a:pPr algn="just">
                        <a:spcAft>
                          <a:spcPts val="0"/>
                        </a:spcAft>
                      </a:pPr>
                      <a:r>
                        <a:rPr lang="ru-RU" sz="1600" dirty="0">
                          <a:effectLst/>
                        </a:rPr>
                        <a:t> </a:t>
                      </a:r>
                      <a:endParaRPr lang="ru-RU" sz="1600" dirty="0">
                        <a:effectLst/>
                        <a:latin typeface="Times New Roman"/>
                        <a:ea typeface="Times New Roman"/>
                      </a:endParaRPr>
                    </a:p>
                  </a:txBody>
                  <a:tcPr marL="50006" marR="50006" marT="0" marB="0"/>
                </a:tc>
              </a:tr>
            </a:tbl>
          </a:graphicData>
        </a:graphic>
      </p:graphicFrame>
    </p:spTree>
    <p:extLst>
      <p:ext uri="{BB962C8B-B14F-4D97-AF65-F5344CB8AC3E}">
        <p14:creationId xmlns:p14="http://schemas.microsoft.com/office/powerpoint/2010/main" val="4369547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Заголовок 1"/>
          <p:cNvSpPr>
            <a:spLocks noGrp="1"/>
          </p:cNvSpPr>
          <p:nvPr>
            <p:ph type="title"/>
          </p:nvPr>
        </p:nvSpPr>
        <p:spPr bwMode="auto">
          <a:xfrm>
            <a:off x="251520" y="1"/>
            <a:ext cx="8492490" cy="980728"/>
          </a:xfrm>
        </p:spPr>
        <p:txBody>
          <a:bodyPr/>
          <a:lstStyle/>
          <a:p>
            <a:pPr marL="432964" marR="270444" indent="448835" algn="ctr">
              <a:spcAft>
                <a:spcPts val="0"/>
              </a:spcAft>
              <a:tabLst>
                <a:tab pos="6299567" algn="l"/>
              </a:tabLst>
            </a:pPr>
            <a:r>
              <a:rPr lang="ru-RU" sz="2400" b="1" dirty="0"/>
              <a:t/>
            </a:r>
            <a:br>
              <a:rPr lang="ru-RU" sz="2400" b="1" dirty="0"/>
            </a:br>
            <a:r>
              <a:rPr lang="ru-RU" sz="2400" b="1" dirty="0"/>
              <a:t/>
            </a:r>
            <a:br>
              <a:rPr lang="ru-RU" sz="2400" b="1" dirty="0"/>
            </a:br>
            <a:r>
              <a:rPr lang="ru-RU" sz="2400" b="1" dirty="0"/>
              <a:t/>
            </a:r>
            <a:br>
              <a:rPr lang="ru-RU" sz="2400" b="1" dirty="0"/>
            </a:br>
            <a:r>
              <a:rPr lang="ru-RU" sz="2400" b="1" dirty="0">
                <a:ea typeface="Times New Roman"/>
              </a:rPr>
              <a:t>Учебно-методическое обеспечение преподавания истории</a:t>
            </a:r>
            <a:r>
              <a:rPr lang="ru-RU" sz="2800" dirty="0">
                <a:ea typeface="Times New Roman"/>
              </a:rPr>
              <a:t/>
            </a:r>
            <a:br>
              <a:rPr lang="ru-RU" sz="2800" dirty="0">
                <a:ea typeface="Times New Roman"/>
              </a:rPr>
            </a:br>
            <a:r>
              <a:rPr lang="ru-RU" sz="3600" dirty="0"/>
              <a:t/>
            </a:r>
            <a:br>
              <a:rPr lang="ru-RU" sz="3600" dirty="0"/>
            </a:br>
            <a:endParaRPr lang="ru-RU" sz="3600" dirty="0"/>
          </a:p>
        </p:txBody>
      </p:sp>
      <p:sp>
        <p:nvSpPr>
          <p:cNvPr id="5" name="Объект 2"/>
          <p:cNvSpPr>
            <a:spLocks noGrp="1"/>
          </p:cNvSpPr>
          <p:nvPr>
            <p:ph idx="1"/>
          </p:nvPr>
        </p:nvSpPr>
        <p:spPr bwMode="auto">
          <a:xfrm>
            <a:off x="365760" y="1743488"/>
            <a:ext cx="8610600" cy="4832572"/>
          </a:xfrm>
        </p:spPr>
        <p:txBody>
          <a:bodyPr/>
          <a:lstStyle/>
          <a:p>
            <a:pPr marL="0" indent="0">
              <a:buNone/>
              <a:defRPr/>
            </a:pPr>
            <a:r>
              <a:rPr lang="ru-RU" dirty="0" smtClean="0"/>
              <a:t> </a:t>
            </a:r>
            <a:endParaRPr dirty="0"/>
          </a:p>
          <a:p>
            <a:pPr marL="0" indent="0">
              <a:buNone/>
              <a:defRPr/>
            </a:pPr>
            <a:endParaRPr lang="ru-RU" dirty="0"/>
          </a:p>
          <a:p>
            <a:pPr marL="0" indent="0">
              <a:buNone/>
              <a:defRPr/>
            </a:pPr>
            <a:endParaRPr lang="ru-RU" dirty="0"/>
          </a:p>
          <a:p>
            <a:pPr marL="0" indent="0">
              <a:buNone/>
              <a:defRPr/>
            </a:pPr>
            <a:endParaRPr lang="ru-RU" dirty="0"/>
          </a:p>
          <a:p>
            <a:pPr marL="0" indent="0">
              <a:buNone/>
              <a:defRPr/>
            </a:pPr>
            <a:endParaRPr lang="ru-RU" dirty="0"/>
          </a:p>
          <a:p>
            <a:pPr>
              <a:defRPr/>
            </a:pPr>
            <a:endParaRPr lang="ru-RU"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104" b="19558"/>
          <a:stretch/>
        </p:blipFill>
        <p:spPr bwMode="auto">
          <a:xfrm>
            <a:off x="434464" y="1006328"/>
            <a:ext cx="8496944" cy="3646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Рисунок 3"/>
          <p:cNvPicPr/>
          <p:nvPr/>
        </p:nvPicPr>
        <p:blipFill>
          <a:blip r:embed="rId3"/>
          <a:stretch/>
        </p:blipFill>
        <p:spPr bwMode="auto">
          <a:xfrm>
            <a:off x="4283968" y="4835659"/>
            <a:ext cx="1512168" cy="2038096"/>
          </a:xfrm>
          <a:prstGeom prst="rect">
            <a:avLst/>
          </a:prstGeom>
        </p:spPr>
      </p:pic>
      <p:pic>
        <p:nvPicPr>
          <p:cNvPr id="8" name="Рисунок 5"/>
          <p:cNvPicPr/>
          <p:nvPr/>
        </p:nvPicPr>
        <p:blipFill>
          <a:blip r:embed="rId4"/>
          <a:stretch/>
        </p:blipFill>
        <p:spPr bwMode="auto">
          <a:xfrm>
            <a:off x="2039638" y="4769610"/>
            <a:ext cx="1620203" cy="2104145"/>
          </a:xfrm>
          <a:prstGeom prst="rect">
            <a:avLst/>
          </a:prstGeom>
        </p:spPr>
      </p:pic>
    </p:spTree>
    <p:extLst>
      <p:ext uri="{BB962C8B-B14F-4D97-AF65-F5344CB8AC3E}">
        <p14:creationId xmlns:p14="http://schemas.microsoft.com/office/powerpoint/2010/main" val="251748449"/>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19672" y="404664"/>
            <a:ext cx="7412757" cy="715963"/>
          </a:xfrm>
        </p:spPr>
        <p:txBody>
          <a:bodyPr/>
          <a:lstStyle/>
          <a:p>
            <a:pPr algn="ctr"/>
            <a:r>
              <a:rPr lang="ru-RU" altLang="ru-RU" sz="2800" dirty="0">
                <a:solidFill>
                  <a:srgbClr val="449197">
                    <a:lumMod val="75000"/>
                  </a:srgbClr>
                </a:solidFill>
              </a:rPr>
              <a:t>Рабочие программы, </a:t>
            </a:r>
            <a:r>
              <a:rPr lang="ru-RU" altLang="ru-RU" sz="2800" dirty="0" smtClean="0">
                <a:solidFill>
                  <a:srgbClr val="449197">
                    <a:lumMod val="75000"/>
                  </a:srgbClr>
                </a:solidFill>
              </a:rPr>
              <a:t/>
            </a:r>
            <a:br>
              <a:rPr lang="ru-RU" altLang="ru-RU" sz="2800" dirty="0" smtClean="0">
                <a:solidFill>
                  <a:srgbClr val="449197">
                    <a:lumMod val="75000"/>
                  </a:srgbClr>
                </a:solidFill>
              </a:rPr>
            </a:br>
            <a:r>
              <a:rPr lang="ru-RU" altLang="ru-RU" sz="2800" dirty="0" smtClean="0">
                <a:solidFill>
                  <a:srgbClr val="449197">
                    <a:lumMod val="75000"/>
                  </a:srgbClr>
                </a:solidFill>
              </a:rPr>
              <a:t>календарно-тематическое </a:t>
            </a:r>
            <a:r>
              <a:rPr lang="ru-RU" altLang="ru-RU" sz="2800" dirty="0">
                <a:solidFill>
                  <a:srgbClr val="449197">
                    <a:lumMod val="75000"/>
                  </a:srgbClr>
                </a:solidFill>
              </a:rPr>
              <a:t>планирование</a:t>
            </a:r>
            <a:endParaRPr lang="en-US" altLang="ru-RU" sz="2800" dirty="0">
              <a:solidFill>
                <a:srgbClr val="247274"/>
              </a:solidFill>
            </a:endParaRPr>
          </a:p>
        </p:txBody>
      </p:sp>
      <p:sp>
        <p:nvSpPr>
          <p:cNvPr id="60419" name="Rectangle 3"/>
          <p:cNvSpPr>
            <a:spLocks noGrp="1" noChangeArrowheads="1"/>
          </p:cNvSpPr>
          <p:nvPr>
            <p:ph type="body" idx="1"/>
          </p:nvPr>
        </p:nvSpPr>
        <p:spPr>
          <a:xfrm>
            <a:off x="1981200" y="1447800"/>
            <a:ext cx="6934200" cy="4267200"/>
          </a:xfrm>
        </p:spPr>
        <p:txBody>
          <a:bodyPr/>
          <a:lstStyle/>
          <a:p>
            <a:pPr marL="0" indent="0">
              <a:lnSpc>
                <a:spcPct val="80000"/>
              </a:lnSpc>
              <a:buNone/>
            </a:pPr>
            <a:r>
              <a:rPr lang="ru-RU" sz="2000" dirty="0" smtClean="0"/>
              <a:t>В </a:t>
            </a:r>
            <a:r>
              <a:rPr lang="ru-RU" sz="2000" dirty="0"/>
              <a:t>5–9-х классах </a:t>
            </a:r>
            <a:r>
              <a:rPr lang="ru-RU" sz="2000" dirty="0" smtClean="0"/>
              <a:t>- название </a:t>
            </a:r>
            <a:r>
              <a:rPr lang="ru-RU" sz="2000" dirty="0"/>
              <a:t>учебного предмета «История России. Всеобщая история</a:t>
            </a:r>
            <a:r>
              <a:rPr lang="ru-RU" sz="2000" dirty="0" smtClean="0"/>
              <a:t>»</a:t>
            </a:r>
          </a:p>
          <a:p>
            <a:pPr marL="0" indent="0">
              <a:lnSpc>
                <a:spcPct val="80000"/>
              </a:lnSpc>
              <a:buNone/>
            </a:pPr>
            <a:r>
              <a:rPr lang="ru-RU" sz="2000" dirty="0" smtClean="0"/>
              <a:t>В </a:t>
            </a:r>
            <a:r>
              <a:rPr lang="ru-RU" sz="2000" dirty="0"/>
              <a:t>10-х </a:t>
            </a:r>
            <a:r>
              <a:rPr lang="ru-RU" sz="2000" dirty="0" smtClean="0"/>
              <a:t>и 11-х классах - </a:t>
            </a:r>
            <a:r>
              <a:rPr lang="ru-RU" sz="2000" dirty="0"/>
              <a:t>название учебного предмета «</a:t>
            </a:r>
            <a:r>
              <a:rPr lang="ru-RU" sz="2000" dirty="0"/>
              <a:t>История».</a:t>
            </a:r>
            <a:endParaRPr lang="ru-RU" altLang="ru-RU" sz="2000" dirty="0">
              <a:solidFill>
                <a:schemeClr val="accent2">
                  <a:lumMod val="75000"/>
                </a:schemeClr>
              </a:solidFill>
            </a:endParaRPr>
          </a:p>
          <a:p>
            <a:pPr marL="0" indent="0">
              <a:lnSpc>
                <a:spcPct val="80000"/>
              </a:lnSpc>
              <a:buNone/>
            </a:pPr>
            <a:endParaRPr lang="ru-RU" altLang="ru-RU" sz="2000" dirty="0">
              <a:solidFill>
                <a:schemeClr val="accent2">
                  <a:lumMod val="75000"/>
                </a:schemeClr>
              </a:solidFill>
            </a:endParaRPr>
          </a:p>
          <a:p>
            <a:pPr marL="0" indent="0">
              <a:lnSpc>
                <a:spcPct val="80000"/>
              </a:lnSpc>
              <a:buNone/>
            </a:pPr>
            <a:r>
              <a:rPr lang="ru-RU" altLang="ru-RU" sz="2000" b="1" dirty="0" smtClean="0">
                <a:solidFill>
                  <a:srgbClr val="C00000"/>
                </a:solidFill>
              </a:rPr>
              <a:t>! </a:t>
            </a:r>
            <a:r>
              <a:rPr lang="ru-RU" altLang="ru-RU" sz="2000" dirty="0" smtClean="0"/>
              <a:t>Рекомендовано </a:t>
            </a:r>
            <a:r>
              <a:rPr lang="ru-RU" altLang="ru-RU" sz="2000" dirty="0"/>
              <a:t>следующее распределение учебного времени (учебных часов) в 6–11-х классах между курсами «Всеобщая история» и «История России»: </a:t>
            </a:r>
            <a:endParaRPr lang="ru-RU" altLang="ru-RU" sz="2000" dirty="0" smtClean="0"/>
          </a:p>
          <a:p>
            <a:pPr marL="0" indent="0">
              <a:lnSpc>
                <a:spcPct val="80000"/>
              </a:lnSpc>
              <a:buNone/>
            </a:pPr>
            <a:r>
              <a:rPr lang="ru-RU" altLang="ru-RU" sz="2000" dirty="0" smtClean="0"/>
              <a:t>на </a:t>
            </a:r>
            <a:r>
              <a:rPr lang="ru-RU" altLang="ru-RU" sz="2000" dirty="0"/>
              <a:t>курс «Всеобщая история» отводится 30 – 40% объема учебного времени, на курс «История России» – 60 – 70</a:t>
            </a:r>
            <a:r>
              <a:rPr lang="ru-RU" altLang="ru-RU" sz="2000" dirty="0" smtClean="0"/>
              <a:t>%.</a:t>
            </a:r>
          </a:p>
          <a:p>
            <a:pPr marL="0" indent="0">
              <a:lnSpc>
                <a:spcPct val="80000"/>
              </a:lnSpc>
              <a:buNone/>
            </a:pPr>
            <a:endParaRPr lang="ru-RU" altLang="ru-RU" sz="2000" dirty="0"/>
          </a:p>
          <a:p>
            <a:pPr marL="0" indent="0">
              <a:buNone/>
            </a:pPr>
            <a:r>
              <a:rPr lang="ru-RU" sz="2000" dirty="0"/>
              <a:t>Содержательная часть рабочих программ должна </a:t>
            </a:r>
            <a:r>
              <a:rPr lang="ru-RU" sz="2000" dirty="0" smtClean="0"/>
              <a:t>соответствовать </a:t>
            </a:r>
            <a:r>
              <a:rPr lang="ru-RU" sz="2000" b="1" dirty="0" smtClean="0"/>
              <a:t>Историко-культурному стандарту</a:t>
            </a:r>
          </a:p>
          <a:p>
            <a:pPr marL="0" indent="0">
              <a:buNone/>
            </a:pPr>
            <a:r>
              <a:rPr lang="ru-RU" sz="2000" b="1" dirty="0" smtClean="0"/>
              <a:t>Обязательным является изучение вопросов региональной истории (истории Крыма). </a:t>
            </a:r>
            <a:endParaRPr lang="ru-RU" sz="2000" dirty="0" smtClean="0"/>
          </a:p>
          <a:p>
            <a:pPr marL="0" indent="0">
              <a:buNone/>
            </a:pPr>
            <a:r>
              <a:rPr lang="ru-RU" sz="2000" b="1" dirty="0" smtClean="0">
                <a:solidFill>
                  <a:srgbClr val="C00000"/>
                </a:solidFill>
              </a:rPr>
              <a:t>! Рекомендовано </a:t>
            </a:r>
            <a:r>
              <a:rPr lang="ru-RU" sz="2000" b="1" dirty="0">
                <a:solidFill>
                  <a:srgbClr val="C00000"/>
                </a:solidFill>
              </a:rPr>
              <a:t>синхронно-параллельное изучение курсов «Всеобщей истории» и «Истории </a:t>
            </a:r>
            <a:r>
              <a:rPr lang="ru-RU" sz="2000" b="1" dirty="0" smtClean="0">
                <a:solidFill>
                  <a:srgbClr val="C00000"/>
                </a:solidFill>
              </a:rPr>
              <a:t>России»        ***</a:t>
            </a:r>
            <a:endParaRPr lang="ru-RU" sz="2000" dirty="0">
              <a:solidFill>
                <a:srgbClr val="C00000"/>
              </a:solidFill>
            </a:endParaRPr>
          </a:p>
          <a:p>
            <a:pPr marL="0" indent="0">
              <a:lnSpc>
                <a:spcPct val="80000"/>
              </a:lnSpc>
              <a:buNone/>
            </a:pPr>
            <a:endParaRPr lang="ru-RU" altLang="ru-RU" sz="2000" dirty="0"/>
          </a:p>
          <a:p>
            <a:pPr marL="457089" indent="-457089">
              <a:lnSpc>
                <a:spcPct val="80000"/>
              </a:lnSpc>
              <a:buAutoNum type="arabicParenR"/>
            </a:pPr>
            <a:endParaRPr lang="ru-RU" altLang="ru-RU" sz="2000" dirty="0">
              <a:solidFill>
                <a:schemeClr val="accent2">
                  <a:lumMod val="75000"/>
                </a:schemeClr>
              </a:solidFill>
            </a:endParaRPr>
          </a:p>
          <a:p>
            <a:pPr marL="457089" indent="-457089">
              <a:lnSpc>
                <a:spcPct val="80000"/>
              </a:lnSpc>
              <a:buAutoNum type="arabicParenR"/>
            </a:pPr>
            <a:endParaRPr lang="ru-RU" altLang="ru-RU" sz="2000" dirty="0" smtClean="0">
              <a:solidFill>
                <a:schemeClr val="accent2">
                  <a:lumMod val="75000"/>
                </a:schemeClr>
              </a:solidFill>
            </a:endParaRPr>
          </a:p>
          <a:p>
            <a:pPr>
              <a:lnSpc>
                <a:spcPct val="80000"/>
              </a:lnSpc>
            </a:pPr>
            <a:endParaRPr lang="en-US" altLang="ru-RU" sz="2000" dirty="0">
              <a:solidFill>
                <a:srgbClr val="247274"/>
              </a:solidFill>
            </a:endParaRPr>
          </a:p>
        </p:txBody>
      </p:sp>
    </p:spTree>
    <p:extLst>
      <p:ext uri="{BB962C8B-B14F-4D97-AF65-F5344CB8AC3E}">
        <p14:creationId xmlns:p14="http://schemas.microsoft.com/office/powerpoint/2010/main" val="1065799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19672" y="22527"/>
            <a:ext cx="7412757" cy="715963"/>
          </a:xfrm>
        </p:spPr>
        <p:txBody>
          <a:bodyPr/>
          <a:lstStyle/>
          <a:p>
            <a:pPr algn="ctr"/>
            <a:r>
              <a:rPr lang="ru-RU" altLang="ru-RU" sz="2400" dirty="0" smtClean="0">
                <a:solidFill>
                  <a:srgbClr val="449197">
                    <a:lumMod val="75000"/>
                  </a:srgbClr>
                </a:solidFill>
              </a:rPr>
              <a:t>Рабочие </a:t>
            </a:r>
            <a:r>
              <a:rPr lang="ru-RU" altLang="ru-RU" sz="2400" dirty="0">
                <a:solidFill>
                  <a:srgbClr val="449197">
                    <a:lumMod val="75000"/>
                  </a:srgbClr>
                </a:solidFill>
              </a:rPr>
              <a:t>программы, </a:t>
            </a:r>
            <a:r>
              <a:rPr lang="ru-RU" altLang="ru-RU" sz="2400" dirty="0" smtClean="0">
                <a:solidFill>
                  <a:srgbClr val="449197">
                    <a:lumMod val="75000"/>
                  </a:srgbClr>
                </a:solidFill>
              </a:rPr>
              <a:t/>
            </a:r>
            <a:br>
              <a:rPr lang="ru-RU" altLang="ru-RU" sz="2400" dirty="0" smtClean="0">
                <a:solidFill>
                  <a:srgbClr val="449197">
                    <a:lumMod val="75000"/>
                  </a:srgbClr>
                </a:solidFill>
              </a:rPr>
            </a:br>
            <a:r>
              <a:rPr lang="ru-RU" altLang="ru-RU" sz="2400" dirty="0" smtClean="0">
                <a:solidFill>
                  <a:srgbClr val="449197">
                    <a:lumMod val="75000"/>
                  </a:srgbClr>
                </a:solidFill>
              </a:rPr>
              <a:t>календарно-тематическое </a:t>
            </a:r>
            <a:r>
              <a:rPr lang="ru-RU" altLang="ru-RU" sz="2400" dirty="0">
                <a:solidFill>
                  <a:srgbClr val="449197">
                    <a:lumMod val="75000"/>
                  </a:srgbClr>
                </a:solidFill>
              </a:rPr>
              <a:t>планирование</a:t>
            </a:r>
            <a:endParaRPr lang="en-US" altLang="ru-RU" sz="2400" dirty="0">
              <a:solidFill>
                <a:srgbClr val="247274"/>
              </a:solidFill>
            </a:endParaRPr>
          </a:p>
        </p:txBody>
      </p:sp>
      <p:sp>
        <p:nvSpPr>
          <p:cNvPr id="60419" name="Rectangle 3"/>
          <p:cNvSpPr>
            <a:spLocks noGrp="1" noChangeArrowheads="1"/>
          </p:cNvSpPr>
          <p:nvPr>
            <p:ph type="body" idx="1"/>
          </p:nvPr>
        </p:nvSpPr>
        <p:spPr>
          <a:xfrm>
            <a:off x="1907704" y="836712"/>
            <a:ext cx="6934200" cy="864096"/>
          </a:xfrm>
        </p:spPr>
        <p:txBody>
          <a:bodyPr/>
          <a:lstStyle/>
          <a:p>
            <a:pPr marL="0" indent="0" algn="ctr">
              <a:lnSpc>
                <a:spcPct val="80000"/>
              </a:lnSpc>
              <a:buNone/>
            </a:pPr>
            <a:r>
              <a:rPr lang="ru-RU" altLang="ru-RU" sz="2000" b="1" dirty="0" smtClean="0">
                <a:solidFill>
                  <a:schemeClr val="accent2">
                    <a:lumMod val="75000"/>
                  </a:schemeClr>
                </a:solidFill>
              </a:rPr>
              <a:t>Структура рабочей программы</a:t>
            </a:r>
          </a:p>
          <a:p>
            <a:pPr marL="457089" indent="-457089">
              <a:lnSpc>
                <a:spcPct val="80000"/>
              </a:lnSpc>
              <a:buAutoNum type="arabicParenR"/>
            </a:pPr>
            <a:endParaRPr lang="ru-RU" altLang="ru-RU" sz="2000" dirty="0">
              <a:solidFill>
                <a:schemeClr val="accent2">
                  <a:lumMod val="75000"/>
                </a:schemeClr>
              </a:solidFill>
            </a:endParaRPr>
          </a:p>
          <a:p>
            <a:pPr marL="457089" indent="-457089">
              <a:lnSpc>
                <a:spcPct val="80000"/>
              </a:lnSpc>
              <a:buAutoNum type="arabicParenR"/>
            </a:pPr>
            <a:endParaRPr lang="ru-RU" altLang="ru-RU" sz="2000" dirty="0" smtClean="0">
              <a:solidFill>
                <a:schemeClr val="accent2">
                  <a:lumMod val="75000"/>
                </a:schemeClr>
              </a:solidFill>
            </a:endParaRPr>
          </a:p>
          <a:p>
            <a:pPr>
              <a:lnSpc>
                <a:spcPct val="80000"/>
              </a:lnSpc>
            </a:pPr>
            <a:endParaRPr lang="en-US" altLang="ru-RU" sz="2000" dirty="0">
              <a:solidFill>
                <a:srgbClr val="247274"/>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985392256"/>
              </p:ext>
            </p:extLst>
          </p:nvPr>
        </p:nvGraphicFramePr>
        <p:xfrm>
          <a:off x="1907704" y="1268761"/>
          <a:ext cx="7092280" cy="3261360"/>
        </p:xfrm>
        <a:graphic>
          <a:graphicData uri="http://schemas.openxmlformats.org/drawingml/2006/table">
            <a:tbl>
              <a:tblPr firstRow="1" bandRow="1">
                <a:tableStyleId>{5C22544A-7EE6-4342-B048-85BDC9FD1C3A}</a:tableStyleId>
              </a:tblPr>
              <a:tblGrid>
                <a:gridCol w="3663904"/>
                <a:gridCol w="3428376"/>
              </a:tblGrid>
              <a:tr h="326791">
                <a:tc>
                  <a:txBody>
                    <a:bodyPr/>
                    <a:lstStyle/>
                    <a:p>
                      <a:pPr algn="ctr"/>
                      <a:r>
                        <a:rPr lang="ru-RU" dirty="0" smtClean="0"/>
                        <a:t>5-10-е классы</a:t>
                      </a:r>
                      <a:r>
                        <a:rPr lang="ru-RU" baseline="0" dirty="0" smtClean="0"/>
                        <a:t> ФГОС ООО, СОО</a:t>
                      </a:r>
                      <a:endParaRPr lang="ru-RU" dirty="0"/>
                    </a:p>
                  </a:txBody>
                  <a:tcPr/>
                </a:tc>
                <a:tc>
                  <a:txBody>
                    <a:bodyPr/>
                    <a:lstStyle/>
                    <a:p>
                      <a:pPr algn="ctr"/>
                      <a:r>
                        <a:rPr lang="ru-RU" dirty="0" smtClean="0"/>
                        <a:t>11-е классы </a:t>
                      </a:r>
                      <a:r>
                        <a:rPr lang="ru-RU" dirty="0" err="1" smtClean="0"/>
                        <a:t>ФкГОС</a:t>
                      </a:r>
                      <a:endParaRPr lang="ru-RU" dirty="0"/>
                    </a:p>
                  </a:txBody>
                  <a:tcPr/>
                </a:tc>
              </a:tr>
              <a:tr h="2841561">
                <a:tc>
                  <a:txBody>
                    <a:bodyPr/>
                    <a:lstStyle/>
                    <a:p>
                      <a:pPr marL="0" indent="0">
                        <a:lnSpc>
                          <a:spcPct val="80000"/>
                        </a:lnSpc>
                        <a:buNone/>
                      </a:pPr>
                      <a:r>
                        <a:rPr lang="ru-RU" altLang="ru-RU" sz="1800" dirty="0" smtClean="0">
                          <a:solidFill>
                            <a:srgbClr val="105A5B"/>
                          </a:solidFill>
                        </a:rPr>
                        <a:t>1)</a:t>
                      </a:r>
                      <a:r>
                        <a:rPr lang="ru-RU" altLang="ru-RU" sz="1800" baseline="0" dirty="0" smtClean="0">
                          <a:solidFill>
                            <a:srgbClr val="105A5B"/>
                          </a:solidFill>
                        </a:rPr>
                        <a:t> </a:t>
                      </a:r>
                      <a:r>
                        <a:rPr lang="ru-RU" altLang="ru-RU" sz="1800" dirty="0" smtClean="0">
                          <a:solidFill>
                            <a:srgbClr val="105A5B"/>
                          </a:solidFill>
                        </a:rPr>
                        <a:t>Планируемые результаты освоения учебного предмета, курса</a:t>
                      </a:r>
                    </a:p>
                    <a:p>
                      <a:pPr marL="0" indent="0">
                        <a:lnSpc>
                          <a:spcPct val="80000"/>
                        </a:lnSpc>
                        <a:buNone/>
                      </a:pPr>
                      <a:r>
                        <a:rPr lang="ru-RU" altLang="ru-RU" sz="1800" i="1" dirty="0" smtClean="0">
                          <a:solidFill>
                            <a:srgbClr val="C00000"/>
                          </a:solidFill>
                        </a:rPr>
                        <a:t>(обучающийся сможет/ выпускник научится, выпускник получит возможность научиться</a:t>
                      </a:r>
                      <a:endParaRPr lang="ru-RU" altLang="ru-RU" sz="1800" dirty="0" smtClean="0">
                        <a:solidFill>
                          <a:srgbClr val="C00000"/>
                        </a:solidFill>
                      </a:endParaRPr>
                    </a:p>
                    <a:p>
                      <a:pPr marL="0" indent="0">
                        <a:lnSpc>
                          <a:spcPct val="80000"/>
                        </a:lnSpc>
                        <a:buNone/>
                      </a:pPr>
                      <a:r>
                        <a:rPr lang="ru-RU" altLang="ru-RU" sz="1800" dirty="0" smtClean="0">
                          <a:solidFill>
                            <a:srgbClr val="105A5B"/>
                          </a:solidFill>
                        </a:rPr>
                        <a:t>2) Содержание учебного предмета, курса</a:t>
                      </a:r>
                    </a:p>
                    <a:p>
                      <a:pPr marL="0" indent="0">
                        <a:lnSpc>
                          <a:spcPct val="80000"/>
                        </a:lnSpc>
                        <a:buNone/>
                      </a:pPr>
                      <a:r>
                        <a:rPr lang="ru-RU" altLang="ru-RU" sz="1800" dirty="0" smtClean="0">
                          <a:solidFill>
                            <a:srgbClr val="105A5B"/>
                          </a:solidFill>
                        </a:rPr>
                        <a:t>3) Тематическое планирование с указанием количества часов, отводимых на освоение каждой темы</a:t>
                      </a:r>
                    </a:p>
                    <a:p>
                      <a:pPr marL="0" indent="0">
                        <a:lnSpc>
                          <a:spcPct val="80000"/>
                        </a:lnSpc>
                        <a:buNone/>
                      </a:pPr>
                      <a:r>
                        <a:rPr lang="ru-RU" altLang="ru-RU" sz="1400" i="1" dirty="0" smtClean="0">
                          <a:solidFill>
                            <a:srgbClr val="105A5B"/>
                          </a:solidFill>
                        </a:rPr>
                        <a:t>      (ФГОС СОО, с.42)</a:t>
                      </a:r>
                    </a:p>
                  </a:txBody>
                  <a:tcPr>
                    <a:solidFill>
                      <a:schemeClr val="bg2">
                        <a:lumMod val="20000"/>
                        <a:lumOff val="80000"/>
                      </a:schemeClr>
                    </a:solidFill>
                  </a:tcPr>
                </a:tc>
                <a:tc>
                  <a:txBody>
                    <a:bodyPr/>
                    <a:lstStyle/>
                    <a:p>
                      <a:pPr marL="0" indent="0">
                        <a:lnSpc>
                          <a:spcPct val="80000"/>
                        </a:lnSpc>
                        <a:buNone/>
                      </a:pPr>
                      <a:r>
                        <a:rPr lang="ru-RU" altLang="ru-RU" sz="1800" dirty="0" smtClean="0">
                          <a:solidFill>
                            <a:srgbClr val="105A5B"/>
                          </a:solidFill>
                        </a:rPr>
                        <a:t>1) Требования к</a:t>
                      </a:r>
                      <a:r>
                        <a:rPr lang="ru-RU" altLang="ru-RU" sz="1800" baseline="0" dirty="0" smtClean="0">
                          <a:solidFill>
                            <a:srgbClr val="105A5B"/>
                          </a:solidFill>
                        </a:rPr>
                        <a:t> уровню подготовки выпускников</a:t>
                      </a:r>
                    </a:p>
                    <a:p>
                      <a:pPr marL="0" indent="0" algn="ctr">
                        <a:lnSpc>
                          <a:spcPct val="80000"/>
                        </a:lnSpc>
                        <a:buNone/>
                      </a:pPr>
                      <a:r>
                        <a:rPr lang="ru-RU" altLang="ru-RU" sz="1800" i="1" baseline="0" dirty="0" smtClean="0">
                          <a:solidFill>
                            <a:srgbClr val="C00000"/>
                          </a:solidFill>
                        </a:rPr>
                        <a:t>(знать/уметь)</a:t>
                      </a:r>
                      <a:endParaRPr lang="ru-RU" altLang="ru-RU" sz="1800" i="1" dirty="0" smtClean="0">
                        <a:solidFill>
                          <a:srgbClr val="C00000"/>
                        </a:solidFill>
                      </a:endParaRPr>
                    </a:p>
                    <a:p>
                      <a:pPr marL="0" indent="0">
                        <a:lnSpc>
                          <a:spcPct val="80000"/>
                        </a:lnSpc>
                        <a:buNone/>
                      </a:pPr>
                      <a:r>
                        <a:rPr lang="ru-RU" altLang="ru-RU" sz="1800" dirty="0" smtClean="0">
                          <a:solidFill>
                            <a:srgbClr val="105A5B"/>
                          </a:solidFill>
                        </a:rPr>
                        <a:t>2) Содержание учебного предмета, курса</a:t>
                      </a:r>
                    </a:p>
                    <a:p>
                      <a:pPr marL="0" indent="0">
                        <a:lnSpc>
                          <a:spcPct val="80000"/>
                        </a:lnSpc>
                        <a:buNone/>
                      </a:pPr>
                      <a:r>
                        <a:rPr lang="ru-RU" altLang="ru-RU" sz="1800" dirty="0" smtClean="0">
                          <a:solidFill>
                            <a:srgbClr val="105A5B"/>
                          </a:solidFill>
                        </a:rPr>
                        <a:t>3) Тематическое планирование с указанием количества часов, отводимых на освоение каждой темы</a:t>
                      </a:r>
                    </a:p>
                    <a:p>
                      <a:pPr marL="0" indent="0">
                        <a:lnSpc>
                          <a:spcPct val="80000"/>
                        </a:lnSpc>
                        <a:buNone/>
                      </a:pPr>
                      <a:r>
                        <a:rPr lang="ru-RU" altLang="ru-RU" sz="1400" i="1" dirty="0" smtClean="0">
                          <a:solidFill>
                            <a:srgbClr val="105A5B"/>
                          </a:solidFill>
                        </a:rPr>
                        <a:t>      </a:t>
                      </a:r>
                      <a:endParaRPr lang="ru-RU" altLang="ru-RU" sz="1400" i="1" dirty="0">
                        <a:solidFill>
                          <a:srgbClr val="105A5B"/>
                        </a:solidFill>
                      </a:endParaRPr>
                    </a:p>
                  </a:txBody>
                  <a:tcPr>
                    <a:solidFill>
                      <a:schemeClr val="bg2">
                        <a:lumMod val="20000"/>
                        <a:lumOff val="80000"/>
                      </a:schemeClr>
                    </a:solidFill>
                  </a:tcPr>
                </a:tc>
              </a:tr>
            </a:tbl>
          </a:graphicData>
        </a:graphic>
      </p:graphicFrame>
      <p:sp>
        <p:nvSpPr>
          <p:cNvPr id="4" name="TextBox 3"/>
          <p:cNvSpPr txBox="1"/>
          <p:nvPr/>
        </p:nvSpPr>
        <p:spPr>
          <a:xfrm>
            <a:off x="1691680" y="4509120"/>
            <a:ext cx="7308304" cy="2062103"/>
          </a:xfrm>
          <a:prstGeom prst="rect">
            <a:avLst/>
          </a:prstGeom>
          <a:noFill/>
        </p:spPr>
        <p:txBody>
          <a:bodyPr wrap="square" rtlCol="0">
            <a:spAutoFit/>
          </a:bodyPr>
          <a:lstStyle/>
          <a:p>
            <a:pPr algn="just"/>
            <a:r>
              <a:rPr lang="ru-RU" b="1" u="sng" dirty="0" smtClean="0">
                <a:solidFill>
                  <a:srgbClr val="105A5B"/>
                </a:solidFill>
              </a:rPr>
              <a:t>ПООП СОО (</a:t>
            </a:r>
            <a:r>
              <a:rPr lang="ru-RU" u="sng" dirty="0" smtClean="0">
                <a:solidFill>
                  <a:srgbClr val="105A5B"/>
                </a:solidFill>
              </a:rPr>
              <a:t>с.11-12): </a:t>
            </a:r>
            <a:r>
              <a:rPr lang="ru-RU" dirty="0" smtClean="0">
                <a:solidFill>
                  <a:srgbClr val="105A5B"/>
                </a:solidFill>
              </a:rPr>
              <a:t>появление </a:t>
            </a:r>
            <a:r>
              <a:rPr lang="ru-RU" dirty="0">
                <a:solidFill>
                  <a:srgbClr val="105A5B"/>
                </a:solidFill>
              </a:rPr>
              <a:t>новых групп предметных результатов базового и углубленного уровней: </a:t>
            </a:r>
            <a:endParaRPr lang="ru-RU" dirty="0" smtClean="0">
              <a:solidFill>
                <a:srgbClr val="105A5B"/>
              </a:solidFill>
            </a:endParaRPr>
          </a:p>
          <a:p>
            <a:pPr algn="just"/>
            <a:endParaRPr lang="ru-RU" dirty="0">
              <a:solidFill>
                <a:srgbClr val="105A5B"/>
              </a:solidFill>
            </a:endParaRPr>
          </a:p>
          <a:p>
            <a:pPr algn="just"/>
            <a:r>
              <a:rPr lang="ru-RU" dirty="0">
                <a:solidFill>
                  <a:srgbClr val="105A5B"/>
                </a:solidFill>
              </a:rPr>
              <a:t>«Выпускник научится – </a:t>
            </a:r>
            <a:r>
              <a:rPr lang="ru-RU" u="sng" dirty="0">
                <a:solidFill>
                  <a:srgbClr val="105A5B"/>
                </a:solidFill>
              </a:rPr>
              <a:t>базовый уровень»</a:t>
            </a:r>
            <a:endParaRPr lang="ru-RU" dirty="0">
              <a:solidFill>
                <a:srgbClr val="105A5B"/>
              </a:solidFill>
            </a:endParaRPr>
          </a:p>
          <a:p>
            <a:pPr algn="just"/>
            <a:r>
              <a:rPr lang="ru-RU" dirty="0">
                <a:solidFill>
                  <a:srgbClr val="105A5B"/>
                </a:solidFill>
              </a:rPr>
              <a:t>«Выпускник научится – </a:t>
            </a:r>
            <a:r>
              <a:rPr lang="ru-RU" u="sng" dirty="0">
                <a:solidFill>
                  <a:srgbClr val="105A5B"/>
                </a:solidFill>
              </a:rPr>
              <a:t>углубленный уровень»</a:t>
            </a:r>
            <a:endParaRPr lang="ru-RU" dirty="0">
              <a:solidFill>
                <a:srgbClr val="105A5B"/>
              </a:solidFill>
            </a:endParaRPr>
          </a:p>
          <a:p>
            <a:pPr algn="just"/>
            <a:endParaRPr lang="ru-RU" dirty="0" smtClean="0">
              <a:solidFill>
                <a:srgbClr val="105A5B"/>
              </a:solidFill>
            </a:endParaRPr>
          </a:p>
          <a:p>
            <a:pPr algn="just"/>
            <a:r>
              <a:rPr lang="ru-RU" dirty="0" smtClean="0">
                <a:solidFill>
                  <a:srgbClr val="105A5B"/>
                </a:solidFill>
              </a:rPr>
              <a:t>«</a:t>
            </a:r>
            <a:r>
              <a:rPr lang="ru-RU" dirty="0">
                <a:solidFill>
                  <a:srgbClr val="105A5B"/>
                </a:solidFill>
              </a:rPr>
              <a:t>Выпускник получит возможность научиться – </a:t>
            </a:r>
            <a:r>
              <a:rPr lang="ru-RU" u="sng" dirty="0">
                <a:solidFill>
                  <a:srgbClr val="105A5B"/>
                </a:solidFill>
              </a:rPr>
              <a:t>базовый уровень»</a:t>
            </a:r>
            <a:endParaRPr lang="ru-RU" dirty="0">
              <a:solidFill>
                <a:srgbClr val="105A5B"/>
              </a:solidFill>
            </a:endParaRPr>
          </a:p>
          <a:p>
            <a:pPr algn="just"/>
            <a:r>
              <a:rPr lang="ru-RU" dirty="0">
                <a:solidFill>
                  <a:srgbClr val="105A5B"/>
                </a:solidFill>
              </a:rPr>
              <a:t>«Выпускник получит возможность  научиться – </a:t>
            </a:r>
            <a:r>
              <a:rPr lang="ru-RU" u="sng" dirty="0">
                <a:solidFill>
                  <a:srgbClr val="105A5B"/>
                </a:solidFill>
              </a:rPr>
              <a:t>углубленный уровень</a:t>
            </a:r>
            <a:r>
              <a:rPr lang="ru-RU" u="sng" dirty="0" smtClean="0">
                <a:solidFill>
                  <a:srgbClr val="105A5B"/>
                </a:solidFill>
              </a:rPr>
              <a:t>»</a:t>
            </a:r>
            <a:endParaRPr lang="ru-RU" dirty="0">
              <a:solidFill>
                <a:srgbClr val="105A5B"/>
              </a:solidFill>
            </a:endParaRPr>
          </a:p>
        </p:txBody>
      </p:sp>
    </p:spTree>
    <p:extLst>
      <p:ext uri="{BB962C8B-B14F-4D97-AF65-F5344CB8AC3E}">
        <p14:creationId xmlns:p14="http://schemas.microsoft.com/office/powerpoint/2010/main" val="3870387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19672" y="22527"/>
            <a:ext cx="7412757" cy="715963"/>
          </a:xfrm>
        </p:spPr>
        <p:txBody>
          <a:bodyPr/>
          <a:lstStyle/>
          <a:p>
            <a:pPr algn="ctr"/>
            <a:r>
              <a:rPr lang="ru-RU" sz="2000" b="1" dirty="0"/>
              <a:t>Автоматизированная информационная система «Электронный журнал для школы» (</a:t>
            </a:r>
            <a:r>
              <a:rPr lang="ru-RU" sz="2000" b="1" dirty="0" err="1"/>
              <a:t>ЭлЖур</a:t>
            </a:r>
            <a:r>
              <a:rPr lang="ru-RU" sz="2000" b="1" dirty="0"/>
              <a:t>) </a:t>
            </a:r>
            <a:endParaRPr lang="ru-RU" sz="2000" dirty="0"/>
          </a:p>
        </p:txBody>
      </p:sp>
      <p:graphicFrame>
        <p:nvGraphicFramePr>
          <p:cNvPr id="3" name="Таблица 2"/>
          <p:cNvGraphicFramePr>
            <a:graphicFrameLocks noGrp="1"/>
          </p:cNvGraphicFramePr>
          <p:nvPr>
            <p:extLst>
              <p:ext uri="{D42A27DB-BD31-4B8C-83A1-F6EECF244321}">
                <p14:modId xmlns:p14="http://schemas.microsoft.com/office/powerpoint/2010/main" val="218943838"/>
              </p:ext>
            </p:extLst>
          </p:nvPr>
        </p:nvGraphicFramePr>
        <p:xfrm>
          <a:off x="1961456" y="1554480"/>
          <a:ext cx="6912768" cy="5114876"/>
        </p:xfrm>
        <a:graphic>
          <a:graphicData uri="http://schemas.openxmlformats.org/drawingml/2006/table">
            <a:tbl>
              <a:tblPr firstRow="1" bandRow="1">
                <a:tableStyleId>{5C22544A-7EE6-4342-B048-85BDC9FD1C3A}</a:tableStyleId>
              </a:tblPr>
              <a:tblGrid>
                <a:gridCol w="3456384"/>
                <a:gridCol w="3456384"/>
              </a:tblGrid>
              <a:tr h="352750">
                <a:tc>
                  <a:txBody>
                    <a:bodyPr/>
                    <a:lstStyle/>
                    <a:p>
                      <a:pPr algn="ctr"/>
                      <a:r>
                        <a:rPr lang="ru-RU" sz="1700" dirty="0" smtClean="0"/>
                        <a:t>Тип оценки</a:t>
                      </a:r>
                      <a:endParaRPr lang="ru-RU" sz="1700" dirty="0"/>
                    </a:p>
                  </a:txBody>
                  <a:tcPr/>
                </a:tc>
                <a:tc>
                  <a:txBody>
                    <a:bodyPr/>
                    <a:lstStyle/>
                    <a:p>
                      <a:pPr algn="ctr"/>
                      <a:r>
                        <a:rPr lang="ru-RU" sz="1700" dirty="0" smtClean="0"/>
                        <a:t>Вес (</a:t>
                      </a:r>
                      <a:r>
                        <a:rPr lang="ru-RU" sz="1700" i="1" dirty="0" smtClean="0"/>
                        <a:t>значимость)</a:t>
                      </a:r>
                      <a:endParaRPr lang="ru-RU" sz="1700" i="1" dirty="0"/>
                    </a:p>
                  </a:txBody>
                  <a:tcPr/>
                </a:tc>
              </a:tr>
              <a:tr h="352750">
                <a:tc>
                  <a:txBody>
                    <a:bodyPr/>
                    <a:lstStyle/>
                    <a:p>
                      <a:r>
                        <a:rPr lang="ru-RU" sz="1700" dirty="0" smtClean="0"/>
                        <a:t>Устный ответ </a:t>
                      </a:r>
                      <a:endParaRPr lang="ru-RU" sz="1700" dirty="0"/>
                    </a:p>
                  </a:txBody>
                  <a:tcPr>
                    <a:solidFill>
                      <a:schemeClr val="accent6">
                        <a:lumMod val="20000"/>
                        <a:lumOff val="80000"/>
                      </a:schemeClr>
                    </a:solidFill>
                  </a:tcPr>
                </a:tc>
                <a:tc>
                  <a:txBody>
                    <a:bodyPr/>
                    <a:lstStyle/>
                    <a:p>
                      <a:pPr algn="ctr"/>
                      <a:r>
                        <a:rPr lang="ru-RU" sz="1700" dirty="0" smtClean="0"/>
                        <a:t>1</a:t>
                      </a:r>
                      <a:endParaRPr lang="ru-RU" sz="1700" dirty="0"/>
                    </a:p>
                  </a:txBody>
                  <a:tcPr>
                    <a:solidFill>
                      <a:schemeClr val="accent6">
                        <a:lumMod val="20000"/>
                        <a:lumOff val="80000"/>
                      </a:schemeClr>
                    </a:solidFill>
                  </a:tcPr>
                </a:tc>
              </a:tr>
              <a:tr h="352750">
                <a:tc>
                  <a:txBody>
                    <a:bodyPr/>
                    <a:lstStyle/>
                    <a:p>
                      <a:r>
                        <a:rPr lang="ru-RU" sz="1700" dirty="0" smtClean="0"/>
                        <a:t>Тест</a:t>
                      </a:r>
                      <a:endParaRPr lang="ru-RU" sz="1700" dirty="0"/>
                    </a:p>
                  </a:txBody>
                  <a:tcPr>
                    <a:solidFill>
                      <a:schemeClr val="accent6">
                        <a:lumMod val="20000"/>
                        <a:lumOff val="80000"/>
                      </a:schemeClr>
                    </a:solidFill>
                  </a:tcPr>
                </a:tc>
                <a:tc>
                  <a:txBody>
                    <a:bodyPr/>
                    <a:lstStyle/>
                    <a:p>
                      <a:pPr algn="ctr"/>
                      <a:r>
                        <a:rPr lang="ru-RU" sz="1700" dirty="0" smtClean="0"/>
                        <a:t>2</a:t>
                      </a:r>
                      <a:endParaRPr lang="ru-RU" sz="1700" dirty="0"/>
                    </a:p>
                  </a:txBody>
                  <a:tcPr>
                    <a:solidFill>
                      <a:schemeClr val="accent6">
                        <a:lumMod val="20000"/>
                        <a:lumOff val="80000"/>
                      </a:schemeClr>
                    </a:solidFill>
                  </a:tcPr>
                </a:tc>
              </a:tr>
              <a:tr h="352750">
                <a:tc>
                  <a:txBody>
                    <a:bodyPr/>
                    <a:lstStyle/>
                    <a:p>
                      <a:r>
                        <a:rPr lang="ru-RU" sz="1700" dirty="0" smtClean="0"/>
                        <a:t>Хронологический диктант </a:t>
                      </a:r>
                    </a:p>
                  </a:txBody>
                  <a:tcPr>
                    <a:solidFill>
                      <a:schemeClr val="accent6">
                        <a:lumMod val="20000"/>
                        <a:lumOff val="80000"/>
                      </a:schemeClr>
                    </a:solidFill>
                  </a:tcPr>
                </a:tc>
                <a:tc>
                  <a:txBody>
                    <a:bodyPr/>
                    <a:lstStyle/>
                    <a:p>
                      <a:pPr algn="ctr"/>
                      <a:r>
                        <a:rPr lang="ru-RU" sz="1700" dirty="0" smtClean="0"/>
                        <a:t>2</a:t>
                      </a:r>
                      <a:endParaRPr lang="ru-RU" sz="1700" dirty="0"/>
                    </a:p>
                  </a:txBody>
                  <a:tcPr>
                    <a:solidFill>
                      <a:schemeClr val="accent6">
                        <a:lumMod val="20000"/>
                        <a:lumOff val="80000"/>
                      </a:schemeClr>
                    </a:solidFill>
                  </a:tcPr>
                </a:tc>
              </a:tr>
              <a:tr h="352750">
                <a:tc>
                  <a:txBody>
                    <a:bodyPr/>
                    <a:lstStyle/>
                    <a:p>
                      <a:r>
                        <a:rPr lang="ru-RU" sz="1700" dirty="0" smtClean="0"/>
                        <a:t>Терминологический диктант</a:t>
                      </a:r>
                    </a:p>
                  </a:txBody>
                  <a:tcPr>
                    <a:solidFill>
                      <a:schemeClr val="accent6">
                        <a:lumMod val="20000"/>
                        <a:lumOff val="80000"/>
                      </a:schemeClr>
                    </a:solidFill>
                  </a:tcPr>
                </a:tc>
                <a:tc>
                  <a:txBody>
                    <a:bodyPr/>
                    <a:lstStyle/>
                    <a:p>
                      <a:pPr algn="ctr"/>
                      <a:r>
                        <a:rPr lang="ru-RU" sz="1700" dirty="0" smtClean="0"/>
                        <a:t>2</a:t>
                      </a:r>
                      <a:endParaRPr lang="ru-RU" sz="1700" dirty="0"/>
                    </a:p>
                  </a:txBody>
                  <a:tcPr>
                    <a:solidFill>
                      <a:schemeClr val="accent6">
                        <a:lumMod val="20000"/>
                        <a:lumOff val="80000"/>
                      </a:schemeClr>
                    </a:solidFill>
                  </a:tcPr>
                </a:tc>
              </a:tr>
              <a:tr h="617313">
                <a:tc>
                  <a:txBody>
                    <a:bodyPr/>
                    <a:lstStyle/>
                    <a:p>
                      <a:r>
                        <a:rPr lang="ru-RU" sz="1700" dirty="0" smtClean="0"/>
                        <a:t>Анализ исторического источника</a:t>
                      </a:r>
                    </a:p>
                  </a:txBody>
                  <a:tcPr>
                    <a:solidFill>
                      <a:schemeClr val="accent6">
                        <a:lumMod val="20000"/>
                        <a:lumOff val="80000"/>
                      </a:schemeClr>
                    </a:solidFill>
                  </a:tcPr>
                </a:tc>
                <a:tc>
                  <a:txBody>
                    <a:bodyPr/>
                    <a:lstStyle/>
                    <a:p>
                      <a:pPr algn="ctr"/>
                      <a:r>
                        <a:rPr lang="ru-RU" sz="1700" dirty="0" smtClean="0"/>
                        <a:t>3</a:t>
                      </a:r>
                      <a:endParaRPr lang="ru-RU" sz="1700" dirty="0"/>
                    </a:p>
                  </a:txBody>
                  <a:tcPr>
                    <a:solidFill>
                      <a:schemeClr val="accent6">
                        <a:lumMod val="20000"/>
                        <a:lumOff val="80000"/>
                      </a:schemeClr>
                    </a:solidFill>
                  </a:tcPr>
                </a:tc>
              </a:tr>
              <a:tr h="352750">
                <a:tc>
                  <a:txBody>
                    <a:bodyPr/>
                    <a:lstStyle/>
                    <a:p>
                      <a:r>
                        <a:rPr lang="ru-RU" sz="1700" dirty="0" smtClean="0"/>
                        <a:t>Работа с исторической картой </a:t>
                      </a:r>
                      <a:endParaRPr lang="ru-RU" sz="1700" dirty="0"/>
                    </a:p>
                  </a:txBody>
                  <a:tcPr>
                    <a:solidFill>
                      <a:schemeClr val="accent6">
                        <a:lumMod val="20000"/>
                        <a:lumOff val="80000"/>
                      </a:schemeClr>
                    </a:solidFill>
                  </a:tcPr>
                </a:tc>
                <a:tc>
                  <a:txBody>
                    <a:bodyPr/>
                    <a:lstStyle/>
                    <a:p>
                      <a:pPr algn="ctr"/>
                      <a:r>
                        <a:rPr lang="ru-RU" sz="1700" dirty="0" smtClean="0"/>
                        <a:t>3</a:t>
                      </a:r>
                      <a:endParaRPr lang="ru-RU" sz="1700" dirty="0"/>
                    </a:p>
                  </a:txBody>
                  <a:tcPr>
                    <a:solidFill>
                      <a:schemeClr val="accent6">
                        <a:lumMod val="20000"/>
                        <a:lumOff val="80000"/>
                      </a:schemeClr>
                    </a:solidFill>
                  </a:tcPr>
                </a:tc>
              </a:tr>
              <a:tr h="352750">
                <a:tc>
                  <a:txBody>
                    <a:bodyPr/>
                    <a:lstStyle/>
                    <a:p>
                      <a:r>
                        <a:rPr lang="ru-RU" sz="1700" dirty="0" smtClean="0"/>
                        <a:t>Работа с контурной картой</a:t>
                      </a:r>
                    </a:p>
                  </a:txBody>
                  <a:tcPr>
                    <a:solidFill>
                      <a:schemeClr val="accent6">
                        <a:lumMod val="20000"/>
                        <a:lumOff val="80000"/>
                      </a:schemeClr>
                    </a:solidFill>
                  </a:tcPr>
                </a:tc>
                <a:tc>
                  <a:txBody>
                    <a:bodyPr/>
                    <a:lstStyle/>
                    <a:p>
                      <a:pPr algn="ctr"/>
                      <a:r>
                        <a:rPr lang="ru-RU" sz="1700" dirty="0" smtClean="0"/>
                        <a:t>3</a:t>
                      </a:r>
                      <a:endParaRPr lang="ru-RU" sz="1700" dirty="0"/>
                    </a:p>
                  </a:txBody>
                  <a:tcPr>
                    <a:solidFill>
                      <a:schemeClr val="accent6">
                        <a:lumMod val="20000"/>
                        <a:lumOff val="80000"/>
                      </a:schemeClr>
                    </a:solidFill>
                  </a:tcPr>
                </a:tc>
              </a:tr>
              <a:tr h="352750">
                <a:tc>
                  <a:txBody>
                    <a:bodyPr/>
                    <a:lstStyle/>
                    <a:p>
                      <a:r>
                        <a:rPr lang="ru-RU" sz="1700" dirty="0" smtClean="0"/>
                        <a:t>Практикум</a:t>
                      </a:r>
                    </a:p>
                  </a:txBody>
                  <a:tcPr>
                    <a:solidFill>
                      <a:schemeClr val="accent6">
                        <a:lumMod val="20000"/>
                        <a:lumOff val="80000"/>
                      </a:schemeClr>
                    </a:solidFill>
                  </a:tcPr>
                </a:tc>
                <a:tc>
                  <a:txBody>
                    <a:bodyPr/>
                    <a:lstStyle/>
                    <a:p>
                      <a:pPr algn="ctr"/>
                      <a:r>
                        <a:rPr lang="ru-RU" sz="1700" dirty="0" smtClean="0"/>
                        <a:t>4</a:t>
                      </a:r>
                      <a:endParaRPr lang="ru-RU" sz="1700" dirty="0"/>
                    </a:p>
                  </a:txBody>
                  <a:tcPr>
                    <a:solidFill>
                      <a:schemeClr val="accent6">
                        <a:lumMod val="20000"/>
                        <a:lumOff val="80000"/>
                      </a:schemeClr>
                    </a:solidFill>
                  </a:tcPr>
                </a:tc>
              </a:tr>
              <a:tr h="617313">
                <a:tc>
                  <a:txBody>
                    <a:bodyPr/>
                    <a:lstStyle/>
                    <a:p>
                      <a:r>
                        <a:rPr lang="ru-RU" sz="1700" dirty="0" smtClean="0"/>
                        <a:t>Комплексная проверка знаний</a:t>
                      </a:r>
                    </a:p>
                  </a:txBody>
                  <a:tcPr>
                    <a:solidFill>
                      <a:schemeClr val="accent6">
                        <a:lumMod val="20000"/>
                        <a:lumOff val="80000"/>
                      </a:schemeClr>
                    </a:solidFill>
                  </a:tcPr>
                </a:tc>
                <a:tc>
                  <a:txBody>
                    <a:bodyPr/>
                    <a:lstStyle/>
                    <a:p>
                      <a:pPr algn="ctr"/>
                      <a:r>
                        <a:rPr lang="ru-RU" sz="1700" dirty="0" smtClean="0"/>
                        <a:t>4</a:t>
                      </a:r>
                      <a:endParaRPr lang="ru-RU" sz="1700" dirty="0"/>
                    </a:p>
                  </a:txBody>
                  <a:tcPr>
                    <a:solidFill>
                      <a:schemeClr val="accent6">
                        <a:lumMod val="20000"/>
                        <a:lumOff val="80000"/>
                      </a:schemeClr>
                    </a:solidFill>
                  </a:tcPr>
                </a:tc>
              </a:tr>
              <a:tr h="352750">
                <a:tc>
                  <a:txBody>
                    <a:bodyPr/>
                    <a:lstStyle/>
                    <a:p>
                      <a:r>
                        <a:rPr lang="ru-RU" sz="1700" dirty="0" smtClean="0"/>
                        <a:t>Семинар </a:t>
                      </a:r>
                    </a:p>
                  </a:txBody>
                  <a:tcPr>
                    <a:solidFill>
                      <a:schemeClr val="accent6">
                        <a:lumMod val="20000"/>
                        <a:lumOff val="80000"/>
                      </a:schemeClr>
                    </a:solidFill>
                  </a:tcPr>
                </a:tc>
                <a:tc>
                  <a:txBody>
                    <a:bodyPr/>
                    <a:lstStyle/>
                    <a:p>
                      <a:pPr algn="ctr"/>
                      <a:r>
                        <a:rPr lang="ru-RU" sz="1700" dirty="0" smtClean="0"/>
                        <a:t>5</a:t>
                      </a:r>
                      <a:endParaRPr lang="ru-RU" sz="1700" dirty="0"/>
                    </a:p>
                  </a:txBody>
                  <a:tcPr>
                    <a:solidFill>
                      <a:schemeClr val="accent6">
                        <a:lumMod val="20000"/>
                        <a:lumOff val="80000"/>
                      </a:schemeClr>
                    </a:solidFill>
                  </a:tcPr>
                </a:tc>
              </a:tr>
              <a:tr h="352750">
                <a:tc>
                  <a:txBody>
                    <a:bodyPr/>
                    <a:lstStyle/>
                    <a:p>
                      <a:r>
                        <a:rPr lang="ru-RU" sz="1700" dirty="0" smtClean="0"/>
                        <a:t>Проект</a:t>
                      </a:r>
                    </a:p>
                  </a:txBody>
                  <a:tcPr>
                    <a:solidFill>
                      <a:schemeClr val="accent6">
                        <a:lumMod val="20000"/>
                        <a:lumOff val="80000"/>
                      </a:schemeClr>
                    </a:solidFill>
                  </a:tcPr>
                </a:tc>
                <a:tc>
                  <a:txBody>
                    <a:bodyPr/>
                    <a:lstStyle/>
                    <a:p>
                      <a:pPr algn="ctr"/>
                      <a:r>
                        <a:rPr lang="ru-RU" sz="1700" dirty="0" smtClean="0"/>
                        <a:t>5</a:t>
                      </a:r>
                      <a:endParaRPr lang="ru-RU" sz="1700" dirty="0"/>
                    </a:p>
                  </a:txBody>
                  <a:tcPr>
                    <a:solidFill>
                      <a:schemeClr val="accent6">
                        <a:lumMod val="20000"/>
                        <a:lumOff val="80000"/>
                      </a:schemeClr>
                    </a:solidFill>
                  </a:tcPr>
                </a:tc>
              </a:tr>
              <a:tr h="352750">
                <a:tc>
                  <a:txBody>
                    <a:bodyPr/>
                    <a:lstStyle/>
                    <a:p>
                      <a:r>
                        <a:rPr lang="ru-RU" sz="1700" dirty="0" smtClean="0"/>
                        <a:t>Исследовательская работа</a:t>
                      </a:r>
                    </a:p>
                  </a:txBody>
                  <a:tcPr>
                    <a:solidFill>
                      <a:schemeClr val="accent6">
                        <a:lumMod val="20000"/>
                        <a:lumOff val="80000"/>
                      </a:schemeClr>
                    </a:solidFill>
                  </a:tcPr>
                </a:tc>
                <a:tc>
                  <a:txBody>
                    <a:bodyPr/>
                    <a:lstStyle/>
                    <a:p>
                      <a:pPr algn="ctr"/>
                      <a:r>
                        <a:rPr lang="ru-RU" sz="1700" dirty="0" smtClean="0"/>
                        <a:t>5</a:t>
                      </a:r>
                      <a:endParaRPr lang="ru-RU" sz="1700" dirty="0"/>
                    </a:p>
                  </a:txBody>
                  <a:tcPr>
                    <a:solidFill>
                      <a:schemeClr val="accent6">
                        <a:lumMod val="20000"/>
                        <a:lumOff val="80000"/>
                      </a:schemeClr>
                    </a:solidFill>
                  </a:tcPr>
                </a:tc>
              </a:tr>
            </a:tbl>
          </a:graphicData>
        </a:graphic>
      </p:graphicFrame>
      <p:sp>
        <p:nvSpPr>
          <p:cNvPr id="5" name="TextBox 4"/>
          <p:cNvSpPr txBox="1"/>
          <p:nvPr/>
        </p:nvSpPr>
        <p:spPr>
          <a:xfrm>
            <a:off x="1929671" y="764704"/>
            <a:ext cx="7200800" cy="707886"/>
          </a:xfrm>
          <a:prstGeom prst="rect">
            <a:avLst/>
          </a:prstGeom>
          <a:noFill/>
        </p:spPr>
        <p:txBody>
          <a:bodyPr wrap="square" rtlCol="0">
            <a:spAutoFit/>
          </a:bodyPr>
          <a:lstStyle/>
          <a:p>
            <a:pPr lvl="0" algn="l">
              <a:spcBef>
                <a:spcPct val="20000"/>
              </a:spcBef>
            </a:pPr>
            <a:r>
              <a:rPr lang="ru-RU" sz="2000" b="1" kern="0" baseline="0" dirty="0">
                <a:solidFill>
                  <a:srgbClr val="C00000"/>
                </a:solidFill>
                <a:latin typeface="Microsoft Sans Serif"/>
              </a:rPr>
              <a:t>! Рекомендовано учителям истории добавить типы оценок и их «вес» </a:t>
            </a:r>
            <a:r>
              <a:rPr lang="ru-RU" sz="2000" i="1" kern="0" baseline="0" dirty="0">
                <a:solidFill>
                  <a:srgbClr val="C00000"/>
                </a:solidFill>
                <a:latin typeface="Microsoft Sans Serif"/>
              </a:rPr>
              <a:t>(</a:t>
            </a:r>
            <a:r>
              <a:rPr lang="ru-RU" sz="2000" i="1" kern="0" baseline="0" dirty="0" smtClean="0">
                <a:solidFill>
                  <a:srgbClr val="C00000"/>
                </a:solidFill>
                <a:latin typeface="Microsoft Sans Serif"/>
              </a:rPr>
              <a:t>значимость) </a:t>
            </a:r>
            <a:r>
              <a:rPr lang="ru-RU" sz="2000" b="1" kern="0" baseline="0" dirty="0" smtClean="0">
                <a:solidFill>
                  <a:srgbClr val="C00000"/>
                </a:solidFill>
                <a:latin typeface="Microsoft Sans Serif"/>
              </a:rPr>
              <a:t>для </a:t>
            </a:r>
            <a:r>
              <a:rPr lang="ru-RU" sz="2000" b="1" kern="0" baseline="0" dirty="0">
                <a:solidFill>
                  <a:srgbClr val="C00000"/>
                </a:solidFill>
                <a:latin typeface="Microsoft Sans Serif"/>
              </a:rPr>
              <a:t>внесения в </a:t>
            </a:r>
            <a:r>
              <a:rPr lang="ru-RU" sz="2000" b="1" kern="0" baseline="0" dirty="0" err="1">
                <a:solidFill>
                  <a:srgbClr val="C00000"/>
                </a:solidFill>
                <a:latin typeface="Microsoft Sans Serif"/>
              </a:rPr>
              <a:t>ЭлЖур</a:t>
            </a:r>
            <a:r>
              <a:rPr lang="ru-RU" sz="2000" b="1" kern="0" baseline="0" dirty="0">
                <a:solidFill>
                  <a:srgbClr val="C00000"/>
                </a:solidFill>
                <a:latin typeface="Microsoft Sans Serif"/>
              </a:rPr>
              <a:t>:</a:t>
            </a:r>
            <a:endParaRPr lang="ru-RU" dirty="0">
              <a:solidFill>
                <a:srgbClr val="C00000"/>
              </a:solidFill>
            </a:endParaRPr>
          </a:p>
        </p:txBody>
      </p:sp>
    </p:spTree>
    <p:extLst>
      <p:ext uri="{BB962C8B-B14F-4D97-AF65-F5344CB8AC3E}">
        <p14:creationId xmlns:p14="http://schemas.microsoft.com/office/powerpoint/2010/main" val="16820847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619672" y="22527"/>
            <a:ext cx="7412757" cy="715963"/>
          </a:xfrm>
        </p:spPr>
        <p:txBody>
          <a:bodyPr/>
          <a:lstStyle/>
          <a:p>
            <a:pPr algn="ctr"/>
            <a:r>
              <a:rPr lang="ru-RU" sz="2000" b="1" dirty="0"/>
              <a:t>Автоматизированная информационная система «Электронный журнал для школы» (</a:t>
            </a:r>
            <a:r>
              <a:rPr lang="ru-RU" sz="2000" b="1" dirty="0" err="1"/>
              <a:t>ЭлЖур</a:t>
            </a:r>
            <a:r>
              <a:rPr lang="ru-RU" sz="2000" b="1" dirty="0"/>
              <a:t>) </a:t>
            </a:r>
            <a:endParaRPr lang="ru-RU" sz="2000" dirty="0"/>
          </a:p>
        </p:txBody>
      </p:sp>
      <p:sp>
        <p:nvSpPr>
          <p:cNvPr id="2" name="TextBox 1"/>
          <p:cNvSpPr txBox="1"/>
          <p:nvPr/>
        </p:nvSpPr>
        <p:spPr>
          <a:xfrm>
            <a:off x="2699792" y="980728"/>
            <a:ext cx="5328592" cy="5016758"/>
          </a:xfrm>
          <a:prstGeom prst="rect">
            <a:avLst/>
          </a:prstGeom>
          <a:noFill/>
        </p:spPr>
        <p:txBody>
          <a:bodyPr wrap="square" rtlCol="0">
            <a:spAutoFit/>
          </a:bodyPr>
          <a:lstStyle/>
          <a:p>
            <a:r>
              <a:rPr lang="ru-RU" dirty="0" smtClean="0">
                <a:solidFill>
                  <a:srgbClr val="C00000"/>
                </a:solidFill>
              </a:rPr>
              <a:t>!</a:t>
            </a:r>
            <a:r>
              <a:rPr lang="ru-RU" dirty="0" smtClean="0">
                <a:solidFill>
                  <a:srgbClr val="105A5B"/>
                </a:solidFill>
              </a:rPr>
              <a:t> Рекомендовано </a:t>
            </a:r>
            <a:r>
              <a:rPr lang="ru-RU" dirty="0">
                <a:solidFill>
                  <a:srgbClr val="105A5B"/>
                </a:solidFill>
              </a:rPr>
              <a:t>познакомиться с материалами </a:t>
            </a:r>
            <a:r>
              <a:rPr lang="ru-RU" dirty="0" err="1">
                <a:solidFill>
                  <a:srgbClr val="105A5B"/>
                </a:solidFill>
              </a:rPr>
              <a:t>вебинара</a:t>
            </a:r>
            <a:r>
              <a:rPr lang="ru-RU" dirty="0">
                <a:solidFill>
                  <a:srgbClr val="105A5B"/>
                </a:solidFill>
              </a:rPr>
              <a:t> для учителей «Возможности </a:t>
            </a:r>
            <a:r>
              <a:rPr lang="ru-RU" dirty="0" err="1">
                <a:solidFill>
                  <a:srgbClr val="105A5B"/>
                </a:solidFill>
              </a:rPr>
              <a:t>ЭлЖур</a:t>
            </a:r>
            <a:r>
              <a:rPr lang="ru-RU" dirty="0">
                <a:solidFill>
                  <a:srgbClr val="105A5B"/>
                </a:solidFill>
              </a:rPr>
              <a:t> для педагогов 2016–2017. Режим доступа: </a:t>
            </a:r>
            <a:r>
              <a:rPr lang="ru-RU" u="sng" dirty="0">
                <a:hlinkClick r:id="rId4"/>
              </a:rPr>
              <a:t>http://</a:t>
            </a:r>
            <a:r>
              <a:rPr lang="ru-RU" u="sng" dirty="0" smtClean="0">
                <a:hlinkClick r:id="rId4"/>
              </a:rPr>
              <a:t>eljur.ru/vebinary-dlya-uchitelej-i-administratorov-elektronnogo-zhurnala#webinar24</a:t>
            </a:r>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p:txBody>
      </p:sp>
      <p:pic>
        <p:nvPicPr>
          <p:cNvPr id="819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13341" b="6012"/>
          <a:stretch/>
        </p:blipFill>
        <p:spPr bwMode="auto">
          <a:xfrm>
            <a:off x="1979712" y="2394232"/>
            <a:ext cx="6984776" cy="4259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2006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07704" y="188640"/>
            <a:ext cx="6984776" cy="1080120"/>
          </a:xfrm>
        </p:spPr>
        <p:txBody>
          <a:bodyPr/>
          <a:lstStyle/>
          <a:p>
            <a:pPr algn="ctr"/>
            <a:r>
              <a:rPr lang="ru-RU" sz="2800" dirty="0"/>
              <a:t>Организация работы </a:t>
            </a:r>
            <a:r>
              <a:rPr lang="ru-RU" sz="2800" dirty="0" smtClean="0"/>
              <a:t/>
            </a:r>
            <a:br>
              <a:rPr lang="ru-RU" sz="2800" dirty="0" smtClean="0"/>
            </a:br>
            <a:r>
              <a:rPr lang="ru-RU" sz="2800" dirty="0" smtClean="0"/>
              <a:t>по </a:t>
            </a:r>
            <a:r>
              <a:rPr lang="ru-RU" sz="2800" dirty="0"/>
              <a:t>индивидуальным проектам </a:t>
            </a:r>
            <a:r>
              <a:rPr lang="ru-RU" sz="2800" dirty="0" smtClean="0"/>
              <a:t/>
            </a:r>
            <a:br>
              <a:rPr lang="ru-RU" sz="2800" dirty="0" smtClean="0"/>
            </a:br>
            <a:r>
              <a:rPr lang="ru-RU" sz="2800" dirty="0" smtClean="0"/>
              <a:t>для </a:t>
            </a:r>
            <a:r>
              <a:rPr lang="ru-RU" sz="2800" dirty="0"/>
              <a:t>обучающихся 10–11-х классов</a:t>
            </a:r>
          </a:p>
        </p:txBody>
      </p:sp>
      <p:sp>
        <p:nvSpPr>
          <p:cNvPr id="60419" name="Rectangle 3"/>
          <p:cNvSpPr>
            <a:spLocks noGrp="1" noChangeArrowheads="1"/>
          </p:cNvSpPr>
          <p:nvPr>
            <p:ph type="body" idx="1"/>
          </p:nvPr>
        </p:nvSpPr>
        <p:spPr>
          <a:xfrm>
            <a:off x="251520" y="1844824"/>
            <a:ext cx="8872205" cy="4824536"/>
          </a:xfrm>
        </p:spPr>
        <p:txBody>
          <a:bodyPr/>
          <a:lstStyle/>
          <a:p>
            <a:pPr marL="0" indent="0">
              <a:buNone/>
            </a:pPr>
            <a:r>
              <a:rPr lang="ru-RU" sz="1400" dirty="0"/>
              <a:t>В соответствии с ФГОС СОО курс «Индивидуальный проект» является обязательной частью учебного плана среднего общего образования. </a:t>
            </a:r>
            <a:endParaRPr lang="ru-RU" sz="1400" dirty="0" smtClean="0"/>
          </a:p>
          <a:p>
            <a:pPr marL="0" indent="0">
              <a:buNone/>
            </a:pPr>
            <a:endParaRPr lang="ru-RU" sz="1400" dirty="0"/>
          </a:p>
          <a:p>
            <a:pPr marL="0" indent="0">
              <a:buNone/>
            </a:pPr>
            <a:r>
              <a:rPr lang="ru-RU" sz="1400" dirty="0" smtClean="0"/>
              <a:t>Индивидуальный </a:t>
            </a:r>
            <a:r>
              <a:rPr lang="ru-RU" sz="1400" dirty="0"/>
              <a:t>проект (далее – ИП) выполняется обучающимся самостоятельно под руководством </a:t>
            </a:r>
            <a:r>
              <a:rPr lang="ru-RU" sz="1400" dirty="0" err="1"/>
              <a:t>тьютора</a:t>
            </a:r>
            <a:r>
              <a:rPr lang="ru-RU" sz="1400" dirty="0"/>
              <a:t>. </a:t>
            </a:r>
            <a:endParaRPr lang="ru-RU" sz="1400" dirty="0" smtClean="0"/>
          </a:p>
          <a:p>
            <a:pPr marL="0" indent="0">
              <a:buNone/>
            </a:pPr>
            <a:r>
              <a:rPr lang="ru-RU" sz="1400" dirty="0" smtClean="0"/>
              <a:t>Сроки </a:t>
            </a:r>
            <a:r>
              <a:rPr lang="ru-RU" sz="1400" dirty="0"/>
              <a:t>реализации ИП: 1–2 года. </a:t>
            </a:r>
            <a:endParaRPr lang="ru-RU" sz="1400" dirty="0" smtClean="0"/>
          </a:p>
          <a:p>
            <a:pPr marL="0" indent="0">
              <a:buNone/>
            </a:pPr>
            <a:r>
              <a:rPr lang="ru-RU" sz="1400" dirty="0" smtClean="0"/>
              <a:t>ИП </a:t>
            </a:r>
            <a:r>
              <a:rPr lang="ru-RU" sz="1400" dirty="0"/>
              <a:t>выполняется в рамках одного или нескольких учебных </a:t>
            </a:r>
            <a:endParaRPr lang="ru-RU" sz="1400" dirty="0" smtClean="0"/>
          </a:p>
          <a:p>
            <a:pPr marL="0" indent="0">
              <a:buNone/>
            </a:pPr>
            <a:r>
              <a:rPr lang="ru-RU" sz="1400" dirty="0" smtClean="0"/>
              <a:t>На </a:t>
            </a:r>
            <a:r>
              <a:rPr lang="ru-RU" sz="1400" dirty="0"/>
              <a:t>выполнение ИП (учебное исследование или учебный проект) учебный план </a:t>
            </a:r>
            <a:r>
              <a:rPr lang="ru-RU" sz="1400" dirty="0" smtClean="0"/>
              <a:t>общеобразовательной </a:t>
            </a:r>
            <a:r>
              <a:rPr lang="ru-RU" sz="1400" dirty="0"/>
              <a:t>организации отводит необходимое количество часов</a:t>
            </a:r>
            <a:r>
              <a:rPr lang="ru-RU" sz="1400" dirty="0" smtClean="0"/>
              <a:t>.</a:t>
            </a:r>
          </a:p>
          <a:p>
            <a:pPr marL="0" indent="0">
              <a:buNone/>
            </a:pPr>
            <a:endParaRPr lang="ru-RU" sz="1400" dirty="0" smtClean="0"/>
          </a:p>
          <a:p>
            <a:pPr marL="0" indent="0">
              <a:buNone/>
            </a:pPr>
            <a:r>
              <a:rPr lang="ru-RU" sz="1400" dirty="0" smtClean="0"/>
              <a:t>ИП </a:t>
            </a:r>
            <a:r>
              <a:rPr lang="ru-RU" sz="1400" dirty="0"/>
              <a:t>может выполняться по одному из направлений: социальное, бизнес-проектирование, исследовательское, инженерно-конструкторское, информационное, творческое. </a:t>
            </a:r>
            <a:endParaRPr lang="ru-RU" sz="1400" dirty="0" smtClean="0"/>
          </a:p>
          <a:p>
            <a:pPr marL="0" indent="0">
              <a:buNone/>
            </a:pPr>
            <a:endParaRPr lang="ru-RU" sz="1400" b="1" dirty="0"/>
          </a:p>
          <a:p>
            <a:pPr marL="0" indent="0">
              <a:buNone/>
            </a:pPr>
            <a:r>
              <a:rPr lang="ru-RU" sz="1400" b="1" dirty="0" smtClean="0">
                <a:solidFill>
                  <a:srgbClr val="C00000"/>
                </a:solidFill>
              </a:rPr>
              <a:t>! Рекомендовано </a:t>
            </a:r>
            <a:r>
              <a:rPr lang="ru-RU" sz="1400" dirty="0"/>
              <a:t>познакомиться с «Методическими рекомендациями по преподаванию учебного курса «Индивидуальный проект» на уровне среднего общего образования (ФГОС)  в общеобразовательных организаций Республики Крым», </a:t>
            </a:r>
            <a:r>
              <a:rPr lang="ru-RU" sz="1400" dirty="0" smtClean="0"/>
              <a:t>автор </a:t>
            </a:r>
            <a:r>
              <a:rPr lang="ru-RU" sz="1400" dirty="0"/>
              <a:t>Шостак Е.Н., </a:t>
            </a:r>
            <a:r>
              <a:rPr lang="ru-RU" sz="1400" dirty="0" smtClean="0"/>
              <a:t>методист центра </a:t>
            </a:r>
            <a:r>
              <a:rPr lang="ru-RU" sz="1400" dirty="0"/>
              <a:t>подготовки руководящих кадров, школоведения и аттестации ГБОУ ДПО РК КРИППО. Режим доступа: </a:t>
            </a:r>
            <a:r>
              <a:rPr lang="ru-RU" sz="1800" u="sng" dirty="0">
                <a:hlinkClick r:id="rId3"/>
              </a:rPr>
              <a:t>https://www.krippo.ru/index.php/v-pomoshch-uchitelyu/v-pomosh-ychitelu</a:t>
            </a:r>
            <a:r>
              <a:rPr lang="ru-RU" sz="1800" dirty="0"/>
              <a:t>.</a:t>
            </a:r>
          </a:p>
        </p:txBody>
      </p:sp>
    </p:spTree>
    <p:extLst>
      <p:ext uri="{BB962C8B-B14F-4D97-AF65-F5344CB8AC3E}">
        <p14:creationId xmlns:p14="http://schemas.microsoft.com/office/powerpoint/2010/main" val="284002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683568" y="2420888"/>
            <a:ext cx="8136904" cy="4114800"/>
          </a:xfrm>
        </p:spPr>
        <p:txBody>
          <a:bodyPr/>
          <a:lstStyle/>
          <a:p>
            <a:pPr marL="0" indent="0">
              <a:buNone/>
            </a:pPr>
            <a:r>
              <a:rPr lang="ru-RU" sz="1600" b="1" dirty="0" smtClean="0"/>
              <a:t>Задачи</a:t>
            </a:r>
            <a:r>
              <a:rPr lang="ru-RU" sz="1600" b="1" dirty="0"/>
              <a:t>:</a:t>
            </a:r>
            <a:endParaRPr lang="ru-RU" sz="1600" dirty="0"/>
          </a:p>
          <a:p>
            <a:pPr lvl="0" algn="just"/>
            <a:r>
              <a:rPr lang="ru-RU" sz="1400" dirty="0"/>
              <a:t>Ознакомить методистов (специалистов) муниципальных методических служб, курирующих преподавание предметов социально-гуманитарного цикла Республики Крым, с изменениями в преподавании истории и обществознания в 2020/2021 учебном году</a:t>
            </a:r>
          </a:p>
          <a:p>
            <a:pPr lvl="0" algn="just"/>
            <a:r>
              <a:rPr lang="ru-RU" sz="1400" dirty="0"/>
              <a:t>Ознакомить и выработать методические рекомендации по использованию электронных ресурсов в урочной деятельности, при подготовке к ГИА и ВПР по истории и обществознанию в условиях дистанционного обучения</a:t>
            </a:r>
          </a:p>
          <a:p>
            <a:pPr lvl="0" algn="just"/>
            <a:r>
              <a:rPr lang="ru-RU" sz="1400" dirty="0"/>
              <a:t>Представить опыт работы учителей истории Республики Крым по проектированию уроков истории в условиях дистанционного обучения</a:t>
            </a:r>
          </a:p>
          <a:p>
            <a:pPr lvl="0" algn="just"/>
            <a:r>
              <a:rPr lang="ru-RU" sz="1400" dirty="0"/>
              <a:t>Ознакомить с результатами ГИА–2020 в Республике Крым по истории и обществознанию, типичными ошибками выпускников и методическими рекомендациями по их преодолению </a:t>
            </a:r>
          </a:p>
          <a:p>
            <a:pPr lvl="0" algn="just"/>
            <a:r>
              <a:rPr lang="ru-RU" sz="1400" dirty="0"/>
              <a:t>Представить методические рекомендации по работе учителей учебных предметов социально-гуманитарного цикла с автоматизированной информационной системой «Электронный журнал для школы» (АИС </a:t>
            </a:r>
            <a:r>
              <a:rPr lang="ru-RU" sz="1400" dirty="0" err="1"/>
              <a:t>ЭлЖур</a:t>
            </a:r>
            <a:r>
              <a:rPr lang="ru-RU" sz="1400" dirty="0"/>
              <a:t>)</a:t>
            </a:r>
          </a:p>
          <a:p>
            <a:pPr lvl="0" algn="just"/>
            <a:r>
              <a:rPr lang="ru-RU" sz="1400" dirty="0"/>
              <a:t>Представить опыт работы учителей истории и обществознания Республики Крым по формированию предметных, метапредметных и личностных образовательных результатов в процессе организации внеурочной деятельности </a:t>
            </a:r>
          </a:p>
          <a:p>
            <a:pPr>
              <a:lnSpc>
                <a:spcPct val="80000"/>
              </a:lnSpc>
            </a:pPr>
            <a:endParaRPr lang="en-US" altLang="ru-RU" sz="1600" dirty="0">
              <a:solidFill>
                <a:srgbClr val="247274"/>
              </a:solidFill>
              <a:latin typeface="Verdana" pitchFamily="34" charset="0"/>
              <a:ea typeface="굴림" charset="-127"/>
            </a:endParaRPr>
          </a:p>
        </p:txBody>
      </p:sp>
      <p:sp>
        <p:nvSpPr>
          <p:cNvPr id="17413" name="Rectangle 5"/>
          <p:cNvSpPr>
            <a:spLocks noGrp="1" noChangeArrowheads="1"/>
          </p:cNvSpPr>
          <p:nvPr>
            <p:ph type="title"/>
          </p:nvPr>
        </p:nvSpPr>
        <p:spPr>
          <a:xfrm>
            <a:off x="611560" y="1646238"/>
            <a:ext cx="7560840" cy="715962"/>
          </a:xfrm>
        </p:spPr>
        <p:txBody>
          <a:bodyPr/>
          <a:lstStyle/>
          <a:p>
            <a:pPr algn="just"/>
            <a:r>
              <a:rPr lang="ru-RU" altLang="ru-RU" sz="1800" b="1" u="sng" dirty="0" smtClean="0">
                <a:solidFill>
                  <a:srgbClr val="247274"/>
                </a:solidFill>
              </a:rPr>
              <a:t>Цель: </a:t>
            </a:r>
            <a:r>
              <a:rPr lang="ru-RU" altLang="ru-RU" sz="1400" dirty="0" smtClean="0">
                <a:solidFill>
                  <a:srgbClr val="247274"/>
                </a:solidFill>
              </a:rPr>
              <a:t>совершенствование качества преподавания социально-гуманитарных дисциплин в 2020/2021 учебном году в общеобразовательных организациях Республики Крым </a:t>
            </a:r>
            <a:endParaRPr lang="ru-RU" altLang="ru-RU" sz="1400" dirty="0">
              <a:solidFill>
                <a:srgbClr val="247274"/>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07704" y="188640"/>
            <a:ext cx="6984776" cy="1080120"/>
          </a:xfrm>
        </p:spPr>
        <p:txBody>
          <a:bodyPr/>
          <a:lstStyle/>
          <a:p>
            <a:pPr algn="ctr"/>
            <a:r>
              <a:rPr lang="ru-RU" sz="2800" dirty="0"/>
              <a:t>Организация работы </a:t>
            </a:r>
            <a:r>
              <a:rPr lang="ru-RU" sz="2800" dirty="0" smtClean="0"/>
              <a:t/>
            </a:r>
            <a:br>
              <a:rPr lang="ru-RU" sz="2800" dirty="0" smtClean="0"/>
            </a:br>
            <a:r>
              <a:rPr lang="ru-RU" sz="2800" dirty="0" smtClean="0"/>
              <a:t>по </a:t>
            </a:r>
            <a:r>
              <a:rPr lang="ru-RU" sz="2800" dirty="0"/>
              <a:t>индивидуальным проектам </a:t>
            </a:r>
            <a:r>
              <a:rPr lang="ru-RU" sz="2800" dirty="0" smtClean="0"/>
              <a:t/>
            </a:r>
            <a:br>
              <a:rPr lang="ru-RU" sz="2800" dirty="0" smtClean="0"/>
            </a:br>
            <a:r>
              <a:rPr lang="ru-RU" sz="2800" dirty="0" smtClean="0"/>
              <a:t>для </a:t>
            </a:r>
            <a:r>
              <a:rPr lang="ru-RU" sz="2800" dirty="0"/>
              <a:t>обучающихся 10–11-х классов</a:t>
            </a:r>
          </a:p>
        </p:txBody>
      </p:sp>
      <p:sp>
        <p:nvSpPr>
          <p:cNvPr id="60419" name="Rectangle 3"/>
          <p:cNvSpPr>
            <a:spLocks noGrp="1" noChangeArrowheads="1"/>
          </p:cNvSpPr>
          <p:nvPr>
            <p:ph type="body" idx="1"/>
          </p:nvPr>
        </p:nvSpPr>
        <p:spPr>
          <a:xfrm>
            <a:off x="251520" y="1844824"/>
            <a:ext cx="8872205" cy="4824536"/>
          </a:xfrm>
        </p:spPr>
        <p:txBody>
          <a:bodyPr/>
          <a:lstStyle/>
          <a:p>
            <a:pPr marL="0" indent="0">
              <a:buNone/>
            </a:pPr>
            <a:r>
              <a:rPr lang="ru-RU" sz="1400" dirty="0"/>
              <a:t>В соответствии с ФГОС СОО курс «Индивидуальный проект» является обязательной частью учебного плана среднего общего образования. </a:t>
            </a:r>
            <a:endParaRPr lang="ru-RU" sz="1400" dirty="0" smtClean="0"/>
          </a:p>
          <a:p>
            <a:pPr marL="0" indent="0">
              <a:buNone/>
            </a:pPr>
            <a:endParaRPr lang="ru-RU" sz="1400" dirty="0"/>
          </a:p>
          <a:p>
            <a:pPr marL="0" indent="0">
              <a:buNone/>
            </a:pPr>
            <a:r>
              <a:rPr lang="ru-RU" sz="1400" dirty="0" smtClean="0"/>
              <a:t>Индивидуальный </a:t>
            </a:r>
            <a:r>
              <a:rPr lang="ru-RU" sz="1400" dirty="0"/>
              <a:t>проект (далее – ИП) выполняется обучающимся самостоятельно под руководством </a:t>
            </a:r>
            <a:r>
              <a:rPr lang="ru-RU" sz="1400" dirty="0" err="1"/>
              <a:t>тьютора</a:t>
            </a:r>
            <a:r>
              <a:rPr lang="ru-RU" sz="1400" dirty="0"/>
              <a:t>. </a:t>
            </a:r>
            <a:endParaRPr lang="ru-RU" sz="1400" dirty="0" smtClean="0"/>
          </a:p>
          <a:p>
            <a:pPr marL="0" indent="0">
              <a:buNone/>
            </a:pPr>
            <a:r>
              <a:rPr lang="ru-RU" sz="1400" dirty="0" smtClean="0"/>
              <a:t>Сроки </a:t>
            </a:r>
            <a:r>
              <a:rPr lang="ru-RU" sz="1400" dirty="0"/>
              <a:t>реализации ИП: 1–2 года. </a:t>
            </a:r>
            <a:endParaRPr lang="ru-RU" sz="1400" dirty="0" smtClean="0"/>
          </a:p>
          <a:p>
            <a:pPr marL="0" indent="0">
              <a:buNone/>
            </a:pPr>
            <a:r>
              <a:rPr lang="ru-RU" sz="1400" dirty="0" smtClean="0"/>
              <a:t>ИП </a:t>
            </a:r>
            <a:r>
              <a:rPr lang="ru-RU" sz="1400" dirty="0"/>
              <a:t>выполняется в рамках одного или нескольких учебных </a:t>
            </a:r>
            <a:endParaRPr lang="ru-RU" sz="1400" dirty="0" smtClean="0"/>
          </a:p>
          <a:p>
            <a:pPr marL="0" indent="0">
              <a:buNone/>
            </a:pPr>
            <a:r>
              <a:rPr lang="ru-RU" sz="1400" dirty="0" smtClean="0"/>
              <a:t>На </a:t>
            </a:r>
            <a:r>
              <a:rPr lang="ru-RU" sz="1400" dirty="0"/>
              <a:t>выполнение ИП (учебное исследование или учебный проект) учебный план </a:t>
            </a:r>
            <a:r>
              <a:rPr lang="ru-RU" sz="1400" dirty="0" smtClean="0"/>
              <a:t>общеобразовательной </a:t>
            </a:r>
            <a:r>
              <a:rPr lang="ru-RU" sz="1400" dirty="0"/>
              <a:t>организации отводит необходимое количество часов</a:t>
            </a:r>
            <a:r>
              <a:rPr lang="ru-RU" sz="1400" dirty="0" smtClean="0"/>
              <a:t>.</a:t>
            </a:r>
          </a:p>
          <a:p>
            <a:pPr marL="0" indent="0">
              <a:buNone/>
            </a:pPr>
            <a:endParaRPr lang="ru-RU" sz="1400" dirty="0" smtClean="0"/>
          </a:p>
          <a:p>
            <a:pPr marL="0" indent="0">
              <a:buNone/>
            </a:pPr>
            <a:r>
              <a:rPr lang="ru-RU" sz="1400" dirty="0" smtClean="0"/>
              <a:t>ИП </a:t>
            </a:r>
            <a:r>
              <a:rPr lang="ru-RU" sz="1400" dirty="0"/>
              <a:t>может выполняться по одному из направлений: социальное, бизнес-проектирование, исследовательское, инженерно-конструкторское, информационное, творческое. </a:t>
            </a:r>
            <a:endParaRPr lang="ru-RU" sz="1400" dirty="0" smtClean="0"/>
          </a:p>
          <a:p>
            <a:pPr marL="0" indent="0">
              <a:buNone/>
            </a:pPr>
            <a:endParaRPr lang="ru-RU" sz="1400" b="1" dirty="0"/>
          </a:p>
          <a:p>
            <a:pPr marL="0" indent="0">
              <a:buNone/>
            </a:pPr>
            <a:r>
              <a:rPr lang="ru-RU" sz="1400" b="1" dirty="0" smtClean="0">
                <a:solidFill>
                  <a:srgbClr val="C00000"/>
                </a:solidFill>
              </a:rPr>
              <a:t>! Рекомендовано </a:t>
            </a:r>
            <a:r>
              <a:rPr lang="ru-RU" sz="1400" dirty="0"/>
              <a:t>познакомиться с «Методическими рекомендациями по преподаванию учебного курса «Индивидуальный проект» на уровне среднего общего образования (ФГОС)  в общеобразовательных организаций Республики Крым», </a:t>
            </a:r>
            <a:r>
              <a:rPr lang="ru-RU" sz="1400" dirty="0" smtClean="0"/>
              <a:t>автор </a:t>
            </a:r>
            <a:r>
              <a:rPr lang="ru-RU" sz="1400" dirty="0"/>
              <a:t>Шостак Е.Н., </a:t>
            </a:r>
            <a:r>
              <a:rPr lang="ru-RU" sz="1400" dirty="0" smtClean="0"/>
              <a:t>методист центра </a:t>
            </a:r>
            <a:r>
              <a:rPr lang="ru-RU" sz="1400" dirty="0"/>
              <a:t>подготовки руководящих кадров, школоведения и аттестации ГБОУ ДПО РК КРИППО. Режим доступа: </a:t>
            </a:r>
            <a:r>
              <a:rPr lang="ru-RU" sz="1800" u="sng" dirty="0">
                <a:hlinkClick r:id="rId3"/>
              </a:rPr>
              <a:t>https://www.krippo.ru/index.php/v-pomoshch-uchitelyu/v-pomosh-ychitelu</a:t>
            </a:r>
            <a:r>
              <a:rPr lang="ru-RU" sz="1800" dirty="0"/>
              <a:t>.</a:t>
            </a:r>
          </a:p>
        </p:txBody>
      </p:sp>
    </p:spTree>
    <p:extLst>
      <p:ext uri="{BB962C8B-B14F-4D97-AF65-F5344CB8AC3E}">
        <p14:creationId xmlns:p14="http://schemas.microsoft.com/office/powerpoint/2010/main" val="2385953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79712" y="188640"/>
            <a:ext cx="6934200" cy="715962"/>
          </a:xfrm>
        </p:spPr>
        <p:txBody>
          <a:bodyPr/>
          <a:lstStyle/>
          <a:p>
            <a:pPr algn="ctr"/>
            <a:r>
              <a:rPr lang="ru-RU" altLang="ru-RU" sz="2400" b="1" dirty="0" err="1" smtClean="0">
                <a:solidFill>
                  <a:schemeClr val="accent2">
                    <a:lumMod val="75000"/>
                  </a:schemeClr>
                </a:solidFill>
              </a:rPr>
              <a:t>Дистант</a:t>
            </a:r>
            <a:r>
              <a:rPr lang="ru-RU" altLang="ru-RU" sz="2400" b="1" dirty="0" smtClean="0">
                <a:solidFill>
                  <a:schemeClr val="accent2">
                    <a:lumMod val="75000"/>
                  </a:schemeClr>
                </a:solidFill>
              </a:rPr>
              <a:t>!!! Работам вместе!</a:t>
            </a:r>
            <a:endParaRPr lang="en-US" altLang="ru-RU" sz="2400" b="1" dirty="0">
              <a:solidFill>
                <a:schemeClr val="accent2">
                  <a:lumMod val="75000"/>
                </a:schemeClr>
              </a:solidFill>
            </a:endParaRPr>
          </a:p>
        </p:txBody>
      </p:sp>
      <p:sp>
        <p:nvSpPr>
          <p:cNvPr id="60419" name="Rectangle 3"/>
          <p:cNvSpPr>
            <a:spLocks noGrp="1" noChangeArrowheads="1"/>
          </p:cNvSpPr>
          <p:nvPr>
            <p:ph type="body" idx="1"/>
          </p:nvPr>
        </p:nvSpPr>
        <p:spPr>
          <a:xfrm>
            <a:off x="1835696" y="836712"/>
            <a:ext cx="6934200" cy="4267200"/>
          </a:xfrm>
        </p:spPr>
        <p:txBody>
          <a:bodyPr/>
          <a:lstStyle/>
          <a:p>
            <a:pPr>
              <a:lnSpc>
                <a:spcPct val="80000"/>
              </a:lnSpc>
            </a:pPr>
            <a:endParaRPr lang="ru-RU" altLang="ru-RU" sz="1800" dirty="0">
              <a:solidFill>
                <a:schemeClr val="accent2">
                  <a:lumMod val="75000"/>
                </a:schemeClr>
              </a:solidFill>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287" r="13935" b="10866"/>
          <a:stretch/>
        </p:blipFill>
        <p:spPr bwMode="auto">
          <a:xfrm>
            <a:off x="539552" y="1052737"/>
            <a:ext cx="8094633" cy="4433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763688" y="5301208"/>
            <a:ext cx="7380312" cy="1384995"/>
          </a:xfrm>
          <a:prstGeom prst="rect">
            <a:avLst/>
          </a:prstGeom>
          <a:noFill/>
        </p:spPr>
        <p:txBody>
          <a:bodyPr wrap="square" rtlCol="0">
            <a:spAutoFit/>
          </a:bodyPr>
          <a:lstStyle/>
          <a:p>
            <a:pPr algn="just"/>
            <a:endParaRPr lang="ru-RU" sz="1400" dirty="0" smtClean="0">
              <a:solidFill>
                <a:schemeClr val="accent2">
                  <a:lumMod val="75000"/>
                </a:schemeClr>
              </a:solidFill>
            </a:endParaRPr>
          </a:p>
          <a:p>
            <a:pPr marL="285750" indent="-285750" algn="just">
              <a:buFontTx/>
              <a:buChar char="-"/>
            </a:pPr>
            <a:r>
              <a:rPr lang="ru-RU" sz="1400" b="1" dirty="0">
                <a:solidFill>
                  <a:schemeClr val="accent2">
                    <a:lumMod val="75000"/>
                  </a:schemeClr>
                </a:solidFill>
              </a:rPr>
              <a:t>Методические рекомендации по организации изучения/повторения сложных вопросов </a:t>
            </a:r>
            <a:r>
              <a:rPr lang="ru-RU" sz="1400" b="1" dirty="0" smtClean="0">
                <a:solidFill>
                  <a:schemeClr val="accent2">
                    <a:lumMod val="75000"/>
                  </a:schemeClr>
                </a:solidFill>
              </a:rPr>
              <a:t>истории</a:t>
            </a:r>
          </a:p>
          <a:p>
            <a:pPr marL="285750" indent="-285750" algn="just">
              <a:buFontTx/>
              <a:buChar char="-"/>
            </a:pPr>
            <a:r>
              <a:rPr lang="ru-RU" sz="1400" b="1" dirty="0" smtClean="0">
                <a:solidFill>
                  <a:schemeClr val="accent2">
                    <a:lumMod val="75000"/>
                  </a:schemeClr>
                </a:solidFill>
              </a:rPr>
              <a:t>Методические рекомендации по реализации образовательных </a:t>
            </a:r>
            <a:r>
              <a:rPr lang="ru-RU" sz="1400" b="1" dirty="0">
                <a:solidFill>
                  <a:schemeClr val="accent2">
                    <a:lumMod val="75000"/>
                  </a:schemeClr>
                </a:solidFill>
              </a:rPr>
              <a:t>программ основного общего, среднего общего образования по истории с применением электронного обучения и дистанционных образовательных технологий</a:t>
            </a:r>
          </a:p>
        </p:txBody>
      </p:sp>
    </p:spTree>
    <p:extLst>
      <p:ext uri="{BB962C8B-B14F-4D97-AF65-F5344CB8AC3E}">
        <p14:creationId xmlns:p14="http://schemas.microsoft.com/office/powerpoint/2010/main" val="21767025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79712" y="188640"/>
            <a:ext cx="6934200" cy="715962"/>
          </a:xfrm>
        </p:spPr>
        <p:txBody>
          <a:bodyPr/>
          <a:lstStyle/>
          <a:p>
            <a:pPr algn="ctr"/>
            <a:r>
              <a:rPr lang="ru-RU" altLang="ru-RU" sz="2400" b="1" dirty="0" smtClean="0">
                <a:solidFill>
                  <a:schemeClr val="accent2">
                    <a:lumMod val="75000"/>
                  </a:schemeClr>
                </a:solidFill>
              </a:rPr>
              <a:t>Вопрос методисту</a:t>
            </a:r>
            <a:endParaRPr lang="en-US" altLang="ru-RU" sz="2400" b="1" dirty="0">
              <a:solidFill>
                <a:schemeClr val="accent2">
                  <a:lumMod val="75000"/>
                </a:schemeClr>
              </a:solidFill>
            </a:endParaRPr>
          </a:p>
        </p:txBody>
      </p:sp>
      <p:sp>
        <p:nvSpPr>
          <p:cNvPr id="60419" name="Rectangle 3"/>
          <p:cNvSpPr>
            <a:spLocks noGrp="1" noChangeArrowheads="1"/>
          </p:cNvSpPr>
          <p:nvPr>
            <p:ph type="body" idx="1"/>
          </p:nvPr>
        </p:nvSpPr>
        <p:spPr>
          <a:xfrm>
            <a:off x="1835696" y="836712"/>
            <a:ext cx="6934200" cy="4267200"/>
          </a:xfrm>
        </p:spPr>
        <p:txBody>
          <a:bodyPr/>
          <a:lstStyle/>
          <a:p>
            <a:pPr>
              <a:lnSpc>
                <a:spcPct val="80000"/>
              </a:lnSpc>
            </a:pPr>
            <a:endParaRPr lang="ru-RU" altLang="ru-RU" sz="1800" dirty="0">
              <a:solidFill>
                <a:schemeClr val="accent2">
                  <a:lumMod val="75000"/>
                </a:schemeClr>
              </a:solidFill>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9328" r="13890" b="5184"/>
          <a:stretch/>
        </p:blipFill>
        <p:spPr bwMode="auto">
          <a:xfrm>
            <a:off x="1403648" y="1192108"/>
            <a:ext cx="7440743" cy="4153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00757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79712" y="188640"/>
            <a:ext cx="6934200" cy="715962"/>
          </a:xfrm>
        </p:spPr>
        <p:txBody>
          <a:bodyPr/>
          <a:lstStyle/>
          <a:p>
            <a:pPr algn="ctr"/>
            <a:r>
              <a:rPr lang="ru-RU" altLang="ru-RU" sz="2400" b="1" dirty="0" smtClean="0">
                <a:solidFill>
                  <a:schemeClr val="accent2">
                    <a:lumMod val="75000"/>
                  </a:schemeClr>
                </a:solidFill>
              </a:rPr>
              <a:t>ГИА-Карта Республики Крым</a:t>
            </a:r>
            <a:endParaRPr lang="en-US" altLang="ru-RU" sz="2400" b="1" dirty="0">
              <a:solidFill>
                <a:schemeClr val="accent2">
                  <a:lumMod val="75000"/>
                </a:schemeClr>
              </a:solidFill>
            </a:endParaRPr>
          </a:p>
        </p:txBody>
      </p:sp>
      <p:sp>
        <p:nvSpPr>
          <p:cNvPr id="60419" name="Rectangle 3"/>
          <p:cNvSpPr>
            <a:spLocks noGrp="1" noChangeArrowheads="1"/>
          </p:cNvSpPr>
          <p:nvPr>
            <p:ph type="body" idx="1"/>
          </p:nvPr>
        </p:nvSpPr>
        <p:spPr>
          <a:xfrm>
            <a:off x="1835696" y="836712"/>
            <a:ext cx="6934200" cy="4267200"/>
          </a:xfrm>
        </p:spPr>
        <p:txBody>
          <a:bodyPr/>
          <a:lstStyle/>
          <a:p>
            <a:pPr>
              <a:lnSpc>
                <a:spcPct val="80000"/>
              </a:lnSpc>
            </a:pPr>
            <a:endParaRPr lang="ru-RU" altLang="ru-RU" sz="1800" dirty="0">
              <a:solidFill>
                <a:schemeClr val="accent2">
                  <a:lumMod val="75000"/>
                </a:schemeClr>
              </a:solidFill>
            </a:endParaRPr>
          </a:p>
        </p:txBody>
      </p:sp>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67" r="6003" b="6250"/>
          <a:stretch/>
        </p:blipFill>
        <p:spPr bwMode="auto">
          <a:xfrm>
            <a:off x="222490" y="1534015"/>
            <a:ext cx="8309950" cy="4832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64978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187624" y="548680"/>
            <a:ext cx="6984776" cy="1080120"/>
          </a:xfrm>
        </p:spPr>
        <p:txBody>
          <a:bodyPr/>
          <a:lstStyle/>
          <a:p>
            <a:pPr algn="ctr"/>
            <a:r>
              <a:rPr lang="ru-RU" sz="2000" dirty="0" smtClean="0"/>
              <a:t>Создание </a:t>
            </a:r>
            <a:r>
              <a:rPr lang="ru-RU" sz="2000" dirty="0"/>
              <a:t>мультимедийных интерактивных упражнений с помощью </a:t>
            </a:r>
            <a:r>
              <a:rPr lang="ru-RU" sz="2000" dirty="0" err="1"/>
              <a:t>web</a:t>
            </a:r>
            <a:r>
              <a:rPr lang="ru-RU" sz="2000" dirty="0"/>
              <a:t>-сервиса </a:t>
            </a:r>
            <a:r>
              <a:rPr lang="ru-RU" sz="2000" i="1" dirty="0" smtClean="0"/>
              <a:t>LearningApps.org</a:t>
            </a:r>
            <a:br>
              <a:rPr lang="ru-RU" sz="2000" i="1" dirty="0" smtClean="0"/>
            </a:br>
            <a:r>
              <a:rPr lang="ru-RU" sz="2000" i="1" dirty="0"/>
              <a:t/>
            </a:r>
            <a:br>
              <a:rPr lang="ru-RU" sz="2000" i="1" dirty="0"/>
            </a:br>
            <a:endParaRPr lang="en-US" altLang="ru-RU" sz="2000" dirty="0">
              <a:solidFill>
                <a:schemeClr val="accent2">
                  <a:lumMod val="75000"/>
                </a:schemeClr>
              </a:solidFill>
            </a:endParaRPr>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006" r="14055" b="4427"/>
          <a:stretch/>
        </p:blipFill>
        <p:spPr bwMode="auto">
          <a:xfrm>
            <a:off x="1475656" y="2082767"/>
            <a:ext cx="6408712" cy="4657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9324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1257300" y="2514600"/>
            <a:ext cx="6705600" cy="4114800"/>
          </a:xfrm>
        </p:spPr>
        <p:txBody>
          <a:bodyPr/>
          <a:lstStyle/>
          <a:p>
            <a:pPr>
              <a:lnSpc>
                <a:spcPct val="80000"/>
              </a:lnSpc>
            </a:pPr>
            <a:r>
              <a:rPr lang="en-US" altLang="ko-KR" sz="1600">
                <a:solidFill>
                  <a:srgbClr val="247274"/>
                </a:solidFill>
                <a:latin typeface="Verdana" pitchFamily="34" charset="0"/>
                <a:ea typeface="굴림" charset="-127"/>
              </a:rPr>
              <a:t>Your Text here</a:t>
            </a:r>
          </a:p>
          <a:p>
            <a:pPr>
              <a:lnSpc>
                <a:spcPct val="80000"/>
              </a:lnSpc>
            </a:pPr>
            <a:endParaRPr lang="en-US" altLang="ko-KR" sz="1600">
              <a:solidFill>
                <a:srgbClr val="247274"/>
              </a:solidFill>
              <a:latin typeface="Verdana" pitchFamily="34" charset="0"/>
              <a:ea typeface="굴림" charset="-127"/>
            </a:endParaRPr>
          </a:p>
          <a:p>
            <a:pPr>
              <a:lnSpc>
                <a:spcPct val="80000"/>
              </a:lnSpc>
            </a:pPr>
            <a:r>
              <a:rPr lang="en-US" altLang="ko-KR" sz="1600">
                <a:solidFill>
                  <a:srgbClr val="247274"/>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600">
              <a:solidFill>
                <a:srgbClr val="247274"/>
              </a:solidFill>
              <a:latin typeface="Verdana" pitchFamily="34" charset="0"/>
              <a:ea typeface="굴림" charset="-127"/>
            </a:endParaRPr>
          </a:p>
          <a:p>
            <a:pPr>
              <a:lnSpc>
                <a:spcPct val="80000"/>
              </a:lnSpc>
            </a:pPr>
            <a:r>
              <a:rPr lang="en-US" altLang="ko-KR" sz="1600">
                <a:solidFill>
                  <a:srgbClr val="247274"/>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pPr>
              <a:lnSpc>
                <a:spcPct val="80000"/>
              </a:lnSpc>
            </a:pPr>
            <a:endParaRPr lang="en-US" altLang="ko-KR" sz="1600">
              <a:solidFill>
                <a:srgbClr val="247274"/>
              </a:solidFill>
              <a:latin typeface="Verdana" pitchFamily="34" charset="0"/>
              <a:ea typeface="굴림" charset="-127"/>
            </a:endParaRPr>
          </a:p>
          <a:p>
            <a:pPr>
              <a:lnSpc>
                <a:spcPct val="80000"/>
              </a:lnSpc>
            </a:pPr>
            <a:r>
              <a:rPr lang="en-US" altLang="ko-KR" sz="1600">
                <a:solidFill>
                  <a:srgbClr val="247274"/>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lang="en-US" altLang="ru-RU" sz="1600">
              <a:solidFill>
                <a:srgbClr val="247274"/>
              </a:solidFill>
              <a:latin typeface="Verdana" pitchFamily="34" charset="0"/>
              <a:ea typeface="굴림" charset="-127"/>
            </a:endParaRPr>
          </a:p>
        </p:txBody>
      </p:sp>
      <p:sp>
        <p:nvSpPr>
          <p:cNvPr id="17413" name="Rectangle 5"/>
          <p:cNvSpPr>
            <a:spLocks noGrp="1" noChangeArrowheads="1"/>
          </p:cNvSpPr>
          <p:nvPr>
            <p:ph type="title"/>
          </p:nvPr>
        </p:nvSpPr>
        <p:spPr>
          <a:xfrm>
            <a:off x="1066800" y="1646238"/>
            <a:ext cx="7315200" cy="715962"/>
          </a:xfrm>
        </p:spPr>
        <p:txBody>
          <a:bodyPr/>
          <a:lstStyle/>
          <a:p>
            <a:r>
              <a:rPr lang="en-US" altLang="ru-RU" sz="4000">
                <a:solidFill>
                  <a:srgbClr val="247274"/>
                </a:solidFill>
              </a:rPr>
              <a:t>Slide master</a:t>
            </a:r>
          </a:p>
        </p:txBody>
      </p:sp>
    </p:spTree>
    <p:extLst>
      <p:ext uri="{BB962C8B-B14F-4D97-AF65-F5344CB8AC3E}">
        <p14:creationId xmlns:p14="http://schemas.microsoft.com/office/powerpoint/2010/main" val="1619171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79712" y="620688"/>
            <a:ext cx="6934200" cy="715963"/>
          </a:xfrm>
        </p:spPr>
        <p:txBody>
          <a:bodyPr/>
          <a:lstStyle/>
          <a:p>
            <a:pPr algn="just"/>
            <a:r>
              <a:rPr lang="ru-RU" altLang="ru-RU" sz="2400" dirty="0" smtClean="0">
                <a:solidFill>
                  <a:srgbClr val="C00000"/>
                </a:solidFill>
              </a:rPr>
              <a:t>! В 2020/2021 учебном году завершается переход на линейную модель преподавания истории </a:t>
            </a:r>
            <a:r>
              <a:rPr lang="ru-RU" altLang="ru-RU" sz="2000" i="1" dirty="0" smtClean="0">
                <a:solidFill>
                  <a:srgbClr val="C00000"/>
                </a:solidFill>
              </a:rPr>
              <a:t>переходом на данную модель обучающихся 11-х классов</a:t>
            </a:r>
            <a:r>
              <a:rPr lang="ru-RU" altLang="ru-RU" sz="2400" dirty="0" smtClean="0">
                <a:solidFill>
                  <a:srgbClr val="C00000"/>
                </a:solidFill>
              </a:rPr>
              <a:t>. </a:t>
            </a:r>
            <a:r>
              <a:rPr lang="ru-RU" altLang="ru-RU" sz="1800" i="1" dirty="0" smtClean="0">
                <a:solidFill>
                  <a:srgbClr val="247274"/>
                </a:solidFill>
              </a:rPr>
              <a:t>(письмо Министерства образования и науки Российской Федерации от 07.12.2016г. №08-2655)</a:t>
            </a:r>
            <a:endParaRPr lang="en-US" altLang="ru-RU" sz="1800" i="1" dirty="0">
              <a:solidFill>
                <a:srgbClr val="247274"/>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6862150"/>
              </p:ext>
            </p:extLst>
          </p:nvPr>
        </p:nvGraphicFramePr>
        <p:xfrm>
          <a:off x="1979712" y="2924944"/>
          <a:ext cx="6912768" cy="3775965"/>
        </p:xfrm>
        <a:graphic>
          <a:graphicData uri="http://schemas.openxmlformats.org/drawingml/2006/table">
            <a:tbl>
              <a:tblPr firstRow="1" firstCol="1" lastRow="1" lastCol="1" bandRow="1" bandCol="1">
                <a:tableStyleId>{5C22544A-7EE6-4342-B048-85BDC9FD1C3A}</a:tableStyleId>
              </a:tblPr>
              <a:tblGrid>
                <a:gridCol w="644517"/>
                <a:gridCol w="6268251"/>
              </a:tblGrid>
              <a:tr h="380985">
                <a:tc>
                  <a:txBody>
                    <a:bodyPr/>
                    <a:lstStyle/>
                    <a:p>
                      <a:pPr algn="ctr">
                        <a:spcAft>
                          <a:spcPts val="0"/>
                        </a:spcAft>
                      </a:pPr>
                      <a:r>
                        <a:rPr lang="ru-RU" sz="1200" dirty="0">
                          <a:solidFill>
                            <a:srgbClr val="105A5B"/>
                          </a:solidFill>
                          <a:effectLst/>
                        </a:rPr>
                        <a:t>Класс</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7945" algn="ctr">
                        <a:lnSpc>
                          <a:spcPts val="1600"/>
                        </a:lnSpc>
                        <a:spcAft>
                          <a:spcPts val="0"/>
                        </a:spcAft>
                      </a:pPr>
                      <a:r>
                        <a:rPr lang="ru-RU" sz="1200" dirty="0">
                          <a:solidFill>
                            <a:srgbClr val="105A5B"/>
                          </a:solidFill>
                          <a:effectLst/>
                        </a:rPr>
                        <a:t>Всеобщая </a:t>
                      </a:r>
                      <a:r>
                        <a:rPr lang="ru-RU" sz="1200" dirty="0" smtClean="0">
                          <a:solidFill>
                            <a:srgbClr val="105A5B"/>
                          </a:solidFill>
                          <a:effectLst/>
                        </a:rPr>
                        <a:t>история / История </a:t>
                      </a:r>
                      <a:r>
                        <a:rPr lang="ru-RU" sz="1200" dirty="0">
                          <a:solidFill>
                            <a:srgbClr val="105A5B"/>
                          </a:solidFill>
                          <a:effectLst/>
                        </a:rPr>
                        <a:t>России</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302843">
                <a:tc>
                  <a:txBody>
                    <a:bodyPr/>
                    <a:lstStyle/>
                    <a:p>
                      <a:pPr marL="66675" algn="ctr">
                        <a:lnSpc>
                          <a:spcPts val="1575"/>
                        </a:lnSpc>
                        <a:spcAft>
                          <a:spcPts val="0"/>
                        </a:spcAft>
                      </a:pPr>
                      <a:r>
                        <a:rPr lang="ru-RU" sz="1200">
                          <a:solidFill>
                            <a:srgbClr val="105A5B"/>
                          </a:solidFill>
                          <a:effectLst/>
                        </a:rPr>
                        <a:t>5</a:t>
                      </a:r>
                      <a:endParaRPr lang="ru-RU" sz="110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7945" algn="just">
                        <a:lnSpc>
                          <a:spcPts val="1585"/>
                        </a:lnSpc>
                        <a:spcAft>
                          <a:spcPts val="0"/>
                        </a:spcAft>
                      </a:pPr>
                      <a:r>
                        <a:rPr lang="ru-RU" sz="1200" dirty="0">
                          <a:solidFill>
                            <a:srgbClr val="105A5B"/>
                          </a:solidFill>
                          <a:effectLst/>
                        </a:rPr>
                        <a:t>ИСТОРИЯ ДРЕВНЕГО МИРА (</a:t>
                      </a:r>
                      <a:r>
                        <a:rPr lang="en-US" sz="1200" dirty="0">
                          <a:solidFill>
                            <a:srgbClr val="105A5B"/>
                          </a:solidFill>
                          <a:effectLst/>
                        </a:rPr>
                        <a:t>IV</a:t>
                      </a:r>
                      <a:r>
                        <a:rPr lang="ru-RU" sz="1200" dirty="0">
                          <a:solidFill>
                            <a:srgbClr val="105A5B"/>
                          </a:solidFill>
                          <a:effectLst/>
                        </a:rPr>
                        <a:t> тыс. до н.э. – 476 г. н.э</a:t>
                      </a:r>
                      <a:r>
                        <a:rPr lang="ru-RU" sz="1200" dirty="0" smtClean="0">
                          <a:solidFill>
                            <a:srgbClr val="105A5B"/>
                          </a:solidFill>
                          <a:effectLst/>
                        </a:rPr>
                        <a:t>.)</a:t>
                      </a:r>
                    </a:p>
                    <a:p>
                      <a:pPr marL="67945" algn="just">
                        <a:lnSpc>
                          <a:spcPts val="1585"/>
                        </a:lnSpc>
                        <a:spcAft>
                          <a:spcPts val="0"/>
                        </a:spcAft>
                      </a:pP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594726">
                <a:tc>
                  <a:txBody>
                    <a:bodyPr/>
                    <a:lstStyle/>
                    <a:p>
                      <a:pPr marL="66675" algn="ctr">
                        <a:lnSpc>
                          <a:spcPts val="1515"/>
                        </a:lnSpc>
                        <a:spcAft>
                          <a:spcPts val="0"/>
                        </a:spcAft>
                      </a:pPr>
                      <a:r>
                        <a:rPr lang="ru-RU" sz="1200" dirty="0">
                          <a:solidFill>
                            <a:srgbClr val="105A5B"/>
                          </a:solidFill>
                          <a:effectLst/>
                        </a:rPr>
                        <a:t>6</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7945" algn="just">
                        <a:lnSpc>
                          <a:spcPts val="1510"/>
                        </a:lnSpc>
                        <a:spcAft>
                          <a:spcPts val="0"/>
                        </a:spcAft>
                      </a:pPr>
                      <a:r>
                        <a:rPr lang="ru-RU" sz="1200" dirty="0">
                          <a:solidFill>
                            <a:srgbClr val="105A5B"/>
                          </a:solidFill>
                          <a:effectLst/>
                        </a:rPr>
                        <a:t>ИСТОРИЯ	СРЕДНИХ	ВЕКОВ (VI–XV вв.) / ОТ ДРЕВНЕЙ РУСИ К РОССИЙСКОМУ ГОСУДАРСТВУ (VIII–XV вв.)</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901971">
                <a:tc>
                  <a:txBody>
                    <a:bodyPr/>
                    <a:lstStyle/>
                    <a:p>
                      <a:pPr marL="66675" algn="ctr">
                        <a:lnSpc>
                          <a:spcPts val="1515"/>
                        </a:lnSpc>
                        <a:spcAft>
                          <a:spcPts val="0"/>
                        </a:spcAft>
                      </a:pPr>
                      <a:r>
                        <a:rPr lang="ru-RU" sz="1200">
                          <a:solidFill>
                            <a:srgbClr val="105A5B"/>
                          </a:solidFill>
                          <a:effectLst/>
                        </a:rPr>
                        <a:t>7</a:t>
                      </a:r>
                      <a:endParaRPr lang="ru-RU" sz="110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7945" algn="just">
                        <a:lnSpc>
                          <a:spcPts val="1515"/>
                        </a:lnSpc>
                        <a:spcAft>
                          <a:spcPts val="0"/>
                        </a:spcAft>
                      </a:pPr>
                      <a:r>
                        <a:rPr lang="ru-RU" sz="1200" dirty="0">
                          <a:solidFill>
                            <a:srgbClr val="105A5B"/>
                          </a:solidFill>
                          <a:effectLst/>
                        </a:rPr>
                        <a:t>ИСТОРИЯ НОВОГО ВРЕМЕНИ (XVI–XVII вв.). От абсолютизма к парламентаризму. Первые буржуазные революции / РОССИЯ В XVI–XVII вв. От великого княжества к царству</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594726">
                <a:tc>
                  <a:txBody>
                    <a:bodyPr/>
                    <a:lstStyle/>
                    <a:p>
                      <a:pPr marL="65405" algn="ctr">
                        <a:lnSpc>
                          <a:spcPts val="1525"/>
                        </a:lnSpc>
                        <a:spcAft>
                          <a:spcPts val="0"/>
                        </a:spcAft>
                      </a:pPr>
                      <a:r>
                        <a:rPr lang="ru-RU" sz="1200">
                          <a:solidFill>
                            <a:srgbClr val="105A5B"/>
                          </a:solidFill>
                          <a:effectLst/>
                        </a:rPr>
                        <a:t>8</a:t>
                      </a:r>
                      <a:endParaRPr lang="ru-RU" sz="110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7945" algn="just">
                        <a:lnSpc>
                          <a:spcPts val="1525"/>
                        </a:lnSpc>
                        <a:spcAft>
                          <a:spcPts val="0"/>
                        </a:spcAft>
                      </a:pPr>
                      <a:r>
                        <a:rPr lang="ru-RU" sz="1200" dirty="0">
                          <a:solidFill>
                            <a:srgbClr val="105A5B"/>
                          </a:solidFill>
                          <a:effectLst/>
                        </a:rPr>
                        <a:t>ИСТОРИЯ НОВОГО ВРЕМЕНИ (XVIII в.) / РОССИЯ В КОНЦЕ XVII–XVIII вв. От царства к империи</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602202">
                <a:tc>
                  <a:txBody>
                    <a:bodyPr/>
                    <a:lstStyle/>
                    <a:p>
                      <a:pPr marL="65405" algn="ctr">
                        <a:lnSpc>
                          <a:spcPts val="1545"/>
                        </a:lnSpc>
                        <a:spcAft>
                          <a:spcPts val="0"/>
                        </a:spcAft>
                      </a:pPr>
                      <a:r>
                        <a:rPr lang="ru-RU" sz="1200">
                          <a:solidFill>
                            <a:srgbClr val="105A5B"/>
                          </a:solidFill>
                          <a:effectLst/>
                        </a:rPr>
                        <a:t>9</a:t>
                      </a:r>
                      <a:endParaRPr lang="ru-RU" sz="1100">
                        <a:solidFill>
                          <a:srgbClr val="105A5B"/>
                        </a:solidFill>
                        <a:effectLst/>
                      </a:endParaRPr>
                    </a:p>
                    <a:p>
                      <a:pPr marL="65405" algn="ctr">
                        <a:spcAft>
                          <a:spcPts val="0"/>
                        </a:spcAft>
                      </a:pPr>
                      <a:r>
                        <a:rPr lang="ru-RU" sz="1200">
                          <a:solidFill>
                            <a:srgbClr val="105A5B"/>
                          </a:solidFill>
                          <a:effectLst/>
                        </a:rPr>
                        <a:t> </a:t>
                      </a:r>
                      <a:endParaRPr lang="ru-RU" sz="110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6040" algn="just">
                        <a:spcAft>
                          <a:spcPts val="0"/>
                        </a:spcAft>
                      </a:pPr>
                      <a:r>
                        <a:rPr lang="ru-RU" sz="1200" dirty="0">
                          <a:solidFill>
                            <a:srgbClr val="105A5B"/>
                          </a:solidFill>
                          <a:effectLst/>
                        </a:rPr>
                        <a:t>ИСТОРИЯ </a:t>
                      </a:r>
                      <a:r>
                        <a:rPr lang="ru-RU" sz="1200" spc="-25" dirty="0">
                          <a:solidFill>
                            <a:srgbClr val="105A5B"/>
                          </a:solidFill>
                          <a:effectLst/>
                        </a:rPr>
                        <a:t>НОВОГО </a:t>
                      </a:r>
                      <a:r>
                        <a:rPr lang="ru-RU" sz="1200" dirty="0">
                          <a:solidFill>
                            <a:srgbClr val="105A5B"/>
                          </a:solidFill>
                          <a:effectLst/>
                        </a:rPr>
                        <a:t>ВРЕМЕНИ (XIX–</a:t>
                      </a:r>
                      <a:r>
                        <a:rPr lang="ru-RU" sz="1200" spc="-15" dirty="0">
                          <a:solidFill>
                            <a:srgbClr val="105A5B"/>
                          </a:solidFill>
                          <a:effectLst/>
                        </a:rPr>
                        <a:t>начало </a:t>
                      </a:r>
                      <a:r>
                        <a:rPr lang="en-US" sz="1200" spc="-15" dirty="0">
                          <a:solidFill>
                            <a:srgbClr val="105A5B"/>
                          </a:solidFill>
                          <a:effectLst/>
                        </a:rPr>
                        <a:t>XX</a:t>
                      </a:r>
                      <a:r>
                        <a:rPr lang="ru-RU" sz="1200" spc="-15" dirty="0">
                          <a:solidFill>
                            <a:srgbClr val="105A5B"/>
                          </a:solidFill>
                          <a:effectLst/>
                        </a:rPr>
                        <a:t> вв.)</a:t>
                      </a:r>
                      <a:r>
                        <a:rPr lang="ru-RU" sz="1200" dirty="0">
                          <a:solidFill>
                            <a:srgbClr val="105A5B"/>
                          </a:solidFill>
                          <a:effectLst/>
                        </a:rPr>
                        <a:t> / РОССИЙСКАЯ ИМПЕРИЯ</a:t>
                      </a:r>
                      <a:endParaRPr lang="ru-RU" sz="1100" dirty="0">
                        <a:solidFill>
                          <a:srgbClr val="105A5B"/>
                        </a:solidFill>
                        <a:effectLst/>
                      </a:endParaRPr>
                    </a:p>
                    <a:p>
                      <a:pPr marL="66040" algn="just">
                        <a:spcAft>
                          <a:spcPts val="0"/>
                        </a:spcAft>
                      </a:pPr>
                      <a:r>
                        <a:rPr lang="ru-RU" sz="1200" dirty="0">
                          <a:solidFill>
                            <a:srgbClr val="105A5B"/>
                          </a:solidFill>
                          <a:effectLst/>
                        </a:rPr>
                        <a:t>(XIX – начало XX вв.)</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r h="294955">
                <a:tc>
                  <a:txBody>
                    <a:bodyPr/>
                    <a:lstStyle/>
                    <a:p>
                      <a:pPr marL="65405" algn="ctr">
                        <a:lnSpc>
                          <a:spcPts val="1545"/>
                        </a:lnSpc>
                        <a:spcAft>
                          <a:spcPts val="0"/>
                        </a:spcAft>
                      </a:pPr>
                      <a:r>
                        <a:rPr lang="ru-RU" sz="1200">
                          <a:solidFill>
                            <a:srgbClr val="105A5B"/>
                          </a:solidFill>
                          <a:effectLst/>
                        </a:rPr>
                        <a:t>10–11</a:t>
                      </a:r>
                      <a:endParaRPr lang="ru-RU" sz="1100">
                        <a:solidFill>
                          <a:srgbClr val="105A5B"/>
                        </a:solidFill>
                        <a:effectLst/>
                        <a:latin typeface="Times New Roman"/>
                        <a:ea typeface="Times New Roman"/>
                      </a:endParaRPr>
                    </a:p>
                  </a:txBody>
                  <a:tcPr marL="0" marR="0" marT="0" marB="0">
                    <a:solidFill>
                      <a:schemeClr val="accent6">
                        <a:lumMod val="40000"/>
                        <a:lumOff val="60000"/>
                      </a:schemeClr>
                    </a:solidFill>
                  </a:tcPr>
                </a:tc>
                <a:tc>
                  <a:txBody>
                    <a:bodyPr/>
                    <a:lstStyle/>
                    <a:p>
                      <a:pPr marL="66040" algn="just">
                        <a:spcAft>
                          <a:spcPts val="0"/>
                        </a:spcAft>
                      </a:pPr>
                      <a:r>
                        <a:rPr lang="ru-RU" sz="1200" spc="-20" dirty="0">
                          <a:solidFill>
                            <a:srgbClr val="105A5B"/>
                          </a:solidFill>
                          <a:effectLst/>
                        </a:rPr>
                        <a:t>НОВЕЙШАЯ ИСТОРИЯ (1914 г. – начало </a:t>
                      </a:r>
                      <a:r>
                        <a:rPr lang="en-US" sz="1200" spc="-20" dirty="0">
                          <a:solidFill>
                            <a:srgbClr val="105A5B"/>
                          </a:solidFill>
                          <a:effectLst/>
                        </a:rPr>
                        <a:t>XXI</a:t>
                      </a:r>
                      <a:r>
                        <a:rPr lang="ru-RU" sz="1200" spc="-20" dirty="0">
                          <a:solidFill>
                            <a:srgbClr val="105A5B"/>
                          </a:solidFill>
                          <a:effectLst/>
                        </a:rPr>
                        <a:t> в.) / РОССИЯ (1914–2015 гг.)</a:t>
                      </a:r>
                      <a:endParaRPr lang="ru-RU" sz="1100" dirty="0">
                        <a:solidFill>
                          <a:srgbClr val="105A5B"/>
                        </a:solidFill>
                        <a:effectLst/>
                        <a:latin typeface="Times New Roman"/>
                        <a:ea typeface="Times New Roman"/>
                      </a:endParaRPr>
                    </a:p>
                  </a:txBody>
                  <a:tcPr marL="0" marR="0" marT="0" marB="0">
                    <a:solidFill>
                      <a:schemeClr val="accent6">
                        <a:lumMod val="40000"/>
                        <a:lumOff val="60000"/>
                      </a:schemeClr>
                    </a:solidFill>
                  </a:tcPr>
                </a:tc>
              </a:tr>
            </a:tbl>
          </a:graphicData>
        </a:graphic>
      </p:graphicFrame>
      <p:sp>
        <p:nvSpPr>
          <p:cNvPr id="3" name="Rectangle 4"/>
          <p:cNvSpPr>
            <a:spLocks noGrp="1" noChangeArrowheads="1"/>
          </p:cNvSpPr>
          <p:nvPr>
            <p:ph type="body" idx="1"/>
          </p:nvPr>
        </p:nvSpPr>
        <p:spPr bwMode="auto">
          <a:xfrm>
            <a:off x="2514010" y="2174087"/>
            <a:ext cx="5383205" cy="523220"/>
          </a:xfrm>
          <a:prstGeom prst="rect">
            <a:avLst/>
          </a:prstGeom>
          <a:noFill/>
          <a:ln>
            <a:noFill/>
          </a:ln>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effectLst/>
                <a:latin typeface="Arial" pitchFamily="34" charset="0"/>
                <a:ea typeface="Times New Roman" pitchFamily="18" charset="0"/>
              </a:rPr>
              <a:t>Хронологические рамки исторических периодов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400" b="1" i="0" u="none" strike="noStrike" cap="none" normalizeH="0" baseline="0" dirty="0" smtClean="0">
                <a:ln>
                  <a:noFill/>
                </a:ln>
                <a:effectLst/>
                <a:latin typeface="Arial" pitchFamily="34" charset="0"/>
                <a:ea typeface="Times New Roman" pitchFamily="18" charset="0"/>
              </a:rPr>
              <a:t>линейной модели школьного исторического образования</a:t>
            </a:r>
            <a:endParaRPr kumimoji="0" lang="ru-RU" altLang="ru-RU" sz="1400" b="1" i="0" u="none" strike="noStrike" cap="none" normalizeH="0" baseline="0" dirty="0" smtClean="0">
              <a:ln>
                <a:noFill/>
              </a:ln>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539552" y="1412776"/>
            <a:ext cx="8230344" cy="2304256"/>
          </a:xfrm>
        </p:spPr>
        <p:txBody>
          <a:bodyPr/>
          <a:lstStyle/>
          <a:p>
            <a:pPr marL="0" indent="0" algn="ctr">
              <a:lnSpc>
                <a:spcPct val="80000"/>
              </a:lnSpc>
              <a:buNone/>
            </a:pPr>
            <a:r>
              <a:rPr lang="ru-RU" altLang="ru-RU" dirty="0" smtClean="0">
                <a:solidFill>
                  <a:schemeClr val="accent1">
                    <a:lumMod val="75000"/>
                  </a:schemeClr>
                </a:solidFill>
              </a:rPr>
              <a:t>Федеральный  государственный образовательный стандарт среднего общего образования (далее – ФГОС СОО) </a:t>
            </a:r>
          </a:p>
          <a:p>
            <a:pPr marL="0" indent="0" algn="ctr">
              <a:lnSpc>
                <a:spcPct val="80000"/>
              </a:lnSpc>
              <a:buNone/>
            </a:pPr>
            <a:r>
              <a:rPr lang="ru-RU" altLang="ru-RU" sz="2000" dirty="0">
                <a:solidFill>
                  <a:schemeClr val="accent1">
                    <a:lumMod val="75000"/>
                  </a:schemeClr>
                </a:solidFill>
              </a:rPr>
              <a:t>(Приказ </a:t>
            </a:r>
            <a:r>
              <a:rPr lang="ru-RU" altLang="ru-RU" sz="2000" dirty="0" err="1">
                <a:solidFill>
                  <a:schemeClr val="accent1">
                    <a:lumMod val="75000"/>
                  </a:schemeClr>
                </a:solidFill>
              </a:rPr>
              <a:t>Минобрнауки</a:t>
            </a:r>
            <a:r>
              <a:rPr lang="ru-RU" altLang="ru-RU" sz="2000" dirty="0">
                <a:solidFill>
                  <a:schemeClr val="accent1">
                    <a:lumMod val="75000"/>
                  </a:schemeClr>
                </a:solidFill>
              </a:rPr>
              <a:t> России от 17.05.2012 №413 </a:t>
            </a:r>
          </a:p>
          <a:p>
            <a:pPr marL="0" indent="0" algn="ctr">
              <a:lnSpc>
                <a:spcPct val="80000"/>
              </a:lnSpc>
              <a:buNone/>
            </a:pPr>
            <a:r>
              <a:rPr lang="ru-RU" altLang="ru-RU" sz="2000" dirty="0">
                <a:solidFill>
                  <a:schemeClr val="accent1">
                    <a:lumMod val="75000"/>
                  </a:schemeClr>
                </a:solidFill>
              </a:rPr>
              <a:t>«Об утверждении федерального государственного образовательного стандарта среднего общего образования» (редакция 29.06.2017)</a:t>
            </a:r>
          </a:p>
        </p:txBody>
      </p:sp>
      <p:sp>
        <p:nvSpPr>
          <p:cNvPr id="3" name="Прямоугольник 2"/>
          <p:cNvSpPr/>
          <p:nvPr/>
        </p:nvSpPr>
        <p:spPr>
          <a:xfrm>
            <a:off x="611560" y="3789040"/>
            <a:ext cx="7848872" cy="2513509"/>
          </a:xfrm>
          <a:prstGeom prst="rect">
            <a:avLst/>
          </a:prstGeom>
        </p:spPr>
        <p:txBody>
          <a:bodyPr wrap="square">
            <a:spAutoFit/>
          </a:bodyPr>
          <a:lstStyle/>
          <a:p>
            <a:pPr algn="just"/>
            <a:r>
              <a:rPr lang="ru-RU" u="sng" dirty="0">
                <a:solidFill>
                  <a:srgbClr val="105A5B"/>
                </a:solidFill>
              </a:rPr>
              <a:t>ФГОС СОО включает три группы требований: </a:t>
            </a:r>
          </a:p>
          <a:p>
            <a:pPr algn="just"/>
            <a:r>
              <a:rPr lang="ru-RU" dirty="0">
                <a:solidFill>
                  <a:srgbClr val="105A5B"/>
                </a:solidFill>
              </a:rPr>
              <a:t>– к результатам освоения обучающимися ООП;</a:t>
            </a:r>
          </a:p>
          <a:p>
            <a:pPr algn="just"/>
            <a:r>
              <a:rPr lang="ru-RU" dirty="0">
                <a:solidFill>
                  <a:srgbClr val="105A5B"/>
                </a:solidFill>
              </a:rPr>
              <a:t>– к структуре ООП;</a:t>
            </a:r>
          </a:p>
          <a:p>
            <a:pPr algn="just"/>
            <a:r>
              <a:rPr lang="ru-RU" dirty="0">
                <a:solidFill>
                  <a:srgbClr val="105A5B"/>
                </a:solidFill>
              </a:rPr>
              <a:t>– к условиям реализации ООП.</a:t>
            </a:r>
          </a:p>
          <a:p>
            <a:pPr algn="just"/>
            <a:endParaRPr lang="ru-RU" dirty="0" smtClean="0">
              <a:solidFill>
                <a:srgbClr val="105A5B"/>
              </a:solidFill>
            </a:endParaRPr>
          </a:p>
          <a:p>
            <a:pPr algn="just"/>
            <a:r>
              <a:rPr lang="ru-RU" dirty="0" smtClean="0">
                <a:solidFill>
                  <a:srgbClr val="105A5B"/>
                </a:solidFill>
              </a:rPr>
              <a:t>ФГОС </a:t>
            </a:r>
            <a:r>
              <a:rPr lang="ru-RU" dirty="0">
                <a:solidFill>
                  <a:srgbClr val="105A5B"/>
                </a:solidFill>
              </a:rPr>
              <a:t>СОО сохраняет преемственность с ФГОС ООО в требованиях к результатам освоения обучающимися ООП: личностным, </a:t>
            </a:r>
            <a:r>
              <a:rPr lang="ru-RU" dirty="0" err="1">
                <a:solidFill>
                  <a:srgbClr val="105A5B"/>
                </a:solidFill>
              </a:rPr>
              <a:t>метапредметным</a:t>
            </a:r>
            <a:r>
              <a:rPr lang="ru-RU" dirty="0">
                <a:solidFill>
                  <a:srgbClr val="105A5B"/>
                </a:solidFill>
              </a:rPr>
              <a:t>, предметным.  </a:t>
            </a:r>
            <a:endParaRPr lang="ru-RU" dirty="0" smtClean="0">
              <a:solidFill>
                <a:srgbClr val="105A5B"/>
              </a:solidFill>
            </a:endParaRPr>
          </a:p>
          <a:p>
            <a:pPr algn="just"/>
            <a:endParaRPr lang="ru-RU" dirty="0">
              <a:solidFill>
                <a:srgbClr val="105A5B"/>
              </a:solidFill>
            </a:endParaRPr>
          </a:p>
          <a:p>
            <a:pPr algn="just"/>
            <a:r>
              <a:rPr lang="ru-RU" sz="2000" b="1" i="1" dirty="0">
                <a:solidFill>
                  <a:srgbClr val="C00000"/>
                </a:solidFill>
              </a:rPr>
              <a:t>Методологической основой ФГОС СОО является системно-деятельностный подход.</a:t>
            </a:r>
          </a:p>
        </p:txBody>
      </p:sp>
    </p:spTree>
    <p:extLst>
      <p:ext uri="{BB962C8B-B14F-4D97-AF65-F5344CB8AC3E}">
        <p14:creationId xmlns:p14="http://schemas.microsoft.com/office/powerpoint/2010/main" val="3906312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79712" y="548680"/>
            <a:ext cx="6984776" cy="1080120"/>
          </a:xfrm>
        </p:spPr>
        <p:txBody>
          <a:bodyPr/>
          <a:lstStyle/>
          <a:p>
            <a:pPr algn="ctr"/>
            <a:r>
              <a:rPr lang="ru-RU" altLang="ru-RU" sz="2400" dirty="0" smtClean="0">
                <a:solidFill>
                  <a:schemeClr val="accent2">
                    <a:lumMod val="75000"/>
                  </a:schemeClr>
                </a:solidFill>
              </a:rPr>
              <a:t>В соответствии с ФГОС СОО </a:t>
            </a:r>
            <a:br>
              <a:rPr lang="ru-RU" altLang="ru-RU" sz="2400" dirty="0" smtClean="0">
                <a:solidFill>
                  <a:schemeClr val="accent2">
                    <a:lumMod val="75000"/>
                  </a:schemeClr>
                </a:solidFill>
              </a:rPr>
            </a:br>
            <a:r>
              <a:rPr lang="ru-RU" altLang="ru-RU" sz="2400" dirty="0" smtClean="0">
                <a:solidFill>
                  <a:schemeClr val="accent2">
                    <a:lumMod val="75000"/>
                  </a:schemeClr>
                </a:solidFill>
              </a:rPr>
              <a:t>предметная </a:t>
            </a:r>
            <a:r>
              <a:rPr lang="ru-RU" altLang="ru-RU" sz="2400" dirty="0">
                <a:solidFill>
                  <a:schemeClr val="accent2">
                    <a:lumMod val="75000"/>
                  </a:schemeClr>
                </a:solidFill>
              </a:rPr>
              <a:t>область </a:t>
            </a:r>
            <a:br>
              <a:rPr lang="ru-RU" altLang="ru-RU" sz="2400" dirty="0">
                <a:solidFill>
                  <a:schemeClr val="accent2">
                    <a:lumMod val="75000"/>
                  </a:schemeClr>
                </a:solidFill>
              </a:rPr>
            </a:br>
            <a:r>
              <a:rPr lang="ru-RU" altLang="ru-RU" sz="2400" dirty="0">
                <a:solidFill>
                  <a:schemeClr val="accent2">
                    <a:lumMod val="75000"/>
                  </a:schemeClr>
                </a:solidFill>
              </a:rPr>
              <a:t>«</a:t>
            </a:r>
            <a:r>
              <a:rPr lang="ru-RU" altLang="ru-RU" sz="2400" b="1" dirty="0">
                <a:solidFill>
                  <a:schemeClr val="accent2">
                    <a:lumMod val="75000"/>
                  </a:schemeClr>
                </a:solidFill>
              </a:rPr>
              <a:t>Общественные науки»</a:t>
            </a:r>
            <a:r>
              <a:rPr lang="ru-RU" altLang="ru-RU" sz="2400" dirty="0">
                <a:solidFill>
                  <a:schemeClr val="accent2">
                    <a:lumMod val="75000"/>
                  </a:schemeClr>
                </a:solidFill>
              </a:rPr>
              <a:t/>
            </a:r>
            <a:br>
              <a:rPr lang="ru-RU" altLang="ru-RU" sz="2400" dirty="0">
                <a:solidFill>
                  <a:schemeClr val="accent2">
                    <a:lumMod val="75000"/>
                  </a:schemeClr>
                </a:solidFill>
              </a:rPr>
            </a:br>
            <a:r>
              <a:rPr lang="ru-RU" altLang="ru-RU" sz="2400" i="1" dirty="0">
                <a:solidFill>
                  <a:schemeClr val="accent2">
                    <a:lumMod val="75000"/>
                  </a:schemeClr>
                </a:solidFill>
              </a:rPr>
              <a:t>включает учебные предметы:</a:t>
            </a:r>
            <a:r>
              <a:rPr lang="ru-RU" altLang="ru-RU" sz="2400" dirty="0">
                <a:solidFill>
                  <a:schemeClr val="accent2">
                    <a:lumMod val="75000"/>
                  </a:schemeClr>
                </a:solidFill>
              </a:rPr>
              <a:t/>
            </a:r>
            <a:br>
              <a:rPr lang="ru-RU" altLang="ru-RU" sz="2400" dirty="0">
                <a:solidFill>
                  <a:schemeClr val="accent2">
                    <a:lumMod val="75000"/>
                  </a:schemeClr>
                </a:solidFill>
              </a:rPr>
            </a:br>
            <a:endParaRPr lang="en-US" altLang="ru-RU" sz="2400" dirty="0">
              <a:solidFill>
                <a:schemeClr val="accent2">
                  <a:lumMod val="75000"/>
                </a:schemeClr>
              </a:solidFill>
            </a:endParaRPr>
          </a:p>
        </p:txBody>
      </p:sp>
      <p:sp>
        <p:nvSpPr>
          <p:cNvPr id="60419" name="Rectangle 3"/>
          <p:cNvSpPr>
            <a:spLocks noGrp="1" noChangeArrowheads="1"/>
          </p:cNvSpPr>
          <p:nvPr>
            <p:ph type="body" idx="1"/>
          </p:nvPr>
        </p:nvSpPr>
        <p:spPr>
          <a:xfrm>
            <a:off x="1187624" y="1916832"/>
            <a:ext cx="7272808" cy="2448272"/>
          </a:xfrm>
        </p:spPr>
        <p:txBody>
          <a:bodyPr/>
          <a:lstStyle/>
          <a:p>
            <a:pPr algn="just">
              <a:lnSpc>
                <a:spcPct val="80000"/>
              </a:lnSpc>
            </a:pPr>
            <a:r>
              <a:rPr lang="ru-RU" altLang="ru-RU" sz="2400" b="1" dirty="0" smtClean="0">
                <a:solidFill>
                  <a:schemeClr val="accent2">
                    <a:lumMod val="75000"/>
                  </a:schemeClr>
                </a:solidFill>
              </a:rPr>
              <a:t>«История» (базовый и углубленный уровни)</a:t>
            </a:r>
          </a:p>
          <a:p>
            <a:pPr algn="just">
              <a:lnSpc>
                <a:spcPct val="80000"/>
              </a:lnSpc>
            </a:pPr>
            <a:r>
              <a:rPr lang="ru-RU" altLang="ru-RU" sz="2400" dirty="0" smtClean="0">
                <a:solidFill>
                  <a:schemeClr val="accent2">
                    <a:lumMod val="75000"/>
                  </a:schemeClr>
                </a:solidFill>
              </a:rPr>
              <a:t>«География» (базовый и углубленный уровни)</a:t>
            </a:r>
          </a:p>
          <a:p>
            <a:pPr algn="just">
              <a:lnSpc>
                <a:spcPct val="80000"/>
              </a:lnSpc>
            </a:pPr>
            <a:r>
              <a:rPr lang="ru-RU" altLang="ru-RU" sz="2400" dirty="0" smtClean="0">
                <a:solidFill>
                  <a:schemeClr val="accent2">
                    <a:lumMod val="75000"/>
                  </a:schemeClr>
                </a:solidFill>
              </a:rPr>
              <a:t>«Экономика» (базовый и углубленный уровни)</a:t>
            </a:r>
          </a:p>
          <a:p>
            <a:pPr algn="just">
              <a:lnSpc>
                <a:spcPct val="80000"/>
              </a:lnSpc>
            </a:pPr>
            <a:r>
              <a:rPr lang="ru-RU" altLang="ru-RU" sz="2400" dirty="0" smtClean="0">
                <a:solidFill>
                  <a:schemeClr val="accent2">
                    <a:lumMod val="75000"/>
                  </a:schemeClr>
                </a:solidFill>
              </a:rPr>
              <a:t>«Право» (базовый и углубленный уровни)</a:t>
            </a:r>
          </a:p>
          <a:p>
            <a:pPr algn="just">
              <a:lnSpc>
                <a:spcPct val="80000"/>
              </a:lnSpc>
            </a:pPr>
            <a:r>
              <a:rPr lang="ru-RU" altLang="ru-RU" sz="2400" dirty="0" smtClean="0">
                <a:solidFill>
                  <a:schemeClr val="accent2">
                    <a:lumMod val="75000"/>
                  </a:schemeClr>
                </a:solidFill>
              </a:rPr>
              <a:t>«Обществознание» (базовый уровень)</a:t>
            </a:r>
          </a:p>
          <a:p>
            <a:pPr algn="just">
              <a:lnSpc>
                <a:spcPct val="80000"/>
              </a:lnSpc>
            </a:pPr>
            <a:r>
              <a:rPr lang="ru-RU" altLang="ru-RU" sz="2400" dirty="0" smtClean="0">
                <a:solidFill>
                  <a:schemeClr val="accent2">
                    <a:lumMod val="75000"/>
                  </a:schemeClr>
                </a:solidFill>
              </a:rPr>
              <a:t>«Россия в мире» (базовый уровень)</a:t>
            </a:r>
          </a:p>
          <a:p>
            <a:pPr marL="0" indent="0">
              <a:lnSpc>
                <a:spcPct val="80000"/>
              </a:lnSpc>
              <a:buNone/>
            </a:pPr>
            <a:r>
              <a:rPr lang="ru-RU" altLang="ru-RU" sz="1200" i="1" dirty="0" smtClean="0">
                <a:solidFill>
                  <a:schemeClr val="accent2">
                    <a:lumMod val="75000"/>
                  </a:schemeClr>
                </a:solidFill>
              </a:rPr>
              <a:t>(ФГОС СОО, с.44-45)</a:t>
            </a:r>
            <a:endParaRPr lang="ru-RU" altLang="ru-RU" sz="1200" i="1" dirty="0">
              <a:solidFill>
                <a:schemeClr val="accent2">
                  <a:lumMod val="75000"/>
                </a:schemeClr>
              </a:solidFill>
            </a:endParaRPr>
          </a:p>
        </p:txBody>
      </p:sp>
      <p:sp>
        <p:nvSpPr>
          <p:cNvPr id="2" name="Прямоугольник 1"/>
          <p:cNvSpPr/>
          <p:nvPr/>
        </p:nvSpPr>
        <p:spPr>
          <a:xfrm>
            <a:off x="467544" y="4437112"/>
            <a:ext cx="8496944" cy="2062103"/>
          </a:xfrm>
          <a:prstGeom prst="rect">
            <a:avLst/>
          </a:prstGeom>
        </p:spPr>
        <p:txBody>
          <a:bodyPr wrap="square">
            <a:spAutoFit/>
          </a:bodyPr>
          <a:lstStyle/>
          <a:p>
            <a:r>
              <a:rPr lang="ru-RU" dirty="0" smtClean="0">
                <a:solidFill>
                  <a:srgbClr val="105A5B"/>
                </a:solidFill>
              </a:rPr>
              <a:t>В ФГОС СОО, примерных учебных  планах ПООП СОО </a:t>
            </a:r>
          </a:p>
          <a:p>
            <a:r>
              <a:rPr lang="ru-RU" dirty="0" smtClean="0">
                <a:solidFill>
                  <a:srgbClr val="105A5B"/>
                </a:solidFill>
              </a:rPr>
              <a:t>для 10 – 11 классов в предметной области «Общественные науки» указаны два обязательных для изучения на базовом уровне самостоятельных учебных предмета – </a:t>
            </a:r>
          </a:p>
          <a:p>
            <a:r>
              <a:rPr lang="ru-RU" dirty="0" smtClean="0">
                <a:solidFill>
                  <a:srgbClr val="105A5B"/>
                </a:solidFill>
              </a:rPr>
              <a:t>                               «История», «Россия в мире». </a:t>
            </a:r>
          </a:p>
          <a:p>
            <a:r>
              <a:rPr lang="ru-RU" b="1" dirty="0" smtClean="0">
                <a:solidFill>
                  <a:srgbClr val="C00000"/>
                </a:solidFill>
              </a:rPr>
              <a:t>                       Изучается только один из этих предметов</a:t>
            </a:r>
          </a:p>
          <a:p>
            <a:endParaRPr lang="ru-RU" dirty="0" smtClean="0">
              <a:solidFill>
                <a:srgbClr val="105A5B"/>
              </a:solidFill>
            </a:endParaRPr>
          </a:p>
          <a:p>
            <a:r>
              <a:rPr lang="ru-RU" dirty="0" smtClean="0">
                <a:solidFill>
                  <a:srgbClr val="105A5B"/>
                </a:solidFill>
              </a:rPr>
              <a:t>Базовый уровень: 140 часов за два года (70/70)</a:t>
            </a:r>
          </a:p>
          <a:p>
            <a:r>
              <a:rPr lang="ru-RU" dirty="0" smtClean="0">
                <a:solidFill>
                  <a:srgbClr val="105A5B"/>
                </a:solidFill>
              </a:rPr>
              <a:t>Углубленный уровень «История»: 280 часов (140/140)</a:t>
            </a:r>
          </a:p>
        </p:txBody>
      </p:sp>
    </p:spTree>
    <p:extLst>
      <p:ext uri="{BB962C8B-B14F-4D97-AF65-F5344CB8AC3E}">
        <p14:creationId xmlns:p14="http://schemas.microsoft.com/office/powerpoint/2010/main" val="2096405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225711"/>
            <a:ext cx="8568952" cy="3990814"/>
          </a:xfrm>
          <a:prstGeom prst="rect">
            <a:avLst/>
          </a:prstGeom>
        </p:spPr>
        <p:txBody>
          <a:bodyPr wrap="square" lIns="91418" tIns="45709" rIns="91418" bIns="45709">
            <a:spAutoFit/>
          </a:bodyPr>
          <a:lstStyle/>
          <a:p>
            <a:r>
              <a:rPr lang="ru-RU" altLang="ru-RU" sz="2000" b="1" u="sng" dirty="0">
                <a:solidFill>
                  <a:schemeClr val="accent1">
                    <a:lumMod val="75000"/>
                  </a:schemeClr>
                </a:solidFill>
              </a:rPr>
              <a:t>Место учебного предмета «История»</a:t>
            </a:r>
          </a:p>
          <a:p>
            <a:pPr algn="just"/>
            <a:r>
              <a:rPr lang="ru-RU" altLang="ru-RU" sz="2000" dirty="0">
                <a:solidFill>
                  <a:srgbClr val="105A5B"/>
                </a:solidFill>
              </a:rPr>
              <a:t> </a:t>
            </a:r>
            <a:r>
              <a:rPr lang="ru-RU" altLang="ru-RU" sz="2000" dirty="0" smtClean="0">
                <a:solidFill>
                  <a:srgbClr val="105A5B"/>
                </a:solidFill>
              </a:rPr>
              <a:t>                  </a:t>
            </a:r>
            <a:r>
              <a:rPr lang="ru-RU" altLang="ru-RU" sz="2000" b="1" dirty="0" smtClean="0">
                <a:solidFill>
                  <a:srgbClr val="105A5B"/>
                </a:solidFill>
              </a:rPr>
              <a:t>«История» </a:t>
            </a:r>
            <a:r>
              <a:rPr lang="ru-RU" altLang="ru-RU" sz="2000" dirty="0" smtClean="0">
                <a:solidFill>
                  <a:schemeClr val="accent1">
                    <a:lumMod val="75000"/>
                  </a:schemeClr>
                </a:solidFill>
              </a:rPr>
              <a:t>изучается </a:t>
            </a:r>
            <a:r>
              <a:rPr lang="ru-RU" altLang="ru-RU" sz="2000" dirty="0">
                <a:solidFill>
                  <a:schemeClr val="accent1">
                    <a:lumMod val="75000"/>
                  </a:schemeClr>
                </a:solidFill>
              </a:rPr>
              <a:t>на уровне среднего общего образования в качестве </a:t>
            </a:r>
            <a:r>
              <a:rPr lang="ru-RU" altLang="ru-RU" sz="2000" dirty="0" smtClean="0">
                <a:solidFill>
                  <a:schemeClr val="accent1">
                    <a:lumMod val="75000"/>
                  </a:schemeClr>
                </a:solidFill>
              </a:rPr>
              <a:t>учебного </a:t>
            </a:r>
            <a:r>
              <a:rPr lang="ru-RU" altLang="ru-RU" sz="2000" dirty="0">
                <a:solidFill>
                  <a:schemeClr val="accent1">
                    <a:lumMod val="75000"/>
                  </a:schemeClr>
                </a:solidFill>
              </a:rPr>
              <a:t>предмета </a:t>
            </a:r>
            <a:endParaRPr lang="ru-RU" altLang="ru-RU" sz="2000" dirty="0" smtClean="0">
              <a:solidFill>
                <a:schemeClr val="accent1">
                  <a:lumMod val="75000"/>
                </a:schemeClr>
              </a:solidFill>
            </a:endParaRPr>
          </a:p>
          <a:p>
            <a:pPr algn="just"/>
            <a:r>
              <a:rPr lang="ru-RU" altLang="ru-RU" sz="2000" dirty="0">
                <a:solidFill>
                  <a:schemeClr val="accent1">
                    <a:lumMod val="75000"/>
                  </a:schemeClr>
                </a:solidFill>
              </a:rPr>
              <a:t> </a:t>
            </a:r>
            <a:r>
              <a:rPr lang="ru-RU" altLang="ru-RU" sz="2000" dirty="0" smtClean="0">
                <a:solidFill>
                  <a:schemeClr val="accent1">
                    <a:lumMod val="75000"/>
                  </a:schemeClr>
                </a:solidFill>
              </a:rPr>
              <a:t>       в </a:t>
            </a:r>
            <a:r>
              <a:rPr lang="ru-RU" altLang="ru-RU" sz="2000" u="sng" dirty="0" smtClean="0">
                <a:solidFill>
                  <a:schemeClr val="accent1">
                    <a:lumMod val="75000"/>
                  </a:schemeClr>
                </a:solidFill>
              </a:rPr>
              <a:t>10–11-х </a:t>
            </a:r>
            <a:r>
              <a:rPr lang="ru-RU" altLang="ru-RU" sz="2000" u="sng" dirty="0">
                <a:solidFill>
                  <a:schemeClr val="accent1">
                    <a:lumMod val="75000"/>
                  </a:schemeClr>
                </a:solidFill>
              </a:rPr>
              <a:t>классах</a:t>
            </a:r>
            <a:r>
              <a:rPr lang="ru-RU" altLang="ru-RU" sz="2000" dirty="0">
                <a:solidFill>
                  <a:schemeClr val="accent1">
                    <a:lumMod val="75000"/>
                  </a:schemeClr>
                </a:solidFill>
              </a:rPr>
              <a:t>. </a:t>
            </a:r>
          </a:p>
          <a:p>
            <a:pPr marL="342900" indent="-342900" algn="just">
              <a:buFont typeface="Arial" panose="020B0604020202020204" pitchFamily="34" charset="0"/>
              <a:buChar char="•"/>
            </a:pPr>
            <a:r>
              <a:rPr lang="ru-RU" altLang="ru-RU" sz="2000" dirty="0" smtClean="0">
                <a:solidFill>
                  <a:schemeClr val="accent1">
                    <a:lumMod val="75000"/>
                  </a:schemeClr>
                </a:solidFill>
              </a:rPr>
              <a:t>Структурно </a:t>
            </a:r>
            <a:r>
              <a:rPr lang="ru-RU" altLang="ru-RU" sz="2000" dirty="0">
                <a:solidFill>
                  <a:schemeClr val="accent1">
                    <a:lumMod val="75000"/>
                  </a:schemeClr>
                </a:solidFill>
              </a:rPr>
              <a:t>предмет «История» </a:t>
            </a:r>
            <a:r>
              <a:rPr lang="ru-RU" altLang="ru-RU" sz="2000" dirty="0">
                <a:solidFill>
                  <a:srgbClr val="C00000"/>
                </a:solidFill>
              </a:rPr>
              <a:t>на базовом уровне </a:t>
            </a:r>
            <a:r>
              <a:rPr lang="ru-RU" altLang="ru-RU" sz="2000" dirty="0">
                <a:solidFill>
                  <a:schemeClr val="accent1">
                    <a:lumMod val="75000"/>
                  </a:schemeClr>
                </a:solidFill>
              </a:rPr>
              <a:t>включает учебные курсы по  </a:t>
            </a:r>
            <a:r>
              <a:rPr lang="ru-RU" altLang="ru-RU" sz="2000" dirty="0" smtClean="0">
                <a:solidFill>
                  <a:schemeClr val="accent1">
                    <a:lumMod val="75000"/>
                  </a:schemeClr>
                </a:solidFill>
              </a:rPr>
              <a:t> «Всеобщая </a:t>
            </a:r>
            <a:r>
              <a:rPr lang="ru-RU" altLang="ru-RU" sz="2000" dirty="0">
                <a:solidFill>
                  <a:schemeClr val="accent1">
                    <a:lumMod val="75000"/>
                  </a:schemeClr>
                </a:solidFill>
              </a:rPr>
              <a:t>(</a:t>
            </a:r>
            <a:r>
              <a:rPr lang="ru-RU" altLang="ru-RU" sz="2000" dirty="0" smtClean="0">
                <a:solidFill>
                  <a:schemeClr val="accent1">
                    <a:lumMod val="75000"/>
                  </a:schemeClr>
                </a:solidFill>
              </a:rPr>
              <a:t>Новейшая) история» </a:t>
            </a:r>
            <a:r>
              <a:rPr lang="ru-RU" altLang="ru-RU" sz="2000" dirty="0">
                <a:solidFill>
                  <a:schemeClr val="accent1">
                    <a:lumMod val="75000"/>
                  </a:schemeClr>
                </a:solidFill>
              </a:rPr>
              <a:t>и </a:t>
            </a:r>
            <a:r>
              <a:rPr lang="ru-RU" altLang="ru-RU" sz="2000" dirty="0" smtClean="0">
                <a:solidFill>
                  <a:schemeClr val="accent1">
                    <a:lumMod val="75000"/>
                  </a:schemeClr>
                </a:solidFill>
              </a:rPr>
              <a:t>«История России». </a:t>
            </a:r>
            <a:r>
              <a:rPr lang="ru-RU" altLang="ru-RU" sz="2000" dirty="0">
                <a:solidFill>
                  <a:schemeClr val="accent1">
                    <a:lumMod val="75000"/>
                  </a:schemeClr>
                </a:solidFill>
              </a:rPr>
              <a:t>периода 1914–2015 гг. </a:t>
            </a:r>
            <a:endParaRPr lang="ru-RU" altLang="ru-RU" sz="2000" dirty="0" smtClean="0">
              <a:solidFill>
                <a:schemeClr val="accent1">
                  <a:lumMod val="75000"/>
                </a:schemeClr>
              </a:solidFill>
            </a:endParaRPr>
          </a:p>
          <a:p>
            <a:pPr marL="342900" indent="-342900" algn="just">
              <a:buFont typeface="Arial" panose="020B0604020202020204" pitchFamily="34" charset="0"/>
              <a:buChar char="•"/>
            </a:pPr>
            <a:r>
              <a:rPr lang="ru-RU" altLang="ru-RU" sz="2000" dirty="0" smtClean="0">
                <a:solidFill>
                  <a:schemeClr val="accent1">
                    <a:lumMod val="75000"/>
                  </a:schemeClr>
                </a:solidFill>
              </a:rPr>
              <a:t>Предмет </a:t>
            </a:r>
            <a:r>
              <a:rPr lang="ru-RU" altLang="ru-RU" sz="2000" dirty="0">
                <a:solidFill>
                  <a:schemeClr val="accent1">
                    <a:lumMod val="75000"/>
                  </a:schemeClr>
                </a:solidFill>
              </a:rPr>
              <a:t>«История» </a:t>
            </a:r>
            <a:r>
              <a:rPr lang="ru-RU" altLang="ru-RU" sz="2000" dirty="0">
                <a:solidFill>
                  <a:srgbClr val="C00000"/>
                </a:solidFill>
              </a:rPr>
              <a:t>на углубленном уровне </a:t>
            </a:r>
            <a:r>
              <a:rPr lang="ru-RU" altLang="ru-RU" sz="2000" dirty="0">
                <a:solidFill>
                  <a:schemeClr val="accent1">
                    <a:lumMod val="75000"/>
                  </a:schemeClr>
                </a:solidFill>
              </a:rPr>
              <a:t>включает в себя </a:t>
            </a:r>
            <a:r>
              <a:rPr lang="ru-RU" altLang="ru-RU" sz="2000" dirty="0" smtClean="0">
                <a:solidFill>
                  <a:schemeClr val="accent1">
                    <a:lumMod val="75000"/>
                  </a:schemeClr>
                </a:solidFill>
              </a:rPr>
              <a:t>расширенное содержание </a:t>
            </a:r>
            <a:r>
              <a:rPr lang="ru-RU" altLang="ru-RU" sz="2000" dirty="0">
                <a:solidFill>
                  <a:schemeClr val="accent1">
                    <a:lumMod val="75000"/>
                  </a:schemeClr>
                </a:solidFill>
              </a:rPr>
              <a:t>«Истории» на базовом уровне, а также </a:t>
            </a:r>
            <a:r>
              <a:rPr lang="ru-RU" altLang="ru-RU" sz="2000" dirty="0" smtClean="0">
                <a:solidFill>
                  <a:schemeClr val="accent1">
                    <a:lumMod val="75000"/>
                  </a:schemeClr>
                </a:solidFill>
              </a:rPr>
              <a:t>повторительно-обобщающий курс </a:t>
            </a:r>
            <a:r>
              <a:rPr lang="ru-RU" altLang="ru-RU" sz="2000" dirty="0">
                <a:solidFill>
                  <a:schemeClr val="accent1">
                    <a:lumMod val="75000"/>
                  </a:schemeClr>
                </a:solidFill>
              </a:rPr>
              <a:t>«История России до 1914 года», направленный на подготовку к итоговой </a:t>
            </a:r>
            <a:r>
              <a:rPr lang="ru-RU" altLang="ru-RU" sz="2000" dirty="0" smtClean="0">
                <a:solidFill>
                  <a:schemeClr val="accent1">
                    <a:lumMod val="75000"/>
                  </a:schemeClr>
                </a:solidFill>
              </a:rPr>
              <a:t>аттестации </a:t>
            </a:r>
            <a:r>
              <a:rPr lang="ru-RU" altLang="ru-RU" sz="2000" dirty="0">
                <a:solidFill>
                  <a:schemeClr val="accent1">
                    <a:lumMod val="75000"/>
                  </a:schemeClr>
                </a:solidFill>
              </a:rPr>
              <a:t>и вступительным испытаниям в </a:t>
            </a:r>
            <a:r>
              <a:rPr lang="ru-RU" altLang="ru-RU" sz="2000" dirty="0" smtClean="0">
                <a:solidFill>
                  <a:schemeClr val="accent1">
                    <a:lumMod val="75000"/>
                  </a:schemeClr>
                </a:solidFill>
              </a:rPr>
              <a:t>вузы</a:t>
            </a:r>
            <a:endParaRPr lang="ru-RU" altLang="ru-RU" sz="2000" i="1" dirty="0">
              <a:solidFill>
                <a:schemeClr val="accent1">
                  <a:lumMod val="75000"/>
                </a:schemeClr>
              </a:solidFill>
            </a:endParaRPr>
          </a:p>
          <a:p>
            <a:pPr algn="just"/>
            <a:endParaRPr lang="ru-RU" altLang="ru-RU" sz="2000" u="sng" dirty="0" smtClean="0">
              <a:solidFill>
                <a:schemeClr val="accent1">
                  <a:lumMod val="75000"/>
                </a:schemeClr>
              </a:solidFill>
            </a:endParaRPr>
          </a:p>
          <a:p>
            <a:pPr algn="just"/>
            <a:endParaRPr lang="ru-RU" altLang="ru-RU" sz="2000" u="sng" dirty="0">
              <a:solidFill>
                <a:schemeClr val="accent1">
                  <a:lumMod val="75000"/>
                </a:schemeClr>
              </a:solidFill>
            </a:endParaRPr>
          </a:p>
          <a:p>
            <a:r>
              <a:rPr lang="ru-RU" altLang="ru-RU" sz="2000" b="1" u="sng" dirty="0" smtClean="0">
                <a:solidFill>
                  <a:schemeClr val="accent1">
                    <a:lumMod val="75000"/>
                  </a:schemeClr>
                </a:solidFill>
              </a:rPr>
              <a:t>Место </a:t>
            </a:r>
            <a:r>
              <a:rPr lang="ru-RU" altLang="ru-RU" sz="2000" b="1" u="sng" dirty="0">
                <a:solidFill>
                  <a:schemeClr val="accent1">
                    <a:lumMod val="75000"/>
                  </a:schemeClr>
                </a:solidFill>
              </a:rPr>
              <a:t>учебного предмета «Россия в мире» </a:t>
            </a:r>
          </a:p>
          <a:p>
            <a:pPr algn="just"/>
            <a:r>
              <a:rPr lang="ru-RU" altLang="ru-RU" sz="2000" dirty="0">
                <a:solidFill>
                  <a:schemeClr val="accent1">
                    <a:lumMod val="75000"/>
                  </a:schemeClr>
                </a:solidFill>
              </a:rPr>
              <a:t> «Россия в мире» изучается </a:t>
            </a:r>
            <a:r>
              <a:rPr lang="ru-RU" altLang="ru-RU" sz="2000" dirty="0" smtClean="0">
                <a:solidFill>
                  <a:schemeClr val="accent1">
                    <a:lumMod val="75000"/>
                  </a:schemeClr>
                </a:solidFill>
              </a:rPr>
              <a:t>только </a:t>
            </a:r>
            <a:r>
              <a:rPr lang="ru-RU" altLang="ru-RU" sz="2000" dirty="0" smtClean="0">
                <a:solidFill>
                  <a:srgbClr val="C00000"/>
                </a:solidFill>
              </a:rPr>
              <a:t>на </a:t>
            </a:r>
            <a:r>
              <a:rPr lang="ru-RU" altLang="ru-RU" sz="2000" dirty="0">
                <a:solidFill>
                  <a:srgbClr val="C00000"/>
                </a:solidFill>
              </a:rPr>
              <a:t>базовом уровне </a:t>
            </a:r>
            <a:r>
              <a:rPr lang="ru-RU" altLang="ru-RU" sz="2000" dirty="0">
                <a:solidFill>
                  <a:schemeClr val="accent1">
                    <a:lumMod val="75000"/>
                  </a:schemeClr>
                </a:solidFill>
              </a:rPr>
              <a:t>и включает в себя обязательный учебный курс «Россия в мире», а также возможные элективные курсы, разработанные в его развитие по выбору образовательной организации. Курс «Россия в мире» в части истории Новейшего времени совпадает по содержанию с курсом «История» (базовый уровень</a:t>
            </a:r>
            <a:r>
              <a:rPr lang="ru-RU" altLang="ru-RU" sz="2000" dirty="0" smtClean="0">
                <a:solidFill>
                  <a:schemeClr val="accent1">
                    <a:lumMod val="75000"/>
                  </a:schemeClr>
                </a:solidFill>
              </a:rPr>
              <a:t>)</a:t>
            </a:r>
          </a:p>
          <a:p>
            <a:pPr algn="just"/>
            <a:r>
              <a:rPr lang="ru-RU" altLang="ru-RU" sz="2000" dirty="0" smtClean="0">
                <a:solidFill>
                  <a:schemeClr val="accent1">
                    <a:lumMod val="75000"/>
                  </a:schemeClr>
                </a:solidFill>
              </a:rPr>
              <a:t>Учебный предмет «Россия в мире» представляет собой цивилизационный подход в осмыслении исторических эпох с древности до начала XX в. </a:t>
            </a:r>
            <a:r>
              <a:rPr lang="ru-RU" altLang="ru-RU" sz="2000" dirty="0" smtClean="0">
                <a:solidFill>
                  <a:srgbClr val="C00000"/>
                </a:solidFill>
              </a:rPr>
              <a:t>События/процессы XX в. не рассматриваются. </a:t>
            </a:r>
            <a:endParaRPr lang="ru-RU" altLang="ru-RU" sz="2000" dirty="0">
              <a:solidFill>
                <a:srgbClr val="C00000"/>
              </a:solidFill>
            </a:endParaRPr>
          </a:p>
          <a:p>
            <a:pPr algn="just"/>
            <a:r>
              <a:rPr lang="ru-RU" altLang="ru-RU" sz="2000" i="1" dirty="0" smtClean="0">
                <a:solidFill>
                  <a:srgbClr val="C00000"/>
                </a:solidFill>
              </a:rPr>
              <a:t>Учебник </a:t>
            </a:r>
            <a:r>
              <a:rPr lang="ru-RU" altLang="ru-RU" sz="2000" i="1" dirty="0">
                <a:solidFill>
                  <a:srgbClr val="C00000"/>
                </a:solidFill>
              </a:rPr>
              <a:t>«Россия в мире» (содержание курса) соответствует </a:t>
            </a:r>
            <a:r>
              <a:rPr lang="ru-RU" altLang="ru-RU" sz="2000" i="1" dirty="0" err="1">
                <a:solidFill>
                  <a:srgbClr val="C00000"/>
                </a:solidFill>
              </a:rPr>
              <a:t>ФкГОС</a:t>
            </a:r>
            <a:r>
              <a:rPr lang="ru-RU" altLang="ru-RU" sz="2000" i="1" dirty="0">
                <a:solidFill>
                  <a:srgbClr val="C00000"/>
                </a:solidFill>
              </a:rPr>
              <a:t> СОО и не может быть использовано при переходе к ФГОС СОО!</a:t>
            </a:r>
          </a:p>
        </p:txBody>
      </p:sp>
      <p:sp>
        <p:nvSpPr>
          <p:cNvPr id="3" name="Прямоугольник 2"/>
          <p:cNvSpPr/>
          <p:nvPr/>
        </p:nvSpPr>
        <p:spPr>
          <a:xfrm>
            <a:off x="323528" y="5316565"/>
            <a:ext cx="8496944" cy="666849"/>
          </a:xfrm>
          <a:prstGeom prst="rect">
            <a:avLst/>
          </a:prstGeom>
        </p:spPr>
        <p:txBody>
          <a:bodyPr wrap="square">
            <a:spAutoFit/>
          </a:bodyPr>
          <a:lstStyle/>
          <a:p>
            <a:r>
              <a:rPr lang="ru-RU" sz="2800" b="1" dirty="0" smtClean="0">
                <a:solidFill>
                  <a:srgbClr val="C00000"/>
                </a:solidFill>
                <a:latin typeface="Times New Roman"/>
                <a:ea typeface="Times New Roman"/>
              </a:rPr>
              <a:t>! Р</a:t>
            </a:r>
            <a:r>
              <a:rPr lang="ru-RU" sz="2800" b="1" dirty="0" smtClean="0">
                <a:solidFill>
                  <a:srgbClr val="C00000"/>
                </a:solidFill>
                <a:effectLst/>
                <a:latin typeface="Times New Roman"/>
                <a:ea typeface="Times New Roman"/>
              </a:rPr>
              <a:t>екомендовано на уровне среднего общего образования изучение </a:t>
            </a:r>
          </a:p>
          <a:p>
            <a:r>
              <a:rPr lang="ru-RU" sz="2800" b="1" dirty="0" smtClean="0">
                <a:solidFill>
                  <a:srgbClr val="C00000"/>
                </a:solidFill>
                <a:effectLst/>
                <a:latin typeface="Times New Roman"/>
                <a:ea typeface="Times New Roman"/>
              </a:rPr>
              <a:t>учебного предмета «История»</a:t>
            </a:r>
            <a:endParaRPr lang="ru-RU" sz="2800" dirty="0">
              <a:solidFill>
                <a:srgbClr val="C00000"/>
              </a:solidFill>
            </a:endParaRPr>
          </a:p>
        </p:txBody>
      </p:sp>
    </p:spTree>
    <p:extLst>
      <p:ext uri="{BB962C8B-B14F-4D97-AF65-F5344CB8AC3E}">
        <p14:creationId xmlns:p14="http://schemas.microsoft.com/office/powerpoint/2010/main" val="22740027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6468" y="260649"/>
            <a:ext cx="7272808" cy="307754"/>
          </a:xfrm>
          <a:prstGeom prst="rect">
            <a:avLst/>
          </a:prstGeom>
        </p:spPr>
        <p:txBody>
          <a:bodyPr wrap="square" lIns="91418" tIns="45709" rIns="91418" bIns="45709">
            <a:spAutoFit/>
          </a:bodyPr>
          <a:lstStyle/>
          <a:p>
            <a:pPr algn="l"/>
            <a:endParaRPr lang="ru-RU" altLang="ru-RU" sz="1400" b="1" i="1" dirty="0">
              <a:solidFill>
                <a:srgbClr val="C00000"/>
              </a:solidFill>
            </a:endParaRPr>
          </a:p>
        </p:txBody>
      </p:sp>
      <p:sp>
        <p:nvSpPr>
          <p:cNvPr id="3" name="Прямоугольник 2"/>
          <p:cNvSpPr/>
          <p:nvPr/>
        </p:nvSpPr>
        <p:spPr>
          <a:xfrm>
            <a:off x="107504" y="116632"/>
            <a:ext cx="8784976" cy="5601511"/>
          </a:xfrm>
          <a:prstGeom prst="rect">
            <a:avLst/>
          </a:prstGeom>
        </p:spPr>
        <p:txBody>
          <a:bodyPr wrap="square" lIns="91418" tIns="45709" rIns="91418" bIns="45709">
            <a:spAutoFit/>
          </a:bodyPr>
          <a:lstStyle/>
          <a:p>
            <a:pPr indent="540253" algn="just">
              <a:spcAft>
                <a:spcPts val="0"/>
              </a:spcAft>
            </a:pPr>
            <a:endParaRPr lang="ru-RU" sz="1800" b="1" dirty="0" smtClean="0">
              <a:solidFill>
                <a:srgbClr val="C00000"/>
              </a:solidFill>
              <a:latin typeface="Calibri" panose="020F0502020204030204" pitchFamily="34" charset="0"/>
              <a:ea typeface="Times New Roman"/>
            </a:endParaRPr>
          </a:p>
          <a:p>
            <a:pPr indent="540253" algn="just">
              <a:spcAft>
                <a:spcPts val="0"/>
              </a:spcAft>
            </a:pPr>
            <a:r>
              <a:rPr lang="ru-RU" b="1" dirty="0" smtClean="0">
                <a:solidFill>
                  <a:srgbClr val="105A5B"/>
                </a:solidFill>
                <a:latin typeface="Calibri" panose="020F0502020204030204" pitchFamily="34" charset="0"/>
                <a:ea typeface="Times New Roman"/>
              </a:rPr>
              <a:t>                                    </a:t>
            </a:r>
            <a:r>
              <a:rPr lang="ru-RU" b="1" dirty="0" smtClean="0">
                <a:solidFill>
                  <a:srgbClr val="105A5B"/>
                </a:solidFill>
                <a:latin typeface="Calibri" panose="020F0502020204030204" pitchFamily="34" charset="0"/>
                <a:ea typeface="Times New Roman"/>
              </a:rPr>
              <a:t>   У</a:t>
            </a:r>
            <a:r>
              <a:rPr lang="ru-RU" b="1" dirty="0" smtClean="0">
                <a:solidFill>
                  <a:schemeClr val="accent1">
                    <a:lumMod val="75000"/>
                  </a:schemeClr>
                </a:solidFill>
                <a:latin typeface="Calibri" panose="020F0502020204030204" pitchFamily="34" charset="0"/>
                <a:ea typeface="Times New Roman"/>
              </a:rPr>
              <a:t>чителям </a:t>
            </a:r>
            <a:r>
              <a:rPr lang="ru-RU" b="1" dirty="0">
                <a:solidFill>
                  <a:schemeClr val="accent1">
                    <a:lumMod val="75000"/>
                  </a:schemeClr>
                </a:solidFill>
                <a:latin typeface="Calibri" panose="020F0502020204030204" pitchFamily="34" charset="0"/>
                <a:ea typeface="Times New Roman"/>
              </a:rPr>
              <a:t>истории, преподающим в 10-11-х классах, необходимо </a:t>
            </a:r>
            <a:r>
              <a:rPr lang="ru-RU" b="1" dirty="0" smtClean="0">
                <a:solidFill>
                  <a:schemeClr val="accent1">
                    <a:lumMod val="75000"/>
                  </a:schemeClr>
                </a:solidFill>
                <a:latin typeface="Calibri" panose="020F0502020204030204" pitchFamily="34" charset="0"/>
                <a:ea typeface="Times New Roman"/>
              </a:rPr>
              <a:t> </a:t>
            </a:r>
          </a:p>
          <a:p>
            <a:pPr indent="540253" algn="just">
              <a:spcAft>
                <a:spcPts val="0"/>
              </a:spcAft>
            </a:pPr>
            <a:r>
              <a:rPr lang="ru-RU" b="1" dirty="0">
                <a:solidFill>
                  <a:schemeClr val="accent1">
                    <a:lumMod val="75000"/>
                  </a:schemeClr>
                </a:solidFill>
                <a:latin typeface="Calibri" panose="020F0502020204030204" pitchFamily="34" charset="0"/>
                <a:ea typeface="Times New Roman"/>
              </a:rPr>
              <a:t> </a:t>
            </a:r>
            <a:r>
              <a:rPr lang="ru-RU" b="1" dirty="0" smtClean="0">
                <a:solidFill>
                  <a:schemeClr val="accent1">
                    <a:lumMod val="75000"/>
                  </a:schemeClr>
                </a:solidFill>
                <a:latin typeface="Calibri" panose="020F0502020204030204" pitchFamily="34" charset="0"/>
                <a:ea typeface="Times New Roman"/>
              </a:rPr>
              <a:t>                                </a:t>
            </a:r>
            <a:r>
              <a:rPr lang="ru-RU" b="1" dirty="0" smtClean="0">
                <a:solidFill>
                  <a:schemeClr val="accent1">
                    <a:lumMod val="75000"/>
                  </a:schemeClr>
                </a:solidFill>
                <a:latin typeface="Calibri" panose="020F0502020204030204" pitchFamily="34" charset="0"/>
                <a:ea typeface="Times New Roman"/>
              </a:rPr>
              <a:t>       руководствоваться </a:t>
            </a:r>
            <a:r>
              <a:rPr lang="ru-RU" b="1" dirty="0">
                <a:solidFill>
                  <a:schemeClr val="accent1">
                    <a:lumMod val="75000"/>
                  </a:schemeClr>
                </a:solidFill>
                <a:latin typeface="Calibri" panose="020F0502020204030204" pitchFamily="34" charset="0"/>
                <a:ea typeface="Times New Roman"/>
              </a:rPr>
              <a:t>письмом Министерства образования, науки и </a:t>
            </a:r>
            <a:r>
              <a:rPr lang="ru-RU" b="1" dirty="0" smtClean="0">
                <a:solidFill>
                  <a:schemeClr val="accent1">
                    <a:lumMod val="75000"/>
                  </a:schemeClr>
                </a:solidFill>
                <a:latin typeface="Calibri" panose="020F0502020204030204" pitchFamily="34" charset="0"/>
                <a:ea typeface="Times New Roman"/>
              </a:rPr>
              <a:t> </a:t>
            </a:r>
          </a:p>
          <a:p>
            <a:pPr indent="540253" algn="just">
              <a:spcAft>
                <a:spcPts val="0"/>
              </a:spcAft>
            </a:pPr>
            <a:r>
              <a:rPr lang="ru-RU" b="1" dirty="0">
                <a:solidFill>
                  <a:schemeClr val="accent1">
                    <a:lumMod val="75000"/>
                  </a:schemeClr>
                </a:solidFill>
                <a:latin typeface="Calibri" panose="020F0502020204030204" pitchFamily="34" charset="0"/>
                <a:ea typeface="Times New Roman"/>
              </a:rPr>
              <a:t> </a:t>
            </a:r>
            <a:r>
              <a:rPr lang="ru-RU" b="1" dirty="0" smtClean="0">
                <a:solidFill>
                  <a:schemeClr val="accent1">
                    <a:lumMod val="75000"/>
                  </a:schemeClr>
                </a:solidFill>
                <a:latin typeface="Calibri" panose="020F0502020204030204" pitchFamily="34" charset="0"/>
                <a:ea typeface="Times New Roman"/>
              </a:rPr>
              <a:t>                                </a:t>
            </a:r>
            <a:r>
              <a:rPr lang="ru-RU" b="1" dirty="0" smtClean="0">
                <a:solidFill>
                  <a:schemeClr val="accent1">
                    <a:lumMod val="75000"/>
                  </a:schemeClr>
                </a:solidFill>
                <a:latin typeface="Calibri" panose="020F0502020204030204" pitchFamily="34" charset="0"/>
                <a:ea typeface="Times New Roman"/>
              </a:rPr>
              <a:t>       молодежи </a:t>
            </a:r>
            <a:r>
              <a:rPr lang="ru-RU" b="1" dirty="0">
                <a:solidFill>
                  <a:schemeClr val="accent1">
                    <a:lumMod val="75000"/>
                  </a:schemeClr>
                </a:solidFill>
                <a:latin typeface="Calibri" panose="020F0502020204030204" pitchFamily="34" charset="0"/>
                <a:ea typeface="Times New Roman"/>
              </a:rPr>
              <a:t>Республики Крым от 24.06.2019г. №01–14/1721.</a:t>
            </a:r>
            <a:r>
              <a:rPr lang="ru-RU" dirty="0">
                <a:solidFill>
                  <a:schemeClr val="accent1">
                    <a:lumMod val="75000"/>
                  </a:schemeClr>
                </a:solidFill>
                <a:latin typeface="Calibri" panose="020F0502020204030204" pitchFamily="34" charset="0"/>
                <a:ea typeface="Times New Roman"/>
              </a:rPr>
              <a:t> </a:t>
            </a:r>
            <a:endParaRPr lang="ru-RU" dirty="0" smtClean="0">
              <a:solidFill>
                <a:schemeClr val="accent1">
                  <a:lumMod val="75000"/>
                </a:schemeClr>
              </a:solidFill>
              <a:latin typeface="Calibri" panose="020F0502020204030204" pitchFamily="34" charset="0"/>
              <a:ea typeface="Times New Roman"/>
            </a:endParaRPr>
          </a:p>
          <a:p>
            <a:pPr indent="540253" algn="just">
              <a:spcAft>
                <a:spcPts val="0"/>
              </a:spcAft>
            </a:pPr>
            <a:r>
              <a:rPr lang="ru-RU" baseline="0" dirty="0">
                <a:solidFill>
                  <a:schemeClr val="accent1">
                    <a:lumMod val="75000"/>
                  </a:schemeClr>
                </a:solidFill>
                <a:latin typeface="Calibri" panose="020F0502020204030204" pitchFamily="34" charset="0"/>
                <a:ea typeface="Times New Roman"/>
              </a:rPr>
              <a:t> </a:t>
            </a:r>
            <a:r>
              <a:rPr lang="ru-RU" baseline="0" dirty="0" smtClean="0">
                <a:solidFill>
                  <a:schemeClr val="accent1">
                    <a:lumMod val="75000"/>
                  </a:schemeClr>
                </a:solidFill>
                <a:latin typeface="Calibri" panose="020F0502020204030204" pitchFamily="34" charset="0"/>
                <a:ea typeface="Times New Roman"/>
              </a:rPr>
              <a:t>                     </a:t>
            </a:r>
            <a:r>
              <a:rPr lang="ru-RU" sz="1800" dirty="0" smtClean="0">
                <a:solidFill>
                  <a:schemeClr val="accent1">
                    <a:lumMod val="75000"/>
                  </a:schemeClr>
                </a:solidFill>
                <a:latin typeface="Calibri" panose="020F0502020204030204" pitchFamily="34" charset="0"/>
                <a:ea typeface="Times New Roman"/>
              </a:rPr>
              <a:t>Данное </a:t>
            </a:r>
            <a:r>
              <a:rPr lang="ru-RU" sz="1800" dirty="0">
                <a:solidFill>
                  <a:schemeClr val="accent1">
                    <a:lumMod val="75000"/>
                  </a:schemeClr>
                </a:solidFill>
                <a:latin typeface="Calibri" panose="020F0502020204030204" pitchFamily="34" charset="0"/>
                <a:ea typeface="Times New Roman"/>
              </a:rPr>
              <a:t>письмо размещено на сайте ГБОУ ДПО РК КРИППО</a:t>
            </a:r>
            <a:r>
              <a:rPr lang="ru-RU" sz="1800" dirty="0" smtClean="0">
                <a:solidFill>
                  <a:schemeClr val="accent1">
                    <a:lumMod val="75000"/>
                  </a:schemeClr>
                </a:solidFill>
                <a:latin typeface="Calibri" panose="020F0502020204030204" pitchFamily="34" charset="0"/>
                <a:ea typeface="Times New Roman"/>
              </a:rPr>
              <a:t>.</a:t>
            </a:r>
            <a:r>
              <a:rPr lang="ru-RU" sz="1800" baseline="0" dirty="0" smtClean="0">
                <a:solidFill>
                  <a:schemeClr val="accent1">
                    <a:lumMod val="75000"/>
                  </a:schemeClr>
                </a:solidFill>
                <a:latin typeface="Calibri" panose="020F0502020204030204" pitchFamily="34" charset="0"/>
                <a:ea typeface="Times New Roman"/>
              </a:rPr>
              <a:t> </a:t>
            </a:r>
            <a:r>
              <a:rPr lang="ru-RU" sz="1800" dirty="0" smtClean="0">
                <a:solidFill>
                  <a:schemeClr val="accent1">
                    <a:lumMod val="75000"/>
                  </a:schemeClr>
                </a:solidFill>
                <a:latin typeface="Calibri" panose="020F0502020204030204" pitchFamily="34" charset="0"/>
                <a:ea typeface="Times New Roman"/>
              </a:rPr>
              <a:t>[Режим</a:t>
            </a:r>
            <a:r>
              <a:rPr lang="ru-RU" sz="1800" baseline="0" dirty="0">
                <a:solidFill>
                  <a:schemeClr val="accent1">
                    <a:lumMod val="75000"/>
                  </a:schemeClr>
                </a:solidFill>
                <a:latin typeface="Calibri" panose="020F0502020204030204" pitchFamily="34" charset="0"/>
                <a:ea typeface="Times New Roman"/>
              </a:rPr>
              <a:t> </a:t>
            </a:r>
            <a:r>
              <a:rPr lang="ru-RU" sz="1800" dirty="0" smtClean="0">
                <a:solidFill>
                  <a:schemeClr val="accent1">
                    <a:lumMod val="75000"/>
                  </a:schemeClr>
                </a:solidFill>
                <a:latin typeface="Calibri" panose="020F0502020204030204" pitchFamily="34" charset="0"/>
                <a:ea typeface="Times New Roman"/>
              </a:rPr>
              <a:t>доступа</a:t>
            </a:r>
            <a:r>
              <a:rPr lang="ru-RU" sz="1800" dirty="0">
                <a:solidFill>
                  <a:schemeClr val="accent1">
                    <a:lumMod val="75000"/>
                  </a:schemeClr>
                </a:solidFill>
                <a:latin typeface="Calibri" panose="020F0502020204030204" pitchFamily="34" charset="0"/>
                <a:ea typeface="Times New Roman"/>
              </a:rPr>
              <a:t>]: </a:t>
            </a:r>
            <a:r>
              <a:rPr lang="ru-RU" sz="1800" b="1" dirty="0">
                <a:solidFill>
                  <a:srgbClr val="002060"/>
                </a:solidFill>
                <a:latin typeface="Calibri" panose="020F0502020204030204" pitchFamily="34" charset="0"/>
                <a:ea typeface="Times New Roman"/>
                <a:hlinkClick r:id="rId3"/>
              </a:rPr>
              <a:t>http</a:t>
            </a:r>
            <a:r>
              <a:rPr lang="ru-RU" b="1" dirty="0" smtClean="0">
                <a:solidFill>
                  <a:srgbClr val="002060"/>
                </a:solidFill>
                <a:latin typeface="Calibri" panose="020F0502020204030204" pitchFamily="34" charset="0"/>
                <a:ea typeface="Times New Roman"/>
                <a:hlinkClick r:id="rId3"/>
              </a:rPr>
              <a:t>://www.krippo.ru/index.php/istoriya</a:t>
            </a:r>
            <a:r>
              <a:rPr lang="ru-RU" b="1" dirty="0" smtClean="0">
                <a:solidFill>
                  <a:srgbClr val="002060"/>
                </a:solidFill>
                <a:latin typeface="Calibri" panose="020F0502020204030204" pitchFamily="34" charset="0"/>
                <a:ea typeface="Times New Roman"/>
              </a:rPr>
              <a:t> </a:t>
            </a:r>
            <a:endParaRPr lang="ru-RU" b="1" dirty="0">
              <a:solidFill>
                <a:srgbClr val="002060"/>
              </a:solidFill>
              <a:latin typeface="Calibri" panose="020F0502020204030204" pitchFamily="34" charset="0"/>
              <a:ea typeface="Times New Roman"/>
            </a:endParaRPr>
          </a:p>
          <a:p>
            <a:pPr indent="540253" algn="just">
              <a:spcAft>
                <a:spcPts val="0"/>
              </a:spcAft>
            </a:pPr>
            <a:endParaRPr lang="en-US" dirty="0">
              <a:solidFill>
                <a:schemeClr val="accent1">
                  <a:lumMod val="75000"/>
                </a:schemeClr>
              </a:solidFill>
              <a:latin typeface="Calibri" panose="020F0502020204030204" pitchFamily="34" charset="0"/>
              <a:ea typeface="Times New Roman"/>
            </a:endParaRPr>
          </a:p>
          <a:p>
            <a:pPr indent="540253" algn="just">
              <a:spcAft>
                <a:spcPts val="0"/>
              </a:spcAft>
            </a:pPr>
            <a:r>
              <a:rPr lang="en-US" b="1" dirty="0">
                <a:solidFill>
                  <a:srgbClr val="C00000"/>
                </a:solidFill>
                <a:latin typeface="Calibri" panose="020F0502020204030204" pitchFamily="34" charset="0"/>
                <a:ea typeface="Times New Roman"/>
              </a:rPr>
              <a:t>2020</a:t>
            </a:r>
            <a:r>
              <a:rPr lang="ru-RU" b="1" dirty="0">
                <a:solidFill>
                  <a:srgbClr val="C00000"/>
                </a:solidFill>
                <a:latin typeface="Calibri" panose="020F0502020204030204" pitchFamily="34" charset="0"/>
                <a:ea typeface="Times New Roman"/>
              </a:rPr>
              <a:t>/</a:t>
            </a:r>
            <a:r>
              <a:rPr lang="en-US" b="1" dirty="0">
                <a:solidFill>
                  <a:srgbClr val="C00000"/>
                </a:solidFill>
                <a:latin typeface="Calibri" panose="020F0502020204030204" pitchFamily="34" charset="0"/>
                <a:ea typeface="Times New Roman"/>
              </a:rPr>
              <a:t>2021 </a:t>
            </a:r>
            <a:r>
              <a:rPr lang="ru-RU" b="1" dirty="0">
                <a:solidFill>
                  <a:srgbClr val="C00000"/>
                </a:solidFill>
                <a:latin typeface="Calibri" panose="020F0502020204030204" pitchFamily="34" charset="0"/>
                <a:ea typeface="Times New Roman"/>
              </a:rPr>
              <a:t>учебный год</a:t>
            </a:r>
          </a:p>
          <a:p>
            <a:pPr algn="just">
              <a:spcAft>
                <a:spcPts val="0"/>
              </a:spcAft>
            </a:pPr>
            <a:r>
              <a:rPr lang="ru-RU" b="1" i="1" dirty="0" smtClean="0">
                <a:solidFill>
                  <a:schemeClr val="accent1">
                    <a:lumMod val="75000"/>
                  </a:schemeClr>
                </a:solidFill>
                <a:latin typeface="Calibri" panose="020F0502020204030204" pitchFamily="34" charset="0"/>
                <a:ea typeface="Times New Roman"/>
              </a:rPr>
              <a:t>История. Базовый уровень:</a:t>
            </a:r>
          </a:p>
          <a:p>
            <a:pPr algn="just">
              <a:spcAft>
                <a:spcPts val="0"/>
              </a:spcAft>
            </a:pPr>
            <a:r>
              <a:rPr lang="ru-RU" i="1" dirty="0" smtClean="0">
                <a:solidFill>
                  <a:schemeClr val="accent1">
                    <a:lumMod val="75000"/>
                  </a:schemeClr>
                </a:solidFill>
                <a:latin typeface="Calibri" panose="020F0502020204030204" pitchFamily="34" charset="0"/>
                <a:ea typeface="Times New Roman"/>
              </a:rPr>
              <a:t>– В 10 классе: «История России», «Новейшая история» в хронологических рамках 1914 – 1945 гг. (в соответствии с требованиями ФГОС СОО);</a:t>
            </a:r>
          </a:p>
          <a:p>
            <a:pPr algn="just">
              <a:spcAft>
                <a:spcPts val="0"/>
              </a:spcAft>
            </a:pPr>
            <a:r>
              <a:rPr lang="ru-RU" i="1" dirty="0" smtClean="0">
                <a:solidFill>
                  <a:schemeClr val="accent1">
                    <a:lumMod val="75000"/>
                  </a:schemeClr>
                </a:solidFill>
                <a:latin typeface="Calibri" panose="020F0502020204030204" pitchFamily="34" charset="0"/>
                <a:ea typeface="Times New Roman"/>
              </a:rPr>
              <a:t>– В 11 классе: «История России», «Новейшая история» 1945–2015 гг. (в соответствии с требованиями </a:t>
            </a:r>
            <a:r>
              <a:rPr lang="ru-RU" i="1" dirty="0" err="1" smtClean="0">
                <a:solidFill>
                  <a:schemeClr val="accent1">
                    <a:lumMod val="75000"/>
                  </a:schemeClr>
                </a:solidFill>
                <a:latin typeface="Calibri" panose="020F0502020204030204" pitchFamily="34" charset="0"/>
                <a:ea typeface="Times New Roman"/>
              </a:rPr>
              <a:t>ФкГОС</a:t>
            </a:r>
            <a:r>
              <a:rPr lang="ru-RU" i="1" dirty="0" smtClean="0">
                <a:solidFill>
                  <a:schemeClr val="accent1">
                    <a:lumMod val="75000"/>
                  </a:schemeClr>
                </a:solidFill>
                <a:latin typeface="Calibri" panose="020F0502020204030204" pitchFamily="34" charset="0"/>
                <a:ea typeface="Times New Roman"/>
              </a:rPr>
              <a:t> СОО).</a:t>
            </a:r>
          </a:p>
          <a:p>
            <a:pPr algn="just">
              <a:spcAft>
                <a:spcPts val="0"/>
              </a:spcAft>
            </a:pPr>
            <a:r>
              <a:rPr lang="ru-RU" b="1" i="1" dirty="0" smtClean="0">
                <a:solidFill>
                  <a:schemeClr val="accent1">
                    <a:lumMod val="75000"/>
                  </a:schemeClr>
                </a:solidFill>
                <a:latin typeface="Calibri" panose="020F0502020204030204" pitchFamily="34" charset="0"/>
                <a:ea typeface="Times New Roman"/>
              </a:rPr>
              <a:t>История. Углубленный уровень:</a:t>
            </a:r>
          </a:p>
          <a:p>
            <a:pPr algn="just">
              <a:spcAft>
                <a:spcPts val="0"/>
              </a:spcAft>
            </a:pPr>
            <a:r>
              <a:rPr lang="ru-RU" i="1" dirty="0" smtClean="0">
                <a:solidFill>
                  <a:schemeClr val="accent1">
                    <a:lumMod val="75000"/>
                  </a:schemeClr>
                </a:solidFill>
                <a:latin typeface="Calibri" panose="020F0502020204030204" pitchFamily="34" charset="0"/>
                <a:ea typeface="Times New Roman"/>
              </a:rPr>
              <a:t>– В 10 классе: «История России», «Новейшая история» в хронологических рамках 1914–1945 гг. (в соответствии с требованиями ФГОС СОО);</a:t>
            </a:r>
          </a:p>
          <a:p>
            <a:pPr algn="just">
              <a:spcAft>
                <a:spcPts val="0"/>
              </a:spcAft>
            </a:pPr>
            <a:r>
              <a:rPr lang="ru-RU" i="1" dirty="0" smtClean="0">
                <a:solidFill>
                  <a:schemeClr val="accent1">
                    <a:lumMod val="75000"/>
                  </a:schemeClr>
                </a:solidFill>
                <a:latin typeface="Calibri" panose="020F0502020204030204" pitchFamily="34" charset="0"/>
                <a:ea typeface="Times New Roman"/>
              </a:rPr>
              <a:t>– В 11 классе: в первом полугодии изучается период 1945–2015 гг., во втором полугодии – повторительно-обобщающий курс «История. Россия до 1914 года» (в соответствии с требованиями </a:t>
            </a:r>
            <a:r>
              <a:rPr lang="ru-RU" i="1" dirty="0" err="1" smtClean="0">
                <a:solidFill>
                  <a:schemeClr val="accent1">
                    <a:lumMod val="75000"/>
                  </a:schemeClr>
                </a:solidFill>
                <a:latin typeface="Calibri" panose="020F0502020204030204" pitchFamily="34" charset="0"/>
                <a:ea typeface="Times New Roman"/>
              </a:rPr>
              <a:t>ФкГОС</a:t>
            </a:r>
            <a:r>
              <a:rPr lang="ru-RU" i="1" dirty="0" smtClean="0">
                <a:solidFill>
                  <a:schemeClr val="accent1">
                    <a:lumMod val="75000"/>
                  </a:schemeClr>
                </a:solidFill>
                <a:latin typeface="Calibri" panose="020F0502020204030204" pitchFamily="34" charset="0"/>
                <a:ea typeface="Times New Roman"/>
              </a:rPr>
              <a:t> СОО).</a:t>
            </a:r>
          </a:p>
          <a:p>
            <a:pPr algn="just">
              <a:spcAft>
                <a:spcPts val="0"/>
              </a:spcAft>
            </a:pPr>
            <a:r>
              <a:rPr lang="ru-RU" i="1" dirty="0">
                <a:solidFill>
                  <a:schemeClr val="accent1">
                    <a:lumMod val="75000"/>
                  </a:schemeClr>
                </a:solidFill>
                <a:latin typeface="Calibri" panose="020F0502020204030204" pitchFamily="34" charset="0"/>
                <a:ea typeface="Times New Roman"/>
              </a:rPr>
              <a:t>У</a:t>
            </a:r>
            <a:r>
              <a:rPr lang="ru-RU" i="1" dirty="0" smtClean="0">
                <a:solidFill>
                  <a:schemeClr val="accent1">
                    <a:lumMod val="75000"/>
                  </a:schemeClr>
                </a:solidFill>
                <a:latin typeface="Calibri" panose="020F0502020204030204" pitchFamily="34" charset="0"/>
                <a:ea typeface="Times New Roman"/>
              </a:rPr>
              <a:t>читывая важность изучения периода 1914–1941 гг. и темы «Великая Отечественная война. 1941–1945гг», необходимо  предусмотреть возможность организации уроков повторения по данным вопросам.</a:t>
            </a:r>
            <a:endParaRPr lang="ru-RU" i="1" dirty="0">
              <a:solidFill>
                <a:schemeClr val="accent1">
                  <a:lumMod val="75000"/>
                </a:schemeClr>
              </a:solidFill>
              <a:latin typeface="Calibri" panose="020F0502020204030204" pitchFamily="34" charset="0"/>
              <a:ea typeface="Times New Roman"/>
            </a:endParaRPr>
          </a:p>
        </p:txBody>
      </p:sp>
    </p:spTree>
    <p:extLst>
      <p:ext uri="{BB962C8B-B14F-4D97-AF65-F5344CB8AC3E}">
        <p14:creationId xmlns:p14="http://schemas.microsoft.com/office/powerpoint/2010/main" val="29834407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228600"/>
            <a:ext cx="6934200" cy="715963"/>
          </a:xfrm>
        </p:spPr>
        <p:txBody>
          <a:bodyPr/>
          <a:lstStyle/>
          <a:p>
            <a:pPr algn="ctr"/>
            <a:r>
              <a:rPr lang="ru-RU" altLang="ru-RU" sz="2400" b="1" dirty="0" smtClean="0">
                <a:solidFill>
                  <a:srgbClr val="247274"/>
                </a:solidFill>
              </a:rPr>
              <a:t>Учебно-методическое обеспечение преподавания истории</a:t>
            </a:r>
            <a:endParaRPr lang="en-US" altLang="ru-RU" sz="2400" b="1" dirty="0">
              <a:solidFill>
                <a:srgbClr val="247274"/>
              </a:solidFill>
            </a:endParaRPr>
          </a:p>
        </p:txBody>
      </p:sp>
      <p:sp>
        <p:nvSpPr>
          <p:cNvPr id="60419" name="Rectangle 3"/>
          <p:cNvSpPr>
            <a:spLocks noGrp="1" noChangeArrowheads="1"/>
          </p:cNvSpPr>
          <p:nvPr>
            <p:ph type="body" idx="1"/>
          </p:nvPr>
        </p:nvSpPr>
        <p:spPr>
          <a:xfrm>
            <a:off x="1981200" y="980728"/>
            <a:ext cx="6934200" cy="4734272"/>
          </a:xfrm>
        </p:spPr>
        <p:txBody>
          <a:bodyPr/>
          <a:lstStyle/>
          <a:p>
            <a:pPr indent="0" algn="ctr">
              <a:spcAft>
                <a:spcPts val="0"/>
              </a:spcAft>
              <a:buNone/>
            </a:pPr>
            <a:r>
              <a:rPr lang="ru-RU" sz="1600" b="1" dirty="0" smtClean="0">
                <a:solidFill>
                  <a:srgbClr val="C00000"/>
                </a:solidFill>
                <a:latin typeface="Calibri" panose="020F0502020204030204" pitchFamily="34" charset="0"/>
                <a:ea typeface="Times New Roman"/>
              </a:rPr>
              <a:t>Федеральный перечень учебников</a:t>
            </a:r>
          </a:p>
          <a:p>
            <a:pPr marL="285750" indent="-285750" algn="just">
              <a:spcAft>
                <a:spcPts val="0"/>
              </a:spcAft>
              <a:buFontTx/>
              <a:buChar char="-"/>
            </a:pPr>
            <a:r>
              <a:rPr lang="ru-RU" sz="1600" dirty="0" smtClean="0">
                <a:solidFill>
                  <a:schemeClr val="accent1">
                    <a:lumMod val="75000"/>
                  </a:schemeClr>
                </a:solidFill>
                <a:latin typeface="Calibri"/>
                <a:ea typeface="Times New Roman"/>
                <a:cs typeface="Times New Roman"/>
              </a:rPr>
              <a:t>Приказ </a:t>
            </a:r>
            <a:r>
              <a:rPr lang="ru-RU" sz="1600" dirty="0" err="1" smtClean="0">
                <a:solidFill>
                  <a:schemeClr val="accent1">
                    <a:lumMod val="75000"/>
                  </a:schemeClr>
                </a:solidFill>
                <a:latin typeface="Calibri"/>
                <a:ea typeface="Times New Roman"/>
                <a:cs typeface="Times New Roman"/>
              </a:rPr>
              <a:t>Минпросвещения</a:t>
            </a:r>
            <a:r>
              <a:rPr lang="ru-RU" sz="1600" dirty="0" smtClean="0">
                <a:solidFill>
                  <a:schemeClr val="accent1">
                    <a:lumMod val="75000"/>
                  </a:schemeClr>
                </a:solidFill>
                <a:latin typeface="Calibri"/>
                <a:ea typeface="Times New Roman"/>
                <a:cs typeface="Times New Roman"/>
              </a:rPr>
              <a:t> России </a:t>
            </a:r>
            <a:r>
              <a:rPr lang="ru-RU" sz="1600" b="1" dirty="0" smtClean="0">
                <a:solidFill>
                  <a:schemeClr val="accent1">
                    <a:lumMod val="75000"/>
                  </a:schemeClr>
                </a:solidFill>
                <a:latin typeface="Calibri"/>
                <a:ea typeface="Times New Roman"/>
                <a:cs typeface="Times New Roman"/>
              </a:rPr>
              <a:t>от 28.12.2018 N345</a:t>
            </a:r>
            <a:br>
              <a:rPr lang="ru-RU" sz="1600" b="1" dirty="0" smtClean="0">
                <a:solidFill>
                  <a:schemeClr val="accent1">
                    <a:lumMod val="75000"/>
                  </a:schemeClr>
                </a:solidFill>
                <a:latin typeface="Calibri"/>
                <a:ea typeface="Times New Roman"/>
                <a:cs typeface="Times New Roman"/>
              </a:rPr>
            </a:br>
            <a:r>
              <a:rPr lang="ru-RU" sz="1600" dirty="0" smtClean="0">
                <a:solidFill>
                  <a:schemeClr val="accent1">
                    <a:lumMod val="75000"/>
                  </a:schemeClr>
                </a:solidFill>
                <a:latin typeface="Calibri"/>
                <a:ea typeface="Times New Roman"/>
                <a:cs typeface="Times New Roman"/>
              </a:rPr>
              <a:t>«О федеральном перечне учебников, рекомендуемых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a:t>
            </a:r>
          </a:p>
          <a:p>
            <a:pPr marL="285750" indent="-285750" algn="just">
              <a:spcAft>
                <a:spcPts val="0"/>
              </a:spcAft>
              <a:buFontTx/>
              <a:buChar char="-"/>
            </a:pPr>
            <a:endParaRPr lang="ru-RU" sz="1600" dirty="0" smtClean="0">
              <a:solidFill>
                <a:schemeClr val="accent1">
                  <a:lumMod val="75000"/>
                </a:schemeClr>
              </a:solidFill>
              <a:latin typeface="Calibri" panose="020F0502020204030204" pitchFamily="34" charset="0"/>
              <a:ea typeface="Times New Roman"/>
            </a:endParaRPr>
          </a:p>
          <a:p>
            <a:pPr marL="285750" indent="-285750" algn="just">
              <a:spcAft>
                <a:spcPts val="0"/>
              </a:spcAft>
              <a:buFontTx/>
              <a:buChar char="-"/>
            </a:pPr>
            <a:r>
              <a:rPr lang="ru-RU" sz="1600" dirty="0" smtClean="0">
                <a:solidFill>
                  <a:schemeClr val="accent1">
                    <a:lumMod val="75000"/>
                  </a:schemeClr>
                </a:solidFill>
                <a:latin typeface="Calibri" panose="020F0502020204030204" pitchFamily="34" charset="0"/>
                <a:ea typeface="Times New Roman"/>
              </a:rPr>
              <a:t>Приказ </a:t>
            </a:r>
            <a:r>
              <a:rPr lang="ru-RU" sz="1600" dirty="0" err="1" smtClean="0">
                <a:solidFill>
                  <a:schemeClr val="accent1">
                    <a:lumMod val="75000"/>
                  </a:schemeClr>
                </a:solidFill>
                <a:latin typeface="Calibri" panose="020F0502020204030204" pitchFamily="34" charset="0"/>
                <a:ea typeface="Times New Roman"/>
              </a:rPr>
              <a:t>Минпросвещения</a:t>
            </a:r>
            <a:r>
              <a:rPr lang="ru-RU" sz="1600" dirty="0" smtClean="0">
                <a:solidFill>
                  <a:schemeClr val="accent1">
                    <a:lumMod val="75000"/>
                  </a:schemeClr>
                </a:solidFill>
                <a:latin typeface="Calibri" panose="020F0502020204030204" pitchFamily="34" charset="0"/>
                <a:ea typeface="Times New Roman"/>
              </a:rPr>
              <a:t> России </a:t>
            </a:r>
            <a:r>
              <a:rPr lang="ru-RU" sz="1600" b="1" dirty="0" smtClean="0">
                <a:solidFill>
                  <a:schemeClr val="accent1">
                    <a:lumMod val="75000"/>
                  </a:schemeClr>
                </a:solidFill>
                <a:latin typeface="Calibri" panose="020F0502020204030204" pitchFamily="34" charset="0"/>
                <a:ea typeface="Times New Roman"/>
              </a:rPr>
              <a:t>от 08.05.2019 N233</a:t>
            </a:r>
            <a:r>
              <a:rPr lang="ru-RU" sz="1600" dirty="0" smtClean="0">
                <a:solidFill>
                  <a:schemeClr val="accent1">
                    <a:lumMod val="75000"/>
                  </a:schemeClr>
                </a:solidFill>
                <a:latin typeface="Calibri" panose="020F0502020204030204" pitchFamily="34" charset="0"/>
                <a:ea typeface="Times New Roman"/>
              </a:rPr>
              <a:t/>
            </a:r>
            <a:br>
              <a:rPr lang="ru-RU" sz="1600" dirty="0" smtClean="0">
                <a:solidFill>
                  <a:schemeClr val="accent1">
                    <a:lumMod val="75000"/>
                  </a:schemeClr>
                </a:solidFill>
                <a:latin typeface="Calibri" panose="020F0502020204030204" pitchFamily="34" charset="0"/>
                <a:ea typeface="Times New Roman"/>
              </a:rPr>
            </a:br>
            <a:r>
              <a:rPr lang="ru-RU" sz="1600" dirty="0" smtClean="0">
                <a:solidFill>
                  <a:schemeClr val="accent1">
                    <a:lumMod val="75000"/>
                  </a:schemeClr>
                </a:solidFill>
                <a:latin typeface="Calibri" panose="020F0502020204030204" pitchFamily="34" charset="0"/>
                <a:ea typeface="Times New Roman"/>
              </a:rPr>
              <a:t>«О внесении изменений в федеральный перечень учебников, рекомендуемых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утвержденный приказом Министерства просвещения Российской Федерации от 28 декабря 2018 г. N 345»</a:t>
            </a:r>
          </a:p>
          <a:p>
            <a:pPr marL="285750" indent="-285750" algn="just">
              <a:spcAft>
                <a:spcPts val="0"/>
              </a:spcAft>
              <a:buFontTx/>
              <a:buChar char="-"/>
            </a:pPr>
            <a:endParaRPr lang="ru-RU" sz="1600" dirty="0" smtClean="0">
              <a:solidFill>
                <a:schemeClr val="accent1">
                  <a:lumMod val="75000"/>
                </a:schemeClr>
              </a:solidFill>
              <a:latin typeface="Calibri" panose="020F0502020204030204" pitchFamily="34" charset="0"/>
              <a:ea typeface="Times New Roman"/>
            </a:endParaRPr>
          </a:p>
          <a:p>
            <a:pPr marL="285750" indent="-285750" algn="just">
              <a:spcAft>
                <a:spcPts val="0"/>
              </a:spcAft>
              <a:buFontTx/>
              <a:buChar char="-"/>
            </a:pPr>
            <a:r>
              <a:rPr lang="ru-RU" sz="1600" dirty="0" smtClean="0">
                <a:solidFill>
                  <a:schemeClr val="accent1">
                    <a:lumMod val="75000"/>
                  </a:schemeClr>
                </a:solidFill>
                <a:latin typeface="Calibri" panose="020F0502020204030204" pitchFamily="34" charset="0"/>
                <a:ea typeface="Times New Roman"/>
              </a:rPr>
              <a:t>Приказ </a:t>
            </a:r>
            <a:r>
              <a:rPr lang="ru-RU" sz="1600" dirty="0" err="1" smtClean="0">
                <a:solidFill>
                  <a:schemeClr val="accent1">
                    <a:lumMod val="75000"/>
                  </a:schemeClr>
                </a:solidFill>
                <a:latin typeface="Calibri" panose="020F0502020204030204" pitchFamily="34" charset="0"/>
                <a:ea typeface="Times New Roman"/>
              </a:rPr>
              <a:t>Минпросвещения</a:t>
            </a:r>
            <a:r>
              <a:rPr lang="ru-RU" sz="1600" dirty="0" smtClean="0">
                <a:solidFill>
                  <a:schemeClr val="accent1">
                    <a:lumMod val="75000"/>
                  </a:schemeClr>
                </a:solidFill>
                <a:latin typeface="Calibri" panose="020F0502020204030204" pitchFamily="34" charset="0"/>
                <a:ea typeface="Times New Roman"/>
              </a:rPr>
              <a:t> России </a:t>
            </a:r>
            <a:r>
              <a:rPr lang="ru-RU" sz="1600" b="1" dirty="0" smtClean="0">
                <a:solidFill>
                  <a:schemeClr val="accent1">
                    <a:lumMod val="75000"/>
                  </a:schemeClr>
                </a:solidFill>
                <a:latin typeface="Calibri" panose="020F0502020204030204" pitchFamily="34" charset="0"/>
                <a:ea typeface="Times New Roman"/>
              </a:rPr>
              <a:t>от 22.11.2019 N632</a:t>
            </a:r>
            <a:br>
              <a:rPr lang="ru-RU" sz="1600" b="1" dirty="0" smtClean="0">
                <a:solidFill>
                  <a:schemeClr val="accent1">
                    <a:lumMod val="75000"/>
                  </a:schemeClr>
                </a:solidFill>
                <a:latin typeface="Calibri" panose="020F0502020204030204" pitchFamily="34" charset="0"/>
                <a:ea typeface="Times New Roman"/>
              </a:rPr>
            </a:br>
            <a:r>
              <a:rPr lang="ru-RU" sz="1600" dirty="0" smtClean="0">
                <a:solidFill>
                  <a:schemeClr val="accent1">
                    <a:lumMod val="75000"/>
                  </a:schemeClr>
                </a:solidFill>
                <a:latin typeface="Calibri" panose="020F0502020204030204" pitchFamily="34" charset="0"/>
                <a:ea typeface="Times New Roman"/>
              </a:rPr>
              <a:t>«О внесении изменений в федеральный перечень учебников, рекомендуемых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сформированный приказом Министерства просвещения Российской Федерации от 28 декабря 2018 г. N 345»</a:t>
            </a:r>
          </a:p>
          <a:p>
            <a:pPr algn="just">
              <a:spcAft>
                <a:spcPts val="0"/>
              </a:spcAft>
            </a:pPr>
            <a:endParaRPr lang="ru-RU" sz="2000" dirty="0" smtClean="0">
              <a:solidFill>
                <a:schemeClr val="accent1">
                  <a:lumMod val="75000"/>
                </a:schemeClr>
              </a:solidFill>
              <a:latin typeface="Calibri" panose="020F0502020204030204" pitchFamily="34" charset="0"/>
              <a:ea typeface="Times New Roman"/>
            </a:endParaRPr>
          </a:p>
          <a:p>
            <a:pPr>
              <a:lnSpc>
                <a:spcPct val="80000"/>
              </a:lnSpc>
            </a:pPr>
            <a:endParaRPr lang="en-US" altLang="ru-RU" sz="2000" dirty="0">
              <a:solidFill>
                <a:srgbClr val="247274"/>
              </a:solidFill>
            </a:endParaRPr>
          </a:p>
        </p:txBody>
      </p:sp>
    </p:spTree>
    <p:extLst>
      <p:ext uri="{BB962C8B-B14F-4D97-AF65-F5344CB8AC3E}">
        <p14:creationId xmlns:p14="http://schemas.microsoft.com/office/powerpoint/2010/main" val="2390803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Об осбенностях преподавания истории в 2020-2021 уч. году">
  <a:themeElements>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fontScheme name="powerpoint-template">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25000" smtClean="0">
            <a:ln>
              <a:noFill/>
            </a:ln>
            <a:solidFill>
              <a:schemeClr val="tx1"/>
            </a:solidFill>
            <a:effectLst/>
            <a:latin typeface="Arial" charset="0"/>
          </a:defRPr>
        </a:defPPr>
      </a:lstStyle>
    </a:lnDef>
  </a:objectDefaults>
  <a:extraClrSchemeLst>
    <a:extraClrScheme>
      <a:clrScheme name="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 2">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powerpoint-template 3">
        <a:dk1>
          <a:srgbClr val="4D4D4D"/>
        </a:dk1>
        <a:lt1>
          <a:srgbClr val="FFFFFF"/>
        </a:lt1>
        <a:dk2>
          <a:srgbClr val="4D4D4D"/>
        </a:dk2>
        <a:lt2>
          <a:srgbClr val="105A5B"/>
        </a:lt2>
        <a:accent1>
          <a:srgbClr val="167C7E"/>
        </a:accent1>
        <a:accent2>
          <a:srgbClr val="1C9495"/>
        </a:accent2>
        <a:accent3>
          <a:srgbClr val="FFFFFF"/>
        </a:accent3>
        <a:accent4>
          <a:srgbClr val="404040"/>
        </a:accent4>
        <a:accent5>
          <a:srgbClr val="ABBFC0"/>
        </a:accent5>
        <a:accent6>
          <a:srgbClr val="188687"/>
        </a:accent6>
        <a:hlink>
          <a:srgbClr val="28ACB0"/>
        </a:hlink>
        <a:folHlink>
          <a:srgbClr val="DDDDDD"/>
        </a:folHlink>
      </a:clrScheme>
      <a:clrMap bg1="lt1" tx1="dk1" bg2="lt2" tx2="dk2" accent1="accent1" accent2="accent2" accent3="accent3" accent4="accent4" accent5="accent5" accent6="accent6" hlink="hlink" folHlink="folHlink"/>
    </a:extraClrScheme>
    <a:extraClrScheme>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Об осбенностях преподавания истории в 2020-2021 уч. году</Template>
  <TotalTime>567</TotalTime>
  <Words>2195</Words>
  <Application>Microsoft Office PowerPoint</Application>
  <PresentationFormat>Экран (4:3)</PresentationFormat>
  <Paragraphs>390</Paragraphs>
  <Slides>24</Slides>
  <Notes>23</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Об осбенностях преподавания истории в 2020-2021 уч. году</vt:lpstr>
      <vt:lpstr>Республиканский семинар  «Об особенностях преподавания истории и обществознания в общеобразовательных организациях Республики Крым в 2020/2021 учебном году»</vt:lpstr>
      <vt:lpstr>Цель: совершенствование качества преподавания социально-гуманитарных дисциплин в 2020/2021 учебном году в общеобразовательных организациях Республики Крым </vt:lpstr>
      <vt:lpstr>Slide master</vt:lpstr>
      <vt:lpstr>! В 2020/2021 учебном году завершается переход на линейную модель преподавания истории переходом на данную модель обучающихся 11-х классов. (письмо Министерства образования и науки Российской Федерации от 07.12.2016г. №08-2655)</vt:lpstr>
      <vt:lpstr>Презентация PowerPoint</vt:lpstr>
      <vt:lpstr>В соответствии с ФГОС СОО  предметная область  «Общественные науки» включает учебные предметы: </vt:lpstr>
      <vt:lpstr>Презентация PowerPoint</vt:lpstr>
      <vt:lpstr>Презентация PowerPoint</vt:lpstr>
      <vt:lpstr>Учебно-методическое обеспечение преподавания истории</vt:lpstr>
      <vt:lpstr>Презентация PowerPoint</vt:lpstr>
      <vt:lpstr>Презентация PowerPoint</vt:lpstr>
      <vt:lpstr>Презентация PowerPoint</vt:lpstr>
      <vt:lpstr>Презентация PowerPoint</vt:lpstr>
      <vt:lpstr>   Учебно-методическое обеспечение преподавания истории  </vt:lpstr>
      <vt:lpstr>Рабочие программы,  календарно-тематическое планирование</vt:lpstr>
      <vt:lpstr>Рабочие программы,  календарно-тематическое планирование</vt:lpstr>
      <vt:lpstr>Автоматизированная информационная система «Электронный журнал для школы» (ЭлЖур) </vt:lpstr>
      <vt:lpstr>Автоматизированная информационная система «Электронный журнал для школы» (ЭлЖур) </vt:lpstr>
      <vt:lpstr>Организация работы  по индивидуальным проектам  для обучающихся 10–11-х классов</vt:lpstr>
      <vt:lpstr>Организация работы  по индивидуальным проектам  для обучающихся 10–11-х классов</vt:lpstr>
      <vt:lpstr>Дистант!!! Работам вместе!</vt:lpstr>
      <vt:lpstr>Вопрос методисту</vt:lpstr>
      <vt:lpstr>ГИА-Карта Республики Крым</vt:lpstr>
      <vt:lpstr>Создание мультимедийных интерактивных упражнений с помощью web-сервиса LearningApps.org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Республиканский семинар  «Об особенностях преподавания истории и обществознания в общеобразовательных организациях Республики Крым в 2020/2021 учебном году»</dc:title>
  <dc:creator>Екатерина</dc:creator>
  <cp:lastModifiedBy>Екатерина</cp:lastModifiedBy>
  <cp:revision>38</cp:revision>
  <dcterms:created xsi:type="dcterms:W3CDTF">2020-08-17T10:03:24Z</dcterms:created>
  <dcterms:modified xsi:type="dcterms:W3CDTF">2020-08-17T19:38:14Z</dcterms:modified>
</cp:coreProperties>
</file>