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92" r:id="rId2"/>
    <p:sldId id="280" r:id="rId3"/>
    <p:sldId id="257" r:id="rId4"/>
    <p:sldId id="258" r:id="rId5"/>
    <p:sldId id="281" r:id="rId6"/>
    <p:sldId id="259" r:id="rId7"/>
    <p:sldId id="267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91" r:id="rId17"/>
    <p:sldId id="269" r:id="rId18"/>
    <p:sldId id="270" r:id="rId19"/>
    <p:sldId id="290" r:id="rId20"/>
    <p:sldId id="287" r:id="rId21"/>
    <p:sldId id="282" r:id="rId22"/>
    <p:sldId id="283" r:id="rId23"/>
    <p:sldId id="284" r:id="rId24"/>
    <p:sldId id="285" r:id="rId25"/>
    <p:sldId id="286" r:id="rId26"/>
    <p:sldId id="289" r:id="rId27"/>
    <p:sldId id="271" r:id="rId28"/>
    <p:sldId id="272" r:id="rId29"/>
    <p:sldId id="273" r:id="rId30"/>
    <p:sldId id="274" r:id="rId31"/>
    <p:sldId id="275" r:id="rId32"/>
    <p:sldId id="276" r:id="rId33"/>
    <p:sldId id="27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38258-F197-40E3-B3D7-D00E7A6D03CD}" type="datetimeFigureOut">
              <a:rPr lang="ru-RU" smtClean="0"/>
              <a:t>19.08.2021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6D6BE-2B18-4AD9-B6EE-0D112EA3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725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C4103-93CA-4215-81FF-688FD067B6D7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795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10"/>
          </p:nvPr>
        </p:nvSpPr>
        <p:spPr/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 fontAlgn="base">
              <a:lnSpc>
                <a:spcPts val="763"/>
              </a:lnSpc>
              <a:spcBef>
                <a:spcPct val="0"/>
              </a:spcBef>
              <a:spcAft>
                <a:spcPct val="0"/>
              </a:spcAft>
              <a:defRPr sz="700" smtClean="0">
                <a:solidFill>
                  <a:srgbClr val="A6A6A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</a:lstStyle>
          <a:p>
            <a:r>
              <a:rPr lang="ru-RU"/>
              <a:t>© АО «Издательство "Просвещение"», 2020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11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ACC32C1-A74C-48B7-B2A0-7F29AE8CE81C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61973C5-4477-4DDD-B964-AA9B127284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151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" userDrawn="1">
  <p:cSld name="Quo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Линия"/>
          <p:cNvSpPr/>
          <p:nvPr/>
        </p:nvSpPr>
        <p:spPr bwMode="auto">
          <a:xfrm>
            <a:off x="4443257" y="880584"/>
            <a:ext cx="159478" cy="52771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/>
          </a:p>
        </p:txBody>
      </p:sp>
      <p:sp>
        <p:nvSpPr>
          <p:cNvPr id="5" name="Линия"/>
          <p:cNvSpPr/>
          <p:nvPr/>
        </p:nvSpPr>
        <p:spPr bwMode="auto">
          <a:xfrm flipH="1">
            <a:off x="4541271" y="880584"/>
            <a:ext cx="159478" cy="52771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/>
          </a:p>
        </p:txBody>
      </p:sp>
      <p:sp>
        <p:nvSpPr>
          <p:cNvPr id="6" name="Линия"/>
          <p:cNvSpPr/>
          <p:nvPr/>
        </p:nvSpPr>
        <p:spPr bwMode="auto">
          <a:xfrm flipH="1">
            <a:off x="4507785" y="880584"/>
            <a:ext cx="159478" cy="527711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/>
          </a:p>
        </p:txBody>
      </p:sp>
      <p:sp>
        <p:nvSpPr>
          <p:cNvPr id="7" name="Линия"/>
          <p:cNvSpPr/>
          <p:nvPr/>
        </p:nvSpPr>
        <p:spPr bwMode="auto">
          <a:xfrm>
            <a:off x="4332229" y="1279926"/>
            <a:ext cx="479543" cy="1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/>
          </a:p>
        </p:txBody>
      </p:sp>
      <p:sp>
        <p:nvSpPr>
          <p:cNvPr id="8" name="Прямоугольник"/>
          <p:cNvSpPr/>
          <p:nvPr/>
        </p:nvSpPr>
        <p:spPr bwMode="auto">
          <a:xfrm>
            <a:off x="-1042" y="-5954"/>
            <a:ext cx="9146084" cy="317470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294891"/>
                </a:solidFill>
              </a:defRPr>
            </a:pPr>
            <a:endParaRPr/>
          </a:p>
        </p:txBody>
      </p:sp>
      <p:sp>
        <p:nvSpPr>
          <p:cNvPr id="9" name="Прямоугольник"/>
          <p:cNvSpPr/>
          <p:nvPr/>
        </p:nvSpPr>
        <p:spPr bwMode="auto">
          <a:xfrm>
            <a:off x="-1041" y="6546820"/>
            <a:ext cx="9146084" cy="317470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0" name="pasted-image.tiff" descr="pasted-image.tiff"/>
          <p:cNvPicPr>
            <a:picLocks noChangeAspect="1"/>
          </p:cNvPicPr>
          <p:nvPr/>
        </p:nvPicPr>
        <p:blipFill>
          <a:blip r:embed="rId2" cstate="print"/>
          <a:srcRect l="39743" r="39743" b="36077"/>
          <a:stretch/>
        </p:blipFill>
        <p:spPr bwMode="auto">
          <a:xfrm>
            <a:off x="8540060" y="476089"/>
            <a:ext cx="392809" cy="547763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Номер слайда"/>
          <p:cNvSpPr>
            <a:spLocks noGrp="1"/>
          </p:cNvSpPr>
          <p:nvPr>
            <p:ph type="sldNum" sz="quarter" idx="2"/>
          </p:nvPr>
        </p:nvSpPr>
        <p:spPr bwMode="auto">
          <a:xfrm>
            <a:off x="4471272" y="6500813"/>
            <a:ext cx="194765" cy="256802"/>
          </a:xfrm>
          <a:prstGeom prst="rect">
            <a:avLst/>
          </a:prstGeom>
        </p:spPr>
        <p:txBody>
          <a:bodyPr lIns="35719" tIns="35719" rIns="35719" bIns="35719" anchor="t"/>
          <a:lstStyle>
            <a:lvl1pPr algn="ctr" defTabSz="410766"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CB4B4D-7CA3-9044-876B-883B54F8677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1739455"/>
      </p:ext>
    </p:extLst>
  </p:cSld>
  <p:clrMapOvr>
    <a:masterClrMapping/>
  </p:clrMapOvr>
  <p:hf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19.08.2021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fgosreestr.ru/registry/primernayaosnovnaya-obrazovatelnaya-programma-%20srednego-obshhegoobrazovaniy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jpeg"/><Relationship Id="rId17" Type="http://schemas.openxmlformats.org/officeDocument/2006/relationships/image" Target="../media/image3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e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jpeg"/><Relationship Id="rId19" Type="http://schemas.openxmlformats.org/officeDocument/2006/relationships/image" Target="../media/image39.png"/><Relationship Id="rId4" Type="http://schemas.openxmlformats.org/officeDocument/2006/relationships/image" Target="../media/image24.jpeg"/><Relationship Id="rId9" Type="http://schemas.openxmlformats.org/officeDocument/2006/relationships/image" Target="../media/image29.png"/><Relationship Id="rId1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5229200"/>
            <a:ext cx="5343128" cy="11430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Селезнёва Елена Ивановна</a:t>
            </a:r>
            <a:r>
              <a:rPr lang="ru-RU" dirty="0">
                <a:solidFill>
                  <a:schemeClr val="tx1"/>
                </a:solidFill>
              </a:rPr>
              <a:t>, методист МБУ ДПО «ИМЦ»                       г. Симферополя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636912"/>
            <a:ext cx="8305800" cy="1981200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>
                <a:solidFill>
                  <a:srgbClr val="C00000"/>
                </a:solidFill>
                <a:cs typeface="Times New Roman" pitchFamily="18" charset="0"/>
              </a:rPr>
              <a:t>Актуальные вопросы преподавания обществознания в общеобразовательных организациях Республики Крым                                   в 2021/2022 учебном году </a:t>
            </a:r>
            <a:endParaRPr lang="ru-RU" sz="3200" dirty="0">
              <a:solidFill>
                <a:srgbClr val="C00000"/>
              </a:solidFill>
              <a:cs typeface="Times New Roman" pitchFamily="18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263280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2">
                        <a:gamma/>
                        <a:tint val="26667"/>
                        <a:invGamma/>
                      </a:schemeClr>
                    </a:gs>
                    <a:gs pos="100000">
                      <a:schemeClr val="bg2">
                        <a:alpha val="14999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9952" y="1772816"/>
            <a:ext cx="2879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ГБОУ ДПО РК КРИППО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71472" y="214290"/>
            <a:ext cx="8229600" cy="1219200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40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Освоение обучающимися </a:t>
            </a:r>
            <a:br>
              <a:rPr lang="ru-RU" sz="40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</a:br>
            <a:r>
              <a:rPr lang="ru-RU" sz="40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ФГОС ООО</a:t>
            </a:r>
            <a:r>
              <a:rPr lang="ru-RU" sz="1200" dirty="0"/>
              <a:t/>
            </a:r>
            <a:br>
              <a:rPr lang="ru-RU" sz="1200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214422"/>
          <a:ext cx="8215371" cy="252374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7384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384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384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n-lt"/>
                          <a:ea typeface="Calibri"/>
                          <a:cs typeface="Times New Roman"/>
                        </a:rPr>
                        <a:t>Класс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Учебный предмет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Количество часов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Обществознание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34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n-lt"/>
                          <a:ea typeface="Calibri"/>
                          <a:cs typeface="Times New Roman"/>
                        </a:rPr>
                        <a:t>Обществознание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34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Обществознание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34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n-lt"/>
                          <a:ea typeface="Calibri"/>
                          <a:cs typeface="Times New Roman"/>
                        </a:rPr>
                        <a:t>Обществознание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n-lt"/>
                          <a:ea typeface="Calibri"/>
                          <a:cs typeface="Times New Roman"/>
                        </a:rPr>
                        <a:t>34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71472" y="3929066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5753" y="3717032"/>
            <a:ext cx="821537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5-м классе обществознание </a:t>
            </a:r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изучается!!!</a:t>
            </a:r>
          </a:p>
          <a:p>
            <a:pPr lvl="0" algn="just"/>
            <a:endParaRPr lang="ru-RU" sz="2000" dirty="0"/>
          </a:p>
          <a:p>
            <a:pPr lvl="0" algn="just"/>
            <a:r>
              <a:rPr lang="ru-RU" sz="2000" dirty="0"/>
              <a:t>Примерные образовательные программы по обществознанию,  разработанные в соответствии с ФГОС ОО  включают вопросы </a:t>
            </a:r>
            <a:r>
              <a:rPr lang="ru-RU" sz="2000" b="1" i="1" dirty="0">
                <a:solidFill>
                  <a:srgbClr val="C00000"/>
                </a:solidFill>
              </a:rPr>
              <a:t>финансовой грамотности</a:t>
            </a:r>
            <a:r>
              <a:rPr lang="ru-RU" sz="2000" dirty="0"/>
              <a:t>. </a:t>
            </a:r>
          </a:p>
          <a:p>
            <a:pPr lvl="0" algn="just"/>
            <a:r>
              <a:rPr lang="ru-RU" sz="2000" dirty="0"/>
              <a:t>В курс обществознания для учащихся 7-9 классов: «Карманные деньги: за и против», «Бюджет моей семьи», «Бюджет государства и семьи», «Государственный бюджет Российской Федерации», «Банковская система России», «Пенсионные программы».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642918"/>
            <a:ext cx="9286940" cy="1219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ФГОС ООО  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 «Общественно-научные предметы»   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u="sng" dirty="0">
                <a:solidFill>
                  <a:srgbClr val="002060"/>
                </a:solidFill>
              </a:rPr>
              <a:t>Личностные и </a:t>
            </a:r>
            <a:r>
              <a:rPr lang="ru-RU" sz="2800" b="1" u="sng" dirty="0" err="1">
                <a:solidFill>
                  <a:srgbClr val="002060"/>
                </a:solidFill>
              </a:rPr>
              <a:t>метапредметные</a:t>
            </a:r>
            <a:r>
              <a:rPr lang="ru-RU" sz="2800" b="1" u="sng" dirty="0">
                <a:solidFill>
                  <a:srgbClr val="002060"/>
                </a:solidFill>
              </a:rPr>
              <a:t>  результаты:</a:t>
            </a: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5616624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/>
              <a:t>1</a:t>
            </a:r>
            <a:r>
              <a:rPr lang="ru-RU" sz="2900" dirty="0"/>
              <a:t>) </a:t>
            </a:r>
            <a:r>
              <a:rPr lang="ru-RU" sz="2900" dirty="0" err="1"/>
              <a:t>сформированность</a:t>
            </a:r>
            <a:r>
              <a:rPr lang="ru-RU" sz="2900" dirty="0"/>
              <a:t> мировоззренческой, ценностно-смысловой сферы обучающихся, российской гражданской идентичности, </a:t>
            </a:r>
            <a:r>
              <a:rPr lang="ru-RU" sz="2900" dirty="0" err="1"/>
              <a:t>поликультурности</a:t>
            </a:r>
            <a:r>
              <a:rPr lang="ru-RU" sz="2900" dirty="0"/>
              <a:t>, толерантности, приверженности ценностям, закрепленным Конституцией Российской Федерации; </a:t>
            </a:r>
          </a:p>
          <a:p>
            <a:pPr algn="just">
              <a:buNone/>
            </a:pPr>
            <a:r>
              <a:rPr lang="ru-RU" sz="2900" dirty="0"/>
              <a:t>2) понимание роли России в многообразном, быстро меняющемся глобальном мире; </a:t>
            </a:r>
          </a:p>
          <a:p>
            <a:pPr algn="just">
              <a:buNone/>
            </a:pPr>
            <a:r>
              <a:rPr lang="ru-RU" sz="2900" dirty="0"/>
              <a:t>3) формирование </a:t>
            </a:r>
            <a:r>
              <a:rPr lang="ru-RU" sz="2900" b="1" i="1" u="sng" dirty="0">
                <a:solidFill>
                  <a:srgbClr val="FF0000"/>
                </a:solidFill>
              </a:rPr>
              <a:t>целостного восприятия </a:t>
            </a:r>
            <a:r>
              <a:rPr lang="ru-RU" sz="2900" dirty="0"/>
              <a:t>всего спектра природных, экономических, социальных реалий; </a:t>
            </a:r>
          </a:p>
          <a:p>
            <a:pPr algn="just">
              <a:buNone/>
            </a:pPr>
            <a:r>
              <a:rPr lang="ru-RU" sz="2900" dirty="0"/>
              <a:t>4) </a:t>
            </a:r>
            <a:r>
              <a:rPr lang="ru-RU" sz="2900" dirty="0" err="1"/>
              <a:t>сформированность</a:t>
            </a:r>
            <a:r>
              <a:rPr lang="ru-RU" sz="2900" dirty="0"/>
              <a:t> умений </a:t>
            </a:r>
            <a:r>
              <a:rPr lang="ru-RU" sz="2900" b="1" i="1" dirty="0">
                <a:solidFill>
                  <a:srgbClr val="FF0000"/>
                </a:solidFill>
              </a:rPr>
              <a:t>обобщать, анализировать и оценивать информацию</a:t>
            </a:r>
            <a:r>
              <a:rPr lang="ru-RU" sz="2900" dirty="0"/>
              <a:t>: теории, концепции, факты, имеющие отношение к общественному развитию и роли личности в нем, с целью проверки гипотез и интерпретации данных различных источников; </a:t>
            </a:r>
          </a:p>
          <a:p>
            <a:pPr algn="just">
              <a:buNone/>
            </a:pPr>
            <a:r>
              <a:rPr lang="ru-RU" sz="2900" dirty="0"/>
              <a:t>5) владение знаниями о многообразии взглядов и теорий по тематике общественных наук.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3786190"/>
            <a:ext cx="8515352" cy="2857520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Реализация профильного обучения на уровне СОО:</a:t>
            </a:r>
          </a:p>
          <a:p>
            <a:pPr lvl="1" algn="just"/>
            <a:r>
              <a:rPr lang="ru-RU" sz="2000" dirty="0">
                <a:solidFill>
                  <a:schemeClr val="tx1"/>
                </a:solidFill>
              </a:rPr>
              <a:t>ФГОС СОО обеспечивает реализацию учебных планов одного или нескольких профилей обучения.</a:t>
            </a:r>
          </a:p>
          <a:p>
            <a:pPr lvl="1" algn="just"/>
            <a:r>
              <a:rPr lang="ru-RU" sz="2000" dirty="0">
                <a:solidFill>
                  <a:schemeClr val="tx1"/>
                </a:solidFill>
              </a:rPr>
              <a:t>В рамках гуманитарного, социально-экономического, универсального профилей из предметов могут быть выбраны: Обществознание (базовый уровень), Экономика (базовый или углубленный уровень), Право (базовый или углубленный уровень).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Освоение обучающимися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ФГОС СОО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148926"/>
              </p:ext>
            </p:extLst>
          </p:nvPr>
        </p:nvGraphicFramePr>
        <p:xfrm>
          <a:off x="323528" y="1357298"/>
          <a:ext cx="8391876" cy="2091438"/>
        </p:xfrm>
        <a:graphic>
          <a:graphicData uri="http://schemas.openxmlformats.org/drawingml/2006/table">
            <a:tbl>
              <a:tblPr/>
              <a:tblGrid>
                <a:gridCol w="22843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56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446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894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677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925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Предмет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 класс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 класс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51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Базовый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Углубленный уровень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Базовый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Углубленный уровень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25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Обществознание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25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Экономика 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25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Право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2791" marR="62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715375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3600" b="1" dirty="0">
                <a:solidFill>
                  <a:srgbClr val="C00000"/>
                </a:solidFill>
              </a:rPr>
              <a:t>Фрагмент  Учебного  плана 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dirty="0">
                <a:solidFill>
                  <a:srgbClr val="C00000"/>
                </a:solidFill>
              </a:rPr>
              <a:t>(социально-экономический профиль)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1500174"/>
          <a:ext cx="7572428" cy="3154680"/>
        </p:xfrm>
        <a:graphic>
          <a:graphicData uri="http://schemas.openxmlformats.org/drawingml/2006/table">
            <a:tbl>
              <a:tblPr/>
              <a:tblGrid>
                <a:gridCol w="20002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710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505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505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330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Общественные </a:t>
                      </a:r>
                    </a:p>
                    <a:p>
                      <a:pPr marR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науки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8864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Предмет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461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+mj-lt"/>
                          <a:ea typeface="Calibri"/>
                          <a:cs typeface="Times New Roman"/>
                        </a:rPr>
                        <a:t>Уровень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91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Calibri"/>
                          <a:cs typeface="Times New Roman"/>
                        </a:rPr>
                        <a:t>Кол-во часов</a:t>
                      </a:r>
                    </a:p>
                    <a:p>
                      <a:pPr marR="291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Calibri"/>
                          <a:cs typeface="Times New Roman"/>
                        </a:rPr>
                        <a:t>за 10-11 класс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8273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88645" indent="-56705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84020" algn="r"/>
                        </a:tabLs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История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46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88645" marR="291465" indent="-4768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Calibri"/>
                          <a:cs typeface="Times New Roman"/>
                        </a:rPr>
                        <a:t>140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82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88645" indent="-56705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География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46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88645" marR="291465" indent="-4768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70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82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88645" indent="-56705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Calibri"/>
                          <a:cs typeface="Times New Roman"/>
                        </a:rPr>
                        <a:t>Экономика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46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88645" marR="291465" indent="-4768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140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82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88645" indent="-56705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Calibri"/>
                          <a:cs typeface="Times New Roman"/>
                        </a:rPr>
                        <a:t>Право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46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88645" marR="291465" indent="-4768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140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Calibri"/>
                          <a:cs typeface="Times New Roman"/>
                        </a:rPr>
                        <a:t>Обществознание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46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88645" marR="291465" indent="-4768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Calibri"/>
                          <a:cs typeface="Times New Roman"/>
                        </a:rPr>
                        <a:t>140</a:t>
                      </a:r>
                    </a:p>
                  </a:txBody>
                  <a:tcPr marL="67915" marR="679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501122" cy="760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solidFill>
                  <a:srgbClr val="002060"/>
                </a:solidFill>
              </a:rPr>
              <a:t>В предметные результаты ФГОС СОО включены позиции по </a:t>
            </a:r>
            <a:r>
              <a:rPr lang="ru-RU" sz="2200" b="1" u="sng" dirty="0">
                <a:solidFill>
                  <a:srgbClr val="002060"/>
                </a:solidFill>
              </a:rPr>
              <a:t>финансовой грамотности</a:t>
            </a:r>
            <a:r>
              <a:rPr lang="ru-RU" sz="2200" dirty="0">
                <a:solidFill>
                  <a:srgbClr val="002060"/>
                </a:solidFill>
              </a:rPr>
              <a:t>: </a:t>
            </a:r>
            <a:r>
              <a:rPr lang="ru-RU" sz="2200" dirty="0">
                <a:solidFill>
                  <a:srgbClr val="C00000"/>
                </a:solidFill>
              </a:rPr>
              <a:t>«</a:t>
            </a:r>
            <a:r>
              <a:rPr lang="ru-RU" sz="2200" i="1" dirty="0">
                <a:solidFill>
                  <a:srgbClr val="C00000"/>
                </a:solidFill>
              </a:rPr>
              <a:t>умение применять полученные знания и сформированные навыки для эффективного исполнения основных социально-экономических ролей (потребителя, производителя, покупателя, продавца, заёмщика, акционера, наёмного работника, работодателя, налогоплательщика)</a:t>
            </a:r>
            <a:r>
              <a:rPr lang="ru-RU" sz="2200" dirty="0">
                <a:solidFill>
                  <a:srgbClr val="C00000"/>
                </a:solidFill>
              </a:rPr>
              <a:t>»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</a:p>
          <a:p>
            <a:r>
              <a:rPr lang="ru-RU" sz="2200" dirty="0">
                <a:solidFill>
                  <a:srgbClr val="002060"/>
                </a:solidFill>
              </a:rPr>
              <a:t>Рекомендуемые темы в курс обществознания для учащихся 10-11 классов: </a:t>
            </a:r>
          </a:p>
          <a:p>
            <a:endParaRPr lang="ru-RU" sz="2200" dirty="0">
              <a:solidFill>
                <a:srgbClr val="002060"/>
              </a:solidFill>
            </a:endParaRPr>
          </a:p>
          <a:p>
            <a:r>
              <a:rPr lang="ru-RU" sz="2400" dirty="0"/>
              <a:t>  </a:t>
            </a:r>
          </a:p>
          <a:p>
            <a:endParaRPr lang="ru-RU" sz="2400" dirty="0"/>
          </a:p>
          <a:p>
            <a:pPr lvl="0"/>
            <a:endParaRPr lang="ru-RU" sz="2400" dirty="0"/>
          </a:p>
          <a:p>
            <a:pPr lvl="0"/>
            <a:endParaRPr lang="ru-RU" sz="2400" dirty="0"/>
          </a:p>
          <a:p>
            <a:pPr lvl="0"/>
            <a:endParaRPr lang="ru-RU" sz="2400" dirty="0"/>
          </a:p>
          <a:p>
            <a:pPr lvl="0"/>
            <a:endParaRPr lang="ru-RU" sz="2400" dirty="0"/>
          </a:p>
          <a:p>
            <a:pPr lvl="0"/>
            <a:r>
              <a:rPr lang="ru-RU" sz="2400" dirty="0"/>
              <a:t> </a:t>
            </a:r>
          </a:p>
          <a:p>
            <a:pPr lvl="0"/>
            <a:endParaRPr lang="ru-RU" sz="2400" dirty="0"/>
          </a:p>
          <a:p>
            <a:pPr lvl="0"/>
            <a:endParaRPr lang="ru-RU" sz="2400" dirty="0"/>
          </a:p>
          <a:p>
            <a:pPr lvl="0"/>
            <a:endParaRPr lang="ru-RU" sz="2400" dirty="0"/>
          </a:p>
          <a:p>
            <a:pPr lvl="0"/>
            <a:endParaRPr lang="ru-RU" sz="2400" dirty="0"/>
          </a:p>
          <a:p>
            <a:pPr lvl="0"/>
            <a:r>
              <a:rPr lang="ru-RU" sz="2400" dirty="0"/>
              <a:t> </a:t>
            </a:r>
            <a:endParaRPr lang="ru-RU" sz="2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3071810"/>
          <a:ext cx="8715435" cy="36576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7860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862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431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«Электронные деньги», «Бюджетная система Российской Федерации. </a:t>
                      </a:r>
                    </a:p>
                    <a:p>
                      <a:r>
                        <a:rPr kumimoji="0" lang="ru-RU" sz="18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Доходы и расходы: навыки планирования», «Формирование государственного бюджета в Российской Федерации и его исполнение»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 курс экономики для учащихся 10-11 классов в раздел «Муниципальные органы власти: формирование местного бюджета и расходные статьи. Возможности участия граждан в этом процессе» тему: «Кредитование: его роль в современной экономике домохозяйств, фирм и государств. Плюсы и минусы (риски) кредитования граждан»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 раздел «Семейная экономика» курса экономики для учащихся 10-11 классов: «Потребительское кредитование. Ипотечный кредит»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Примерная  основная образовательная программа среднего общего образования: </a:t>
            </a:r>
            <a:r>
              <a:rPr lang="ru-RU" u="sng" dirty="0">
                <a:hlinkClick r:id="rId2"/>
              </a:rPr>
              <a:t>https://fgosreestr.ru/registry/primernayaosnovnaya-obrazovatelnaya-programma- </a:t>
            </a:r>
            <a:r>
              <a:rPr lang="ru-RU" u="sng" dirty="0" err="1">
                <a:hlinkClick r:id="rId2"/>
              </a:rPr>
              <a:t>srednego-obshhegoobrazovaniya</a:t>
            </a:r>
            <a:r>
              <a:rPr lang="ru-RU" u="sng" dirty="0">
                <a:hlinkClick r:id="rId2"/>
              </a:rPr>
              <a:t>/</a:t>
            </a:r>
            <a:endParaRPr lang="ru-RU" u="sng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Индивидуальный проект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730"/>
            <a:ext cx="2088232" cy="2795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068" y="3271318"/>
            <a:ext cx="2664296" cy="3457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4207959"/>
            <a:ext cx="444624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>
                <a:solidFill>
                  <a:srgbClr val="C00000"/>
                </a:solidFill>
                <a:latin typeface="Times New Roman"/>
              </a:rPr>
              <a:t>«</a:t>
            </a: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Я променял бы всю европейскую культуру на одну грустную русскую песню, уж очень они правдивые, эти русские!"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8889" y="764704"/>
            <a:ext cx="8964488" cy="4349005"/>
          </a:xfrm>
        </p:spPr>
        <p:txBody>
          <a:bodyPr>
            <a:noAutofit/>
          </a:bodyPr>
          <a:lstStyle/>
          <a:p>
            <a:pPr marL="450850" indent="-450850"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Определение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темы, поиск и анализ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проблемы, постановка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цели, выбор названия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marL="450850" indent="-450850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Обсуждение возможных вариантов исследования, сравнение предполагаемых стратегий, выбор способов,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сбор и изучение информации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определение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формы продукта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требований к нему, составление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плана работы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распределение обязанностей;</a:t>
            </a:r>
          </a:p>
          <a:p>
            <a:pPr marL="450850" indent="-450850"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Выполнение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технологических операций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внесение изменений;</a:t>
            </a:r>
          </a:p>
          <a:p>
            <a:pPr marL="450850" indent="-450850"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Подготовка и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защита проекта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                                       </a:t>
            </a:r>
            <a:r>
              <a:rPr lang="ru-RU" sz="2800" b="1" u="sng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Анализ и оценка качества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выполнения.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-171400"/>
            <a:ext cx="7756263" cy="1054250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ea typeface="Calibri"/>
              </a:rPr>
              <a:t>Этапы реализации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93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92919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200" dirty="0"/>
              <a:t>Приказ Министерства просвещения России </a:t>
            </a:r>
            <a:r>
              <a:rPr lang="ru-RU" sz="2200" b="1" dirty="0">
                <a:solidFill>
                  <a:srgbClr val="FF0000"/>
                </a:solidFill>
              </a:rPr>
              <a:t>от 20.05.2020 г. № 254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r>
              <a:rPr lang="ru-RU" sz="2200" dirty="0"/>
              <a:t>«Об утверждении федерального перечня учебников, допущенных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 организациями, осуществляющими образовательную деятельность»;</a:t>
            </a:r>
          </a:p>
          <a:p>
            <a:pPr algn="just"/>
            <a:r>
              <a:rPr lang="ru-RU" sz="2200" dirty="0"/>
              <a:t>Приказ Министерства просвещения России </a:t>
            </a:r>
            <a:r>
              <a:rPr lang="ru-RU" sz="2200" b="1" dirty="0">
                <a:solidFill>
                  <a:srgbClr val="FF0000"/>
                </a:solidFill>
              </a:rPr>
              <a:t>от 23.12.2020 г. № 766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r>
              <a:rPr lang="ru-RU" sz="2200" dirty="0"/>
              <a:t>«О внесении изменений в федеральный перечень учебников, </a:t>
            </a:r>
            <a:r>
              <a:rPr lang="ru-RU" sz="2200" b="1" u="sng" dirty="0"/>
              <a:t>допущенных</a:t>
            </a:r>
            <a:r>
              <a:rPr lang="ru-RU" sz="2200" dirty="0"/>
              <a:t>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образования, утверждённый приказом Министерства просвещения Российской Федерации от 20.05.2020 г. № 254».</a:t>
            </a:r>
          </a:p>
          <a:p>
            <a:pPr algn="just"/>
            <a:r>
              <a:rPr lang="ru-RU" sz="2200" dirty="0"/>
              <a:t>Приказ Министерства образования и науки Российской Федерации от </a:t>
            </a:r>
            <a:r>
              <a:rPr lang="ru-RU" sz="2200" b="1" dirty="0">
                <a:solidFill>
                  <a:srgbClr val="FF0000"/>
                </a:solidFill>
              </a:rPr>
              <a:t>08.12.2014 № 1559</a:t>
            </a:r>
            <a:r>
              <a:rPr lang="ru-RU" sz="2200" dirty="0">
                <a:solidFill>
                  <a:srgbClr val="FF0000"/>
                </a:solidFill>
              </a:rPr>
              <a:t>. </a:t>
            </a:r>
            <a:r>
              <a:rPr lang="ru-RU" sz="2200" dirty="0"/>
              <a:t>Использование электронных форм учебников (учебных изданий)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714356"/>
            <a:ext cx="8715436" cy="1219200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Учебно-методические комплекты, обеспечивающие преподавание учебного предмета «Обществознание»</a:t>
            </a:r>
            <a:endParaRPr lang="ru-RU" sz="3000" dirty="0">
              <a:solidFill>
                <a:srgbClr val="C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ru-RU" sz="2400" dirty="0"/>
              <a:t>При разработке или редактировании рабочей программы 6-9 необходимо учитывать темы, введенные в новые учебники и КИМ ГИА по обществознанию, для обеспечения выполнения ФГОС и успешного прохождения итоговой аттестации.</a:t>
            </a:r>
          </a:p>
          <a:p>
            <a:pPr lvl="0" algn="just"/>
            <a:r>
              <a:rPr lang="ru-RU" sz="2400" dirty="0"/>
              <a:t>При использовании новых учебников (ФПУ-2020 г.) в 8-х, 9-х классах в 2021/2022 учебном году необходимо внести соответствующие изменения в рабочие программы по обществознанию, разработанные для 5-9 классов.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  <a:cs typeface="Times New Roman" pitchFamily="18" charset="0"/>
              </a:rPr>
              <a:t>Учебно-методические комплекты, обеспечивающие преподавание учебного предмета «Обществознание»</a:t>
            </a:r>
            <a:endParaRPr lang="ru-RU" sz="3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2"/>
          <p:cNvSpPr/>
          <p:nvPr/>
        </p:nvSpPr>
        <p:spPr bwMode="auto">
          <a:xfrm>
            <a:off x="111345" y="245646"/>
            <a:ext cx="8866400" cy="784830"/>
          </a:xfrm>
          <a:prstGeom prst="rect">
            <a:avLst/>
          </a:prstGeom>
        </p:spPr>
        <p:txBody>
          <a:bodyPr wrap="square" lIns="45720" tIns="22860" rIns="45720" bIns="22860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latin typeface="+mj-lt"/>
              </a:rPr>
              <a:t>УМК по обществознанию </a:t>
            </a:r>
            <a:r>
              <a:rPr lang="ru-RU" b="1" dirty="0">
                <a:solidFill>
                  <a:srgbClr val="FF0000"/>
                </a:solidFill>
                <a:latin typeface="+mj-lt"/>
              </a:rPr>
              <a:t>  </a:t>
            </a:r>
            <a:r>
              <a:rPr lang="ru-RU" sz="2400" b="1" dirty="0">
                <a:solidFill>
                  <a:srgbClr val="FF0000"/>
                </a:solidFill>
                <a:latin typeface="+mj-lt"/>
              </a:rPr>
              <a:t>Л.Н. Боголюбова и др. </a:t>
            </a:r>
            <a:endParaRPr b="1" dirty="0">
              <a:solidFill>
                <a:srgbClr val="FF0000"/>
              </a:solidFill>
              <a:latin typeface="+mj-lt"/>
            </a:endParaRPr>
          </a:p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latin typeface="+mj-lt"/>
              </a:rPr>
              <a:t>для 6-11 классов</a:t>
            </a:r>
            <a:endParaRPr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Прямоугольник 33"/>
          <p:cNvSpPr/>
          <p:nvPr/>
        </p:nvSpPr>
        <p:spPr bwMode="auto">
          <a:xfrm>
            <a:off x="111345" y="5223437"/>
            <a:ext cx="7474650" cy="1523494"/>
          </a:xfrm>
          <a:prstGeom prst="rect">
            <a:avLst/>
          </a:prstGeom>
        </p:spPr>
        <p:txBody>
          <a:bodyPr wrap="square" lIns="45720" tIns="22860" rIns="45720" bIns="22860">
            <a:spAutoFit/>
          </a:bodyPr>
          <a:lstStyle/>
          <a:p>
            <a:pPr algn="l"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600" b="1" dirty="0">
                <a:cs typeface="Times New Roman" pitchFamily="18" charset="0"/>
              </a:rPr>
              <a:t>Электронная форма учебника</a:t>
            </a:r>
          </a:p>
          <a:p>
            <a:pPr algn="l">
              <a:defRPr/>
            </a:pPr>
            <a:r>
              <a:rPr lang="ru-RU" sz="1600" b="1" dirty="0">
                <a:cs typeface="Times New Roman" pitchFamily="18" charset="0"/>
              </a:rPr>
              <a:t> Бесплатное электронное приложение</a:t>
            </a:r>
            <a:endParaRPr sz="1600" dirty="0">
              <a:cs typeface="Times New Roman" pitchFamily="18" charset="0"/>
            </a:endParaRPr>
          </a:p>
          <a:p>
            <a:pPr algn="l">
              <a:defRPr/>
            </a:pPr>
            <a:r>
              <a:rPr lang="ru-RU" sz="1600" b="1" dirty="0">
                <a:cs typeface="Times New Roman" pitchFamily="18" charset="0"/>
              </a:rPr>
              <a:t> Методические  </a:t>
            </a:r>
            <a:r>
              <a:rPr lang="ru-RU" sz="1600" b="1" dirty="0" err="1">
                <a:cs typeface="Times New Roman" pitchFamily="18" charset="0"/>
              </a:rPr>
              <a:t>вебинары</a:t>
            </a:r>
            <a:r>
              <a:rPr lang="ru-RU" sz="1600" b="1" dirty="0">
                <a:cs typeface="Times New Roman" pitchFamily="18" charset="0"/>
              </a:rPr>
              <a:t> для учителей</a:t>
            </a:r>
            <a:endParaRPr sz="1600" dirty="0">
              <a:cs typeface="Times New Roman" pitchFamily="18" charset="0"/>
            </a:endParaRPr>
          </a:p>
          <a:p>
            <a:pPr algn="l">
              <a:defRPr/>
            </a:pPr>
            <a:r>
              <a:rPr lang="ru-RU" sz="1600" b="1" dirty="0">
                <a:cs typeface="Times New Roman" pitchFamily="18" charset="0"/>
              </a:rPr>
              <a:t> Бесплатные методические материалы </a:t>
            </a:r>
          </a:p>
          <a:p>
            <a:pPr algn="l">
              <a:defRPr/>
            </a:pPr>
            <a:r>
              <a:rPr lang="ru-RU" sz="1600" b="1" dirty="0">
                <a:cs typeface="Times New Roman" pitchFamily="18" charset="0"/>
              </a:rPr>
              <a:t>для скачивания</a:t>
            </a:r>
            <a:endParaRPr sz="1600" dirty="0">
              <a:cs typeface="Times New Roman" pitchFamily="18" charset="0"/>
            </a:endParaRPr>
          </a:p>
          <a:p>
            <a:pPr algn="l">
              <a:defRPr/>
            </a:pP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30"/>
          <p:cNvSpPr>
            <a:spLocks/>
          </p:cNvSpPr>
          <p:nvPr/>
        </p:nvSpPr>
        <p:spPr bwMode="auto">
          <a:xfrm>
            <a:off x="4219833" y="1069444"/>
            <a:ext cx="4757912" cy="542744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19050" rtlCol="0" anchor="ctr">
            <a:spAutoFit/>
          </a:bodyPr>
          <a:lstStyle/>
          <a:p>
            <a:pPr algn="l">
              <a:defRPr/>
            </a:pPr>
            <a:r>
              <a:rPr lang="ru-RU" sz="1600" b="1" dirty="0">
                <a:cs typeface="Times New Roman" pitchFamily="18" charset="0"/>
              </a:rPr>
              <a:t>Особенности </a:t>
            </a:r>
            <a:r>
              <a:rPr lang="ru-RU" sz="1600" b="1" dirty="0" err="1">
                <a:cs typeface="Times New Roman" pitchFamily="18" charset="0"/>
              </a:rPr>
              <a:t>УМК</a:t>
            </a:r>
            <a:r>
              <a:rPr lang="ru-RU" sz="1600" b="1" dirty="0">
                <a:cs typeface="Times New Roman" pitchFamily="18" charset="0"/>
              </a:rPr>
              <a:t>:</a:t>
            </a:r>
            <a:endParaRPr sz="1600" dirty="0">
              <a:cs typeface="Times New Roman" pitchFamily="18" charset="0"/>
            </a:endParaRPr>
          </a:p>
          <a:p>
            <a:pPr marL="257175" indent="-257175" algn="just">
              <a:buFont typeface="+mj-lt"/>
              <a:buAutoNum type="arabicPeriod"/>
              <a:defRPr/>
            </a:pPr>
            <a:r>
              <a:rPr lang="ru-RU" sz="1600" b="1" dirty="0">
                <a:cs typeface="Times New Roman" pitchFamily="18" charset="0"/>
              </a:rPr>
              <a:t>Учебники переработаны под новую структуру курса «Обществознание», который, согласно </a:t>
            </a:r>
            <a:r>
              <a:rPr lang="ru-RU" sz="1600" b="1" dirty="0">
                <a:solidFill>
                  <a:srgbClr val="FF0000"/>
                </a:solidFill>
                <a:cs typeface="Times New Roman" pitchFamily="18" charset="0"/>
              </a:rPr>
              <a:t>ПООП,</a:t>
            </a:r>
            <a:r>
              <a:rPr lang="ru-RU" sz="1600" b="1" dirty="0">
                <a:cs typeface="Times New Roman" pitchFamily="18" charset="0"/>
              </a:rPr>
              <a:t> изучается с 6 по 11 класс и прошли содержательное обновление согласно </a:t>
            </a:r>
            <a:r>
              <a:rPr lang="ru-RU" sz="1600" b="1" dirty="0">
                <a:solidFill>
                  <a:srgbClr val="FF0000"/>
                </a:solidFill>
                <a:cs typeface="Times New Roman" pitchFamily="18" charset="0"/>
              </a:rPr>
              <a:t>Концепции</a:t>
            </a:r>
            <a:r>
              <a:rPr lang="ru-RU" sz="1600" b="1" dirty="0">
                <a:cs typeface="Times New Roman" pitchFamily="18" charset="0"/>
              </a:rPr>
              <a:t> преподавания учебного предмета «Обществознание».</a:t>
            </a:r>
            <a:endParaRPr sz="1600" dirty="0">
              <a:cs typeface="Times New Roman" pitchFamily="18" charset="0"/>
            </a:endParaRPr>
          </a:p>
          <a:p>
            <a:pPr marL="257175" indent="-257175" algn="just">
              <a:buFont typeface="+mj-lt"/>
              <a:buAutoNum type="arabicPeriod"/>
              <a:defRPr/>
            </a:pPr>
            <a:r>
              <a:rPr lang="ru-RU" sz="1600" b="1" dirty="0">
                <a:cs typeface="Times New Roman" pitchFamily="18" charset="0"/>
              </a:rPr>
              <a:t>Структурная и содержательная </a:t>
            </a:r>
            <a:r>
              <a:rPr lang="ru-RU" sz="1600" b="1" dirty="0">
                <a:solidFill>
                  <a:srgbClr val="FF0000"/>
                </a:solidFill>
                <a:cs typeface="Times New Roman" pitchFamily="18" charset="0"/>
              </a:rPr>
              <a:t>преемственност</a:t>
            </a:r>
            <a:r>
              <a:rPr lang="ru-RU" sz="1600" b="1" dirty="0">
                <a:cs typeface="Times New Roman" pitchFamily="18" charset="0"/>
              </a:rPr>
              <a:t>ь учебников с 6 по 11 класс.</a:t>
            </a:r>
            <a:endParaRPr sz="1600" dirty="0">
              <a:cs typeface="Times New Roman" pitchFamily="18" charset="0"/>
            </a:endParaRPr>
          </a:p>
          <a:p>
            <a:pPr marL="257175" indent="-257175" algn="just">
              <a:buFont typeface="+mj-lt"/>
              <a:buAutoNum type="arabicPeriod"/>
              <a:defRPr/>
            </a:pPr>
            <a:r>
              <a:rPr lang="ru-RU" sz="1600" b="1" dirty="0">
                <a:cs typeface="Times New Roman" pitchFamily="18" charset="0"/>
              </a:rPr>
              <a:t>В учебники 7, 8 и 11 классов включены модули по </a:t>
            </a:r>
            <a:r>
              <a:rPr lang="ru-RU" sz="1600" b="1" dirty="0">
                <a:solidFill>
                  <a:srgbClr val="FF0000"/>
                </a:solidFill>
                <a:cs typeface="Times New Roman" pitchFamily="18" charset="0"/>
              </a:rPr>
              <a:t>Основам финансовой грамотности.</a:t>
            </a:r>
            <a:r>
              <a:rPr lang="ru-RU" sz="1600" b="1" dirty="0">
                <a:cs typeface="Times New Roman" pitchFamily="18" charset="0"/>
              </a:rPr>
              <a:t> Модули сделаны совместно с Центробанком РФ.</a:t>
            </a:r>
            <a:endParaRPr sz="1600" dirty="0">
              <a:cs typeface="Times New Roman" pitchFamily="18" charset="0"/>
            </a:endParaRPr>
          </a:p>
          <a:p>
            <a:pPr marL="257175" indent="-257175" algn="just">
              <a:buFont typeface="+mj-lt"/>
              <a:buAutoNum type="arabicPeriod"/>
              <a:defRPr/>
            </a:pPr>
            <a:r>
              <a:rPr lang="ru-RU" sz="1600" b="1" dirty="0">
                <a:cs typeface="Times New Roman" pitchFamily="18" charset="0"/>
              </a:rPr>
              <a:t>Самый распространённая линия учебников по обществознанию в РФ - основа структуры и содержания </a:t>
            </a:r>
            <a:r>
              <a:rPr lang="ru-RU" sz="1600" b="1" dirty="0" err="1">
                <a:solidFill>
                  <a:srgbClr val="FF0000"/>
                </a:solidFill>
                <a:cs typeface="Times New Roman" pitchFamily="18" charset="0"/>
              </a:rPr>
              <a:t>КИМов</a:t>
            </a:r>
            <a:r>
              <a:rPr lang="ru-RU" sz="1600" b="1" dirty="0">
                <a:solidFill>
                  <a:srgbClr val="FF0000"/>
                </a:solidFill>
                <a:cs typeface="Times New Roman" pitchFamily="18" charset="0"/>
              </a:rPr>
              <a:t>.</a:t>
            </a:r>
            <a:endParaRPr sz="1600" dirty="0">
              <a:solidFill>
                <a:srgbClr val="FF0000"/>
              </a:solidFill>
              <a:cs typeface="Times New Roman" pitchFamily="18" charset="0"/>
            </a:endParaRPr>
          </a:p>
          <a:p>
            <a:pPr marL="257175" indent="-257175" algn="just">
              <a:buFont typeface="+mj-lt"/>
              <a:buAutoNum type="arabicPeriod"/>
              <a:defRPr/>
            </a:pPr>
            <a:r>
              <a:rPr lang="ru-RU" sz="1600" b="1" dirty="0">
                <a:cs typeface="Times New Roman" pitchFamily="18" charset="0"/>
              </a:rPr>
              <a:t>В учебниках 8-11 классов появилась новая рубрика </a:t>
            </a:r>
            <a:r>
              <a:rPr lang="ru-RU" sz="1600" b="1" dirty="0">
                <a:solidFill>
                  <a:srgbClr val="FF0000"/>
                </a:solidFill>
                <a:cs typeface="Times New Roman" pitchFamily="18" charset="0"/>
              </a:rPr>
              <a:t>«Готовимся к экзамену», </a:t>
            </a:r>
            <a:r>
              <a:rPr lang="ru-RU" sz="1600" b="1" dirty="0">
                <a:cs typeface="Times New Roman" pitchFamily="18" charset="0"/>
              </a:rPr>
              <a:t>где представлены задания, идентичные формату </a:t>
            </a:r>
            <a:r>
              <a:rPr lang="ru-RU" sz="1600" b="1" dirty="0" err="1">
                <a:cs typeface="Times New Roman" pitchFamily="18" charset="0"/>
              </a:rPr>
              <a:t>ГИА</a:t>
            </a:r>
            <a:r>
              <a:rPr lang="ru-RU" sz="1600" b="1" dirty="0">
                <a:cs typeface="Times New Roman" pitchFamily="18" charset="0"/>
              </a:rPr>
              <a:t> в 9 и 11 классах. </a:t>
            </a:r>
            <a:endParaRPr sz="1600" dirty="0">
              <a:cs typeface="Times New Roman" pitchFamily="18" charset="0"/>
            </a:endParaRPr>
          </a:p>
          <a:p>
            <a:pPr marL="257175" indent="-257175" algn="just">
              <a:buFont typeface="+mj-lt"/>
              <a:buAutoNum type="arabicPeriod"/>
              <a:defRPr/>
            </a:pP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643319" y="5871489"/>
            <a:ext cx="206221" cy="206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24.png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595189" y="5181224"/>
            <a:ext cx="214694" cy="242384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59.png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658991" y="5590827"/>
            <a:ext cx="154441" cy="145704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Пятиугольник 6"/>
          <p:cNvSpPr/>
          <p:nvPr/>
        </p:nvSpPr>
        <p:spPr bwMode="auto">
          <a:xfrm>
            <a:off x="67151" y="1117519"/>
            <a:ext cx="2039353" cy="564578"/>
          </a:xfrm>
          <a:prstGeom prst="homePlate">
            <a:avLst>
              <a:gd name="adj" fmla="val 50000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35719" tIns="35719" rIns="35719" bIns="35719" numCol="1" spcCol="19050" rtlCol="0" anchor="ctr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FFFFFF"/>
                </a:solidFill>
              </a:rPr>
              <a:t>Переработанный </a:t>
            </a:r>
            <a:r>
              <a:rPr lang="ru-RU" sz="1600" b="1" dirty="0" err="1">
                <a:solidFill>
                  <a:srgbClr val="FFFFFF"/>
                </a:solidFill>
              </a:rPr>
              <a:t>УМК</a:t>
            </a:r>
            <a:endParaRPr dirty="0"/>
          </a:p>
        </p:txBody>
      </p:sp>
      <p:pic>
        <p:nvPicPr>
          <p:cNvPr id="13" name="Рисунок 1"/>
          <p:cNvPicPr>
            <a:picLocks noChangeAspect="1"/>
          </p:cNvPicPr>
          <p:nvPr/>
        </p:nvPicPr>
        <p:blipFill>
          <a:blip r:embed="rId6" cstate="print"/>
          <a:stretch/>
        </p:blipFill>
        <p:spPr bwMode="auto">
          <a:xfrm>
            <a:off x="67151" y="1736630"/>
            <a:ext cx="952525" cy="1643592"/>
          </a:xfrm>
          <a:prstGeom prst="rect">
            <a:avLst/>
          </a:prstGeom>
          <a:ln>
            <a:noFill/>
          </a:ln>
        </p:spPr>
      </p:pic>
      <p:pic>
        <p:nvPicPr>
          <p:cNvPr id="14" name="Рисунок 3"/>
          <p:cNvPicPr>
            <a:picLocks noChangeAspect="1"/>
          </p:cNvPicPr>
          <p:nvPr/>
        </p:nvPicPr>
        <p:blipFill>
          <a:blip r:embed="rId7" cstate="print"/>
          <a:srcRect b="3423"/>
          <a:stretch/>
        </p:blipFill>
        <p:spPr bwMode="auto">
          <a:xfrm>
            <a:off x="1109582" y="1736630"/>
            <a:ext cx="929771" cy="1643592"/>
          </a:xfrm>
          <a:prstGeom prst="rect">
            <a:avLst/>
          </a:prstGeom>
          <a:ln>
            <a:noFill/>
          </a:ln>
        </p:spPr>
      </p:pic>
      <p:pic>
        <p:nvPicPr>
          <p:cNvPr id="15" name="Рисунок 4"/>
          <p:cNvPicPr>
            <a:picLocks noChangeAspect="1"/>
          </p:cNvPicPr>
          <p:nvPr/>
        </p:nvPicPr>
        <p:blipFill>
          <a:blip r:embed="rId8" cstate="print"/>
          <a:stretch/>
        </p:blipFill>
        <p:spPr bwMode="auto">
          <a:xfrm>
            <a:off x="2188205" y="1760076"/>
            <a:ext cx="904073" cy="1596700"/>
          </a:xfrm>
          <a:prstGeom prst="rect">
            <a:avLst/>
          </a:prstGeom>
          <a:ln>
            <a:noFill/>
          </a:ln>
        </p:spPr>
      </p:pic>
      <p:pic>
        <p:nvPicPr>
          <p:cNvPr id="16" name="Рисунок 5"/>
          <p:cNvPicPr>
            <a:picLocks noChangeAspect="1"/>
          </p:cNvPicPr>
          <p:nvPr/>
        </p:nvPicPr>
        <p:blipFill>
          <a:blip r:embed="rId9" cstate="print"/>
          <a:stretch/>
        </p:blipFill>
        <p:spPr bwMode="auto">
          <a:xfrm>
            <a:off x="3203848" y="1776047"/>
            <a:ext cx="905609" cy="1629508"/>
          </a:xfrm>
          <a:prstGeom prst="rect">
            <a:avLst/>
          </a:prstGeom>
          <a:ln>
            <a:noFill/>
          </a:ln>
        </p:spPr>
      </p:pic>
      <p:pic>
        <p:nvPicPr>
          <p:cNvPr id="17" name="Рисунок 7"/>
          <p:cNvPicPr>
            <a:picLocks noChangeAspect="1"/>
          </p:cNvPicPr>
          <p:nvPr/>
        </p:nvPicPr>
        <p:blipFill>
          <a:blip r:embed="rId10" cstate="print"/>
          <a:stretch/>
        </p:blipFill>
        <p:spPr bwMode="auto">
          <a:xfrm>
            <a:off x="244948" y="3460086"/>
            <a:ext cx="982526" cy="1721138"/>
          </a:xfrm>
          <a:prstGeom prst="rect">
            <a:avLst/>
          </a:prstGeom>
          <a:ln>
            <a:noFill/>
          </a:ln>
        </p:spPr>
      </p:pic>
      <p:pic>
        <p:nvPicPr>
          <p:cNvPr id="18" name="Рисунок 11"/>
          <p:cNvPicPr>
            <a:picLocks noChangeAspect="1"/>
          </p:cNvPicPr>
          <p:nvPr/>
        </p:nvPicPr>
        <p:blipFill>
          <a:blip r:embed="rId11" cstate="print"/>
          <a:stretch/>
        </p:blipFill>
        <p:spPr bwMode="auto">
          <a:xfrm>
            <a:off x="1379220" y="3460086"/>
            <a:ext cx="891461" cy="169984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626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192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Базовые документы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66934"/>
              </p:ext>
            </p:extLst>
          </p:nvPr>
        </p:nvGraphicFramePr>
        <p:xfrm>
          <a:off x="0" y="1196752"/>
          <a:ext cx="9144000" cy="41452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0403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381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07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140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435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Закон об  образовании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Предметная концепция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ПООП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ФПУ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/>
                        <a:t>Устанавливает:</a:t>
                      </a:r>
                    </a:p>
                    <a:p>
                      <a:r>
                        <a:rPr lang="ru-RU" sz="1400" dirty="0"/>
                        <a:t>- основные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</a:rPr>
                        <a:t>принципы и регулирующие нормы </a:t>
                      </a:r>
                      <a:r>
                        <a:rPr lang="ru-RU" sz="1400" dirty="0"/>
                        <a:t>образовательной общественной сферы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Определяет: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400" b="0" dirty="0"/>
                        <a:t>- основные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</a:rPr>
                        <a:t>подходы</a:t>
                      </a:r>
                      <a:r>
                        <a:rPr lang="ru-RU" sz="1400" b="0" dirty="0"/>
                        <a:t> к образованию;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400" b="0" dirty="0"/>
                        <a:t>- требование к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</a:rPr>
                        <a:t>структуре, результатам и условиям </a:t>
                      </a:r>
                      <a:r>
                        <a:rPr lang="ru-RU" sz="1400" b="0" dirty="0"/>
                        <a:t>реализации образовательных программ начального, основного и среднего общего образования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Содержит:</a:t>
                      </a:r>
                    </a:p>
                    <a:p>
                      <a:r>
                        <a:rPr lang="ru-RU" sz="1400" dirty="0"/>
                        <a:t>- основные проблемы,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</a:rPr>
                        <a:t>базовые принципы, цели, задачи и направления </a:t>
                      </a:r>
                      <a:r>
                        <a:rPr lang="ru-RU" sz="1400" dirty="0"/>
                        <a:t>развития</a:t>
                      </a:r>
                      <a:r>
                        <a:rPr lang="ru-RU" sz="1400" baseline="0" dirty="0"/>
                        <a:t> учебного предмета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Устанавливает:</a:t>
                      </a:r>
                    </a:p>
                    <a:p>
                      <a:r>
                        <a:rPr lang="ru-RU" sz="1400" dirty="0"/>
                        <a:t>-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</a:rPr>
                        <a:t>конкретный объём </a:t>
                      </a:r>
                      <a:r>
                        <a:rPr lang="ru-RU" sz="1400" dirty="0"/>
                        <a:t>дидактических единиц, понятий, фактов по каждому предмету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Содержит:</a:t>
                      </a:r>
                    </a:p>
                    <a:p>
                      <a:r>
                        <a:rPr lang="ru-RU" sz="1400" dirty="0"/>
                        <a:t>- </a:t>
                      </a:r>
                      <a:r>
                        <a:rPr lang="ru-RU" sz="1400" b="0" dirty="0"/>
                        <a:t>Федеральный перечень учебников,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</a:rPr>
                        <a:t>рекомендованных к использованию</a:t>
                      </a:r>
                    </a:p>
                    <a:p>
                      <a:r>
                        <a:rPr lang="ru-RU" sz="1400" b="0" dirty="0"/>
                        <a:t>при реализации</a:t>
                      </a:r>
                      <a:r>
                        <a:rPr lang="ru-RU" sz="1400" b="0" baseline="0" dirty="0"/>
                        <a:t> программ общего образования</a:t>
                      </a:r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049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0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9513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0" y="3175"/>
            <a:ext cx="93345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542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612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96945"/>
            <a:ext cx="9144001" cy="5729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6285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9" y="980728"/>
            <a:ext cx="9091666" cy="4937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14302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1181100"/>
            <a:ext cx="8888413" cy="423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22608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object 2"/>
          <p:cNvGrpSpPr>
            <a:grpSpLocks/>
          </p:cNvGrpSpPr>
          <p:nvPr/>
        </p:nvGrpSpPr>
        <p:grpSpPr bwMode="auto">
          <a:xfrm>
            <a:off x="17860" y="1162050"/>
            <a:ext cx="9126140" cy="5695950"/>
            <a:chOff x="23406" y="1162811"/>
            <a:chExt cx="12169140" cy="5695315"/>
          </a:xfrm>
        </p:grpSpPr>
        <p:pic>
          <p:nvPicPr>
            <p:cNvPr id="36873" name="object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406" y="1260220"/>
              <a:ext cx="10987366" cy="28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4" name="object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939527" y="1162811"/>
              <a:ext cx="2252472" cy="2993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5" name="object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134092" y="1357375"/>
              <a:ext cx="1819148" cy="240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6" name="object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302496" y="1760219"/>
              <a:ext cx="2350007" cy="2993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7" name="object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497568" y="1955418"/>
              <a:ext cx="1762252" cy="2405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8" name="object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753856" y="2368295"/>
              <a:ext cx="2162555" cy="2994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9" name="object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948547" y="2564129"/>
              <a:ext cx="1574292" cy="240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80" name="object 1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356092" y="2983991"/>
              <a:ext cx="2136648" cy="2999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81" name="object 1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8551545" y="3179191"/>
              <a:ext cx="1547876" cy="24117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82" name="object 1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725156" y="3550919"/>
              <a:ext cx="2403348" cy="2993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83" name="object 13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920989" y="3746156"/>
              <a:ext cx="1814702" cy="240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84" name="object 14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261859" y="4133087"/>
              <a:ext cx="2394204" cy="2724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85" name="object 15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457439" y="4328886"/>
              <a:ext cx="1806067" cy="240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86" name="object 16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37959" y="1510601"/>
              <a:ext cx="1072984" cy="749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6867" name="object 17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4794" y="314326"/>
            <a:ext cx="704731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68" name="object 18"/>
          <p:cNvGrpSpPr>
            <a:grpSpLocks/>
          </p:cNvGrpSpPr>
          <p:nvPr/>
        </p:nvGrpSpPr>
        <p:grpSpPr bwMode="auto">
          <a:xfrm>
            <a:off x="232173" y="801689"/>
            <a:ext cx="5464969" cy="384175"/>
            <a:chOff x="309511" y="802258"/>
            <a:chExt cx="7286625" cy="384175"/>
          </a:xfrm>
        </p:grpSpPr>
        <p:pic>
          <p:nvPicPr>
            <p:cNvPr id="36870" name="object 19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309511" y="802258"/>
              <a:ext cx="6612623" cy="383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1" name="object 20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6954138" y="966773"/>
              <a:ext cx="109674" cy="55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2" name="object 21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7094474" y="804036"/>
              <a:ext cx="501396" cy="381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869" name="object 22"/>
          <p:cNvSpPr txBox="1">
            <a:spLocks noChangeArrowheads="1"/>
          </p:cNvSpPr>
          <p:nvPr/>
        </p:nvSpPr>
        <p:spPr bwMode="auto">
          <a:xfrm>
            <a:off x="254794" y="2356339"/>
            <a:ext cx="5191480" cy="426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12700" rIns="0" bIns="0">
            <a:spAutoFit/>
          </a:bodyPr>
          <a:lstStyle/>
          <a:p>
            <a:pPr indent="-342900" algn="just" eaLnBrk="1" hangingPunct="1">
              <a:spcBef>
                <a:spcPts val="600"/>
              </a:spcBef>
              <a:buFontTx/>
              <a:buAutoNum type="arabicPeriod"/>
              <a:tabLst>
                <a:tab pos="355600" algn="l"/>
              </a:tabLst>
            </a:pPr>
            <a:r>
              <a:rPr lang="ru-RU" sz="1900" dirty="0">
                <a:latin typeface="+mj-lt"/>
                <a:cs typeface="Times New Roman" pitchFamily="18" charset="0"/>
              </a:rPr>
              <a:t>Комплекс методической поддержки для учителей состоит из рабочей  программы, календарно-тематического планирования, поурочных  разработок и методических рекомендаций, полностью соответствующие  Федеральным государственным образовательным стандартам.</a:t>
            </a:r>
          </a:p>
          <a:p>
            <a:pPr indent="-342900" algn="just" eaLnBrk="1" hangingPunct="1">
              <a:spcBef>
                <a:spcPts val="600"/>
              </a:spcBef>
              <a:buFontTx/>
              <a:buAutoNum type="arabicPeriod"/>
              <a:tabLst>
                <a:tab pos="355600" algn="l"/>
              </a:tabLst>
            </a:pPr>
            <a:r>
              <a:rPr lang="ru-RU" sz="1900" dirty="0">
                <a:latin typeface="+mj-lt"/>
                <a:cs typeface="Times New Roman" pitchFamily="18" charset="0"/>
              </a:rPr>
              <a:t>Рабочая программа и поурочные разработки помогают сократить время подготовки учителя к урокам.</a:t>
            </a:r>
          </a:p>
          <a:p>
            <a:pPr indent="-342900" algn="just" eaLnBrk="1" hangingPunct="1">
              <a:spcBef>
                <a:spcPts val="600"/>
              </a:spcBef>
              <a:buFontTx/>
              <a:buAutoNum type="arabicPeriod" startAt="3"/>
              <a:tabLst>
                <a:tab pos="355600" algn="l"/>
              </a:tabLst>
            </a:pPr>
            <a:r>
              <a:rPr lang="ru-RU" sz="1900" dirty="0">
                <a:latin typeface="+mj-lt"/>
                <a:cs typeface="Times New Roman" pitchFamily="18" charset="0"/>
              </a:rPr>
              <a:t>Методический комплекс разработан с учетом оптимального выбора  методических приемов и средств, а также уровня подготовки учеников</a:t>
            </a:r>
            <a:r>
              <a:rPr lang="ru-RU" b="1" i="1" dirty="0">
                <a:latin typeface="+mj-lt"/>
                <a:cs typeface="Times New Roman" pitchFamily="18" charset="0"/>
              </a:rPr>
              <a:t>.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5C441334-F71A-4718-87B2-68921DCD70CF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8186974" y="223710"/>
            <a:ext cx="650596" cy="4959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09424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В 2022 году на ОГЭ по обществознанию -  6 блоков: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человек и общество;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духовная культура;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экономика;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социальная сфера;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политика и социальное управление;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право.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142984"/>
            <a:ext cx="8643998" cy="121920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>
                <a:solidFill>
                  <a:srgbClr val="C00000"/>
                </a:solidFill>
              </a:rPr>
              <a:t>Рекомендации по изучению преподавания предмета «Обществознание» на основе анализа результата оценочных процедур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28596" y="285728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Нововведения в </a:t>
            </a:r>
            <a:r>
              <a:rPr lang="ru-RU" b="1" dirty="0" err="1">
                <a:solidFill>
                  <a:srgbClr val="C00000"/>
                </a:solidFill>
              </a:rPr>
              <a:t>КИМах</a:t>
            </a:r>
            <a:r>
              <a:rPr lang="ru-RU" b="1" dirty="0">
                <a:solidFill>
                  <a:srgbClr val="C00000"/>
                </a:solidFill>
              </a:rPr>
              <a:t> ОГЭ по обществознанию на 2022 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643050"/>
            <a:ext cx="3000396" cy="114300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Изменение  структуры </a:t>
            </a:r>
            <a:r>
              <a:rPr lang="ru-RU" sz="2400" dirty="0" smtClean="0">
                <a:solidFill>
                  <a:srgbClr val="002060"/>
                </a:solidFill>
                <a:ea typeface="Calibri"/>
                <a:cs typeface="Times New Roman"/>
              </a:rPr>
              <a:t>КИМ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1643050"/>
            <a:ext cx="4071966" cy="128588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540385" algn="l"/>
              </a:tabLst>
            </a:pP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tabLst>
                <a:tab pos="540385" algn="l"/>
              </a:tabLst>
            </a:pPr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Уменьшение количества вопросов </a:t>
            </a:r>
          </a:p>
          <a:p>
            <a:pPr algn="ctr">
              <a:tabLst>
                <a:tab pos="540385" algn="l"/>
              </a:tabLst>
            </a:pPr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(было 31, стало 24)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286124"/>
            <a:ext cx="3071834" cy="31432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Добавлены задания на работу с табличными  данными и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3 новых вопроса с развернутым ответом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3286124"/>
            <a:ext cx="3929090" cy="128588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/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Снижено до 4-х  число заданий на работу  с текстом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43372" y="5000636"/>
            <a:ext cx="4143404" cy="14287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/>
            <a:r>
              <a:rPr lang="ru-RU" sz="2200" dirty="0">
                <a:solidFill>
                  <a:srgbClr val="002060"/>
                </a:solidFill>
                <a:ea typeface="Calibri"/>
                <a:cs typeface="Times New Roman"/>
              </a:rPr>
              <a:t>Изъяты многие задания с готовыми вариантами ответа, чем усилена аналитическая часть работы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192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Новые виды заданий ГИА-9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214422"/>
          <a:ext cx="8215370" cy="2453640"/>
        </p:xfrm>
        <a:graphic>
          <a:graphicData uri="http://schemas.openxmlformats.org/drawingml/2006/table">
            <a:tbl>
              <a:tblPr/>
              <a:tblGrid>
                <a:gridCol w="82153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56036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200"/>
                        <a:buFont typeface="Wingdings"/>
                        <a:buChar char=""/>
                        <a:tabLst>
                          <a:tab pos="457200" algn="l"/>
                          <a:tab pos="540385" algn="l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OpenSymbol"/>
                        </a:rPr>
                        <a:t>множественный выбор правильных ответов (более одного из списка);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200"/>
                        <a:buFont typeface="Wingdings"/>
                        <a:buChar char=""/>
                        <a:tabLst>
                          <a:tab pos="457200" algn="l"/>
                          <a:tab pos="540385" algn="l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OpenSymbol"/>
                        </a:rPr>
                        <a:t>подобрать термин к приведенному в </a:t>
                      </a:r>
                      <a:r>
                        <a:rPr lang="ru-RU" sz="2000" b="1" dirty="0" err="1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OpenSymbol"/>
                        </a:rPr>
                        <a:t>КИМе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OpenSymbol"/>
                        </a:rPr>
                        <a:t> описанию и объяснить его смысл;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200"/>
                        <a:buFont typeface="Wingdings"/>
                        <a:buChar char=""/>
                        <a:tabLst>
                          <a:tab pos="457200" algn="l"/>
                          <a:tab pos="540385" algn="l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OpenSymbol"/>
                        </a:rPr>
                        <a:t>раскрыть авторскую мысль, опираясь на знания по предмету;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200"/>
                        <a:buFont typeface="Wingdings"/>
                        <a:buChar char=""/>
                        <a:tabLst>
                          <a:tab pos="457200" algn="l"/>
                          <a:tab pos="540385" algn="l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OpenSymbol"/>
                        </a:rPr>
                        <a:t>ориентируясь на приведенное изображение, составить список поведенческих правил.       </a:t>
                      </a: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57158" y="3786190"/>
            <a:ext cx="62151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При работе с текстом экзаменуемому будет необходимо выполнить только 4 задания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1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4572008"/>
          <a:ext cx="8501122" cy="2103120"/>
        </p:xfrm>
        <a:graphic>
          <a:graphicData uri="http://schemas.openxmlformats.org/drawingml/2006/table">
            <a:tbl>
              <a:tblPr/>
              <a:tblGrid>
                <a:gridCol w="15659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642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59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0484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923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составить краткий план</a:t>
                      </a:r>
                    </a:p>
                  </a:txBody>
                  <a:tcPr marL="64717" marR="647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дать ответ на вопрос и подобрать примеры из текста</a:t>
                      </a:r>
                    </a:p>
                  </a:txBody>
                  <a:tcPr marL="64717" marR="647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объяснить позицию автора</a:t>
                      </a:r>
                    </a:p>
                  </a:txBody>
                  <a:tcPr marL="64717" marR="647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написать короткое эссе с опорой на приведенный в задании текст, личный опыт и обществоведческие знания</a:t>
                      </a:r>
                    </a:p>
                  </a:txBody>
                  <a:tcPr marL="64717" marR="647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643998" cy="507209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Российской Федерации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17.12.2010 г. № 1897 (в ред. от 11.12.2020 г.) «Об утверждении федерального государственного образовательного стандарта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основного общего образования»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Российской Федерации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17.05.2012 г. № 413 (в ред. от 11.12.2020 г.) «Об утверждении федерального государственного образовательного стандарта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среднего общего образования»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Концепция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преподавания обществознания в РФ (2018 г.);</a:t>
            </a:r>
          </a:p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Приказ Министерства просвещения России от 23.12.2020 г. № 766 «О внесении изменений в федеральный перечень учебников, допущенных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образования, утверждённый приказом Министерства просвещения Российской Федерации от 20.05.2020 г. № 254».</a:t>
            </a: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Нормативные и методические документы, обеспечивающие организацию образовательной деятельности по предмету «Обществознанию»</a:t>
            </a:r>
            <a:r>
              <a:rPr lang="ru-RU" sz="3000" dirty="0">
                <a:solidFill>
                  <a:srgbClr val="C00000"/>
                </a:solidFill>
              </a:rPr>
              <a:t/>
            </a:r>
            <a:br>
              <a:rPr lang="ru-RU" sz="3000" dirty="0">
                <a:solidFill>
                  <a:srgbClr val="C00000"/>
                </a:solidFill>
              </a:rPr>
            </a:br>
            <a:endParaRPr lang="ru-RU" sz="3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Нововведения в </a:t>
            </a:r>
            <a:r>
              <a:rPr lang="ru-RU" b="1" dirty="0" err="1">
                <a:solidFill>
                  <a:srgbClr val="C00000"/>
                </a:solidFill>
              </a:rPr>
              <a:t>КИМах</a:t>
            </a:r>
            <a:r>
              <a:rPr lang="ru-RU" b="1" dirty="0">
                <a:solidFill>
                  <a:srgbClr val="C00000"/>
                </a:solidFill>
              </a:rPr>
              <a:t> ОГЭ по обществознанию на 2022 г.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1357298"/>
            <a:ext cx="8786874" cy="4572000"/>
          </a:xfrm>
        </p:spPr>
        <p:txBody>
          <a:bodyPr>
            <a:normAutofit/>
          </a:bodyPr>
          <a:lstStyle/>
          <a:p>
            <a:r>
              <a:rPr lang="ru-RU" sz="2200" dirty="0"/>
              <a:t>Первые 17 ответов, занесенные в бланк №1 будут оцифрованы и проверены с помощью автоматизированных систем. </a:t>
            </a:r>
          </a:p>
          <a:p>
            <a:r>
              <a:rPr lang="ru-RU" sz="2200" dirty="0"/>
              <a:t>Задания №18-24, ответы на которые будут занесены экзаменуемым в бланк №2, подлежат экспертной проверке.</a:t>
            </a:r>
          </a:p>
          <a:p>
            <a:r>
              <a:rPr lang="ru-RU" sz="2200" i="1" dirty="0"/>
              <a:t>В 2022 году максимальный балл, который можно набрать на ОГЭ по обществу – 35 баллов.</a:t>
            </a:r>
            <a:endParaRPr lang="ru-RU" sz="2200" dirty="0"/>
          </a:p>
          <a:p>
            <a:r>
              <a:rPr lang="ru-RU" sz="2200" dirty="0"/>
              <a:t>Завершив проверку </a:t>
            </a:r>
            <a:r>
              <a:rPr lang="ru-RU" sz="2200" dirty="0" smtClean="0"/>
              <a:t>КИМ, </a:t>
            </a:r>
            <a:r>
              <a:rPr lang="ru-RU" sz="2200" dirty="0"/>
              <a:t>эксперты суммируют баллы, начисленные за выполнение 1-й и 2-й частей работы, и переводят результат в школьную оценку согласно разработанной Федеральным институтом педагогических измерений шкале соответствия.</a:t>
            </a:r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974647"/>
              </p:ext>
            </p:extLst>
          </p:nvPr>
        </p:nvGraphicFramePr>
        <p:xfrm>
          <a:off x="4740610" y="4941168"/>
          <a:ext cx="4070826" cy="1693303"/>
        </p:xfrm>
        <a:graphic>
          <a:graphicData uri="http://schemas.openxmlformats.org/drawingml/2006/table">
            <a:tbl>
              <a:tblPr/>
              <a:tblGrid>
                <a:gridCol w="1801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688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55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Оценка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Первичный балл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2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30-35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2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23-29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2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14-22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2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не сдал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0-13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Нововведения в </a:t>
            </a:r>
            <a:r>
              <a:rPr lang="ru-RU" b="1" dirty="0" err="1">
                <a:solidFill>
                  <a:srgbClr val="C00000"/>
                </a:solidFill>
              </a:rPr>
              <a:t>КИМах</a:t>
            </a:r>
            <a:r>
              <a:rPr lang="ru-RU" b="1" dirty="0">
                <a:solidFill>
                  <a:srgbClr val="C00000"/>
                </a:solidFill>
              </a:rPr>
              <a:t> ЕГЭ по обществознанию на 2022 г.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1381760"/>
          <a:ext cx="8643998" cy="5362956"/>
        </p:xfrm>
        <a:graphic>
          <a:graphicData uri="http://schemas.openxmlformats.org/drawingml/2006/table">
            <a:tbl>
              <a:tblPr/>
              <a:tblGrid>
                <a:gridCol w="86439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801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Максимальный первичный балл снижен с 64 до 57. Это означает, что при переводе баллов во вторичные, ценность каждого балла вырастает.</a:t>
                      </a: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801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Время на выполнение всех заданий осталось прежним – 235 минут. Распределение времени на выполнение каждого задания изменилось, т.к. выросла сложность.</a:t>
                      </a: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900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Перечень нормативно-правовых актов для ознакомления остался без изменений.</a:t>
                      </a: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801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Ключевое изменение коснулось количества заданий – в 2022 будет 23 задания, вместо привычных 29. Исходя из этого, ценность каждого задания растет.</a:t>
                      </a: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801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Сокращено количество заданий с кратким ответом, теперь их будет 14, а не 20, при этом увеличилась сложность выполнения.</a:t>
                      </a: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900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Количество заданий с развернутым ответом осталось прежним – 9.</a:t>
                      </a: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801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Уровень сложности заданий в 2022 году: базовый – 7 (ранее 12), повышенный (без изменений), высокий 6 (ранее 7).</a:t>
                      </a: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801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Уровень сложности заданий в 2022 году: базовый – 7 (ранее 12), повышенный (без изменений), высокий 6 (ранее 7).</a:t>
                      </a: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Нововведения в </a:t>
            </a:r>
            <a:r>
              <a:rPr lang="ru-RU" b="1" dirty="0" err="1">
                <a:solidFill>
                  <a:srgbClr val="C00000"/>
                </a:solidFill>
              </a:rPr>
              <a:t>КИМах</a:t>
            </a:r>
            <a:r>
              <a:rPr lang="ru-RU" b="1" dirty="0">
                <a:solidFill>
                  <a:srgbClr val="C00000"/>
                </a:solidFill>
              </a:rPr>
              <a:t> ЕГЭ по обществознанию на 2022 г.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1431036"/>
          <a:ext cx="8786874" cy="5047488"/>
        </p:xfrm>
        <a:graphic>
          <a:graphicData uri="http://schemas.openxmlformats.org/drawingml/2006/table">
            <a:tbl>
              <a:tblPr/>
              <a:tblGrid>
                <a:gridCol w="31432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436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836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latin typeface="+mn-lt"/>
                          <a:ea typeface="Calibri"/>
                          <a:cs typeface="Times New Roman"/>
                        </a:rPr>
                        <a:t>Задание 8 (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10 из ЕГЭ-2021)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анализ кривой спроса/предложения усложнилось, превратившись из базового в задание повышенного уровня сложности.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Требуется определять характер кривой, знать наизусть неценовые факторы спроса и предложения. Вариантов ответа предоставлено не будет. Ситуацию, повлиявшую на рынок, нужно будет иллюстрировать примерами.  Изменился   критерий оценивания данного задания – с 1 до 3 баллов.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77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latin typeface="+mn-lt"/>
                          <a:ea typeface="Calibri"/>
                          <a:cs typeface="Times New Roman"/>
                        </a:rPr>
                        <a:t>Задание 12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перешло из базового уровня в группу повышенной сложности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Необходимо самостоятельно формулировать возможный вопрос по совокупности ответов (задание на логику), а также формулировать две исследовательские задачи, что дает простор для формулировок, но усложняет сущность задания.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77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>
                          <a:latin typeface="+mn-lt"/>
                          <a:ea typeface="Calibri"/>
                          <a:cs typeface="Times New Roman"/>
                        </a:rPr>
                        <a:t>Задание-задача 21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(ранее 27) осталась в экзамене, также увеличено количество баллов за ее выполнение.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В действительности, это требовалось сделать еще в экзамене 2020 года, т.к. именно тогда это задание стало комплексно проверять 2-3 темы из разных модулей курса обществознания.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Нововведения в </a:t>
            </a:r>
            <a:r>
              <a:rPr lang="ru-RU" b="1" dirty="0" err="1">
                <a:solidFill>
                  <a:srgbClr val="C00000"/>
                </a:solidFill>
              </a:rPr>
              <a:t>КИМах</a:t>
            </a:r>
            <a:r>
              <a:rPr lang="ru-RU" b="1" dirty="0">
                <a:solidFill>
                  <a:srgbClr val="C00000"/>
                </a:solidFill>
              </a:rPr>
              <a:t> ЕГЭ по обществознанию на 2022 г.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887018"/>
              </p:ext>
            </p:extLst>
          </p:nvPr>
        </p:nvGraphicFramePr>
        <p:xfrm>
          <a:off x="142844" y="1500174"/>
          <a:ext cx="9001156" cy="51206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575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576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                 (28-29 из ЕГЭ-2021)  -изменения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Эссе, как форма проверки знаний  отсутствует, но проверка необходимых для его выполнения навыков осталась. Новое задание 23 объединит задания 28 и 29 из ЕГЭ 2021. Раньше за выполнение этих заданий можно было получить суммарно 9 баллов, теперь задание 23 оценивается 7 баллами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9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 старом задании 29 </a:t>
                      </a:r>
                    </a:p>
                    <a:p>
                      <a:pPr algn="l"/>
                      <a:r>
                        <a:rPr kumimoji="0" lang="ru-RU" sz="19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у выпускника была возможность выбирать проблему, привязывать к ней теорию и аргументацию и 5 вариантов, связанных с различными модулями.</a:t>
                      </a:r>
                      <a:endParaRPr lang="ru-RU" sz="19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Отсутствие вариантов выбора проблемы.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Одна тема + составление плана + аргументация.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Т.Е. выучить один профильный для выбранной специальности модуль, и написать по соответствующей проблематике эссе — не получится. Повышение сложности заключается в том, что заявленная тема может быть любой из 82 дидактических единиц курса, наличествующих на сегодняшний день.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45720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700" u="sng" dirty="0"/>
              <a:t>цели, задачи, основные принципы и направления </a:t>
            </a:r>
            <a:r>
              <a:rPr lang="ru-RU" sz="2700" dirty="0"/>
              <a:t>совершенствования преподавания обществознания в образовательных организациях в Российской Федерации; </a:t>
            </a:r>
          </a:p>
          <a:p>
            <a:pPr algn="just"/>
            <a:r>
              <a:rPr lang="ru-RU" sz="2700" u="sng" dirty="0"/>
              <a:t>содержание</a:t>
            </a:r>
            <a:r>
              <a:rPr lang="ru-RU" sz="2700" dirty="0"/>
              <a:t> предмета на уровне основного общего, базового и углубленного уровней среднего общего образования; </a:t>
            </a:r>
          </a:p>
          <a:p>
            <a:pPr algn="just"/>
            <a:r>
              <a:rPr lang="ru-RU" sz="2700" u="sng" dirty="0"/>
              <a:t>требования к учебникам</a:t>
            </a:r>
            <a:r>
              <a:rPr lang="ru-RU" sz="2700" dirty="0"/>
              <a:t>, учебным и методическим пособиям по обществознанию;</a:t>
            </a:r>
          </a:p>
          <a:p>
            <a:pPr algn="just"/>
            <a:r>
              <a:rPr lang="ru-RU" sz="2700" dirty="0"/>
              <a:t>взаимосвязь преподавания и изучения обществознания с реализацией </a:t>
            </a:r>
            <a:r>
              <a:rPr lang="ru-RU" sz="2700" u="sng" dirty="0"/>
              <a:t>программ воспитания и социализации обучающихся, социальной активностью обучающихся, возможностями социальной среды; </a:t>
            </a:r>
          </a:p>
          <a:p>
            <a:pPr algn="just"/>
            <a:r>
              <a:rPr lang="ru-RU" sz="2700" dirty="0"/>
              <a:t>требования к подготовке кадров; </a:t>
            </a:r>
          </a:p>
          <a:p>
            <a:pPr algn="just"/>
            <a:r>
              <a:rPr lang="ru-RU" sz="2700" dirty="0"/>
              <a:t>механизм реализации Концепции.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0887" y="404664"/>
            <a:ext cx="8929718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cs typeface="Times New Roman" pitchFamily="18" charset="0"/>
              </a:rPr>
              <a:t>Концепция преподавания учебного предмета «Обществознание» в образовательных организациях Российской Федерации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5793432"/>
          </a:xfrm>
        </p:spPr>
        <p:txBody>
          <a:bodyPr>
            <a:normAutofit fontScale="85000" lnSpcReduction="20000"/>
          </a:bodyPr>
          <a:lstStyle/>
          <a:p>
            <a:pPr algn="just">
              <a:spcBef>
                <a:spcPts val="0"/>
              </a:spcBef>
              <a:buClrTx/>
              <a:buSzTx/>
            </a:pPr>
            <a:r>
              <a:rPr lang="ru-RU" sz="2500" u="sng" dirty="0"/>
              <a:t>Цель Концепции:</a:t>
            </a:r>
            <a:r>
              <a:rPr lang="ru-RU" sz="2500" dirty="0"/>
              <a:t> повышение качества преподавания и изучения обществознания в образовательных организациях с учетом перспективных задач развития Российской Федерации;</a:t>
            </a:r>
          </a:p>
          <a:p>
            <a:pPr>
              <a:spcBef>
                <a:spcPts val="0"/>
              </a:spcBef>
              <a:buClrTx/>
              <a:buSzTx/>
            </a:pPr>
            <a:r>
              <a:rPr lang="ru-RU" sz="2500" u="sng" dirty="0"/>
              <a:t>Задачи</a:t>
            </a:r>
            <a:r>
              <a:rPr lang="ru-RU" sz="2500" dirty="0"/>
              <a:t> Концепции преподавания предмета «Обществознание»:</a:t>
            </a:r>
          </a:p>
          <a:p>
            <a:pPr marL="265113" lvl="0" indent="0" algn="just">
              <a:spcBef>
                <a:spcPct val="20000"/>
              </a:spcBef>
              <a:buClrTx/>
              <a:buSzTx/>
              <a:buNone/>
            </a:pPr>
            <a:r>
              <a:rPr lang="ru-RU" sz="2100" dirty="0">
                <a:solidFill>
                  <a:prstClr val="black"/>
                </a:solidFill>
              </a:rPr>
              <a:t>- </a:t>
            </a:r>
            <a:r>
              <a:rPr lang="ru-RU" sz="2500" dirty="0">
                <a:solidFill>
                  <a:prstClr val="black"/>
                </a:solidFill>
              </a:rPr>
              <a:t>формирование у обучающихся </a:t>
            </a:r>
            <a:r>
              <a:rPr lang="ru-RU" sz="2500" b="1" i="1" dirty="0">
                <a:solidFill>
                  <a:srgbClr val="C00000"/>
                </a:solidFill>
              </a:rPr>
              <a:t>правовой, экономической (включая финансовую), политической,  медиа– и информационной культуры, культуры межнационального общения</a:t>
            </a:r>
            <a:r>
              <a:rPr lang="ru-RU" sz="2500" dirty="0">
                <a:solidFill>
                  <a:srgbClr val="C00000"/>
                </a:solidFill>
              </a:rPr>
              <a:t>, </a:t>
            </a:r>
            <a:r>
              <a:rPr lang="ru-RU" sz="2500" dirty="0">
                <a:solidFill>
                  <a:prstClr val="black"/>
                </a:solidFill>
              </a:rPr>
              <a:t>соответствующей традициям и потребностям российского общества, </a:t>
            </a:r>
            <a:r>
              <a:rPr lang="ru-RU" sz="2500" b="1" i="1" dirty="0">
                <a:solidFill>
                  <a:srgbClr val="C00000"/>
                </a:solidFill>
              </a:rPr>
              <a:t>общероссийской гражданской идентичности</a:t>
            </a:r>
            <a:r>
              <a:rPr lang="ru-RU" sz="2500" dirty="0">
                <a:solidFill>
                  <a:srgbClr val="C00000"/>
                </a:solidFill>
              </a:rPr>
              <a:t>;</a:t>
            </a:r>
          </a:p>
          <a:p>
            <a:pPr lvl="0" algn="just">
              <a:spcBef>
                <a:spcPct val="20000"/>
              </a:spcBef>
              <a:buClrTx/>
              <a:buSzTx/>
              <a:buFontTx/>
              <a:buChar char="-"/>
              <a:defRPr/>
            </a:pPr>
            <a:r>
              <a:rPr lang="ru-RU" sz="2500" dirty="0">
                <a:solidFill>
                  <a:prstClr val="black"/>
                </a:solidFill>
              </a:rPr>
              <a:t>совершенствование системы диагностики и контроля учебных достижений обучающихся, включая обновление </a:t>
            </a:r>
            <a:r>
              <a:rPr lang="ru-RU" sz="2500" b="1" i="1" dirty="0">
                <a:solidFill>
                  <a:srgbClr val="C00000"/>
                </a:solidFill>
              </a:rPr>
              <a:t>контрольных измерительных материалов</a:t>
            </a:r>
            <a:r>
              <a:rPr lang="ru-RU" sz="2500" b="1" i="1" dirty="0">
                <a:solidFill>
                  <a:prstClr val="black"/>
                </a:solidFill>
              </a:rPr>
              <a:t> </a:t>
            </a:r>
            <a:r>
              <a:rPr lang="ru-RU" sz="2500" dirty="0">
                <a:solidFill>
                  <a:prstClr val="black"/>
                </a:solidFill>
              </a:rPr>
              <a:t>для проведения государственной итоговой аттестации по обществознанию по окончании освоения образовательных программ основного общего и среднего общего образования;</a:t>
            </a:r>
          </a:p>
          <a:p>
            <a:pPr lvl="0" algn="just">
              <a:spcBef>
                <a:spcPct val="20000"/>
              </a:spcBef>
              <a:buClrTx/>
              <a:buSzTx/>
              <a:buFontTx/>
              <a:buChar char="-"/>
              <a:defRPr/>
            </a:pPr>
            <a:r>
              <a:rPr lang="ru-RU" sz="2500" dirty="0">
                <a:solidFill>
                  <a:prstClr val="black"/>
                </a:solidFill>
              </a:rPr>
              <a:t>усиление взаимосвязи преподавания обществознания с реализацией </a:t>
            </a:r>
            <a:r>
              <a:rPr lang="ru-RU" sz="2500" b="1" i="1" dirty="0">
                <a:solidFill>
                  <a:srgbClr val="C00000"/>
                </a:solidFill>
              </a:rPr>
              <a:t>программы воспитания и социализации</a:t>
            </a:r>
            <a:r>
              <a:rPr lang="ru-RU" sz="2500" dirty="0">
                <a:solidFill>
                  <a:srgbClr val="C00000"/>
                </a:solidFill>
              </a:rPr>
              <a:t> </a:t>
            </a:r>
            <a:r>
              <a:rPr lang="ru-RU" sz="2500" dirty="0">
                <a:solidFill>
                  <a:prstClr val="black"/>
                </a:solidFill>
              </a:rPr>
              <a:t>обучающихся, воспитание у обучающихся неприятия национальной и религиозной розни, общественно опасного, коррупционного и неправомерного поведения.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endParaRPr lang="ru-RU" sz="25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700" b="1" dirty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cs typeface="Times New Roman" pitchFamily="18" charset="0"/>
              </a:rPr>
              <a:t>Концепция преподавания учебного предмета «Обществознание» в образовательных организациях Российской Федерации 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73663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285860"/>
            <a:ext cx="8543956" cy="557214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Системно-</a:t>
            </a:r>
            <a:r>
              <a:rPr lang="ru-RU" b="1" dirty="0" err="1">
                <a:solidFill>
                  <a:srgbClr val="FF0000"/>
                </a:solidFill>
              </a:rPr>
              <a:t>деятельностный</a:t>
            </a:r>
            <a:r>
              <a:rPr lang="ru-RU" dirty="0"/>
              <a:t> подход характеризуется показателями полноты, самостоятельности, обобщенности;</a:t>
            </a:r>
          </a:p>
          <a:p>
            <a:r>
              <a:rPr lang="ru-RU" b="1" dirty="0">
                <a:solidFill>
                  <a:srgbClr val="FF0000"/>
                </a:solidFill>
              </a:rPr>
              <a:t>Интегральный характер </a:t>
            </a:r>
            <a:r>
              <a:rPr lang="ru-RU" dirty="0"/>
              <a:t>преподавания обществознания: </a:t>
            </a:r>
            <a:r>
              <a:rPr lang="ru-RU" sz="2200" b="1" i="1" u="sng" dirty="0">
                <a:solidFill>
                  <a:srgbClr val="FF0000"/>
                </a:solidFill>
              </a:rPr>
              <a:t>«личность–общество–государство»;</a:t>
            </a:r>
          </a:p>
          <a:p>
            <a:r>
              <a:rPr lang="ru-RU" dirty="0"/>
              <a:t>Курс обществознания на уровне основного общего и среднего общего образования представляет собой два самостоятельных концентра: </a:t>
            </a:r>
          </a:p>
          <a:p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 </a:t>
            </a:r>
            <a:endParaRPr lang="ru-RU" u="sng" dirty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Особенности преподавания обществознания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198308"/>
              </p:ext>
            </p:extLst>
          </p:nvPr>
        </p:nvGraphicFramePr>
        <p:xfrm>
          <a:off x="395536" y="4725144"/>
          <a:ext cx="8429684" cy="19862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6387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88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720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6-9 классы 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10-11 классы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just"/>
                      <a:r>
                        <a:rPr kumimoji="0" lang="ru-RU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Преемственность содержания учебного предмета «Обществознание»  достигается путем углубленного изучения тем, освоенных ранее в основной школе, раскрытия ряда вопросов на более высоком теоретическом уровне, введения нового содержания, расширения понятийного аппарата.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Задания различного уровня сложности и разных типов: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Особенности преподавания обществознания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926461"/>
              </p:ext>
            </p:extLst>
          </p:nvPr>
        </p:nvGraphicFramePr>
        <p:xfrm>
          <a:off x="428596" y="2571744"/>
          <a:ext cx="8546699" cy="31394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5463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003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2000" kern="1200" dirty="0"/>
                        <a:t>Задания на формирование понятий, определений, сравнение и классификацию, на анализ и обсуждение отрывков из документов, научной и научно-популярной литературы, высказываний ученых и писателей, а также на умение давать собственные оценки и работать с различной информацией, включая электронные ресурсы и Интернет</a:t>
                      </a:r>
                      <a:endParaRPr lang="ru-RU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/>
                        <a:t>Задания с творческой составляющей: дайте рекомендации, составьте график, предложите способы решения проблемы и т.д.</a:t>
                      </a:r>
                    </a:p>
                    <a:p>
                      <a:endParaRPr lang="ru-RU" sz="20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33400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изучение обществознания в 6 - 7 классах ориентировано: </a:t>
            </a:r>
          </a:p>
          <a:p>
            <a:pPr marL="265113" indent="-265113" algn="just">
              <a:buNone/>
            </a:pPr>
            <a:r>
              <a:rPr lang="ru-RU" dirty="0"/>
              <a:t>    на анализ конкретных вопросов и проблем, с которыми  сталкиваются учащиеся в повседневной жизни, на раскрытие </a:t>
            </a:r>
            <a:r>
              <a:rPr lang="ru-RU" b="1" i="1" dirty="0">
                <a:solidFill>
                  <a:srgbClr val="C00000"/>
                </a:solidFill>
              </a:rPr>
              <a:t>нравственных и правовых основ </a:t>
            </a:r>
            <a:r>
              <a:rPr lang="ru-RU" dirty="0"/>
              <a:t>в жизни общества. </a:t>
            </a:r>
          </a:p>
          <a:p>
            <a:pPr algn="just"/>
            <a:r>
              <a:rPr lang="ru-RU" dirty="0"/>
              <a:t>курс основной школы представляет собой относительно </a:t>
            </a:r>
            <a:r>
              <a:rPr lang="ru-RU" b="1" i="1" dirty="0">
                <a:solidFill>
                  <a:srgbClr val="C00000"/>
                </a:solidFill>
              </a:rPr>
              <a:t>завершенную систему знаний</a:t>
            </a:r>
            <a:r>
              <a:rPr lang="ru-RU" dirty="0"/>
              <a:t>:  </a:t>
            </a:r>
          </a:p>
          <a:p>
            <a:pPr marL="265113" indent="0" algn="just">
              <a:buNone/>
            </a:pPr>
            <a:r>
              <a:rPr lang="ru-RU" dirty="0"/>
              <a:t>общие представления о человеке и обществе, разносторонняя характеристику российского общества, конкретные знания о социальных нормах и информацию прикладного характера, необходимые для выполнения социальных ролей. </a:t>
            </a:r>
          </a:p>
          <a:p>
            <a:pPr marL="265113" indent="0" algn="just">
              <a:buNone/>
            </a:pPr>
            <a:r>
              <a:rPr lang="ru-RU" dirty="0"/>
              <a:t>Целый ряд теоретических предположений изучаются на </a:t>
            </a:r>
            <a:r>
              <a:rPr lang="ru-RU" b="1" i="1" dirty="0">
                <a:solidFill>
                  <a:srgbClr val="C00000"/>
                </a:solidFill>
              </a:rPr>
              <a:t>пропедевтическом уровне</a:t>
            </a:r>
            <a:r>
              <a:rPr lang="ru-RU" dirty="0"/>
              <a:t>, без введения строгих научных формулировок, которые нередко заменяются описаниями признаков рассматриваемых явлений и процессов.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Преподавание курса обществознания в основной школе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511971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Научно-теоретический </a:t>
            </a:r>
            <a:r>
              <a:rPr lang="ru-RU" dirty="0"/>
              <a:t>уровень, в новых взаимосвязях и взаимозависимостях. </a:t>
            </a:r>
          </a:p>
          <a:p>
            <a:pPr algn="just"/>
            <a:r>
              <a:rPr lang="ru-RU" dirty="0"/>
              <a:t>В классах соответствующего профиля предусмотрены большие самостоятельные курсы по экономике и праву.  </a:t>
            </a:r>
          </a:p>
          <a:p>
            <a:pPr algn="just"/>
            <a:r>
              <a:rPr lang="ru-RU" dirty="0"/>
              <a:t>Внедрение в практику приемов и методов, максимально соответствующих возрастным и личностным особенностям учащихся: </a:t>
            </a:r>
            <a:r>
              <a:rPr lang="ru-RU" b="1" i="1" dirty="0">
                <a:solidFill>
                  <a:srgbClr val="C00000"/>
                </a:solidFill>
              </a:rPr>
              <a:t>тренинги, дискуссии, деловые, ролевые, ситуативные игры, включение учащихся в реализацию социальных проектов;</a:t>
            </a:r>
          </a:p>
          <a:p>
            <a:pPr algn="just"/>
            <a:r>
              <a:rPr lang="ru-RU" dirty="0"/>
              <a:t>Практические работы по обществознанию. 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Преподавание курса обществознания в  старшей школе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419</TotalTime>
  <Words>2349</Words>
  <Application>Microsoft Office PowerPoint</Application>
  <PresentationFormat>Экран (4:3)</PresentationFormat>
  <Paragraphs>266</Paragraphs>
  <Slides>33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2" baseType="lpstr">
      <vt:lpstr>Arial</vt:lpstr>
      <vt:lpstr>Calibri</vt:lpstr>
      <vt:lpstr>Constantia</vt:lpstr>
      <vt:lpstr>OpenSymbol</vt:lpstr>
      <vt:lpstr>Symbol</vt:lpstr>
      <vt:lpstr>Times New Roman</vt:lpstr>
      <vt:lpstr>Wingdings</vt:lpstr>
      <vt:lpstr>Wingdings 2</vt:lpstr>
      <vt:lpstr>Бумажная</vt:lpstr>
      <vt:lpstr>Актуальные вопросы преподавания обществознания в общеобразовательных организациях Республики Крым                                   в 2021/2022 учебном году </vt:lpstr>
      <vt:lpstr>Базовые документы</vt:lpstr>
      <vt:lpstr>Нормативные и методические документы, обеспечивающие организацию образовательной деятельности по предмету «Обществознанию» </vt:lpstr>
      <vt:lpstr>Концепция преподавания учебного предмета «Обществознание» в образовательных организациях Российской Федерации </vt:lpstr>
      <vt:lpstr>Концепция преподавания учебного предмета «Обществознание» в образовательных организациях Российской Федерации </vt:lpstr>
      <vt:lpstr> Особенности преподавания обществознания </vt:lpstr>
      <vt:lpstr>Особенности преподавания обществознания</vt:lpstr>
      <vt:lpstr>Преподавание курса обществознания в основной школе</vt:lpstr>
      <vt:lpstr>Преподавание курса обществознания в  старшей школе</vt:lpstr>
      <vt:lpstr>Освоение обучающимися  ФГОС ООО </vt:lpstr>
      <vt:lpstr>ФГОС ООО    «Общественно-научные предметы»    Личностные и метапредметные  результаты: </vt:lpstr>
      <vt:lpstr>Освоение обучающимися  ФГОС СОО</vt:lpstr>
      <vt:lpstr>  Фрагмент  Учебного  плана  (социально-экономический профиль)</vt:lpstr>
      <vt:lpstr>Презентация PowerPoint</vt:lpstr>
      <vt:lpstr>Индивидуальный проект</vt:lpstr>
      <vt:lpstr>Этапы реализации</vt:lpstr>
      <vt:lpstr>Учебно-методические комплекты, обеспечивающие преподавание учебного предмета «Обществознание»</vt:lpstr>
      <vt:lpstr>Учебно-методические комплекты, обеспечивающие преподавание учебного предмета «Обществознание»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Рекомендации по изучению преподавания предмета «Обществознание» на основе анализа результата оценочных процедур </vt:lpstr>
      <vt:lpstr>Нововведения в КИМах ОГЭ по обществознанию на 2022 г.</vt:lpstr>
      <vt:lpstr>Новые виды заданий ГИА-9</vt:lpstr>
      <vt:lpstr>Нововведения в КИМах ОГЭ по обществознанию на 2022 г.</vt:lpstr>
      <vt:lpstr>Нововведения в КИМах ЕГЭ по обществознанию на 2022 г.</vt:lpstr>
      <vt:lpstr>Нововведения в КИМах ЕГЭ по обществознанию на 2022 г.</vt:lpstr>
      <vt:lpstr>Нововведения в КИМах ЕГЭ по обществознанию на 2022 г.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рекомендации по преподаванию  учебного предмета «Обществознание»  в 2021-2022 учебном году</dc:title>
  <cp:lastModifiedBy>Windows User</cp:lastModifiedBy>
  <cp:revision>51</cp:revision>
  <dcterms:modified xsi:type="dcterms:W3CDTF">2021-08-19T06:14:47Z</dcterms:modified>
</cp:coreProperties>
</file>