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3"/>
  </p:notesMasterIdLst>
  <p:sldIdLst>
    <p:sldId id="390" r:id="rId3"/>
    <p:sldId id="369" r:id="rId4"/>
    <p:sldId id="370" r:id="rId5"/>
    <p:sldId id="288" r:id="rId6"/>
    <p:sldId id="290" r:id="rId7"/>
    <p:sldId id="383" r:id="rId8"/>
    <p:sldId id="332" r:id="rId9"/>
    <p:sldId id="384" r:id="rId10"/>
    <p:sldId id="319" r:id="rId11"/>
    <p:sldId id="386" r:id="rId12"/>
    <p:sldId id="333" r:id="rId13"/>
    <p:sldId id="387" r:id="rId14"/>
    <p:sldId id="293" r:id="rId15"/>
    <p:sldId id="322" r:id="rId16"/>
    <p:sldId id="359" r:id="rId17"/>
    <p:sldId id="388" r:id="rId18"/>
    <p:sldId id="372" r:id="rId19"/>
    <p:sldId id="373" r:id="rId20"/>
    <p:sldId id="358" r:id="rId21"/>
    <p:sldId id="339" r:id="rId22"/>
    <p:sldId id="343" r:id="rId23"/>
    <p:sldId id="340" r:id="rId24"/>
    <p:sldId id="375" r:id="rId25"/>
    <p:sldId id="374" r:id="rId26"/>
    <p:sldId id="376" r:id="rId27"/>
    <p:sldId id="364" r:id="rId28"/>
    <p:sldId id="300" r:id="rId29"/>
    <p:sldId id="348" r:id="rId30"/>
    <p:sldId id="365" r:id="rId31"/>
    <p:sldId id="377" r:id="rId32"/>
    <p:sldId id="356" r:id="rId33"/>
    <p:sldId id="306" r:id="rId34"/>
    <p:sldId id="389" r:id="rId35"/>
    <p:sldId id="391" r:id="rId36"/>
    <p:sldId id="327" r:id="rId37"/>
    <p:sldId id="379" r:id="rId38"/>
    <p:sldId id="378" r:id="rId39"/>
    <p:sldId id="380" r:id="rId40"/>
    <p:sldId id="381" r:id="rId41"/>
    <p:sldId id="38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00FFFF"/>
    <a:srgbClr val="FF3399"/>
    <a:srgbClr val="FFCC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A7A22-AF62-472E-9165-505BA90CD86A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0A54C-2421-4886-AA42-2C2854B2B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77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0A54C-2421-4886-AA42-2C2854B2B53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9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8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2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20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8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3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64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57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5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AA5C30-1A07-4832-85E9-64432E07F7BF}" type="datetimeFigureOut">
              <a:rPr lang="ru-RU" smtClean="0"/>
              <a:t>17.08.2021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4142E7A-4571-46B8-B19E-A5C44AB606C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C2BD7AC-E751-4CBD-A322-F51605425F03}" type="datetimeFigureOut">
              <a:rPr lang="ru-RU" smtClean="0">
                <a:solidFill>
                  <a:srgbClr val="D6ECFF"/>
                </a:solidFill>
              </a:rPr>
              <a:pPr/>
              <a:t>17.08.2021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FAB1C8-27B2-4D23-B932-5BED03BE52FA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749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-196670"/>
            <a:ext cx="11196736" cy="70546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02121" y="2208677"/>
            <a:ext cx="421196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Анализ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результатов </a:t>
            </a:r>
          </a:p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ЕГЭ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2021 по истории</a:t>
            </a:r>
          </a:p>
          <a:p>
            <a:pPr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Республике Крым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31848">
            <a:off x="4482174" y="1831947"/>
            <a:ext cx="34560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spc="50" dirty="0">
                <a:ln w="0"/>
                <a:solidFill>
                  <a:srgbClr val="00FF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Т</a:t>
            </a:r>
            <a:r>
              <a:rPr lang="ru-RU" sz="4400" b="1" spc="50" dirty="0" smtClean="0">
                <a:ln w="0"/>
                <a:solidFill>
                  <a:srgbClr val="00FF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ипичные </a:t>
            </a:r>
            <a:r>
              <a:rPr lang="ru-RU" sz="4400" b="1" spc="50" dirty="0">
                <a:ln w="0"/>
                <a:solidFill>
                  <a:srgbClr val="00FF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ошибки и </a:t>
            </a:r>
            <a:endParaRPr lang="ru-RU" sz="4400" b="1" spc="50" dirty="0" smtClean="0">
              <a:ln w="0"/>
              <a:solidFill>
                <a:srgbClr val="00FF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lvl="0" algn="ctr"/>
            <a:r>
              <a:rPr lang="ru-RU" sz="4400" b="1" spc="50" dirty="0" smtClean="0">
                <a:ln w="0"/>
                <a:solidFill>
                  <a:srgbClr val="00FF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пути </a:t>
            </a:r>
            <a:r>
              <a:rPr lang="ru-RU" sz="4400" b="1" spc="50" dirty="0">
                <a:ln w="0"/>
                <a:solidFill>
                  <a:srgbClr val="00FF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их преодоления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971884" y="6323349"/>
            <a:ext cx="117211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5464948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Кваша </a:t>
            </a:r>
            <a:r>
              <a:rPr lang="ru-RU" b="1" dirty="0">
                <a:solidFill>
                  <a:schemeClr val="bg1"/>
                </a:solidFill>
              </a:rPr>
              <a:t>Елена Александровна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председатель </a:t>
            </a:r>
            <a:r>
              <a:rPr lang="ru-RU" dirty="0">
                <a:solidFill>
                  <a:schemeClr val="bg1"/>
                </a:solidFill>
              </a:rPr>
              <a:t>региональной предметной комиссии ЕГЭ по истории, учитель МБОУ «Гимназия №1 </a:t>
            </a:r>
            <a:r>
              <a:rPr lang="ru-RU" dirty="0" smtClean="0">
                <a:solidFill>
                  <a:schemeClr val="bg1"/>
                </a:solidFill>
              </a:rPr>
              <a:t>имени </a:t>
            </a:r>
            <a:r>
              <a:rPr lang="ru-RU" dirty="0">
                <a:solidFill>
                  <a:schemeClr val="bg1"/>
                </a:solidFill>
              </a:rPr>
              <a:t>И.В Курчатова» муниципального образования городской округ Симферополь Республики Крым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47" y="58155"/>
            <a:ext cx="26328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3655" y="1647890"/>
            <a:ext cx="231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ГБОУ ДПО РК КРИППО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10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348"/>
            <a:ext cx="25138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FF"/>
                </a:solidFill>
              </a:rPr>
              <a:t>Задание 21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53289" y="769181"/>
            <a:ext cx="91440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  <a:ea typeface="Calibri"/>
              </a:rPr>
              <a:t>1</a:t>
            </a:r>
            <a:r>
              <a:rPr lang="ru-RU" sz="4000" b="1" dirty="0" smtClean="0">
                <a:ln/>
                <a:solidFill>
                  <a:schemeClr val="accent3"/>
                </a:solidFill>
                <a:ea typeface="Calibri"/>
              </a:rPr>
              <a:t>. не </a:t>
            </a:r>
            <a:r>
              <a:rPr lang="ru-RU" sz="4000" b="1" dirty="0">
                <a:ln/>
                <a:solidFill>
                  <a:schemeClr val="accent3"/>
                </a:solidFill>
                <a:ea typeface="Calibri"/>
              </a:rPr>
              <a:t>могут выделить ключевые фразы в тексте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67" y="1846010"/>
            <a:ext cx="896448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00FF00"/>
                </a:solidFill>
              </a:rPr>
              <a:t>2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. в </a:t>
            </a:r>
            <a:r>
              <a:rPr lang="ru-RU" sz="4000" b="1" dirty="0">
                <a:ln/>
                <a:solidFill>
                  <a:srgbClr val="00FF00"/>
                </a:solidFill>
              </a:rPr>
              <a:t>ответах присутствует избыточный текст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8" y="3028269"/>
            <a:ext cx="91383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solidFill>
                  <a:srgbClr val="FFC000"/>
                </a:solidFill>
              </a:rPr>
              <a:t>3. </a:t>
            </a:r>
            <a:r>
              <a:rPr lang="ru-RU" sz="4000" b="1" dirty="0">
                <a:solidFill>
                  <a:srgbClr val="FFC000"/>
                </a:solidFill>
              </a:rPr>
              <a:t>написаны оба </a:t>
            </a:r>
            <a:r>
              <a:rPr lang="ru-RU" sz="4000" b="1" dirty="0" smtClean="0">
                <a:solidFill>
                  <a:srgbClr val="FFC000"/>
                </a:solidFill>
              </a:rPr>
              <a:t>варианта </a:t>
            </a:r>
            <a:r>
              <a:rPr lang="ru-RU" sz="4000" b="1" dirty="0" smtClean="0">
                <a:solidFill>
                  <a:srgbClr val="FFC000"/>
                </a:solidFill>
              </a:rPr>
              <a:t>ответа: цитата и собственное высказывание 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90995" y="28409"/>
            <a:ext cx="26452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Проблемы:</a:t>
            </a:r>
            <a:endParaRPr lang="ru-RU" sz="4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67" y="4105153"/>
            <a:ext cx="9144000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>
                <a:ln/>
                <a:solidFill>
                  <a:srgbClr val="00FF00"/>
                </a:solidFill>
              </a:rPr>
              <a:t>4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. стремясь </a:t>
            </a:r>
            <a:r>
              <a:rPr lang="ru-RU" sz="4000" b="1" dirty="0">
                <a:ln/>
                <a:solidFill>
                  <a:srgbClr val="00FF00"/>
                </a:solidFill>
              </a:rPr>
              <a:t>избежать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избыточного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цитирования, выпускники </a:t>
            </a:r>
            <a:r>
              <a:rPr lang="ru-RU" sz="4000" b="1" dirty="0">
                <a:ln/>
                <a:solidFill>
                  <a:srgbClr val="00FF00"/>
                </a:solidFill>
              </a:rPr>
              <a:t>приводят цитату частично, сокращают ее настолько, что утрачивается верный смысл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ответа</a:t>
            </a:r>
            <a:endParaRPr lang="ru-RU" sz="4000" b="1" dirty="0">
              <a:ln/>
              <a:solidFill>
                <a:srgbClr val="00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3830" y="13461"/>
            <a:ext cx="1512168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71%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9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184678" y="0"/>
            <a:ext cx="39741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</a:t>
            </a:r>
            <a:r>
              <a:rPr lang="ru-RU" sz="4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ответа:</a:t>
            </a:r>
            <a:endParaRPr lang="ru-RU" sz="4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0044"/>
            <a:ext cx="88924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solidFill>
                  <a:srgbClr val="FF00FF"/>
                </a:solidFill>
              </a:rPr>
              <a:t>21</a:t>
            </a:r>
            <a:endParaRPr lang="ru-RU" sz="4000" b="1" dirty="0" smtClean="0">
              <a:solidFill>
                <a:prstClr val="white"/>
              </a:solidFill>
            </a:endParaRPr>
          </a:p>
          <a:p>
            <a:r>
              <a:rPr lang="ru-RU" sz="4000" b="1" i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FFC000"/>
                </a:solidFill>
              </a:rPr>
              <a:t>1</a:t>
            </a:r>
            <a:r>
              <a:rPr lang="ru-RU" sz="4000" b="1" dirty="0">
                <a:solidFill>
                  <a:srgbClr val="FFC000"/>
                </a:solidFill>
              </a:rPr>
              <a:t>) обратить внимание, что в задании вопрос может состоять из двух частей</a:t>
            </a:r>
          </a:p>
          <a:p>
            <a:r>
              <a:rPr lang="ru-RU" sz="4000" b="1" dirty="0">
                <a:solidFill>
                  <a:srgbClr val="00FF00"/>
                </a:solidFill>
              </a:rPr>
              <a:t>2) отвечать, применяя конкретное цитирование текста</a:t>
            </a:r>
          </a:p>
          <a:p>
            <a:r>
              <a:rPr lang="ru-RU" sz="4000" b="1" dirty="0">
                <a:solidFill>
                  <a:srgbClr val="FFC000"/>
                </a:solidFill>
              </a:rPr>
              <a:t>3) </a:t>
            </a:r>
            <a:r>
              <a:rPr lang="ru-RU" sz="4000" b="1" dirty="0" smtClean="0">
                <a:solidFill>
                  <a:srgbClr val="FFC000"/>
                </a:solidFill>
              </a:rPr>
              <a:t>сформулировать  ответ </a:t>
            </a:r>
            <a:r>
              <a:rPr lang="ru-RU" sz="4000" b="1" dirty="0">
                <a:solidFill>
                  <a:srgbClr val="FFC000"/>
                </a:solidFill>
              </a:rPr>
              <a:t>своими словами, </a:t>
            </a:r>
            <a:r>
              <a:rPr lang="ru-RU" sz="4000" b="1" dirty="0" smtClean="0">
                <a:solidFill>
                  <a:srgbClr val="FFC000"/>
                </a:solidFill>
              </a:rPr>
              <a:t>соответствующий смыслу задания</a:t>
            </a:r>
            <a:r>
              <a:rPr lang="ru-RU" sz="4000" b="1" dirty="0">
                <a:solidFill>
                  <a:srgbClr val="FFC000"/>
                </a:solidFill>
              </a:rPr>
              <a:t>, можно </a:t>
            </a:r>
            <a:r>
              <a:rPr lang="ru-RU" sz="4000" b="1" dirty="0" smtClean="0">
                <a:solidFill>
                  <a:srgbClr val="FFC000"/>
                </a:solidFill>
              </a:rPr>
              <a:t>использовать словосочетания </a:t>
            </a:r>
            <a:r>
              <a:rPr lang="ru-RU" sz="4000" b="1" dirty="0">
                <a:solidFill>
                  <a:srgbClr val="FFC000"/>
                </a:solidFill>
              </a:rPr>
              <a:t>из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7040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684193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22</a:t>
            </a:r>
            <a:r>
              <a:rPr lang="ru-RU" sz="4000" dirty="0">
                <a:solidFill>
                  <a:srgbClr val="FF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000" dirty="0" smtClean="0">
              <a:solidFill>
                <a:srgbClr val="FF00FF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контекстные знания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6872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типичная </a:t>
            </a:r>
            <a:r>
              <a:rPr lang="ru-RU" sz="4000" b="1" dirty="0" smtClean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ошибка </a:t>
            </a:r>
            <a:r>
              <a:rPr lang="ru-RU" sz="4000" dirty="0" smtClean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4000" dirty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 ответа в тексте исторического источника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4128" y="0"/>
            <a:ext cx="3391147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38% / </a:t>
            </a:r>
            <a:r>
              <a:rPr lang="ru-RU" sz="4000" b="1" dirty="0" smtClean="0">
                <a:solidFill>
                  <a:srgbClr val="FFFF00"/>
                </a:solidFill>
              </a:rPr>
              <a:t>21%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5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073" y="-37851"/>
            <a:ext cx="912095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Задание 23                        </a:t>
            </a:r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Алгоритм ответа:</a:t>
            </a:r>
            <a:endParaRPr lang="ru-RU" sz="4000" b="1" cap="none" spc="0" dirty="0" smtClean="0">
              <a:ln/>
              <a:solidFill>
                <a:srgbClr val="FF00FF"/>
              </a:solidFill>
              <a:effectLst/>
            </a:endParaRP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м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ожно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п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ривести только причины, факты,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без доказательств и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последствий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41" y="2609027"/>
            <a:ext cx="921702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1.«Приведите доказательства того, что при первых Романовых началось складывание абсолютизма»</a:t>
            </a:r>
          </a:p>
          <a:p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Ответ: «Соборное уложение» </a:t>
            </a:r>
          </a:p>
          <a:p>
            <a:r>
              <a:rPr lang="ru-RU" sz="400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НО! нет пояснения, как это доказывает абсолютизм</a:t>
            </a:r>
            <a:endParaRPr lang="ru-RU" sz="400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7" y="1901141"/>
            <a:ext cx="4788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800" y="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49%/</a:t>
            </a:r>
            <a:r>
              <a:rPr lang="ru-RU" sz="4000" b="1" dirty="0" smtClean="0">
                <a:solidFill>
                  <a:srgbClr val="FFFF00"/>
                </a:solidFill>
              </a:rPr>
              <a:t>30%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43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30" y="1340768"/>
            <a:ext cx="84696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C000"/>
                </a:solidFill>
              </a:rPr>
              <a:t>2</a:t>
            </a:r>
            <a:r>
              <a:rPr lang="ru-RU" sz="4000" b="1" dirty="0" smtClean="0">
                <a:solidFill>
                  <a:srgbClr val="FFC000"/>
                </a:solidFill>
              </a:rPr>
              <a:t>) участник </a:t>
            </a:r>
            <a:r>
              <a:rPr lang="ru-RU" sz="4000" b="1" dirty="0">
                <a:solidFill>
                  <a:srgbClr val="FFC000"/>
                </a:solidFill>
              </a:rPr>
              <a:t>ЕГЭ указывает одну </a:t>
            </a:r>
            <a:r>
              <a:rPr lang="ru-RU" sz="4000" b="1" dirty="0" smtClean="0">
                <a:solidFill>
                  <a:srgbClr val="FFC000"/>
                </a:solidFill>
              </a:rPr>
              <a:t>причину, </a:t>
            </a:r>
            <a:r>
              <a:rPr lang="ru-RU" sz="4000" b="1" dirty="0">
                <a:solidFill>
                  <a:srgbClr val="FFC000"/>
                </a:solidFill>
              </a:rPr>
              <a:t>но конкретизирует ее под цифрами 1, 2, 3, пытаясь выдать за несколько </a:t>
            </a:r>
            <a:r>
              <a:rPr lang="ru-RU" sz="4000" b="1" dirty="0" smtClean="0">
                <a:solidFill>
                  <a:srgbClr val="FFC000"/>
                </a:solidFill>
              </a:rPr>
              <a:t>причин</a:t>
            </a:r>
          </a:p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FF00"/>
                </a:solidFill>
              </a:rPr>
              <a:t> </a:t>
            </a:r>
            <a:endParaRPr lang="ru-RU" sz="4000" b="1" dirty="0">
              <a:solidFill>
                <a:srgbClr val="FF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15" y="0"/>
            <a:ext cx="88953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23                                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Проблемы: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035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4382"/>
            <a:ext cx="9036496" cy="261610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24</a:t>
            </a:r>
            <a:endParaRPr lang="ru-RU" sz="4000" b="1" dirty="0" smtClean="0">
              <a:ln/>
              <a:solidFill>
                <a:srgbClr val="FF00FF"/>
              </a:solidFill>
            </a:endParaRPr>
          </a:p>
          <a:p>
            <a:pPr lvl="0" algn="ctr"/>
            <a:r>
              <a:rPr lang="ru-RU" sz="4400" b="1" dirty="0" smtClean="0">
                <a:ln/>
                <a:solidFill>
                  <a:srgbClr val="FFC000"/>
                </a:solidFill>
              </a:rPr>
              <a:t>    </a:t>
            </a:r>
            <a:endParaRPr lang="ru-RU" sz="4400" b="1" dirty="0">
              <a:ln/>
              <a:solidFill>
                <a:srgbClr val="FFC000"/>
              </a:solidFill>
            </a:endParaRPr>
          </a:p>
          <a:p>
            <a:endParaRPr lang="ru-RU" sz="4000" b="1" dirty="0">
              <a:ln/>
              <a:solidFill>
                <a:srgbClr val="00FFFF"/>
              </a:solidFill>
            </a:endParaRPr>
          </a:p>
          <a:p>
            <a:r>
              <a:rPr lang="ru-RU" sz="4000" b="1" dirty="0" smtClean="0">
                <a:ln/>
                <a:solidFill>
                  <a:srgbClr val="FEB80A"/>
                </a:solidFill>
              </a:rPr>
              <a:t> </a:t>
            </a:r>
            <a:endParaRPr lang="ru-RU" sz="4000" b="1" dirty="0">
              <a:ln/>
              <a:solidFill>
                <a:srgbClr val="FEB80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7373" y="1772816"/>
            <a:ext cx="877355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</a:t>
            </a:r>
            <a:r>
              <a:rPr lang="ru-RU" sz="44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лавная </a:t>
            </a:r>
            <a:r>
              <a:rPr lang="ru-RU" sz="44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проблема в ответах 2021г.:</a:t>
            </a:r>
          </a:p>
          <a:p>
            <a:pPr algn="ctr"/>
            <a:r>
              <a:rPr lang="ru-RU" sz="4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-или только </a:t>
            </a:r>
            <a:r>
              <a:rPr lang="ru-RU" sz="4400" b="1" dirty="0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факты</a:t>
            </a:r>
            <a:r>
              <a:rPr lang="ru-RU" sz="4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без </a:t>
            </a:r>
            <a:r>
              <a:rPr lang="ru-RU" sz="4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обоснования;</a:t>
            </a:r>
            <a:endParaRPr lang="ru-RU" sz="4400" b="1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4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-и</a:t>
            </a:r>
            <a:r>
              <a:rPr lang="ru-RU" sz="44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 только </a:t>
            </a:r>
            <a:r>
              <a:rPr lang="ru-RU" sz="4400" b="1" cap="none" spc="0" dirty="0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общие слова </a:t>
            </a:r>
            <a:r>
              <a:rPr lang="ru-RU" sz="44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 фактов</a:t>
            </a:r>
            <a:endParaRPr lang="ru-RU" sz="44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84191" y="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26%/</a:t>
            </a:r>
            <a:r>
              <a:rPr lang="ru-RU" sz="4000" b="1" dirty="0">
                <a:solidFill>
                  <a:srgbClr val="FFFF00"/>
                </a:solidFill>
              </a:rPr>
              <a:t>9</a:t>
            </a:r>
            <a:r>
              <a:rPr lang="ru-RU" sz="4000" b="1" dirty="0" smtClean="0">
                <a:solidFill>
                  <a:srgbClr val="FFFF00"/>
                </a:solidFill>
              </a:rPr>
              <a:t>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7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94" y="-32428"/>
            <a:ext cx="9036496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24</a:t>
            </a:r>
            <a:endParaRPr lang="ru-RU" sz="4000" b="1" dirty="0" smtClean="0">
              <a:ln/>
              <a:solidFill>
                <a:srgbClr val="FF00FF"/>
              </a:solidFill>
            </a:endParaRPr>
          </a:p>
          <a:p>
            <a:pPr lvl="0" algn="ctr"/>
            <a:endParaRPr lang="ru-RU" sz="4000" b="1" dirty="0" smtClean="0">
              <a:ln/>
              <a:solidFill>
                <a:srgbClr val="FFC000"/>
              </a:solidFill>
            </a:endParaRPr>
          </a:p>
          <a:p>
            <a:pPr lvl="0" algn="ctr"/>
            <a:r>
              <a:rPr lang="ru-RU" sz="4000" b="1" dirty="0" smtClean="0">
                <a:ln/>
                <a:solidFill>
                  <a:srgbClr val="FFC000"/>
                </a:solidFill>
              </a:rPr>
              <a:t>1) аргумент </a:t>
            </a:r>
            <a:r>
              <a:rPr lang="ru-RU" sz="4000" b="1" dirty="0">
                <a:ln/>
                <a:solidFill>
                  <a:srgbClr val="FFC000"/>
                </a:solidFill>
              </a:rPr>
              <a:t>= </a:t>
            </a:r>
            <a:r>
              <a:rPr lang="ru-RU" sz="4000" b="1" dirty="0">
                <a:ln/>
                <a:solidFill>
                  <a:srgbClr val="00FFFF"/>
                </a:solidFill>
              </a:rPr>
              <a:t>тезис</a:t>
            </a:r>
            <a:r>
              <a:rPr lang="ru-RU" sz="4000" b="1" dirty="0">
                <a:ln/>
                <a:solidFill>
                  <a:srgbClr val="FFC000"/>
                </a:solidFill>
              </a:rPr>
              <a:t>+ </a:t>
            </a:r>
            <a:r>
              <a:rPr lang="ru-RU" sz="4000" b="1" dirty="0">
                <a:ln/>
                <a:solidFill>
                  <a:srgbClr val="00FFFF"/>
                </a:solidFill>
              </a:rPr>
              <a:t>факт</a:t>
            </a:r>
            <a:r>
              <a:rPr lang="ru-RU" sz="4000" b="1" dirty="0">
                <a:ln/>
                <a:solidFill>
                  <a:srgbClr val="FFC000"/>
                </a:solidFill>
              </a:rPr>
              <a:t>+ </a:t>
            </a:r>
            <a:r>
              <a:rPr lang="ru-RU" sz="4000" b="1" dirty="0">
                <a:ln/>
                <a:solidFill>
                  <a:srgbClr val="00FFFF"/>
                </a:solidFill>
              </a:rPr>
              <a:t>пояснение</a:t>
            </a:r>
            <a:r>
              <a:rPr lang="ru-RU" sz="4000" b="1" dirty="0">
                <a:ln/>
                <a:solidFill>
                  <a:srgbClr val="FFC000"/>
                </a:solidFill>
              </a:rPr>
              <a:t>, как  факт может разъяснить,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подтвердить тезис </a:t>
            </a:r>
            <a:endParaRPr lang="ru-RU" sz="4000" b="1" dirty="0">
              <a:ln/>
              <a:solidFill>
                <a:srgbClr val="FFC000"/>
              </a:solidFill>
            </a:endParaRPr>
          </a:p>
          <a:p>
            <a:pPr lvl="0" algn="ctr"/>
            <a:r>
              <a:rPr lang="ru-RU" sz="4000" b="1" dirty="0">
                <a:ln/>
                <a:solidFill>
                  <a:srgbClr val="FFC000"/>
                </a:solidFill>
              </a:rPr>
              <a:t> (т.е. указать значение, последствие)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  </a:t>
            </a:r>
            <a:endParaRPr lang="ru-RU" sz="4000" b="1" dirty="0">
              <a:ln/>
              <a:solidFill>
                <a:srgbClr val="FFC000"/>
              </a:solidFill>
            </a:endParaRPr>
          </a:p>
          <a:p>
            <a:endParaRPr lang="ru-RU" sz="4000" b="1" dirty="0">
              <a:ln/>
              <a:solidFill>
                <a:srgbClr val="00FFFF"/>
              </a:solidFill>
            </a:endParaRPr>
          </a:p>
          <a:p>
            <a:r>
              <a:rPr lang="ru-RU" sz="4000" b="1" dirty="0" smtClean="0">
                <a:ln/>
                <a:solidFill>
                  <a:srgbClr val="FEB80A"/>
                </a:solidFill>
              </a:rPr>
              <a:t> </a:t>
            </a:r>
            <a:endParaRPr lang="ru-RU" sz="4000" b="1" dirty="0">
              <a:ln/>
              <a:solidFill>
                <a:srgbClr val="FEB80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95868" y="-4382"/>
            <a:ext cx="23583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sz="40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лгоритм:</a:t>
            </a:r>
            <a:endParaRPr lang="ru-RU" sz="4000" b="1" cap="none" spc="0" dirty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12091" y="4327266"/>
            <a:ext cx="9219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 smtClean="0">
                <a:ln/>
                <a:solidFill>
                  <a:srgbClr val="00FF00"/>
                </a:solidFill>
              </a:rPr>
              <a:t>2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) сформулировать </a:t>
            </a:r>
            <a:r>
              <a:rPr lang="ru-RU" sz="4000" b="1" dirty="0">
                <a:ln/>
                <a:solidFill>
                  <a:srgbClr val="00FF00"/>
                </a:solidFill>
              </a:rPr>
              <a:t>тезис своими словами</a:t>
            </a:r>
          </a:p>
        </p:txBody>
      </p:sp>
    </p:spTree>
    <p:extLst>
      <p:ext uri="{BB962C8B-B14F-4D97-AF65-F5344CB8AC3E}">
        <p14:creationId xmlns:p14="http://schemas.microsoft.com/office/powerpoint/2010/main" val="212021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60" y="169244"/>
            <a:ext cx="9144000" cy="670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22. Прочтите перечень исторических фактов: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закона, усложнившего выход крестьян из общин; 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– </a:t>
            </a:r>
            <a:r>
              <a:rPr lang="ru-RU" i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учреждение Крестьянского поземельного банка;</a:t>
            </a:r>
            <a:endParaRPr lang="ru-RU" sz="1600" i="1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увеличение вывоза хлеба за границу; 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–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учреждение Государственного дворянского земельного банка; 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– </a:t>
            </a:r>
            <a:r>
              <a:rPr lang="ru-RU" i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нового таможенного тарифа.</a:t>
            </a:r>
            <a:endParaRPr lang="ru-RU" sz="1600" i="1" dirty="0">
              <a:solidFill>
                <a:srgbClr val="FFC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 эти факты можно использовать при подтверждении или опровержении нескольких дискуссионных точек зрения, касающихся периода правления одного из российских монархов.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ОДНУ дискуссионную точку зрения, для подтверждения или опровержения которой можно использовать все перечисленные исторические факты. Используя только приведённые факты, сформулируйте по два аргумента в подтверждение и в опровержение этой точки зрения. 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 запишите в следующем виде. 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Дискуссионная точка зрения: …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«А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грарная 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политика 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Александра </a:t>
            </a:r>
            <a:r>
              <a:rPr lang="en-US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отвечала интересам </a:t>
            </a:r>
            <a:r>
              <a:rPr lang="ru-RU" sz="2800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дворянства»</a:t>
            </a:r>
            <a:endParaRPr lang="ru-RU" sz="2800" dirty="0">
              <a:solidFill>
                <a:srgbClr val="FF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Аргументы в подтверждение: </a:t>
            </a:r>
          </a:p>
          <a:p>
            <a:pPr>
              <a:spcAft>
                <a:spcPts val="10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Аргументы в опровержение:</a:t>
            </a:r>
            <a:endParaRPr lang="ru-RU" sz="2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33071" y="-99392"/>
            <a:ext cx="34531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овые 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модели ЕГЭ</a:t>
            </a:r>
            <a:endParaRPr lang="ru-RU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30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4382"/>
            <a:ext cx="9036496" cy="747897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24</a:t>
            </a:r>
            <a:endParaRPr lang="ru-RU" sz="4000" b="1" dirty="0" smtClean="0">
              <a:ln/>
              <a:solidFill>
                <a:srgbClr val="FF00FF"/>
              </a:solidFill>
            </a:endParaRPr>
          </a:p>
          <a:p>
            <a:pPr lvl="0" algn="just"/>
            <a:r>
              <a:rPr lang="ru-RU" sz="4000" b="1" dirty="0" smtClean="0">
                <a:ln/>
                <a:solidFill>
                  <a:srgbClr val="00FF00"/>
                </a:solidFill>
              </a:rPr>
              <a:t> </a:t>
            </a:r>
            <a:r>
              <a:rPr lang="ru-RU" sz="4000" b="1" dirty="0" smtClean="0">
                <a:ln/>
                <a:solidFill>
                  <a:srgbClr val="FFFF00"/>
                </a:solidFill>
              </a:rPr>
              <a:t>2</a:t>
            </a:r>
            <a:r>
              <a:rPr lang="ru-RU" sz="4000" b="1" dirty="0" smtClean="0">
                <a:ln/>
                <a:solidFill>
                  <a:srgbClr val="FFFF00"/>
                </a:solidFill>
              </a:rPr>
              <a:t>) написать </a:t>
            </a:r>
            <a:r>
              <a:rPr lang="ru-RU" sz="4000" b="1" dirty="0" smtClean="0">
                <a:ln/>
                <a:solidFill>
                  <a:srgbClr val="FFFF00"/>
                </a:solidFill>
              </a:rPr>
              <a:t>противоположный </a:t>
            </a:r>
            <a:r>
              <a:rPr lang="ru-RU" sz="4000" b="1" dirty="0">
                <a:ln/>
                <a:solidFill>
                  <a:srgbClr val="FFFF00"/>
                </a:solidFill>
              </a:rPr>
              <a:t>по смыслу </a:t>
            </a:r>
            <a:r>
              <a:rPr lang="ru-RU" sz="4000" b="1" dirty="0" smtClean="0">
                <a:ln/>
                <a:solidFill>
                  <a:srgbClr val="FFFF00"/>
                </a:solidFill>
              </a:rPr>
              <a:t>тезис</a:t>
            </a:r>
          </a:p>
          <a:p>
            <a:endParaRPr lang="ru-RU" sz="4000" b="1" dirty="0" smtClean="0">
              <a:ln/>
              <a:solidFill>
                <a:srgbClr val="FFFF00"/>
              </a:solidFill>
            </a:endParaRPr>
          </a:p>
          <a:p>
            <a:endParaRPr lang="ru-RU" sz="4000" b="1" dirty="0">
              <a:ln/>
              <a:solidFill>
                <a:srgbClr val="FFFF00"/>
              </a:solidFill>
            </a:endParaRPr>
          </a:p>
          <a:p>
            <a:endParaRPr lang="ru-RU" sz="4000" b="1" dirty="0" smtClean="0">
              <a:ln/>
              <a:solidFill>
                <a:srgbClr val="FFFF00"/>
              </a:solidFill>
            </a:endParaRPr>
          </a:p>
          <a:p>
            <a:endParaRPr lang="ru-RU" sz="4000" b="1" dirty="0">
              <a:ln/>
              <a:solidFill>
                <a:srgbClr val="FFFF00"/>
              </a:solidFill>
            </a:endParaRPr>
          </a:p>
          <a:p>
            <a:endParaRPr lang="ru-RU" sz="4000" b="1" dirty="0" smtClean="0">
              <a:ln/>
              <a:solidFill>
                <a:srgbClr val="00FFFF"/>
              </a:solidFill>
            </a:endParaRPr>
          </a:p>
          <a:p>
            <a:r>
              <a:rPr lang="ru-RU" sz="4000" b="1" dirty="0" smtClean="0">
                <a:ln/>
                <a:solidFill>
                  <a:srgbClr val="00FFFF"/>
                </a:solidFill>
              </a:rPr>
              <a:t>3) составить </a:t>
            </a:r>
            <a:r>
              <a:rPr lang="ru-RU" sz="4000" b="1" dirty="0">
                <a:ln/>
                <a:solidFill>
                  <a:srgbClr val="00FFFF"/>
                </a:solidFill>
              </a:rPr>
              <a:t>список фактов, имеющих отношение к </a:t>
            </a:r>
            <a:r>
              <a:rPr lang="ru-RU" sz="4000" b="1" dirty="0" smtClean="0">
                <a:ln/>
                <a:solidFill>
                  <a:srgbClr val="00FFFF"/>
                </a:solidFill>
              </a:rPr>
              <a:t>доказательствам тезисов данного суждения</a:t>
            </a:r>
            <a:endParaRPr lang="ru-RU" sz="4000" b="1" dirty="0">
              <a:ln/>
              <a:solidFill>
                <a:srgbClr val="00FFFF"/>
              </a:solidFill>
            </a:endParaRPr>
          </a:p>
          <a:p>
            <a:r>
              <a:rPr lang="ru-RU" sz="4000" b="1" dirty="0" smtClean="0">
                <a:ln/>
                <a:solidFill>
                  <a:srgbClr val="FEB80A"/>
                </a:solidFill>
              </a:rPr>
              <a:t> </a:t>
            </a:r>
            <a:endParaRPr lang="ru-RU" sz="4000" b="1" dirty="0">
              <a:ln/>
              <a:solidFill>
                <a:srgbClr val="FEB80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93" y="1838448"/>
            <a:ext cx="917641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«Политика Б</a:t>
            </a:r>
            <a:r>
              <a:rPr lang="ru-RU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Годунова </a:t>
            </a:r>
            <a:r>
              <a:rPr lang="ru-RU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была продолжением политики Ивана</a:t>
            </a:r>
            <a:r>
              <a:rPr lang="en-US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IV</a:t>
            </a:r>
            <a:r>
              <a:rPr lang="ru-RU" sz="36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  <a:p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600" b="1" i="1" dirty="0" smtClean="0"/>
              <a:t>Ответы</a:t>
            </a:r>
            <a:r>
              <a:rPr lang="ru-RU" sz="3600" b="1" i="1" dirty="0"/>
              <a:t>: противоположный тезис не создавали, </a:t>
            </a:r>
            <a:r>
              <a:rPr lang="ru-RU" sz="3600" b="1" i="1" dirty="0" smtClean="0"/>
              <a:t>ответ </a:t>
            </a:r>
            <a:r>
              <a:rPr lang="ru-RU" sz="3600" b="1" i="1" dirty="0"/>
              <a:t>формулировали как раскрытие политики Ивана </a:t>
            </a:r>
            <a:r>
              <a:rPr lang="en-US" sz="3600" b="1" i="1" dirty="0"/>
              <a:t>IV </a:t>
            </a:r>
            <a:endParaRPr lang="ru-RU" sz="3600" dirty="0"/>
          </a:p>
          <a:p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2352" y="-4382"/>
            <a:ext cx="23583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sz="40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лгоритм:</a:t>
            </a:r>
            <a:endParaRPr lang="ru-RU" sz="4000" b="1" cap="none" spc="0" dirty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218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032" y="-87659"/>
            <a:ext cx="3121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25</a:t>
            </a:r>
            <a:r>
              <a:rPr lang="ru-RU" sz="4000" b="1" dirty="0">
                <a:ln/>
                <a:solidFill>
                  <a:srgbClr val="FF00FF"/>
                </a:solidFill>
              </a:rPr>
              <a:t>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К1</a:t>
            </a:r>
            <a:endParaRPr lang="ru-RU" sz="4000" b="1" dirty="0">
              <a:ln/>
              <a:solidFill>
                <a:srgbClr val="FF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7251" y="1772816"/>
            <a:ext cx="815306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FF"/>
                </a:solidFill>
              </a:rPr>
              <a:t> </a:t>
            </a:r>
          </a:p>
          <a:p>
            <a:pPr algn="ctr"/>
            <a:r>
              <a:rPr lang="ru-RU" sz="4000" b="1" dirty="0" smtClean="0">
                <a:ln/>
                <a:solidFill>
                  <a:srgbClr val="FEB80A"/>
                </a:solidFill>
              </a:rPr>
              <a:t>перечислить события, явления, процессы</a:t>
            </a:r>
          </a:p>
          <a:p>
            <a:pPr algn="ctr"/>
            <a:r>
              <a:rPr lang="ru-RU" sz="4000" b="1" dirty="0" smtClean="0">
                <a:ln/>
                <a:solidFill>
                  <a:srgbClr val="FEB80A"/>
                </a:solidFill>
              </a:rPr>
              <a:t>(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необязательно 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именно их  раскрывать в К2 и К3)</a:t>
            </a:r>
            <a:endParaRPr lang="ru-RU" sz="4000" b="1" dirty="0">
              <a:ln/>
              <a:solidFill>
                <a:srgbClr val="00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5891" y="1617067"/>
            <a:ext cx="2416047" cy="707886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882887"/>
            <a:ext cx="5118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исторический </a:t>
            </a:r>
            <a:r>
              <a:rPr lang="ru-RU" sz="4000" b="1" i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3928" y="6406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60%/</a:t>
            </a:r>
            <a:r>
              <a:rPr lang="ru-RU" sz="4000" b="1" dirty="0" smtClean="0">
                <a:solidFill>
                  <a:srgbClr val="FFFF00"/>
                </a:solidFill>
              </a:rPr>
              <a:t>76%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rgbClr val="00B0F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516342"/>
              </p:ext>
            </p:extLst>
          </p:nvPr>
        </p:nvGraphicFramePr>
        <p:xfrm>
          <a:off x="0" y="-50608"/>
          <a:ext cx="9144000" cy="69086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9592"/>
                <a:gridCol w="4104456"/>
                <a:gridCol w="2016224"/>
                <a:gridCol w="2123728"/>
              </a:tblGrid>
              <a:tr h="51213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+mj-lt"/>
                        </a:rPr>
                        <a:t>№ задания</a:t>
                      </a:r>
                      <a:endParaRPr lang="ru-RU" sz="12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j-lt"/>
                        </a:rPr>
                        <a:t>ГОД</a:t>
                      </a:r>
                      <a:endParaRPr lang="ru-RU" sz="14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в %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971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635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254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385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 marL="68580" marR="68580" marT="0" marB="0" anchor="ctr"/>
                </a:tc>
              </a:tr>
              <a:tr h="385517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marR="4064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633730" algn="l"/>
                        </a:tabLs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исторической картой (схемой)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385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/>
                </a:tc>
              </a:tr>
              <a:tr h="452142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6355" marR="2667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текстовым историческим источником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3992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/>
                </a:tc>
              </a:tr>
              <a:tr h="399253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marR="4064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633730" algn="l"/>
                        </a:tabLs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исторической картой (схемой)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3992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/>
                </a:tc>
              </a:tr>
              <a:tr h="399253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marR="4064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основных 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фактов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истории 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культуры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России (задание на установление соответствия)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9242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</a:tr>
              <a:tr h="399253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512445" algn="l"/>
                        </a:tabLst>
                      </a:pPr>
                      <a:r>
                        <a:rPr lang="ru-RU" sz="1800" b="1" spc="-15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</a:t>
                      </a:r>
                      <a:r>
                        <a:rPr lang="ru-RU" sz="1800" b="1" spc="-15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иллюстра</a:t>
                      </a: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тивного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материала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377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</a:tr>
              <a:tr h="399253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marR="4000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tabLst>
                          <a:tab pos="816610" algn="l"/>
                        </a:tabLs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 исторические сведения </a:t>
                      </a:r>
                      <a:r>
                        <a:rPr lang="ru-RU" sz="1800" b="1" spc="-2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800" b="1" spc="-25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аргументации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800" b="1" spc="-55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spc="-25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ходе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дискуссии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ctr">
                    <a:solidFill>
                      <a:srgbClr val="FFCCFF"/>
                    </a:solidFill>
                  </a:tcPr>
                </a:tc>
              </a:tr>
              <a:tr h="6522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09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4405"/>
            <a:ext cx="3238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/>
                <a:solidFill>
                  <a:srgbClr val="FF00FF"/>
                </a:solidFill>
              </a:rPr>
              <a:t>Задание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25 К2 </a:t>
            </a:r>
            <a:endParaRPr lang="ru-RU" sz="4000" b="1" dirty="0">
              <a:ln/>
              <a:solidFill>
                <a:srgbClr val="FF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633" y="548680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/>
              <a:t>«…необходимо </a:t>
            </a:r>
            <a:r>
              <a:rPr lang="ru-RU" sz="4000" i="1" dirty="0"/>
              <a:t>указать </a:t>
            </a:r>
            <a:r>
              <a:rPr lang="ru-RU" sz="4000" b="1" i="1" dirty="0">
                <a:solidFill>
                  <a:srgbClr val="00FF00"/>
                </a:solidFill>
              </a:rPr>
              <a:t>конкретные действия</a:t>
            </a:r>
            <a:r>
              <a:rPr lang="ru-RU" sz="4000" i="1" dirty="0"/>
              <a:t> этой личности, в значительной степени </a:t>
            </a:r>
            <a:r>
              <a:rPr lang="ru-RU" sz="4000" b="1" i="1" dirty="0">
                <a:solidFill>
                  <a:srgbClr val="00FF00"/>
                </a:solidFill>
              </a:rPr>
              <a:t>повлиявшие на ход </a:t>
            </a:r>
            <a:r>
              <a:rPr lang="ru-RU" sz="4000" i="1" dirty="0"/>
              <a:t>и (или) результат указанных событий (процессов, явлений</a:t>
            </a:r>
            <a:r>
              <a:rPr lang="ru-RU" sz="4000" i="1" dirty="0" smtClean="0"/>
              <a:t>).»</a:t>
            </a:r>
            <a:endParaRPr lang="ru-RU" sz="40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5762" y="3718779"/>
            <a:ext cx="9149871" cy="132386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00"/>
                </a:solidFill>
              </a:rPr>
              <a:t>1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. вместо </a:t>
            </a:r>
            <a:r>
              <a:rPr lang="ru-RU" sz="4000" b="1" dirty="0">
                <a:ln/>
                <a:solidFill>
                  <a:srgbClr val="00FF00"/>
                </a:solidFill>
              </a:rPr>
              <a:t>конкретных</a:t>
            </a:r>
            <a:r>
              <a:rPr lang="ru-RU" sz="4000" b="1" dirty="0">
                <a:ln/>
                <a:solidFill>
                  <a:schemeClr val="accent3"/>
                </a:solidFill>
              </a:rPr>
              <a:t> действий личности приводят общие рассуждения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8696" y="5031500"/>
            <a:ext cx="8937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…Михаил Романов сумел укрепить Русское государство </a:t>
            </a:r>
          </a:p>
          <a:p>
            <a:r>
              <a:rPr lang="ru-RU" sz="3200" i="1" dirty="0"/>
              <a:t>…Александр III взял курс на усиление самодержавия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68976" y="-34405"/>
            <a:ext cx="26452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93293" y="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mtClean="0">
                <a:solidFill>
                  <a:schemeClr val="bg1"/>
                </a:solidFill>
              </a:rPr>
              <a:t>21%/</a:t>
            </a:r>
            <a:r>
              <a:rPr lang="ru-RU" sz="4000" b="1" smtClean="0">
                <a:solidFill>
                  <a:srgbClr val="FFFF00"/>
                </a:solidFill>
              </a:rPr>
              <a:t>33%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8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33855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>
                <a:ln/>
                <a:solidFill>
                  <a:srgbClr val="FEB80A"/>
                </a:solidFill>
              </a:rPr>
              <a:t> 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  -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командовал фронтом…</a:t>
            </a:r>
          </a:p>
          <a:p>
            <a:r>
              <a:rPr lang="ru-RU" sz="4000" b="1" dirty="0" smtClean="0">
                <a:ln/>
                <a:solidFill>
                  <a:srgbClr val="FFC000"/>
                </a:solidFill>
              </a:rPr>
              <a:t>  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-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возглавил поход на Византию</a:t>
            </a:r>
          </a:p>
          <a:p>
            <a:r>
              <a:rPr lang="ru-RU" sz="4000" b="1" dirty="0" smtClean="0">
                <a:ln/>
                <a:solidFill>
                  <a:srgbClr val="FFC000"/>
                </a:solidFill>
              </a:rPr>
              <a:t>  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-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руководил операцией…</a:t>
            </a:r>
          </a:p>
          <a:p>
            <a:r>
              <a:rPr lang="ru-RU" sz="4000" b="1" dirty="0" smtClean="0">
                <a:ln/>
                <a:solidFill>
                  <a:srgbClr val="FFC000"/>
                </a:solidFill>
              </a:rPr>
              <a:t>  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-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возглавлял комитет, который провёл…  </a:t>
            </a:r>
          </a:p>
          <a:p>
            <a:pPr algn="ctr"/>
            <a:endParaRPr lang="ru-RU" sz="5400" b="1" dirty="0">
              <a:ln/>
              <a:solidFill>
                <a:srgbClr val="FEB80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604" y="3164781"/>
            <a:ext cx="75232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это 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процессы, а не действия!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-30635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25</a:t>
            </a:r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К2                 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24980"/>
            <a:ext cx="91440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dirty="0" smtClean="0">
                <a:ln/>
                <a:solidFill>
                  <a:srgbClr val="FEB80A"/>
                </a:solidFill>
              </a:rPr>
              <a:t>«</a:t>
            </a:r>
            <a:r>
              <a:rPr lang="ru-RU" sz="4000" b="1" i="1" dirty="0" smtClean="0">
                <a:ln/>
                <a:solidFill>
                  <a:srgbClr val="00FF00"/>
                </a:solidFill>
              </a:rPr>
              <a:t>Конкретные 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действия всегда носят </a:t>
            </a:r>
            <a:r>
              <a:rPr lang="ru-RU" sz="4000" b="1" i="1" dirty="0" smtClean="0">
                <a:ln/>
                <a:solidFill>
                  <a:srgbClr val="00FF00"/>
                </a:solidFill>
              </a:rPr>
              <a:t>единичный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 характер и выражаются </a:t>
            </a:r>
          </a:p>
          <a:p>
            <a:r>
              <a:rPr lang="ru-RU" sz="4000" b="1" i="1" dirty="0" smtClean="0">
                <a:ln/>
                <a:solidFill>
                  <a:srgbClr val="FEB80A"/>
                </a:solidFill>
              </a:rPr>
              <a:t>в непосредственном проявлении </a:t>
            </a:r>
            <a:r>
              <a:rPr lang="ru-RU" sz="4000" b="1" i="1" dirty="0" smtClean="0">
                <a:ln/>
                <a:solidFill>
                  <a:srgbClr val="00FF00"/>
                </a:solidFill>
              </a:rPr>
              <a:t>личной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 </a:t>
            </a:r>
          </a:p>
          <a:p>
            <a:r>
              <a:rPr lang="ru-RU" sz="4000" b="1" i="1" dirty="0" smtClean="0">
                <a:ln/>
                <a:solidFill>
                  <a:srgbClr val="00FF00"/>
                </a:solidFill>
              </a:rPr>
              <a:t>активности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 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исторического </a:t>
            </a:r>
            <a:r>
              <a:rPr lang="ru-RU" sz="4000" b="1" i="1" dirty="0" smtClean="0">
                <a:ln/>
                <a:solidFill>
                  <a:srgbClr val="FEB80A"/>
                </a:solidFill>
              </a:rPr>
              <a:t>деятеля»</a:t>
            </a:r>
            <a:endParaRPr lang="ru-RU" sz="4000" b="1" i="1" dirty="0">
              <a:ln/>
              <a:solidFill>
                <a:srgbClr val="FEB8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60" y="0"/>
            <a:ext cx="31213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rgbClr val="FF00FF"/>
                </a:solidFill>
              </a:rPr>
              <a:t>Задание 25 К2</a:t>
            </a:r>
            <a:endParaRPr lang="ru-RU" sz="4000" b="1" dirty="0">
              <a:ln/>
              <a:solidFill>
                <a:srgbClr val="FF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07886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</a:t>
            </a:r>
            <a:r>
              <a:rPr lang="ru-RU" sz="40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значение, последствие поступка </a:t>
            </a:r>
          </a:p>
          <a:p>
            <a:r>
              <a:rPr lang="ru-RU" sz="40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постоянно путают с содержанием принятых личностью документов</a:t>
            </a:r>
            <a:endParaRPr lang="ru-RU" sz="40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780928"/>
            <a:ext cx="835837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-с</a:t>
            </a:r>
            <a:r>
              <a:rPr lang="ru-RU" sz="4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одержание</a:t>
            </a:r>
            <a:r>
              <a:rPr lang="ru-RU" sz="40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договора с Византией, </a:t>
            </a:r>
          </a:p>
          <a:p>
            <a:r>
              <a:rPr lang="ru-RU" sz="40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-пересказ положений «Русской правды», </a:t>
            </a:r>
          </a:p>
          <a:p>
            <a:r>
              <a:rPr lang="ru-RU" sz="40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«Судебника» принимают за </a:t>
            </a:r>
          </a:p>
          <a:p>
            <a:r>
              <a:rPr lang="ru-RU" sz="40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значение</a:t>
            </a:r>
            <a:r>
              <a:rPr lang="ru-RU" sz="40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поступка</a:t>
            </a:r>
            <a:endParaRPr lang="ru-RU" sz="40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68976" y="-34405"/>
            <a:ext cx="26452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836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0635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25</a:t>
            </a:r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К2                 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565" y="701725"/>
            <a:ext cx="90864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/>
              </a:rPr>
              <a:t>приказал</a:t>
            </a:r>
            <a:r>
              <a:rPr lang="ru-RU" sz="4000" b="1" dirty="0">
                <a:ln/>
              </a:rPr>
              <a:t>, инициировал, создал, написал, издал </a:t>
            </a:r>
            <a:r>
              <a:rPr lang="ru-RU" sz="4000" b="1" dirty="0" smtClean="0">
                <a:ln/>
              </a:rPr>
              <a:t>указ, закрыл амбразуру, выступил с предложением на совете в Филях… </a:t>
            </a:r>
            <a:endParaRPr lang="ru-RU" sz="4000" b="1" dirty="0">
              <a:ln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40717"/>
            <a:ext cx="86725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Ответ: Есть глагол совершенного вида! </a:t>
            </a:r>
          </a:p>
          <a:p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     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Значит, 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есть ответ на К2!!!!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965870"/>
            <a:ext cx="9144000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00"/>
                </a:solidFill>
              </a:rPr>
              <a:t>4</a:t>
            </a:r>
            <a:r>
              <a:rPr lang="ru-RU" sz="4000" b="1" dirty="0" smtClean="0">
                <a:ln/>
                <a:solidFill>
                  <a:srgbClr val="FF0000"/>
                </a:solidFill>
              </a:rPr>
              <a:t>.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есть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указание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конкретных действий личности, но </a:t>
            </a:r>
            <a:r>
              <a:rPr lang="ru-RU" sz="4000" b="1" dirty="0">
                <a:ln/>
                <a:solidFill>
                  <a:srgbClr val="00FF00"/>
                </a:solidFill>
              </a:rPr>
              <a:t>влияния этих действий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на ход и (или) результат событий в ответе </a:t>
            </a:r>
            <a:r>
              <a:rPr lang="ru-RU" sz="4000" b="1" dirty="0">
                <a:ln/>
                <a:solidFill>
                  <a:srgbClr val="00FF00"/>
                </a:solidFill>
              </a:rPr>
              <a:t>нет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001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0635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25</a:t>
            </a:r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К2                 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878" y="1393635"/>
            <a:ext cx="90864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/>
                <a:solidFill>
                  <a:srgbClr val="FFC000"/>
                </a:solidFill>
              </a:rPr>
              <a:t>приказал</a:t>
            </a:r>
            <a:r>
              <a:rPr lang="ru-RU" sz="4000" b="1" dirty="0">
                <a:ln/>
                <a:solidFill>
                  <a:srgbClr val="FFC000"/>
                </a:solidFill>
              </a:rPr>
              <a:t>, </a:t>
            </a:r>
            <a:r>
              <a:rPr lang="ru-RU" sz="4000" b="1" dirty="0">
                <a:ln/>
                <a:solidFill>
                  <a:srgbClr val="00FF00"/>
                </a:solidFill>
              </a:rPr>
              <a:t>инициировал,</a:t>
            </a:r>
            <a:r>
              <a:rPr lang="ru-RU" sz="4000" b="1" dirty="0">
                <a:ln/>
                <a:solidFill>
                  <a:srgbClr val="FFC000"/>
                </a:solidFill>
              </a:rPr>
              <a:t> создал, написал, издал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указ, закрыл амбразуру, выступил с предложением на совете в Филях… </a:t>
            </a:r>
            <a:endParaRPr lang="ru-RU" sz="4000" b="1" dirty="0">
              <a:ln/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65" y="4579709"/>
            <a:ext cx="30011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Александр</a:t>
            </a:r>
            <a:r>
              <a:rPr lang="ru-RU" sz="4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4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II</a:t>
            </a:r>
            <a:endParaRPr lang="ru-RU" sz="4000" b="1" cap="none" spc="0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инициировал</a:t>
            </a:r>
            <a:endParaRPr lang="ru-RU" sz="4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3239" y="4225766"/>
            <a:ext cx="39308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еформы в России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2937" y="5549205"/>
            <a:ext cx="40911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ескрипт Назимову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" name="Прямая со стрелкой 8"/>
          <p:cNvCxnSpPr>
            <a:stCxn id="5" idx="3"/>
          </p:cNvCxnSpPr>
          <p:nvPr/>
        </p:nvCxnSpPr>
        <p:spPr>
          <a:xfrm flipV="1">
            <a:off x="3058708" y="4725144"/>
            <a:ext cx="865220" cy="516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113212" y="5549205"/>
            <a:ext cx="919725" cy="4532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426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0635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25</a:t>
            </a:r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К2                  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Проблемы: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77" y="836712"/>
            <a:ext cx="90730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>
                <a:ln/>
                <a:solidFill>
                  <a:srgbClr val="FF0000"/>
                </a:solidFill>
              </a:rPr>
              <a:t>4</a:t>
            </a:r>
            <a:r>
              <a:rPr lang="ru-RU" sz="4000" b="1" dirty="0" smtClean="0">
                <a:ln/>
                <a:solidFill>
                  <a:srgbClr val="FF0000"/>
                </a:solidFill>
              </a:rPr>
              <a:t>. 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обязательно 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нужно написать про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ДВЕ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 личности, т.к. разные действия одной личности засчитываются 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как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один</a:t>
            </a:r>
            <a:r>
              <a:rPr lang="ru-RU" sz="4000" b="1" dirty="0" smtClean="0">
                <a:ln/>
                <a:solidFill>
                  <a:srgbClr val="FEB80A"/>
                </a:solidFill>
              </a:rPr>
              <a:t> ответ</a:t>
            </a:r>
            <a:endParaRPr lang="ru-RU" sz="4000" b="1" dirty="0">
              <a:ln/>
              <a:solidFill>
                <a:srgbClr val="FEB80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35165"/>
            <a:ext cx="81788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Походы Игоря на Константинополь</a:t>
            </a:r>
            <a:endParaRPr lang="ru-RU" sz="4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563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43408"/>
            <a:ext cx="91440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FF00FF"/>
                </a:solidFill>
              </a:rPr>
              <a:t>К3                                                   </a:t>
            </a:r>
            <a:r>
              <a:rPr lang="ru-RU" sz="4000" b="1" dirty="0" smtClean="0">
                <a:ln/>
                <a:solidFill>
                  <a:srgbClr val="FF00FF"/>
                </a:solidFill>
              </a:rPr>
              <a:t>Проблемы: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 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4" y="548680"/>
            <a:ext cx="91526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    в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ответе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написаны не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последствия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, а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  </a:t>
            </a:r>
          </a:p>
          <a:p>
            <a:r>
              <a:rPr lang="ru-RU" sz="4000" b="1" dirty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 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итоги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факта (события) 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0355" y="1790346"/>
            <a:ext cx="87711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</a:t>
            </a:r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FF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обытия и последствия всегда разделены временным промежутком!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FF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0355" y="3113785"/>
            <a:ext cx="75969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dirty="0" smtClean="0">
                <a:ln w="0"/>
                <a:solidFill>
                  <a:srgbClr val="FFCC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4000" b="0" cap="none" spc="0" dirty="0" smtClean="0">
                <a:ln w="0"/>
                <a:solidFill>
                  <a:srgbClr val="FFCC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одписанный договор-это последнее </a:t>
            </a:r>
          </a:p>
          <a:p>
            <a:r>
              <a:rPr lang="ru-RU" sz="4000" b="0" cap="none" spc="0" dirty="0" smtClean="0">
                <a:ln w="0"/>
                <a:solidFill>
                  <a:srgbClr val="FFCC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событие войны, а не последствие</a:t>
            </a:r>
            <a:endParaRPr lang="ru-RU" sz="4000" b="0" cap="none" spc="0" dirty="0">
              <a:ln w="0"/>
              <a:solidFill>
                <a:srgbClr val="FFCC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0354" y="4303455"/>
            <a:ext cx="844388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400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ыход на хутора и отруба-это суть указа 1906г., а </a:t>
            </a:r>
            <a:r>
              <a:rPr lang="ru-RU" sz="4000" dirty="0">
                <a:latin typeface="Arial Narrow" panose="020B0606020202030204" pitchFamily="34" charset="0"/>
                <a:ea typeface="WenQuanYi Zen Hei" charset="0"/>
                <a:cs typeface="WenQuanYi Zen Hei" charset="0"/>
              </a:rPr>
              <a:t>26</a:t>
            </a:r>
            <a:r>
              <a:rPr lang="ru-RU" sz="4000" dirty="0" smtClean="0">
                <a:latin typeface="Arial Narrow" panose="020B0606020202030204" pitchFamily="34" charset="0"/>
                <a:ea typeface="WenQuanYi Zen Hei" charset="0"/>
                <a:cs typeface="WenQuanYi Zen Hei" charset="0"/>
              </a:rPr>
              <a:t>% крестьянских хозяйств начали самостоятельно вести хозяйство-</a:t>
            </a:r>
          </a:p>
          <a:p>
            <a:r>
              <a:rPr lang="ru-RU" sz="4000" dirty="0" smtClean="0">
                <a:latin typeface="Arial Narrow" panose="020B0606020202030204" pitchFamily="34" charset="0"/>
                <a:ea typeface="WenQuanYi Zen Hei" charset="0"/>
                <a:cs typeface="WenQuanYi Zen Hei" charset="0"/>
              </a:rPr>
              <a:t>это последствие</a:t>
            </a:r>
            <a:endParaRPr lang="ru-RU" sz="400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3608" y="48259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35%/</a:t>
            </a:r>
            <a:r>
              <a:rPr lang="ru-RU" sz="4000" b="1" dirty="0" smtClean="0">
                <a:solidFill>
                  <a:srgbClr val="FFFF00"/>
                </a:solidFill>
              </a:rPr>
              <a:t>48%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0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5707" y="1785522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5707" y="2902906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44" y="4105205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94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430" y="538283"/>
            <a:ext cx="81410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Битва за Москву: </a:t>
            </a:r>
            <a:r>
              <a:rPr lang="ru-RU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враг отброшен на 100-150 км. - это итог (результат)</a:t>
            </a:r>
            <a:endParaRPr lang="ru-RU" sz="4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9061" y="3106608"/>
            <a:ext cx="7464807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/>
            <a:r>
              <a:rPr lang="ru-RU" sz="4000" b="1" i="1" dirty="0" smtClean="0">
                <a:ln/>
                <a:latin typeface="Arial Narrow" panose="020B0606020202030204" pitchFamily="34" charset="0"/>
              </a:rPr>
              <a:t>-окончательный </a:t>
            </a:r>
            <a:r>
              <a:rPr lang="ru-RU" sz="4000" b="1" i="1" dirty="0">
                <a:ln/>
                <a:latin typeface="Arial Narrow" panose="020B0606020202030204" pitchFamily="34" charset="0"/>
              </a:rPr>
              <a:t>срыв блицкрига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9061" y="4033932"/>
            <a:ext cx="914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ru-RU" sz="4000" b="1" i="1" dirty="0" smtClean="0">
                <a:ln/>
              </a:rPr>
              <a:t>- активизация партизанского движения</a:t>
            </a:r>
            <a:endParaRPr lang="ru-RU" sz="4000" b="1" i="1" dirty="0">
              <a:ln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9061" y="5030215"/>
            <a:ext cx="871884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ru-RU" sz="4000" b="1" dirty="0" smtClean="0">
                <a:ln/>
              </a:rPr>
              <a:t>-</a:t>
            </a:r>
            <a:r>
              <a:rPr lang="ru-RU" sz="4000" b="1" i="1" dirty="0" smtClean="0">
                <a:ln/>
              </a:rPr>
              <a:t>отказ </a:t>
            </a:r>
            <a:r>
              <a:rPr lang="ru-RU" sz="4000" b="1" i="1" dirty="0">
                <a:ln/>
              </a:rPr>
              <a:t>Турции и Японии  от </a:t>
            </a:r>
            <a:r>
              <a:rPr lang="ru-RU" sz="4000" b="1" i="1" dirty="0" smtClean="0">
                <a:ln/>
              </a:rPr>
              <a:t>вступления </a:t>
            </a:r>
            <a:r>
              <a:rPr lang="ru-RU" sz="4000" b="1" i="1" dirty="0">
                <a:ln/>
              </a:rPr>
              <a:t>в войну против СССР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8802" y="2358775"/>
            <a:ext cx="30396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</a:t>
            </a:r>
            <a:r>
              <a:rPr lang="ru-RU" sz="4000" b="1" cap="none" spc="0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оследствия:</a:t>
            </a:r>
            <a:endParaRPr lang="ru-RU" sz="4000" b="1" cap="none" spc="0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738" y="2125008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739" y="435522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47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511" y="-759"/>
            <a:ext cx="90332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ru-RU" sz="5400" b="1" dirty="0" smtClean="0">
                <a:ln/>
                <a:solidFill>
                  <a:srgbClr val="00FF00"/>
                </a:solidFill>
              </a:rPr>
              <a:t>ДВЕ</a:t>
            </a:r>
            <a:r>
              <a:rPr lang="ru-RU" sz="5400" b="1" dirty="0" smtClean="0">
                <a:ln/>
                <a:solidFill>
                  <a:srgbClr val="FEB80A"/>
                </a:solidFill>
              </a:rPr>
              <a:t> </a:t>
            </a:r>
          </a:p>
          <a:p>
            <a:pPr algn="r"/>
            <a:r>
              <a:rPr lang="ru-RU" sz="5400" b="1" dirty="0" smtClean="0">
                <a:ln/>
                <a:solidFill>
                  <a:srgbClr val="FEB80A"/>
                </a:solidFill>
              </a:rPr>
              <a:t>причинно-следственные связи</a:t>
            </a:r>
            <a:endParaRPr lang="ru-RU" sz="5400" b="1" dirty="0">
              <a:ln/>
              <a:solidFill>
                <a:srgbClr val="FEB80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61240" y="1717097"/>
            <a:ext cx="2517036" cy="1754326"/>
          </a:xfrm>
          <a:prstGeom prst="rect">
            <a:avLst/>
          </a:prstGeom>
          <a:noFill/>
          <a:ln w="57150">
            <a:solidFill>
              <a:srgbClr val="FF00FF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FF00FF"/>
                </a:solidFill>
              </a:rPr>
              <a:t>факт,</a:t>
            </a:r>
          </a:p>
          <a:p>
            <a:pPr algn="ctr"/>
            <a:r>
              <a:rPr lang="ru-RU" sz="5400" b="1" dirty="0" smtClean="0">
                <a:ln/>
                <a:solidFill>
                  <a:srgbClr val="FF00FF"/>
                </a:solidFill>
              </a:rPr>
              <a:t>процесс</a:t>
            </a:r>
            <a:endParaRPr lang="ru-RU" sz="5400" b="1" dirty="0">
              <a:ln/>
              <a:solidFill>
                <a:srgbClr val="FF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1" y="3140968"/>
            <a:ext cx="303640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/>
                <a:solidFill>
                  <a:srgbClr val="FEB80A"/>
                </a:solidFill>
              </a:rPr>
              <a:t>1.причина</a:t>
            </a:r>
          </a:p>
          <a:p>
            <a:r>
              <a:rPr lang="ru-RU" sz="5400" b="1" dirty="0" smtClean="0">
                <a:ln/>
                <a:solidFill>
                  <a:srgbClr val="FEB80A"/>
                </a:solidFill>
              </a:rPr>
              <a:t>2.причина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20075" y="3419007"/>
            <a:ext cx="4310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FEB80A"/>
                </a:solidFill>
              </a:rPr>
              <a:t>1.последствие</a:t>
            </a:r>
            <a:endParaRPr lang="ru-RU" sz="5400" b="1" dirty="0">
              <a:ln/>
              <a:solidFill>
                <a:srgbClr val="FEB80A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36581" y="4221088"/>
            <a:ext cx="4310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FEB80A"/>
                </a:solidFill>
              </a:rPr>
              <a:t>2</a:t>
            </a:r>
            <a:r>
              <a:rPr lang="ru-RU" sz="5400" b="1" dirty="0" smtClean="0">
                <a:ln/>
                <a:solidFill>
                  <a:srgbClr val="FEB80A"/>
                </a:solidFill>
              </a:rPr>
              <a:t>.последствие</a:t>
            </a:r>
            <a:endParaRPr lang="ru-RU" sz="5400" b="1" dirty="0">
              <a:ln/>
              <a:solidFill>
                <a:srgbClr val="FEB80A"/>
              </a:solidFill>
            </a:endParaRPr>
          </a:p>
        </p:txBody>
      </p:sp>
      <p:cxnSp>
        <p:nvCxnSpPr>
          <p:cNvPr id="10" name="Прямая со стрелкой 9"/>
          <p:cNvCxnSpPr>
            <a:stCxn id="5" idx="0"/>
            <a:endCxn id="4" idx="1"/>
          </p:cNvCxnSpPr>
          <p:nvPr/>
        </p:nvCxnSpPr>
        <p:spPr>
          <a:xfrm flipV="1">
            <a:off x="1543036" y="2594260"/>
            <a:ext cx="1518204" cy="546708"/>
          </a:xfrm>
          <a:prstGeom prst="straightConnector1">
            <a:avLst/>
          </a:prstGeom>
          <a:ln w="762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3"/>
            <a:endCxn id="6" idx="0"/>
          </p:cNvCxnSpPr>
          <p:nvPr/>
        </p:nvCxnSpPr>
        <p:spPr>
          <a:xfrm>
            <a:off x="5578276" y="2594260"/>
            <a:ext cx="1397197" cy="824747"/>
          </a:xfrm>
          <a:prstGeom prst="straightConnector1">
            <a:avLst/>
          </a:prstGeom>
          <a:ln w="76200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429071" y="3595997"/>
            <a:ext cx="1420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EA157A">
                        <a:satMod val="155000"/>
                      </a:srgbClr>
                    </a:gs>
                    <a:gs pos="100000">
                      <a:srgbClr val="EA157A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</a:t>
            </a:r>
            <a:endParaRPr lang="ru-RU" sz="5400" b="1" spc="50" dirty="0">
              <a:ln w="11430"/>
              <a:gradFill>
                <a:gsLst>
                  <a:gs pos="25000">
                    <a:srgbClr val="EA157A">
                      <a:satMod val="155000"/>
                    </a:srgbClr>
                  </a:gs>
                  <a:gs pos="100000">
                    <a:srgbClr val="EA157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773390">
            <a:off x="-88373" y="4910308"/>
            <a:ext cx="4113803" cy="914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prstClr val="black"/>
                </a:solidFill>
              </a:rPr>
              <a:t>предпосылки</a:t>
            </a:r>
            <a:endParaRPr lang="ru-RU" sz="5400" b="1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6168" y="158664"/>
            <a:ext cx="4515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 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rgbClr val="EA157A">
                        <a:satMod val="155000"/>
                      </a:srgbClr>
                    </a:gs>
                    <a:gs pos="100000">
                      <a:srgbClr val="EA157A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Алгоритм:</a:t>
            </a:r>
            <a:endParaRPr lang="ru-RU" sz="5400" b="1" spc="50" dirty="0">
              <a:ln w="11430"/>
              <a:gradFill>
                <a:gsLst>
                  <a:gs pos="25000">
                    <a:srgbClr val="EA157A">
                      <a:satMod val="155000"/>
                    </a:srgbClr>
                  </a:gs>
                  <a:gs pos="100000">
                    <a:srgbClr val="EA157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59631" y="281620"/>
            <a:ext cx="3576949" cy="800374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1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9" grpId="0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887" y="0"/>
            <a:ext cx="6751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К4</a:t>
            </a:r>
            <a:endParaRPr lang="ru-RU" sz="4000" b="1" cap="none" spc="0" dirty="0">
              <a:ln/>
              <a:solidFill>
                <a:srgbClr val="FF00FF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60413"/>
            <a:ext cx="8100392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i="1" dirty="0" smtClean="0"/>
              <a:t>«используя </a:t>
            </a:r>
            <a:r>
              <a:rPr lang="ru-RU" sz="4000" i="1" dirty="0"/>
              <a:t>знание исторических фактов, указать </a:t>
            </a:r>
            <a:r>
              <a:rPr lang="ru-RU" sz="4000" b="1" i="1" dirty="0">
                <a:solidFill>
                  <a:srgbClr val="00FF00"/>
                </a:solidFill>
              </a:rPr>
              <a:t>значение</a:t>
            </a:r>
            <a:r>
              <a:rPr lang="ru-RU" sz="4000" i="1" dirty="0">
                <a:solidFill>
                  <a:srgbClr val="00FF00"/>
                </a:solidFill>
              </a:rPr>
              <a:t> </a:t>
            </a:r>
            <a:r>
              <a:rPr lang="ru-RU" sz="4000" b="1" i="1" dirty="0">
                <a:solidFill>
                  <a:srgbClr val="00FF00"/>
                </a:solidFill>
              </a:rPr>
              <a:t>(последствие)</a:t>
            </a:r>
            <a:r>
              <a:rPr lang="ru-RU" sz="4000" b="1" i="1" dirty="0"/>
              <a:t> </a:t>
            </a:r>
            <a:r>
              <a:rPr lang="ru-RU" sz="4000" i="1" dirty="0"/>
              <a:t>выбранного Вами процесса для истории </a:t>
            </a:r>
            <a:r>
              <a:rPr lang="ru-RU" sz="4000" i="1" dirty="0" smtClean="0"/>
              <a:t>России»</a:t>
            </a:r>
            <a:endParaRPr lang="ru-RU" sz="4000" b="1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2153" y="3835413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/>
                <a:solidFill>
                  <a:srgbClr val="FFC000"/>
                </a:solidFill>
              </a:rPr>
              <a:t>1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. может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быть представлена  </a:t>
            </a:r>
            <a:r>
              <a:rPr lang="ru-RU" sz="4000" b="1" dirty="0">
                <a:ln/>
                <a:solidFill>
                  <a:srgbClr val="FFC000"/>
                </a:solidFill>
              </a:rPr>
              <a:t>не оценка влияния событий данного периода на дальнейшую историю России, а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только значение </a:t>
            </a:r>
            <a:r>
              <a:rPr lang="ru-RU" sz="4000" b="1" dirty="0">
                <a:ln/>
                <a:solidFill>
                  <a:srgbClr val="FFC000"/>
                </a:solidFill>
              </a:rPr>
              <a:t>данного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процесса в </a:t>
            </a:r>
            <a:r>
              <a:rPr lang="ru-RU" sz="4000" b="1" dirty="0">
                <a:ln/>
                <a:solidFill>
                  <a:srgbClr val="FFC000"/>
                </a:solidFill>
              </a:rPr>
              <a:t>целом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171462"/>
            <a:ext cx="21098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00FF00"/>
                </a:solidFill>
              </a:rPr>
              <a:t>значение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93293" y="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14%/</a:t>
            </a:r>
            <a:r>
              <a:rPr lang="ru-RU" sz="4000" b="1" dirty="0" smtClean="0">
                <a:solidFill>
                  <a:srgbClr val="FFFF00"/>
                </a:solidFill>
              </a:rPr>
              <a:t>23%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80822" y="-87659"/>
            <a:ext cx="2416047" cy="707886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668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rgbClr val="00B0F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128223"/>
              </p:ext>
            </p:extLst>
          </p:nvPr>
        </p:nvGraphicFramePr>
        <p:xfrm>
          <a:off x="0" y="-50608"/>
          <a:ext cx="9144000" cy="69086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99592"/>
                <a:gridCol w="4320480"/>
                <a:gridCol w="1872208"/>
                <a:gridCol w="2051720"/>
              </a:tblGrid>
              <a:tr h="65469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+mj-lt"/>
                        </a:rPr>
                        <a:t>№ задания</a:t>
                      </a:r>
                      <a:endParaRPr lang="ru-RU" sz="12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j-lt"/>
                        </a:rPr>
                        <a:t>ГОД</a:t>
                      </a:r>
                      <a:endParaRPr lang="ru-RU" sz="14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в %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78001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К1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историческое </a:t>
                      </a: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сочинение/</a:t>
                      </a:r>
                    </a:p>
                    <a:p>
                      <a:pPr indent="4254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указание </a:t>
                      </a: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событий (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явлений…)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800" b="1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0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/>
                </a:tc>
              </a:tr>
              <a:tr h="510390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К2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indent="-635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исторические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личности и их роль в указанных событиях (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явлениях… )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800" b="1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0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8580" marR="68580" marT="0" marB="0" anchor="ctr"/>
                </a:tc>
              </a:tr>
              <a:tr h="510390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К3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причинно-следственные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0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/>
                </a:tc>
              </a:tr>
              <a:tr h="510390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К4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b="1" dirty="0" smtClean="0">
                          <a:latin typeface="+mj-lt"/>
                        </a:rPr>
                        <a:t>оценка значения (последствия) выбранного  процесса для истории России</a:t>
                      </a:r>
                      <a:endParaRPr lang="ru-RU" sz="1800" b="1" u="none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1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80" marR="68580" marT="0" marB="0" anchor="ctr"/>
                </a:tc>
              </a:tr>
              <a:tr h="510390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К5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наличие </a:t>
                      </a:r>
                      <a:r>
                        <a:rPr lang="ru-RU" sz="1800" b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 отсутствие фактических ошибок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03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 marL="68580" marR="68580" marT="0" marB="0" anchor="ctr"/>
                </a:tc>
              </a:tr>
              <a:tr h="468578">
                <a:tc rowSpan="2"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К6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en-US" sz="1800" b="1" dirty="0" err="1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сторическое</a:t>
                      </a:r>
                      <a:r>
                        <a:rPr lang="en-US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</a:t>
                      </a:r>
                      <a:r>
                        <a:rPr lang="en-US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ru-RU" sz="1800" b="1" dirty="0" smtClean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r>
                        <a:rPr lang="en-US" sz="1800" b="1" dirty="0" err="1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орма</a:t>
                      </a:r>
                      <a:r>
                        <a:rPr lang="en-US" sz="1800" b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err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изложения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2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711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25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15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630" y="1011667"/>
            <a:ext cx="9144000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  <a:latin typeface="+mj-lt"/>
              </a:rPr>
              <a:t>2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+mj-lt"/>
              </a:rPr>
              <a:t>. оценка </a:t>
            </a:r>
            <a:r>
              <a:rPr lang="ru-RU" sz="4000" b="1" dirty="0">
                <a:ln/>
                <a:solidFill>
                  <a:schemeClr val="accent3"/>
                </a:solidFill>
                <a:latin typeface="+mj-lt"/>
              </a:rPr>
              <a:t>влияния событий (явлений, процессов) 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+mj-lt"/>
              </a:rPr>
              <a:t>данного процесса </a:t>
            </a:r>
            <a:r>
              <a:rPr lang="ru-RU" sz="4000" b="1" dirty="0">
                <a:ln/>
                <a:solidFill>
                  <a:schemeClr val="accent3"/>
                </a:solidFill>
                <a:latin typeface="+mj-lt"/>
              </a:rPr>
              <a:t>на </a:t>
            </a:r>
            <a:r>
              <a:rPr lang="ru-RU" sz="4000" b="1" dirty="0">
                <a:ln/>
                <a:solidFill>
                  <a:srgbClr val="00FF00"/>
                </a:solidFill>
                <a:latin typeface="+mj-lt"/>
              </a:rPr>
              <a:t>дальнейшую историю России </a:t>
            </a:r>
            <a:r>
              <a:rPr lang="ru-RU" sz="4000" b="1" dirty="0">
                <a:ln/>
                <a:solidFill>
                  <a:schemeClr val="accent3"/>
                </a:solidFill>
                <a:latin typeface="+mj-lt"/>
              </a:rPr>
              <a:t>с опорой на</a:t>
            </a:r>
          </a:p>
          <a:p>
            <a:r>
              <a:rPr lang="ru-RU" sz="4000" b="1" dirty="0">
                <a:ln/>
                <a:solidFill>
                  <a:schemeClr val="accent3"/>
                </a:solidFill>
                <a:latin typeface="+mj-lt"/>
              </a:rPr>
              <a:t>исторические </a:t>
            </a:r>
            <a:r>
              <a:rPr lang="ru-RU" sz="4000" b="1" dirty="0">
                <a:ln/>
                <a:solidFill>
                  <a:srgbClr val="00FF00"/>
                </a:solidFill>
                <a:latin typeface="+mj-lt"/>
              </a:rPr>
              <a:t>факты</a:t>
            </a:r>
            <a:r>
              <a:rPr lang="ru-RU" sz="4000" b="1" dirty="0">
                <a:ln/>
                <a:solidFill>
                  <a:schemeClr val="accent3"/>
                </a:solidFill>
                <a:latin typeface="+mj-lt"/>
              </a:rPr>
              <a:t> 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+mj-lt"/>
              </a:rPr>
              <a:t> </a:t>
            </a:r>
            <a:endParaRPr lang="ru-RU" sz="4000" b="1" dirty="0">
              <a:ln/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3861048"/>
            <a:ext cx="92972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3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. влияние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событий на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дальнейшую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историю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может быть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написано в любой части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сочинения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, а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не только  в выводе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887" y="0"/>
            <a:ext cx="6751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К4</a:t>
            </a:r>
            <a:endParaRPr lang="ru-RU" sz="4000" b="1" cap="none" spc="0" dirty="0">
              <a:ln/>
              <a:solidFill>
                <a:srgbClr val="FF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80822" y="-87659"/>
            <a:ext cx="2416047" cy="707886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528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479" y="3140967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/>
              <a:t>«…</a:t>
            </a:r>
            <a:r>
              <a:rPr lang="ru-RU" sz="4000" i="1" dirty="0"/>
              <a:t>контрреформы Александра III оказали большое влияние на дальнейшую судьбу </a:t>
            </a:r>
            <a:r>
              <a:rPr lang="ru-RU" sz="4000" i="1" dirty="0" smtClean="0"/>
              <a:t>России»</a:t>
            </a:r>
            <a:endParaRPr lang="ru-RU" sz="4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2707"/>
            <a:ext cx="8204049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4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. ответ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не может быть дан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в </a:t>
            </a:r>
            <a:r>
              <a:rPr lang="ru-RU" sz="4000" b="1" dirty="0">
                <a:ln/>
                <a:solidFill>
                  <a:srgbClr val="00FF00"/>
                </a:solidFill>
              </a:rPr>
              <a:t>общей</a:t>
            </a:r>
            <a:r>
              <a:rPr lang="ru-RU" sz="4000" b="1" dirty="0">
                <a:ln/>
                <a:solidFill>
                  <a:schemeClr val="accent3"/>
                </a:solidFill>
              </a:rPr>
              <a:t> форме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80822" y="-87659"/>
            <a:ext cx="2416047" cy="707886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лгоритм:</a:t>
            </a:r>
            <a:endParaRPr lang="ru-RU" sz="4000" b="1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887" y="0"/>
            <a:ext cx="6751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К4</a:t>
            </a:r>
            <a:endParaRPr lang="ru-RU" sz="4000" b="1" cap="none" spc="0" dirty="0">
              <a:ln/>
              <a:solidFill>
                <a:srgbClr val="FF00FF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709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53" y="747616"/>
            <a:ext cx="9277298" cy="5970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ошибки в событиях, датах, действиях личности.</a:t>
            </a:r>
          </a:p>
          <a:p>
            <a:r>
              <a:rPr lang="ru-RU" sz="4000" b="1" dirty="0">
                <a:ln/>
                <a:solidFill>
                  <a:schemeClr val="accent3"/>
                </a:solidFill>
              </a:rPr>
              <a:t>У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потреблять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только 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абсолютно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</a:p>
          <a:p>
            <a:r>
              <a:rPr lang="ru-RU" sz="4000" b="1" dirty="0" smtClean="0">
                <a:ln/>
                <a:solidFill>
                  <a:schemeClr val="accent3"/>
                </a:solidFill>
              </a:rPr>
              <a:t>проверенные даты и поступки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личностей,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если они необходимы:</a:t>
            </a:r>
          </a:p>
          <a:p>
            <a:pPr marL="571500" indent="-571500">
              <a:buFontTx/>
              <a:buChar char="-"/>
            </a:pPr>
            <a:r>
              <a:rPr lang="ru-RU" sz="3200" b="1" i="1" dirty="0" smtClean="0">
                <a:ln/>
              </a:rPr>
              <a:t>Александр Муравьёв создаёт «Союз спасения» и «Союз благоденствия» и Никита Муравьёв «Северное общество»</a:t>
            </a:r>
          </a:p>
          <a:p>
            <a:r>
              <a:rPr lang="ru-RU" sz="3200" b="1" i="1" dirty="0" smtClean="0">
                <a:ln/>
              </a:rPr>
              <a:t> - русско-турецкая война</a:t>
            </a:r>
          </a:p>
          <a:p>
            <a:pPr algn="ctr"/>
            <a:r>
              <a:rPr lang="ru-RU" sz="5400" b="1" cap="none" spc="0" dirty="0" smtClean="0">
                <a:ln/>
                <a:solidFill>
                  <a:srgbClr val="00FFFF"/>
                </a:solidFill>
                <a:effectLst/>
              </a:rPr>
              <a:t> </a:t>
            </a:r>
            <a:endParaRPr lang="ru-RU" sz="5400" b="1" cap="none" spc="0" dirty="0">
              <a:ln/>
              <a:solidFill>
                <a:srgbClr val="00FFFF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5473" y="587727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ln/>
                <a:solidFill>
                  <a:srgbClr val="00FF00"/>
                </a:solidFill>
              </a:rPr>
              <a:t>т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.к. три ошибки    +/</a:t>
            </a:r>
            <a:r>
              <a:rPr lang="ru-RU" sz="4000" b="1" dirty="0">
                <a:ln/>
                <a:solidFill>
                  <a:srgbClr val="00FF00"/>
                </a:solidFill>
              </a:rPr>
              <a:t>-</a:t>
            </a:r>
            <a:r>
              <a:rPr lang="ru-RU" sz="4000" b="1" dirty="0" smtClean="0">
                <a:ln/>
                <a:solidFill>
                  <a:srgbClr val="00FF00"/>
                </a:solidFill>
              </a:rPr>
              <a:t>    3 балла из 11!</a:t>
            </a:r>
            <a:endParaRPr lang="ru-RU" sz="4000" b="1" dirty="0">
              <a:ln/>
              <a:solidFill>
                <a:srgbClr val="00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19139" y="39730"/>
            <a:ext cx="89290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К5                                                  </a:t>
            </a:r>
            <a:r>
              <a:rPr lang="ru-RU" sz="4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Проблемы:</a:t>
            </a:r>
            <a:endParaRPr lang="ru-RU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93293" y="0"/>
            <a:ext cx="2239019" cy="7647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9%/</a:t>
            </a:r>
            <a:r>
              <a:rPr lang="ru-RU" sz="4000" b="1" dirty="0" smtClean="0">
                <a:solidFill>
                  <a:srgbClr val="FFFF00"/>
                </a:solidFill>
              </a:rPr>
              <a:t>29%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7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70"/>
            <a:ext cx="4572000" cy="15440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25 К6 </a:t>
            </a:r>
            <a:endParaRPr lang="ru-RU" sz="4000" dirty="0">
              <a:solidFill>
                <a:srgbClr val="FF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FF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en-US" sz="4000" b="1" dirty="0" err="1">
                <a:solidFill>
                  <a:srgbClr val="FF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орма</a:t>
            </a:r>
            <a:r>
              <a:rPr lang="en-US" sz="4000" b="1" dirty="0">
                <a:solidFill>
                  <a:srgbClr val="FF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FF00FF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изложения</a:t>
            </a:r>
            <a:endParaRPr lang="ru-RU" sz="4000" dirty="0">
              <a:solidFill>
                <a:srgbClr val="FF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564904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11%</a:t>
            </a:r>
            <a:r>
              <a:rPr lang="ru-RU" sz="4000" b="1" i="1" dirty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написали правильно ответы по К1-К4  </a:t>
            </a:r>
            <a:r>
              <a:rPr lang="ru-RU" sz="4000" b="1" i="1" dirty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набрали 5 баллов, </a:t>
            </a:r>
            <a:endParaRPr lang="ru-RU" sz="4000" b="1" i="1" dirty="0" smtClean="0">
              <a:solidFill>
                <a:srgbClr val="FFC000"/>
              </a:solidFill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FFC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000" b="1" i="1" dirty="0" smtClean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 г. - 21</a:t>
            </a:r>
            <a:r>
              <a:rPr lang="ru-RU" sz="4000" b="1" i="1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endParaRPr lang="ru-RU" sz="4000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3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825" y="3789040"/>
            <a:ext cx="2075926" cy="24607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507" y="842775"/>
            <a:ext cx="2103490" cy="21034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860" y="0"/>
            <a:ext cx="9396536" cy="69036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09828" y="158621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Акцентируем внимание при подготовке </a:t>
            </a:r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 ЕГЭ</a:t>
            </a:r>
          </a:p>
        </p:txBody>
      </p:sp>
    </p:spTree>
    <p:extLst>
      <p:ext uri="{BB962C8B-B14F-4D97-AF65-F5344CB8AC3E}">
        <p14:creationId xmlns:p14="http://schemas.microsoft.com/office/powerpoint/2010/main" val="15498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24518"/>
            <a:ext cx="7011036" cy="44012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>
                <a:ln/>
                <a:solidFill>
                  <a:schemeClr val="accent3"/>
                </a:solidFill>
              </a:rPr>
              <a:t>1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. перед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изучением новой темы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знакомить </a:t>
            </a:r>
            <a:r>
              <a:rPr lang="ru-RU" sz="4000" b="1" dirty="0">
                <a:ln/>
                <a:solidFill>
                  <a:schemeClr val="accent3"/>
                </a:solidFill>
              </a:rPr>
              <a:t>обучающихся с событиями, терминами (понятиями), историческими деятелями, которые являются обязательными для запоминания </a:t>
            </a:r>
            <a:r>
              <a:rPr lang="ru-RU" sz="4000" b="1" dirty="0" smtClean="0">
                <a:ln/>
                <a:solidFill>
                  <a:schemeClr val="accent3"/>
                </a:solidFill>
              </a:rPr>
              <a:t> 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653136"/>
            <a:ext cx="44279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000" b="1" dirty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и</a:t>
            </a:r>
            <a:r>
              <a:rPr lang="ru-RU" sz="4000" b="1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сторический диктант в конце темы</a:t>
            </a:r>
            <a:endParaRPr lang="ru-RU" sz="4000" b="1" dirty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34280" y="116632"/>
            <a:ext cx="961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Элементы </a:t>
            </a:r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вариантов </a:t>
            </a: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подготовки к </a:t>
            </a:r>
            <a:r>
              <a:rPr lang="ru-RU" sz="4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ЕГЭ:</a:t>
            </a:r>
            <a:endParaRPr lang="ru-RU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837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908720"/>
            <a:ext cx="9029082" cy="5445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sz="32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Используя знания по истории России, раскройте смысл понятия </a:t>
            </a:r>
            <a:r>
              <a:rPr lang="ru-RU" sz="3200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«самозванство».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Приведите один исторический </a:t>
            </a:r>
            <a:r>
              <a:rPr lang="ru-RU" sz="3200" b="1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факт, конкретизирующий данное понятие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применительно к истории России.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sz="32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Используя знания по истории России, раскройте смысл понятия </a:t>
            </a:r>
            <a:r>
              <a:rPr lang="ru-RU" sz="3200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«секуляризация».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Приведите один исторический </a:t>
            </a:r>
            <a:r>
              <a:rPr lang="ru-RU" sz="3200" b="1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факт, конкретизирующий данное понятие </a:t>
            </a:r>
            <a:r>
              <a:rPr lang="ru-RU" sz="32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применительно к истории России.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87506" y="0"/>
            <a:ext cx="42739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овые 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модели ЕГЭ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27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20901"/>
            <a:ext cx="9324528" cy="617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u="sng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4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Вам необходимо написать </a:t>
            </a:r>
            <a:r>
              <a:rPr lang="ru-RU" sz="4000" b="1" dirty="0">
                <a:solidFill>
                  <a:srgbClr val="00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историческое сочинение</a:t>
            </a:r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событиях явлениях, процессах, связанных с </a:t>
            </a:r>
            <a:r>
              <a:rPr lang="ru-RU" sz="40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исторических терминов</a:t>
            </a:r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(названий):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полюдье;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Правительствующий сенат;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коллективизация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87506" y="0"/>
            <a:ext cx="42739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овые 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модели ЕГЭ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47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85" y="0"/>
            <a:ext cx="9138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n/>
                <a:solidFill>
                  <a:srgbClr val="FFC000"/>
                </a:solidFill>
              </a:rPr>
              <a:t>2. приёмы и методы </a:t>
            </a:r>
            <a:r>
              <a:rPr lang="ru-RU" sz="4000" b="1" dirty="0" smtClean="0">
                <a:ln/>
                <a:solidFill>
                  <a:srgbClr val="FFC000"/>
                </a:solidFill>
              </a:rPr>
              <a:t>работы </a:t>
            </a:r>
            <a:r>
              <a:rPr lang="ru-RU" sz="4000" b="1" dirty="0">
                <a:ln/>
                <a:solidFill>
                  <a:srgbClr val="FFC000"/>
                </a:solidFill>
              </a:rPr>
              <a:t>с </a:t>
            </a:r>
            <a:r>
              <a:rPr lang="ru-RU" sz="4000" b="1" dirty="0">
                <a:ln/>
                <a:solidFill>
                  <a:srgbClr val="00FF00"/>
                </a:solidFill>
              </a:rPr>
              <a:t>картой</a:t>
            </a:r>
            <a:r>
              <a:rPr lang="ru-RU" sz="4000" b="1" dirty="0">
                <a:ln/>
                <a:solidFill>
                  <a:srgbClr val="FFC000"/>
                </a:solidFill>
              </a:rPr>
              <a:t> </a:t>
            </a:r>
          </a:p>
          <a:p>
            <a:r>
              <a:rPr lang="ru-RU" sz="4000" b="1" dirty="0" smtClean="0">
                <a:ln/>
                <a:solidFill>
                  <a:srgbClr val="FFC000"/>
                </a:solidFill>
              </a:rPr>
              <a:t>    закладывать </a:t>
            </a:r>
            <a:r>
              <a:rPr lang="ru-RU" sz="4000" b="1" dirty="0">
                <a:ln/>
                <a:solidFill>
                  <a:srgbClr val="FFC000"/>
                </a:solidFill>
              </a:rPr>
              <a:t>с 5 класса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85" y="3480594"/>
            <a:ext cx="782457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прививать на уроках навыки </a:t>
            </a:r>
          </a:p>
          <a:p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работы с </a:t>
            </a:r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«маркерами» при анализе </a:t>
            </a:r>
          </a:p>
          <a:p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документов</a:t>
            </a:r>
            <a:endParaRPr lang="ru-RU" sz="40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62730" y="4869160"/>
            <a:ext cx="76608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600" b="1" dirty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36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10-11 классах проводить </a:t>
            </a:r>
            <a:endParaRPr lang="ru-RU" sz="3600" b="1" cap="none" spc="0" dirty="0" smtClean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r"/>
            <a:r>
              <a:rPr lang="ru-RU" sz="36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урок-практикум </a:t>
            </a:r>
            <a:r>
              <a:rPr lang="ru-RU" sz="36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работе </a:t>
            </a:r>
            <a:r>
              <a:rPr lang="ru-RU" sz="36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с </a:t>
            </a:r>
            <a:r>
              <a:rPr lang="ru-RU" sz="36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документами по теме</a:t>
            </a:r>
            <a:endParaRPr lang="ru-RU" sz="3600" b="1" cap="none" spc="0" dirty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495538"/>
            <a:ext cx="76608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 - </a:t>
            </a:r>
            <a:r>
              <a:rPr lang="ru-RU" sz="3600" b="1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 по Атласу </a:t>
            </a:r>
            <a:r>
              <a:rPr lang="ru-RU" sz="3600" b="1" dirty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истории России или </a:t>
            </a:r>
            <a:r>
              <a:rPr lang="ru-RU" sz="3600" b="1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 </a:t>
            </a:r>
            <a:r>
              <a:rPr lang="ru-RU" sz="3600" b="1" dirty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картой </a:t>
            </a:r>
            <a:r>
              <a:rPr lang="ru-RU" sz="3600" b="1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учебника на </a:t>
            </a:r>
            <a:r>
              <a:rPr lang="ru-RU" sz="3600" b="1" dirty="0" err="1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уроке,задания</a:t>
            </a:r>
            <a:r>
              <a:rPr lang="ru-RU" sz="3600" b="1" dirty="0" smtClean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FF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контурным картам </a:t>
            </a:r>
            <a:endParaRPr lang="ru-RU" sz="36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9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" y="6663"/>
            <a:ext cx="912126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0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проводить </a:t>
            </a:r>
            <a:r>
              <a:rPr lang="ru-RU" sz="4000" b="1" cap="none" spc="0" dirty="0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уроки по культуре</a:t>
            </a:r>
          </a:p>
          <a:p>
            <a:pPr algn="r"/>
            <a:r>
              <a:rPr lang="ru-RU" sz="40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с использованием презентаций и </a:t>
            </a:r>
            <a:r>
              <a:rPr lang="ru-RU" sz="4000" b="1" cap="none" spc="0" dirty="0" smtClean="0">
                <a:ln w="0"/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заполнением  таблиц ( основные деятели культуры и их произведения)</a:t>
            </a:r>
            <a:endParaRPr lang="ru-RU" sz="4000" b="1" cap="none" spc="0" dirty="0">
              <a:ln w="0"/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557346"/>
            <a:ext cx="91215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solidFill>
                  <a:srgbClr val="FFC000"/>
                </a:solidFill>
              </a:rPr>
              <a:t>5</a:t>
            </a:r>
            <a:r>
              <a:rPr lang="ru-RU" sz="4000" b="1" dirty="0" smtClean="0">
                <a:solidFill>
                  <a:srgbClr val="FFC000"/>
                </a:solidFill>
              </a:rPr>
              <a:t>. необходимо </a:t>
            </a:r>
            <a:r>
              <a:rPr lang="ru-RU" sz="4000" b="1" dirty="0">
                <a:solidFill>
                  <a:srgbClr val="FFC000"/>
                </a:solidFill>
              </a:rPr>
              <a:t>знакомить </a:t>
            </a:r>
            <a:r>
              <a:rPr lang="ru-RU" sz="4000" b="1" dirty="0" smtClean="0">
                <a:solidFill>
                  <a:srgbClr val="FFC000"/>
                </a:solidFill>
              </a:rPr>
              <a:t>выпускников </a:t>
            </a:r>
            <a:r>
              <a:rPr lang="ru-RU" sz="4000" b="1" dirty="0">
                <a:solidFill>
                  <a:srgbClr val="FFC000"/>
                </a:solidFill>
              </a:rPr>
              <a:t>с </a:t>
            </a:r>
            <a:r>
              <a:rPr lang="ru-RU" sz="4000" b="1" dirty="0">
                <a:solidFill>
                  <a:srgbClr val="00FF00"/>
                </a:solidFill>
              </a:rPr>
              <a:t>алгоритмом</a:t>
            </a:r>
            <a:r>
              <a:rPr lang="ru-RU" sz="4000" b="1" dirty="0">
                <a:solidFill>
                  <a:srgbClr val="FFC000"/>
                </a:solidFill>
              </a:rPr>
              <a:t> написания исторического сочинения, делая акценты на критериях </a:t>
            </a:r>
            <a:r>
              <a:rPr lang="ru-RU" sz="4000" b="1" dirty="0" smtClean="0">
                <a:solidFill>
                  <a:srgbClr val="FFC000"/>
                </a:solidFill>
              </a:rPr>
              <a:t>ЕГЭ, </a:t>
            </a:r>
            <a:r>
              <a:rPr lang="ru-RU" sz="4000" b="1" dirty="0" smtClean="0">
                <a:solidFill>
                  <a:srgbClr val="FFC000"/>
                </a:solidFill>
              </a:rPr>
              <a:t> </a:t>
            </a:r>
            <a:endParaRPr lang="ru-RU" sz="4000" b="1" dirty="0" smtClean="0">
              <a:solidFill>
                <a:srgbClr val="FFC000"/>
              </a:solidFill>
            </a:endParaRPr>
          </a:p>
          <a:p>
            <a:pPr algn="r"/>
            <a:r>
              <a:rPr lang="ru-RU" sz="4000" b="1" dirty="0" smtClean="0">
                <a:ln/>
                <a:solidFill>
                  <a:srgbClr val="FF00FF"/>
                </a:solidFill>
              </a:rPr>
              <a:t>предложить </a:t>
            </a:r>
            <a:r>
              <a:rPr lang="ru-RU" sz="4000" b="1" dirty="0">
                <a:ln/>
                <a:solidFill>
                  <a:srgbClr val="FF00FF"/>
                </a:solidFill>
              </a:rPr>
              <a:t>им самостоятельно проверить вариант сочинения по предложенным критериям</a:t>
            </a:r>
          </a:p>
          <a:p>
            <a:endParaRPr lang="ru-RU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52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107722"/>
            <a:ext cx="9144000" cy="313932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FF3399"/>
                </a:solidFill>
              </a:rPr>
              <a:t>                        </a:t>
            </a:r>
            <a:r>
              <a:rPr lang="ru-RU" sz="4000" b="1" dirty="0" smtClean="0">
                <a:ln/>
                <a:solidFill>
                  <a:srgbClr val="FF3399"/>
                </a:solidFill>
              </a:rPr>
              <a:t>кодификатор</a:t>
            </a:r>
            <a:endParaRPr lang="ru-RU" sz="4000" b="1" dirty="0">
              <a:ln/>
              <a:solidFill>
                <a:srgbClr val="FF3399"/>
              </a:solidFill>
            </a:endParaRPr>
          </a:p>
          <a:p>
            <a:r>
              <a:rPr lang="ru-RU" sz="3600" b="1" dirty="0">
                <a:ln/>
              </a:rPr>
              <a:t>элементов содержания и требований к </a:t>
            </a:r>
            <a:endParaRPr lang="ru-RU" sz="3600" b="1" dirty="0" smtClean="0">
              <a:ln/>
            </a:endParaRPr>
          </a:p>
          <a:p>
            <a:r>
              <a:rPr lang="ru-RU" sz="3600" b="1" dirty="0" smtClean="0">
                <a:ln/>
              </a:rPr>
              <a:t>уровню подготовки </a:t>
            </a:r>
            <a:r>
              <a:rPr lang="ru-RU" sz="3600" b="1" dirty="0">
                <a:ln/>
              </a:rPr>
              <a:t>выпускников образовательных </a:t>
            </a:r>
            <a:r>
              <a:rPr lang="ru-RU" sz="3600" b="1" dirty="0" smtClean="0">
                <a:ln/>
              </a:rPr>
              <a:t>организаций для проведения ЕГЭ</a:t>
            </a:r>
            <a:endParaRPr lang="ru-RU" sz="3600" b="1" dirty="0">
              <a:ln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4086" y="-107722"/>
            <a:ext cx="1896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фипи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282" y="0"/>
            <a:ext cx="28985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rgbClr val="FF00FF"/>
                </a:solidFill>
              </a:rPr>
              <a:t>Задания 1-19</a:t>
            </a:r>
            <a:endParaRPr lang="ru-RU" sz="4000" b="1" cap="none" spc="0" dirty="0">
              <a:ln/>
              <a:solidFill>
                <a:srgbClr val="FF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36704" y="6453336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0972" y="299312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основные 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темы,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подготовки </a:t>
            </a:r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которых 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создаются проверочные задания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010" y="434153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список 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важнейших событий (процессов, явлений) истории 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anose="020B0606020202030204" pitchFamily="34" charset="0"/>
              </a:rPr>
              <a:t>зарубежных стран, </a:t>
            </a:r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знание которых может проверяться в заданиях 1 и 11 ЕГЭ 2022 г.</a:t>
            </a:r>
          </a:p>
        </p:txBody>
      </p:sp>
      <p:pic>
        <p:nvPicPr>
          <p:cNvPr id="8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086" y="598544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859" y="2891082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Кваша ЕА\AppData\Local\Temp\kisspng-checkpoint-home-inspections-llc-check-mark-transp-home-inspections-warrenton-or-checkpoint-home-ins-5d33a38913e1f6.17175825156366528908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3282" y="4220442"/>
            <a:ext cx="454647" cy="6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81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197" y="0"/>
            <a:ext cx="5785605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08776" y="63897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600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89" y="51649"/>
            <a:ext cx="704294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Задания 13-16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:</a:t>
            </a:r>
          </a:p>
          <a:p>
            <a:r>
              <a:rPr lang="ru-RU" sz="40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исторической </a:t>
            </a:r>
            <a:endParaRPr lang="ru-RU" sz="4000" b="1" dirty="0" smtClean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картой 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(схемой)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 </a:t>
            </a:r>
          </a:p>
          <a:p>
            <a:pPr algn="ctr"/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455" y="1988840"/>
            <a:ext cx="8937578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Задание 17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: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42934" y="20383"/>
            <a:ext cx="151216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4</a:t>
            </a:r>
            <a:r>
              <a:rPr lang="ru-RU" sz="4000" b="1" dirty="0" smtClean="0">
                <a:solidFill>
                  <a:schemeClr val="bg1"/>
                </a:solidFill>
              </a:rPr>
              <a:t>5%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82219" y="1957574"/>
            <a:ext cx="151216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49%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86119" y="1119354"/>
            <a:ext cx="29001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</a:t>
            </a:r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знали карту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077" y="2870421"/>
            <a:ext cx="904975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marR="4064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</a:pPr>
            <a:r>
              <a:rPr lang="ru-RU" sz="40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установление соответствия основных фактов истории 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686" y="4830234"/>
            <a:ext cx="8937578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/>
                <a:solidFill>
                  <a:srgbClr val="FF00FF"/>
                </a:solidFill>
                <a:effectLst/>
              </a:rPr>
              <a:t>Задание 19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: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39765" y="5599021"/>
            <a:ext cx="7877157" cy="742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algn="ctr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tabLst>
                <a:tab pos="512445" algn="l"/>
              </a:tabLst>
            </a:pPr>
            <a:r>
              <a:rPr lang="ru-RU" sz="4000" b="1" spc="-15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4000" b="1" spc="-15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</a:t>
            </a:r>
            <a:r>
              <a:rPr lang="ru-RU" sz="4000" b="1" dirty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тивного</a:t>
            </a:r>
            <a:r>
              <a:rPr lang="ru-RU" sz="4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материала</a:t>
            </a:r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20172" y="4701739"/>
            <a:ext cx="151216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38%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532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7" grpId="0"/>
      <p:bldP spid="8" grpId="0"/>
      <p:bldP spid="9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1543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FF"/>
                </a:solidFill>
              </a:rPr>
              <a:t>19</a:t>
            </a:r>
            <a:r>
              <a:rPr lang="ru-RU" sz="2400" dirty="0" smtClean="0"/>
              <a:t>.Какие </a:t>
            </a:r>
            <a:r>
              <a:rPr lang="ru-RU" sz="2400" dirty="0"/>
              <a:t>из перечисленных объектов построены в годы руководства СССР политического деятеля, изображённого на карикатуре. В ответе запишите две цифры, под которыми они указаны.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158670"/>
            <a:ext cx="3888432" cy="56993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761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80549"/>
            <a:ext cx="91440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solidFill>
                  <a:prstClr val="white"/>
                </a:solidFill>
              </a:rPr>
              <a:t> </a:t>
            </a:r>
            <a:endParaRPr lang="ru-RU" sz="5400" dirty="0">
              <a:solidFill>
                <a:prstClr val="white"/>
              </a:solidFill>
            </a:endParaRPr>
          </a:p>
          <a:p>
            <a:r>
              <a:rPr lang="ru-RU" sz="5400" dirty="0" smtClean="0">
                <a:solidFill>
                  <a:prstClr val="white"/>
                </a:solidFill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</a:rPr>
              <a:t>1</a:t>
            </a:r>
            <a:r>
              <a:rPr lang="ru-RU" sz="4000" b="1" dirty="0" smtClean="0">
                <a:solidFill>
                  <a:srgbClr val="FFC000"/>
                </a:solidFill>
              </a:rPr>
              <a:t>. рассмотреть </a:t>
            </a:r>
            <a:r>
              <a:rPr lang="ru-RU" sz="4000" b="1" dirty="0">
                <a:solidFill>
                  <a:srgbClr val="FFC000"/>
                </a:solidFill>
              </a:rPr>
              <a:t>иллюстрацию, прочитать </a:t>
            </a:r>
            <a:r>
              <a:rPr lang="ru-RU" sz="4000" b="1" dirty="0" smtClean="0">
                <a:solidFill>
                  <a:srgbClr val="FFC000"/>
                </a:solidFill>
              </a:rPr>
              <a:t>  </a:t>
            </a:r>
            <a:r>
              <a:rPr lang="ru-RU" sz="4000" b="1" dirty="0" smtClean="0">
                <a:solidFill>
                  <a:srgbClr val="FF00FF"/>
                </a:solidFill>
              </a:rPr>
              <a:t>все</a:t>
            </a:r>
            <a:r>
              <a:rPr lang="ru-RU" sz="4000" b="1" dirty="0" smtClean="0">
                <a:solidFill>
                  <a:srgbClr val="FFC000"/>
                </a:solidFill>
              </a:rPr>
              <a:t> </a:t>
            </a:r>
            <a:r>
              <a:rPr lang="ru-RU" sz="4000" b="1" dirty="0">
                <a:solidFill>
                  <a:srgbClr val="FFC000"/>
                </a:solidFill>
              </a:rPr>
              <a:t>имеющиеся на ней </a:t>
            </a:r>
            <a:r>
              <a:rPr lang="ru-RU" sz="4000" b="1" dirty="0" smtClean="0">
                <a:solidFill>
                  <a:srgbClr val="FFC000"/>
                </a:solidFill>
              </a:rPr>
              <a:t>надписи </a:t>
            </a:r>
          </a:p>
          <a:p>
            <a:r>
              <a:rPr lang="ru-RU" sz="4000" b="1" dirty="0" smtClean="0">
                <a:solidFill>
                  <a:srgbClr val="00FF00"/>
                </a:solidFill>
              </a:rPr>
              <a:t> 2</a:t>
            </a:r>
            <a:r>
              <a:rPr lang="ru-RU" sz="4000" b="1" dirty="0" smtClean="0">
                <a:solidFill>
                  <a:srgbClr val="00FF00"/>
                </a:solidFill>
              </a:rPr>
              <a:t>. попытаться </a:t>
            </a:r>
            <a:r>
              <a:rPr lang="ru-RU" sz="4000" b="1" dirty="0">
                <a:solidFill>
                  <a:srgbClr val="00FF00"/>
                </a:solidFill>
              </a:rPr>
              <a:t>определить </a:t>
            </a:r>
            <a:r>
              <a:rPr lang="ru-RU" sz="4000" b="1" dirty="0">
                <a:solidFill>
                  <a:srgbClr val="FF00FF"/>
                </a:solidFill>
              </a:rPr>
              <a:t>период</a:t>
            </a:r>
            <a:r>
              <a:rPr lang="ru-RU" sz="4000" b="1" dirty="0">
                <a:solidFill>
                  <a:srgbClr val="00FF00"/>
                </a:solidFill>
              </a:rPr>
              <a:t> </a:t>
            </a:r>
            <a:r>
              <a:rPr lang="ru-RU" sz="4000" b="1" dirty="0" smtClean="0">
                <a:solidFill>
                  <a:srgbClr val="00FF00"/>
                </a:solidFill>
              </a:rPr>
              <a:t>и </a:t>
            </a:r>
            <a:r>
              <a:rPr lang="ru-RU" sz="4000" b="1" dirty="0" smtClean="0">
                <a:solidFill>
                  <a:srgbClr val="FF00FF"/>
                </a:solidFill>
              </a:rPr>
              <a:t>дату </a:t>
            </a:r>
            <a:r>
              <a:rPr lang="ru-RU" sz="4000" b="1" dirty="0" smtClean="0">
                <a:solidFill>
                  <a:srgbClr val="00FF00"/>
                </a:solidFill>
              </a:rPr>
              <a:t>события истории</a:t>
            </a:r>
            <a:r>
              <a:rPr lang="ru-RU" sz="4000" b="1" dirty="0">
                <a:solidFill>
                  <a:srgbClr val="00FF00"/>
                </a:solidFill>
              </a:rPr>
              <a:t>, которому посвящена данная </a:t>
            </a:r>
            <a:r>
              <a:rPr lang="ru-RU" sz="4000" b="1" dirty="0" smtClean="0">
                <a:solidFill>
                  <a:srgbClr val="00FF00"/>
                </a:solidFill>
              </a:rPr>
              <a:t>иллюстрация, медаль, марка, плакат… </a:t>
            </a:r>
          </a:p>
          <a:p>
            <a:r>
              <a:rPr lang="ru-RU" sz="4000" b="1" dirty="0" smtClean="0">
                <a:solidFill>
                  <a:srgbClr val="FFC000"/>
                </a:solidFill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67960" y="-34949"/>
            <a:ext cx="3951723" cy="707886"/>
          </a:xfrm>
          <a:prstGeom prst="rect">
            <a:avLst/>
          </a:prstGeom>
          <a:noFill/>
          <a:ln w="57150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4000" b="1" cap="none" spc="50" dirty="0" smtClean="0">
                <a:ln w="11430"/>
                <a:solidFill>
                  <a:srgbClr val="FF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лгоритм работы</a:t>
            </a:r>
            <a:endParaRPr lang="ru-RU" sz="4000" b="1" cap="none" spc="50" dirty="0">
              <a:ln w="11430"/>
              <a:solidFill>
                <a:srgbClr val="FF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8" y="0"/>
            <a:ext cx="3132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/>
                <a:solidFill>
                  <a:srgbClr val="FF00FF"/>
                </a:solidFill>
              </a:rPr>
              <a:t>Задания 18-19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810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amps.philately.ru/image/cache/data/russia251220_1999/528RU-900x9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"/>
            <a:ext cx="5766107" cy="500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102" y="5085184"/>
            <a:ext cx="9108897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17.Укажите </a:t>
            </a:r>
            <a:r>
              <a:rPr lang="ru-RU" sz="2800" b="1" dirty="0">
                <a:solidFill>
                  <a:srgbClr val="FF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событие,</a:t>
            </a:r>
            <a:r>
              <a:rPr lang="ru-RU" sz="2800" dirty="0">
                <a:solidFill>
                  <a:srgbClr val="FF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юбилею которого посвящена данная марка. Используя изображение, приведите одно любое </a:t>
            </a:r>
            <a:r>
              <a:rPr lang="ru-RU" sz="2800" b="1" dirty="0">
                <a:solidFill>
                  <a:srgbClr val="FFFF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обоснование</a:t>
            </a:r>
            <a:r>
              <a:rPr lang="ru-RU" sz="28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Вашего ответа.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3177" y="-87137"/>
            <a:ext cx="42739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овые </a:t>
            </a:r>
            <a:r>
              <a:rPr lang="ru-RU" sz="40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модели ЕГЭ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794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59" y="28113"/>
            <a:ext cx="27494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FF"/>
                </a:solidFill>
              </a:rPr>
              <a:t>Задание </a:t>
            </a:r>
            <a:r>
              <a:rPr lang="ru-RU" sz="4400" b="1" dirty="0" smtClean="0">
                <a:solidFill>
                  <a:srgbClr val="FF00FF"/>
                </a:solidFill>
              </a:rPr>
              <a:t>20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076" y="1124744"/>
            <a:ext cx="864531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объяснить:</a:t>
            </a:r>
          </a:p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1920-е: 192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-1930</a:t>
            </a:r>
          </a:p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1930-е: 193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-1940</a:t>
            </a:r>
          </a:p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1920-е годы –</a:t>
            </a:r>
          </a:p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 это 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третье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десятилетие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00FF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27102" y="36497"/>
            <a:ext cx="36505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роблемы: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8082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Кваша Е.А</a:t>
            </a:r>
            <a:endParaRPr lang="ru-RU" sz="1200" b="0" cap="none" spc="0" dirty="0">
              <a:ln w="0"/>
              <a:solidFill>
                <a:schemeClr val="tx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7630" y="36497"/>
            <a:ext cx="2514450" cy="8337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54%/</a:t>
            </a:r>
            <a:r>
              <a:rPr lang="ru-RU" sz="4000" b="1" dirty="0" smtClean="0">
                <a:solidFill>
                  <a:srgbClr val="FFFF00"/>
                </a:solidFill>
              </a:rPr>
              <a:t>53%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4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1784</TotalTime>
  <Words>1796</Words>
  <Application>Microsoft Office PowerPoint</Application>
  <PresentationFormat>Экран (4:3)</PresentationFormat>
  <Paragraphs>358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9" baseType="lpstr">
      <vt:lpstr>Arial Narrow</vt:lpstr>
      <vt:lpstr>Calibri</vt:lpstr>
      <vt:lpstr>Times New Roman</vt:lpstr>
      <vt:lpstr>WenQuanYi Zen Hei</vt:lpstr>
      <vt:lpstr>Wingdings</vt:lpstr>
      <vt:lpstr>Wingdings 2</vt:lpstr>
      <vt:lpstr>Wingdings 3</vt:lpstr>
      <vt:lpstr>Метро</vt:lpstr>
      <vt:lpstr>1_Метро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Кваша ЕА</dc:creator>
  <cp:lastModifiedBy>Windows User</cp:lastModifiedBy>
  <cp:revision>146</cp:revision>
  <dcterms:created xsi:type="dcterms:W3CDTF">2019-02-07T16:40:49Z</dcterms:created>
  <dcterms:modified xsi:type="dcterms:W3CDTF">2021-08-17T08:48:20Z</dcterms:modified>
</cp:coreProperties>
</file>