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70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BF5"/>
    <a:srgbClr val="CFD5EA"/>
    <a:srgbClr val="EAEA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929B13-1B06-4FB4-BDF1-345068565767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A288D-8B32-4D2B-A002-AB5AEAFCB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202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A288D-8B32-4D2B-A002-AB5AEAFCBCA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96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8A288D-8B32-4D2B-A002-AB5AEAFCBCA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90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B2DE50-E877-422A-AF2C-FE5AF99F56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02C6ED2-6617-477B-956A-0776CD5B37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89B828-AED7-4593-ADE1-CBDB66513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B0AF-8412-4E0C-96FB-C5EDCFEA719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84586D-9B5D-4F36-BFC6-BC40D6D0E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9DF23A-A2F3-4B10-89B0-9A97285A7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000A-1023-4CDA-A172-0B751255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447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80E623-7B9C-4FF5-9F02-462D1E067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03A3E72-7EF9-4207-A67D-EE8A0FA911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0A049E-394C-4896-AA1B-ACECE21FF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B0AF-8412-4E0C-96FB-C5EDCFEA719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DF6955-9B35-4BE2-89A4-52980A519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E4D53D-6968-4C8E-8C88-D08161615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000A-1023-4CDA-A172-0B751255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819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EB93983-B847-4378-8645-C18F3AA390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32563E0-848E-4129-85CF-E2CEBA3C07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EE5995-9AA6-46D6-8370-C38FF7B94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B0AF-8412-4E0C-96FB-C5EDCFEA719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E71509-7E43-4ADB-BB58-8509AB351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3E4B8F-39B4-4FBF-AFB6-ECC745062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000A-1023-4CDA-A172-0B751255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98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A36898-64DC-4F71-B845-5BD147AAB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F9412A-AEC9-4FA4-8A0D-3C318EA901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EAE562-2722-4F81-A5A6-D87CACFA4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B0AF-8412-4E0C-96FB-C5EDCFEA719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4F549B-1413-4056-BA87-F954032AC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A8F399-3E59-4B72-9395-F572752A6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000A-1023-4CDA-A172-0B751255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727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BA4996-4957-4DBC-88D3-CE5851661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FACE6EB-70EE-4FC1-BADC-61A510B225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3EC7B8-13D1-4298-93D5-FE73C641B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B0AF-8412-4E0C-96FB-C5EDCFEA719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F6CA63D-689C-4398-946E-961C72FCE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1FC312-218F-486F-A861-CB2C9CA32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000A-1023-4CDA-A172-0B751255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934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693A9D-E15F-4AA7-B724-A52B1F766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A90144-20EC-4671-884C-A460166DE2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D6E9DF6-2A0D-4228-9334-CC23580E0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0C55830-CCB7-45E3-8986-5060F8D51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B0AF-8412-4E0C-96FB-C5EDCFEA719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4826470-9ECA-4A88-9256-4A4EC4326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ECAE993-10F3-4290-BE5B-CC2E4E9CE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000A-1023-4CDA-A172-0B751255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91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8704F4-C5CC-4CE3-A220-B82BD27A7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223E489-7C76-4AF0-8735-BAF73FB25B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553F7A7-C890-4725-A419-6FD951B259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1AC45E4-2F04-4F6D-B302-70A6C90A02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866079C-2472-49DA-922A-560F0082DB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BD87D84-52E0-49AF-B877-9FAFF5575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B0AF-8412-4E0C-96FB-C5EDCFEA719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CD5DD85-E861-471A-87C4-244575D7B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CB93034-D033-41A7-8132-E17977207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000A-1023-4CDA-A172-0B751255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679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DAE131-01A3-447A-8E6E-A998EA2CD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1CA61EC-84A7-4252-862A-7694BB5D8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B0AF-8412-4E0C-96FB-C5EDCFEA719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FC17484-B44F-4755-AE57-3159C3C94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11D6602-AB10-4A6F-A468-27CD60301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000A-1023-4CDA-A172-0B751255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750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74D0976-9AF0-4BBA-9668-480970772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B0AF-8412-4E0C-96FB-C5EDCFEA719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E82B1EE-F5F9-40C5-BDB1-4CEC44EB8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9F67002-50B7-4797-B55C-2E175BF12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000A-1023-4CDA-A172-0B751255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640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CB8761-A4A3-4B92-B887-E3BD3EF61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617821-FFDE-4998-829F-979B6B192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2239EE8-6ED7-4D0A-A3A8-35E2168641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4D853FA-8BAB-43FF-A5D6-A758748F7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B0AF-8412-4E0C-96FB-C5EDCFEA719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38D3CA1-9A2F-4A6F-86CD-BC81CE016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68D6EAC-3D87-426C-A358-65364DD91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000A-1023-4CDA-A172-0B751255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318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4167F3-2EC7-4321-BE0E-366B19E72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95C0DB1-A6D4-4EF4-AD46-CAB6094E45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4087E5B-3C55-4B8C-B42B-3E526F8F6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740A11B-75F6-4C09-97ED-9762655D5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B0AF-8412-4E0C-96FB-C5EDCFEA719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E03403C-4857-41C6-B34D-17EB6A3A6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D1A627-E65B-435A-9ECE-0BFE7079E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7000A-1023-4CDA-A172-0B751255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139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DDA899-0C47-43A4-A83E-77FEF5E8A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DD08B7A-CE5D-49B9-B6AE-B56CED3388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ACA2F7-3484-4C08-A682-6F922D4B39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FB0AF-8412-4E0C-96FB-C5EDCFEA719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4117FE-9AAA-4E81-BA9A-6E8F6D137B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49BB1F-2AB9-4EC6-ADAD-79C7F634A0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7000A-1023-4CDA-A172-0B7512556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781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annaslyozko@gmail.com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71B42F-DCD5-4CCD-8D2A-5B86B354C1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72014"/>
            <a:ext cx="9144000" cy="238760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О реализации актуальных программ повышения квалификации в рамках федерального проекта «Современная школа» национального проекта «Образование»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C4AA926-4A1D-4097-8EA2-D65E077B72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78000" y="5545358"/>
            <a:ext cx="9144000" cy="1082040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Слёзко Анна Денисовна, </a:t>
            </a:r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методист отдела профессионального 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                </a:t>
            </a:r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мастерства ЦКО ГБОУ ДПО РК КРИППО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AEFCD5B7-ABA1-4D8E-B64B-3BCF8D690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598" y="340360"/>
            <a:ext cx="2632804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9937A9EE-62FA-42C3-A83F-640EBA243478}"/>
              </a:ext>
            </a:extLst>
          </p:cNvPr>
          <p:cNvSpPr txBox="1">
            <a:spLocks/>
          </p:cNvSpPr>
          <p:nvPr/>
        </p:nvSpPr>
        <p:spPr>
          <a:xfrm>
            <a:off x="3022600" y="1996544"/>
            <a:ext cx="6162040" cy="248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/>
              <a:t>ГБОУ ДПО РК КРИППО</a:t>
            </a:r>
          </a:p>
        </p:txBody>
      </p:sp>
    </p:spTree>
    <p:extLst>
      <p:ext uri="{BB962C8B-B14F-4D97-AF65-F5344CB8AC3E}">
        <p14:creationId xmlns:p14="http://schemas.microsoft.com/office/powerpoint/2010/main" val="3104825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E616EC-E853-4868-BC76-106606DD1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601" y="495425"/>
            <a:ext cx="10515600" cy="1325563"/>
          </a:xfrm>
        </p:spPr>
        <p:txBody>
          <a:bodyPr/>
          <a:lstStyle/>
          <a:p>
            <a:r>
              <a:rPr lang="ru-RU" b="1" u="sng" dirty="0">
                <a:solidFill>
                  <a:schemeClr val="accent1">
                    <a:lumMod val="75000"/>
                  </a:schemeClr>
                </a:solidFill>
              </a:rPr>
              <a:t>Основные этапы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C902B53-E962-4A4F-887A-9DFCDC732A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6509" t="31828" r="20449" b="57431"/>
          <a:stretch/>
        </p:blipFill>
        <p:spPr>
          <a:xfrm>
            <a:off x="680720" y="2269470"/>
            <a:ext cx="9773920" cy="93666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DB5B6AC-4F93-4954-AFC9-B8F0FB689B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332" t="63556" r="22501" b="12296"/>
          <a:stretch/>
        </p:blipFill>
        <p:spPr>
          <a:xfrm>
            <a:off x="599714" y="2993798"/>
            <a:ext cx="9516242" cy="211328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22A6E89-7302-4047-A8ED-E8D5EBD7E4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416" t="16147" r="21418" b="75347"/>
          <a:stretch/>
        </p:blipFill>
        <p:spPr>
          <a:xfrm>
            <a:off x="4010442" y="3465048"/>
            <a:ext cx="1977959" cy="49368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A1454D-34E9-406D-833D-0A6D171971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416" t="16147" r="21418" b="75347"/>
          <a:stretch/>
        </p:blipFill>
        <p:spPr>
          <a:xfrm>
            <a:off x="1256226" y="4347803"/>
            <a:ext cx="2334416" cy="493684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6175965-CE9B-4E21-98DC-34B2B4C96BCC}"/>
              </a:ext>
            </a:extLst>
          </p:cNvPr>
          <p:cNvSpPr/>
          <p:nvPr/>
        </p:nvSpPr>
        <p:spPr>
          <a:xfrm>
            <a:off x="680720" y="4242098"/>
            <a:ext cx="1971040" cy="5993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КРИППО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7783F0B-9E1D-482A-8420-F8D390F7B424}"/>
              </a:ext>
            </a:extLst>
          </p:cNvPr>
          <p:cNvSpPr/>
          <p:nvPr/>
        </p:nvSpPr>
        <p:spPr>
          <a:xfrm>
            <a:off x="9614327" y="3001749"/>
            <a:ext cx="1977959" cy="7831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>
                <a:solidFill>
                  <a:srgbClr val="C00000"/>
                </a:solidFill>
                <a:latin typeface="+mj-lt"/>
              </a:rPr>
              <a:t>21.09.2021</a:t>
            </a:r>
          </a:p>
        </p:txBody>
      </p:sp>
    </p:spTree>
    <p:extLst>
      <p:ext uri="{BB962C8B-B14F-4D97-AF65-F5344CB8AC3E}">
        <p14:creationId xmlns:p14="http://schemas.microsoft.com/office/powerpoint/2010/main" val="413323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B95BEC-B9E1-4EBD-9E2F-6EBA84306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500047"/>
            <a:ext cx="10515600" cy="1325563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Оценка предметных и методических компетенций учителей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3DDF98-6B3C-4AFC-9A9E-DB9AD5CCB9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53469"/>
            <a:ext cx="10515600" cy="368855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ru-RU" sz="3400" b="1" dirty="0">
                <a:solidFill>
                  <a:srgbClr val="C00000"/>
                </a:solidFill>
              </a:rPr>
              <a:t>21 сентября 2021 </a:t>
            </a:r>
          </a:p>
          <a:p>
            <a:pPr>
              <a:lnSpc>
                <a:spcPct val="170000"/>
              </a:lnSpc>
            </a:pPr>
            <a:r>
              <a:rPr lang="ru-RU" sz="3400" dirty="0">
                <a:solidFill>
                  <a:schemeClr val="accent1">
                    <a:lumMod val="75000"/>
                  </a:schemeClr>
                </a:solidFill>
              </a:rPr>
              <a:t>формат</a:t>
            </a:r>
            <a:r>
              <a:rPr lang="en-US" sz="3400" dirty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ru-RU" sz="3400" b="1" dirty="0">
                <a:solidFill>
                  <a:schemeClr val="accent1">
                    <a:lumMod val="50000"/>
                  </a:schemeClr>
                </a:solidFill>
              </a:rPr>
              <a:t>очный</a:t>
            </a:r>
          </a:p>
          <a:p>
            <a:pPr>
              <a:lnSpc>
                <a:spcPct val="170000"/>
              </a:lnSpc>
            </a:pPr>
            <a:r>
              <a:rPr lang="ru-RU" sz="3400" dirty="0">
                <a:solidFill>
                  <a:schemeClr val="accent1">
                    <a:lumMod val="75000"/>
                  </a:schemeClr>
                </a:solidFill>
              </a:rPr>
              <a:t>111 участников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3400" b="1" dirty="0">
                <a:solidFill>
                  <a:schemeClr val="accent1">
                    <a:lumMod val="50000"/>
                  </a:schemeClr>
                </a:solidFill>
              </a:rPr>
              <a:t>(слушатели курса «Школа современного учителя»)</a:t>
            </a:r>
          </a:p>
          <a:p>
            <a:pPr>
              <a:lnSpc>
                <a:spcPct val="170000"/>
              </a:lnSpc>
            </a:pPr>
            <a:r>
              <a:rPr lang="ru-RU" sz="3400" dirty="0">
                <a:solidFill>
                  <a:schemeClr val="accent1">
                    <a:lumMod val="75000"/>
                  </a:schemeClr>
                </a:solidFill>
              </a:rPr>
              <a:t>19 пунктов проведения оценки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3400" dirty="0">
                <a:solidFill>
                  <a:schemeClr val="accent1">
                    <a:lumMod val="75000"/>
                  </a:schemeClr>
                </a:solidFill>
              </a:rPr>
              <a:t>(общеобразовательные организации)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2A6C927-B655-494C-BD4B-57EE64FBA8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083" t="64889" r="17500" b="18963"/>
          <a:stretch/>
        </p:blipFill>
        <p:spPr>
          <a:xfrm>
            <a:off x="7165433" y="1066150"/>
            <a:ext cx="3581307" cy="1518920"/>
          </a:xfrm>
          <a:prstGeom prst="rect">
            <a:avLst/>
          </a:prstGeom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3B414F6F-CDFB-4680-8E61-461078095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7910" y="2405075"/>
            <a:ext cx="2224990" cy="139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D600DC6C-EA47-46CA-90C3-EF3A3F88D4B3}"/>
              </a:ext>
            </a:extLst>
          </p:cNvPr>
          <p:cNvSpPr txBox="1">
            <a:spLocks/>
          </p:cNvSpPr>
          <p:nvPr/>
        </p:nvSpPr>
        <p:spPr>
          <a:xfrm>
            <a:off x="9382760" y="3856327"/>
            <a:ext cx="2727960" cy="2090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/>
              <a:t>ГБОУ ДПО РК КРИППО</a:t>
            </a:r>
          </a:p>
        </p:txBody>
      </p:sp>
    </p:spTree>
    <p:extLst>
      <p:ext uri="{BB962C8B-B14F-4D97-AF65-F5344CB8AC3E}">
        <p14:creationId xmlns:p14="http://schemas.microsoft.com/office/powerpoint/2010/main" val="4178732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055262-9671-4B5E-81A6-5649E766A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178911"/>
            <a:ext cx="10515600" cy="606267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Слушатели курса «Школа современного учителя. История»</a:t>
            </a:r>
          </a:p>
        </p:txBody>
      </p:sp>
      <p:graphicFrame>
        <p:nvGraphicFramePr>
          <p:cNvPr id="7" name="Таблица 7">
            <a:extLst>
              <a:ext uri="{FF2B5EF4-FFF2-40B4-BE49-F238E27FC236}">
                <a16:creationId xmlns:a16="http://schemas.microsoft.com/office/drawing/2014/main" id="{D82C7476-97FE-4A09-A03C-80AFD42B43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734756"/>
              </p:ext>
            </p:extLst>
          </p:nvPr>
        </p:nvGraphicFramePr>
        <p:xfrm>
          <a:off x="444500" y="785178"/>
          <a:ext cx="11303000" cy="6058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540">
                  <a:extLst>
                    <a:ext uri="{9D8B030D-6E8A-4147-A177-3AD203B41FA5}">
                      <a16:colId xmlns:a16="http://schemas.microsoft.com/office/drawing/2014/main" val="2851428876"/>
                    </a:ext>
                  </a:extLst>
                </a:gridCol>
                <a:gridCol w="3027680">
                  <a:extLst>
                    <a:ext uri="{9D8B030D-6E8A-4147-A177-3AD203B41FA5}">
                      <a16:colId xmlns:a16="http://schemas.microsoft.com/office/drawing/2014/main" val="2223595922"/>
                    </a:ext>
                  </a:extLst>
                </a:gridCol>
                <a:gridCol w="7764780">
                  <a:extLst>
                    <a:ext uri="{9D8B030D-6E8A-4147-A177-3AD203B41FA5}">
                      <a16:colId xmlns:a16="http://schemas.microsoft.com/office/drawing/2014/main" val="31074827"/>
                    </a:ext>
                  </a:extLst>
                </a:gridCol>
              </a:tblGrid>
              <a:tr h="362211">
                <a:tc>
                  <a:txBody>
                    <a:bodyPr/>
                    <a:lstStyle/>
                    <a:p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Салошина</a:t>
                      </a:r>
                      <a:r>
                        <a:rPr lang="ru-RU" sz="13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Виктория Александровна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lang="ru-RU" sz="1300" b="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Почтовская</a:t>
                      </a:r>
                      <a:r>
                        <a:rPr lang="ru-RU" sz="13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средняя общеобразовательная школа» Бахчисарайского района </a:t>
                      </a:r>
                      <a:r>
                        <a:rPr lang="ru-RU" sz="13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Республики Крым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298114"/>
                  </a:ext>
                </a:extLst>
              </a:tr>
              <a:tr h="372258">
                <a:tc>
                  <a:txBody>
                    <a:bodyPr/>
                    <a:lstStyle/>
                    <a:p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Вишневская Ольга Ивановна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"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Ильичевская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средняя общеобразовательная школа" Ленинского района </a:t>
                      </a:r>
                      <a:r>
                        <a:rPr lang="ru-RU" sz="13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Республики Крым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783073"/>
                  </a:ext>
                </a:extLst>
              </a:tr>
              <a:tr h="342160">
                <a:tc>
                  <a:txBody>
                    <a:bodyPr/>
                    <a:lstStyle/>
                    <a:p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Децик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Юлия Николаевна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"Луговская средняя общеобразовательная школа" Ленинского района </a:t>
                      </a:r>
                      <a:r>
                        <a:rPr lang="ru-RU" sz="13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Республики Крым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5988625"/>
                  </a:ext>
                </a:extLst>
              </a:tr>
              <a:tr h="515221">
                <a:tc>
                  <a:txBody>
                    <a:bodyPr/>
                    <a:lstStyle/>
                    <a:p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Нафиева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Асие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Мансур-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кызы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«Средняя общеобразовательная школа № 42 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им.Эшрефа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Шемьи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-заде» муниципального образования городской округ Симферополь </a:t>
                      </a:r>
                      <a:r>
                        <a:rPr lang="ru-RU" sz="13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Республики Крым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6235842"/>
                  </a:ext>
                </a:extLst>
              </a:tr>
              <a:tr h="308840">
                <a:tc>
                  <a:txBody>
                    <a:bodyPr/>
                    <a:lstStyle/>
                    <a:p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Чехонадских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Зейнеп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Мидихатовна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Литвиненковская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средняя школа» Белогорского района </a:t>
                      </a:r>
                      <a:r>
                        <a:rPr lang="ru-RU" sz="13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Республики Крым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9773047"/>
                  </a:ext>
                </a:extLst>
              </a:tr>
              <a:tr h="280838">
                <a:tc>
                  <a:txBody>
                    <a:bodyPr/>
                    <a:lstStyle/>
                    <a:p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Абдугаппарова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Венера  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Асабали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кизи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Мускатновская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школа» Красногвардейского района  </a:t>
                      </a:r>
                      <a:r>
                        <a:rPr lang="ru-RU" sz="13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Республики Крым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7118067"/>
                  </a:ext>
                </a:extLst>
              </a:tr>
              <a:tr h="372258">
                <a:tc>
                  <a:txBody>
                    <a:bodyPr/>
                    <a:lstStyle/>
                    <a:p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Нарушинская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Марина Борисовна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«Воинский учебно-воспитательный комплекс» муниципального образования Красноперекопский район </a:t>
                      </a:r>
                      <a:r>
                        <a:rPr lang="ru-RU" sz="13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Республики Крым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626149"/>
                  </a:ext>
                </a:extLst>
              </a:tr>
              <a:tr h="354923"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Коневец Ксения Александровна</a:t>
                      </a:r>
                      <a:endParaRPr lang="ru-RU" sz="13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МБОУ «Школа- лицей №2» г. Армянска </a:t>
                      </a:r>
                      <a:r>
                        <a:rPr lang="ru-RU" sz="13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Республики Крым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1164026065"/>
                  </a:ext>
                </a:extLst>
              </a:tr>
              <a:tr h="329739">
                <a:tc>
                  <a:txBody>
                    <a:bodyPr/>
                    <a:lstStyle/>
                    <a:p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Христич Дина Сергеевна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Абрикосовская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школа Первомайского района Республики Крым»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3202694815"/>
                  </a:ext>
                </a:extLst>
              </a:tr>
              <a:tr h="543344">
                <a:tc>
                  <a:txBody>
                    <a:bodyPr/>
                    <a:lstStyle/>
                    <a:p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Меметова Гульнара 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Бахтияровна</a:t>
                      </a:r>
                      <a:endParaRPr lang="ru-RU" sz="13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Вольновская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школа» Джанкойского района Республики Крым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1312012742"/>
                  </a:ext>
                </a:extLst>
              </a:tr>
              <a:tr h="299691">
                <a:tc>
                  <a:txBody>
                    <a:bodyPr/>
                    <a:lstStyle/>
                    <a:p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Канар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Арсен 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Исметович</a:t>
                      </a:r>
                      <a:endParaRPr lang="ru-RU" sz="13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lang="ru-RU" sz="13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Приветненская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школа» города Алушты </a:t>
                      </a:r>
                      <a:r>
                        <a:rPr lang="ru-RU" sz="13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Республики Крым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971915904"/>
                  </a:ext>
                </a:extLst>
              </a:tr>
              <a:tr h="374451">
                <a:tc>
                  <a:txBody>
                    <a:bodyPr/>
                    <a:lstStyle/>
                    <a:p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Крамаренко Юлия Яковлевна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Желябовская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средняя 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общеобазовательная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школа» Нижнегорского района </a:t>
                      </a:r>
                      <a:r>
                        <a:rPr lang="ru-RU" sz="13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Республики Крым</a:t>
                      </a:r>
                      <a:endParaRPr lang="ru-RU" sz="13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547865507"/>
                  </a:ext>
                </a:extLst>
              </a:tr>
              <a:tr h="280838">
                <a:tc>
                  <a:txBody>
                    <a:bodyPr/>
                    <a:lstStyle/>
                    <a:p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Смирнова Ирина Петровна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Пшеничненская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средняя 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общеобазовательная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школа» Нижнегорского района  </a:t>
                      </a:r>
                      <a:r>
                        <a:rPr lang="ru-RU" sz="13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Республики Крым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1980941459"/>
                  </a:ext>
                </a:extLst>
              </a:tr>
              <a:tr h="413326">
                <a:tc>
                  <a:txBody>
                    <a:bodyPr/>
                    <a:lstStyle/>
                    <a:p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Цымбалюк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Светлана Васильевна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МБОУ «Средняя образовательная школа №2 им. </a:t>
                      </a:r>
                      <a:r>
                        <a:rPr lang="ru-RU" sz="13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М.В.Фрунзе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 муниципального образования городской округ г. Красноперекопск </a:t>
                      </a:r>
                      <a:r>
                        <a:rPr lang="ru-RU" sz="13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Республики Крым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685035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07043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8">
            <a:extLst>
              <a:ext uri="{FF2B5EF4-FFF2-40B4-BE49-F238E27FC236}">
                <a16:creationId xmlns:a16="http://schemas.microsoft.com/office/drawing/2014/main" id="{711B0B1C-F022-436C-A2EC-5FA16F8EC9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233075"/>
              </p:ext>
            </p:extLst>
          </p:nvPr>
        </p:nvGraphicFramePr>
        <p:xfrm>
          <a:off x="254000" y="863601"/>
          <a:ext cx="11684000" cy="5608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">
                  <a:extLst>
                    <a:ext uri="{9D8B030D-6E8A-4147-A177-3AD203B41FA5}">
                      <a16:colId xmlns:a16="http://schemas.microsoft.com/office/drawing/2014/main" val="1635438426"/>
                    </a:ext>
                  </a:extLst>
                </a:gridCol>
                <a:gridCol w="5415280">
                  <a:extLst>
                    <a:ext uri="{9D8B030D-6E8A-4147-A177-3AD203B41FA5}">
                      <a16:colId xmlns:a16="http://schemas.microsoft.com/office/drawing/2014/main" val="4047032511"/>
                    </a:ext>
                  </a:extLst>
                </a:gridCol>
                <a:gridCol w="5842000">
                  <a:extLst>
                    <a:ext uri="{9D8B030D-6E8A-4147-A177-3AD203B41FA5}">
                      <a16:colId xmlns:a16="http://schemas.microsoft.com/office/drawing/2014/main" val="310989850"/>
                    </a:ext>
                  </a:extLst>
                </a:gridCol>
              </a:tblGrid>
              <a:tr h="594971">
                <a:tc>
                  <a:txBody>
                    <a:bodyPr/>
                    <a:lstStyle/>
                    <a:p>
                      <a:r>
                        <a:rPr lang="ru-RU" sz="13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Бекирова</a:t>
                      </a:r>
                      <a:r>
                        <a:rPr lang="ru-RU" sz="13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Эльвина </a:t>
                      </a:r>
                      <a:r>
                        <a:rPr lang="ru-RU" sz="1300" b="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Ситьабдулаевна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"Бахчисарайская средняя общеобразовательная школа №1" Бахчисарайского района </a:t>
                      </a:r>
                      <a:r>
                        <a:rPr lang="ru-RU" sz="13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Республики Крым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5122025"/>
                  </a:ext>
                </a:extLst>
              </a:tr>
              <a:tr h="462756">
                <a:tc>
                  <a:txBody>
                    <a:bodyPr/>
                    <a:lstStyle/>
                    <a:p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Оверченко Людмила Евгеньевна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"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Приозерненская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средняя общеобразовательная школа" Ленинского района </a:t>
                      </a:r>
                      <a:r>
                        <a:rPr lang="ru-RU" sz="13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Республики Крым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635219"/>
                  </a:ext>
                </a:extLst>
              </a:tr>
              <a:tr h="678267">
                <a:tc>
                  <a:txBody>
                    <a:bodyPr/>
                    <a:lstStyle/>
                    <a:p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Закерьяева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Мусема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Искандаровна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«Средняя общеобразовательная школа № 42 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им.Эшрефа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Шемьи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-заде» муниципального образования городской округ Симферополь </a:t>
                      </a:r>
                      <a:r>
                        <a:rPr lang="ru-RU" sz="13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Республики Крым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1367184"/>
                  </a:ext>
                </a:extLst>
              </a:tr>
              <a:tr h="308303">
                <a:tc>
                  <a:txBody>
                    <a:bodyPr/>
                    <a:lstStyle/>
                    <a:p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Барботкина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Светлана Геннадьевна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lang="ru-RU" sz="13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Вишенская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средняя школа» Белогорского района </a:t>
                      </a:r>
                      <a:r>
                        <a:rPr lang="ru-RU" sz="13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Республики Крым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2899063438"/>
                  </a:ext>
                </a:extLst>
              </a:tr>
              <a:tr h="308303">
                <a:tc>
                  <a:txBody>
                    <a:bodyPr/>
                    <a:lstStyle/>
                    <a:p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Париляк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Елена Магомедовна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Мускатновская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школа» Красногвардейского района  </a:t>
                      </a:r>
                      <a:r>
                        <a:rPr lang="ru-RU" sz="13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Республики Крым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069714"/>
                  </a:ext>
                </a:extLst>
              </a:tr>
              <a:tr h="431624">
                <a:tc>
                  <a:txBody>
                    <a:bodyPr/>
                    <a:lstStyle/>
                    <a:p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Ковалева Марина Александровна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Приветненская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общеобразовательная школа» Кировского района </a:t>
                      </a:r>
                      <a:r>
                        <a:rPr lang="ru-RU" sz="13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Республики Крым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968967"/>
                  </a:ext>
                </a:extLst>
              </a:tr>
              <a:tr h="451235">
                <a:tc>
                  <a:txBody>
                    <a:bodyPr/>
                    <a:lstStyle/>
                    <a:p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Хлебникова Тамила Рустамовна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Мирновская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школа» Джанкойского района Республики Крым </a:t>
                      </a:r>
                      <a:r>
                        <a:rPr lang="ru-RU" sz="13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Республики Крым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7139536"/>
                  </a:ext>
                </a:extLst>
              </a:tr>
              <a:tr h="483100">
                <a:tc>
                  <a:txBody>
                    <a:bodyPr/>
                    <a:lstStyle/>
                    <a:p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Трифанова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Оксана Ивановна</a:t>
                      </a:r>
                    </a:p>
                    <a:p>
                      <a:endParaRPr lang="ru-RU" sz="13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Ковыльненская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школа 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им.А.Смолко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 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Раздольненскго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района  Республики Крым</a:t>
                      </a:r>
                    </a:p>
                    <a:p>
                      <a:endParaRPr lang="ru-RU" sz="13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979234"/>
                  </a:ext>
                </a:extLst>
              </a:tr>
              <a:tr h="5339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Пруди Олег Васильевич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«Чкаловская средняя общеобразовательная школа имени И.Т. 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Неровича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Нижнегорского района </a:t>
                      </a:r>
                      <a:r>
                        <a:rPr lang="ru-RU" sz="13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Республики Крым</a:t>
                      </a:r>
                      <a:endParaRPr lang="ru-RU" sz="13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1711647"/>
                  </a:ext>
                </a:extLst>
              </a:tr>
              <a:tr h="4676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Цымбалюк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Светлана Васильевна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«Средняя образовательная школа №2 им. </a:t>
                      </a:r>
                      <a:r>
                        <a:rPr lang="ru-RU" sz="13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М.В.Фрунзе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 муниципального образования городской округ г. Красноперекопск </a:t>
                      </a:r>
                      <a:r>
                        <a:rPr lang="ru-RU" sz="13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Республики Крым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864578"/>
                  </a:ext>
                </a:extLst>
              </a:tr>
            </a:tbl>
          </a:graphicData>
        </a:graphic>
      </p:graphicFrame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C504F7C9-CC19-479B-8200-90351A35D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880" y="168751"/>
            <a:ext cx="10515600" cy="606267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Слушатели курса «Школа современного учителя. Обществознание»</a:t>
            </a:r>
          </a:p>
        </p:txBody>
      </p:sp>
    </p:spTree>
    <p:extLst>
      <p:ext uri="{BB962C8B-B14F-4D97-AF65-F5344CB8AC3E}">
        <p14:creationId xmlns:p14="http://schemas.microsoft.com/office/powerpoint/2010/main" val="785478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FA588A-9563-4575-8FD3-D7834E876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Контактные данные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38A4949-44A5-4B54-99EE-DDCC2FBBB6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Слёзко Анна Денисовна,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региональный координатор обучения по программе «Школа современного учителя»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+79780105359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hlinkClick r:id="rId2"/>
              </a:rPr>
              <a:t>annaslyozko@gmail.com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214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0CA5DA1B-E42C-430B-9F61-BD135DD6C6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06671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1B3870-84A4-49C3-B0A5-639C5257F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120" y="25717"/>
            <a:ext cx="9418320" cy="1071563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Национальный проект «Образование»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40D9A2-7FF0-4117-A1B6-1418042DD2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97280"/>
            <a:ext cx="9418320" cy="5079683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Федеральный проект «Современная школа» </a:t>
            </a:r>
            <a:endParaRPr lang="en-US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(2018-2024 гг.)</a:t>
            </a:r>
          </a:p>
          <a:p>
            <a:pPr marL="0" indent="0" algn="just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Цель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: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внедрение к 2024 во всех образовательных организациях на уровнях основного общего и среднего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общего образования новых методов обучения и воспитания, образовательных технологий, обеспечивающих освоение обучающимися базовых навыков и умений, повышение их мотивации к обучению и вовлеченности в образовательный процесс </a:t>
            </a:r>
            <a:endParaRPr lang="en-US" sz="2400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Целевой показатель №4</a:t>
            </a:r>
            <a:r>
              <a:rPr lang="en-US" sz="2400" b="1" i="1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: </a:t>
            </a: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д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оля педагогов, прошедших </a:t>
            </a:r>
            <a:r>
              <a:rPr lang="ru-RU" sz="2000" b="1" i="1" u="sng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обучение по обновленным программам повышения квалификации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, в том числе по направлению «Технология», %</a:t>
            </a:r>
            <a:endParaRPr lang="en-US" sz="2000" i="1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20E10F08-CA43-4626-958E-99BAD3A0F6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743335"/>
              </p:ext>
            </p:extLst>
          </p:nvPr>
        </p:nvGraphicFramePr>
        <p:xfrm>
          <a:off x="838200" y="5307330"/>
          <a:ext cx="9418318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5474">
                  <a:extLst>
                    <a:ext uri="{9D8B030D-6E8A-4147-A177-3AD203B41FA5}">
                      <a16:colId xmlns:a16="http://schemas.microsoft.com/office/drawing/2014/main" val="1398907679"/>
                    </a:ext>
                  </a:extLst>
                </a:gridCol>
                <a:gridCol w="1345474">
                  <a:extLst>
                    <a:ext uri="{9D8B030D-6E8A-4147-A177-3AD203B41FA5}">
                      <a16:colId xmlns:a16="http://schemas.microsoft.com/office/drawing/2014/main" val="961807936"/>
                    </a:ext>
                  </a:extLst>
                </a:gridCol>
                <a:gridCol w="1345474">
                  <a:extLst>
                    <a:ext uri="{9D8B030D-6E8A-4147-A177-3AD203B41FA5}">
                      <a16:colId xmlns:a16="http://schemas.microsoft.com/office/drawing/2014/main" val="883162742"/>
                    </a:ext>
                  </a:extLst>
                </a:gridCol>
                <a:gridCol w="1345474">
                  <a:extLst>
                    <a:ext uri="{9D8B030D-6E8A-4147-A177-3AD203B41FA5}">
                      <a16:colId xmlns:a16="http://schemas.microsoft.com/office/drawing/2014/main" val="1612737811"/>
                    </a:ext>
                  </a:extLst>
                </a:gridCol>
                <a:gridCol w="1345474">
                  <a:extLst>
                    <a:ext uri="{9D8B030D-6E8A-4147-A177-3AD203B41FA5}">
                      <a16:colId xmlns:a16="http://schemas.microsoft.com/office/drawing/2014/main" val="929444622"/>
                    </a:ext>
                  </a:extLst>
                </a:gridCol>
                <a:gridCol w="1345474">
                  <a:extLst>
                    <a:ext uri="{9D8B030D-6E8A-4147-A177-3AD203B41FA5}">
                      <a16:colId xmlns:a16="http://schemas.microsoft.com/office/drawing/2014/main" val="2560698102"/>
                    </a:ext>
                  </a:extLst>
                </a:gridCol>
                <a:gridCol w="1345474">
                  <a:extLst>
                    <a:ext uri="{9D8B030D-6E8A-4147-A177-3AD203B41FA5}">
                      <a16:colId xmlns:a16="http://schemas.microsoft.com/office/drawing/2014/main" val="2555150308"/>
                    </a:ext>
                  </a:extLst>
                </a:gridCol>
              </a:tblGrid>
              <a:tr h="40868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2018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2019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2020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2021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2022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2023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2024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919415"/>
                  </a:ext>
                </a:extLst>
              </a:tr>
              <a:tr h="46094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-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50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70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2433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5764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38E954-DA40-4117-B621-339D6131D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67640" y="309298"/>
            <a:ext cx="10515600" cy="177292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>
                <a:solidFill>
                  <a:schemeClr val="accent1">
                    <a:lumMod val="50000"/>
                  </a:schemeClr>
                </a:solidFill>
              </a:rPr>
              <a:t>Школа современного учителя</a:t>
            </a:r>
            <a:br>
              <a:rPr lang="ru-RU" sz="36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100" dirty="0">
                <a:solidFill>
                  <a:schemeClr val="accent1">
                    <a:lumMod val="50000"/>
                  </a:schemeClr>
                </a:solidFill>
              </a:rPr>
              <a:t>Совместная программа Академии и КРИППО </a:t>
            </a:r>
            <a:br>
              <a:rPr lang="ru-RU" sz="3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100" dirty="0">
                <a:solidFill>
                  <a:schemeClr val="accent1">
                    <a:lumMod val="50000"/>
                  </a:schemeClr>
                </a:solidFill>
              </a:rPr>
              <a:t>по профессиональному развитию учителей </a:t>
            </a:r>
            <a:br>
              <a:rPr lang="ru-RU" dirty="0"/>
            </a:br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5E064FF3-5144-493E-AF28-432B7D8A36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355" t="30089" r="17589" b="65082"/>
          <a:stretch/>
        </p:blipFill>
        <p:spPr>
          <a:xfrm>
            <a:off x="797535" y="1670473"/>
            <a:ext cx="8971280" cy="871168"/>
          </a:xfrm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F1F41DF3-D6C0-4DBD-B7C7-E221323D2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6320" y="131762"/>
            <a:ext cx="2224990" cy="139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23921C6-D035-42DA-9737-B2FCC35B27F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8500" t="38073" r="14917" b="29630"/>
          <a:stretch/>
        </p:blipFill>
        <p:spPr>
          <a:xfrm>
            <a:off x="9931400" y="1556914"/>
            <a:ext cx="2021840" cy="2214880"/>
          </a:xfrm>
          <a:prstGeom prst="rect">
            <a:avLst/>
          </a:prstGeom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228B01D4-07AD-4DAF-A739-2F91F0FC5DE6}"/>
              </a:ext>
            </a:extLst>
          </p:cNvPr>
          <p:cNvSpPr txBox="1">
            <a:spLocks/>
          </p:cNvSpPr>
          <p:nvPr/>
        </p:nvSpPr>
        <p:spPr>
          <a:xfrm>
            <a:off x="477570" y="2743200"/>
            <a:ext cx="9453830" cy="39830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ru-RU" dirty="0"/>
            </a:br>
            <a:endParaRPr lang="ru-RU" dirty="0"/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E63686F6-57F8-4B1A-A204-D44CF14EEE93}"/>
              </a:ext>
            </a:extLst>
          </p:cNvPr>
          <p:cNvSpPr txBox="1">
            <a:spLocks/>
          </p:cNvSpPr>
          <p:nvPr/>
        </p:nvSpPr>
        <p:spPr>
          <a:xfrm>
            <a:off x="10161" y="3126476"/>
            <a:ext cx="10515600" cy="1772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ru-RU" dirty="0"/>
            </a:br>
            <a:endParaRPr lang="ru-RU" dirty="0"/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F516A79C-53A8-450B-8A15-087032304E21}"/>
              </a:ext>
            </a:extLst>
          </p:cNvPr>
          <p:cNvSpPr txBox="1">
            <a:spLocks/>
          </p:cNvSpPr>
          <p:nvPr/>
        </p:nvSpPr>
        <p:spPr>
          <a:xfrm>
            <a:off x="365710" y="2401727"/>
            <a:ext cx="10515600" cy="4062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2900" b="1" dirty="0">
                <a:solidFill>
                  <a:schemeClr val="accent1">
                    <a:lumMod val="75000"/>
                  </a:schemeClr>
                </a:solidFill>
              </a:rPr>
              <a:t>категория слушателей</a:t>
            </a:r>
            <a:r>
              <a:rPr lang="en-US" sz="2900" b="1" dirty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ru-RU" sz="2900" dirty="0">
                <a:solidFill>
                  <a:schemeClr val="accent1">
                    <a:lumMod val="75000"/>
                  </a:schemeClr>
                </a:solidFill>
              </a:rPr>
              <a:t>в приоритетном порядке учителя </a:t>
            </a:r>
          </a:p>
          <a:p>
            <a:r>
              <a:rPr lang="ru-RU" sz="2900" dirty="0">
                <a:solidFill>
                  <a:schemeClr val="accent1">
                    <a:lumMod val="75000"/>
                  </a:schemeClr>
                </a:solidFill>
              </a:rPr>
              <a:t>       из школ с низкими образовательными результатами</a:t>
            </a:r>
          </a:p>
          <a:p>
            <a:endParaRPr lang="ru-RU" sz="2900" dirty="0">
              <a:solidFill>
                <a:schemeClr val="accent1">
                  <a:lumMod val="75000"/>
                </a:schemeClr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2900" dirty="0">
                <a:solidFill>
                  <a:schemeClr val="accent1">
                    <a:lumMod val="75000"/>
                  </a:schemeClr>
                </a:solidFill>
              </a:rPr>
              <a:t>9 предметов </a:t>
            </a:r>
            <a:r>
              <a:rPr lang="ru-RU" sz="2500" dirty="0">
                <a:solidFill>
                  <a:schemeClr val="accent1">
                    <a:lumMod val="75000"/>
                  </a:schemeClr>
                </a:solidFill>
              </a:rPr>
              <a:t>(русский язык, математика, физика, химия, биология, </a:t>
            </a:r>
            <a:r>
              <a:rPr lang="ru-RU" sz="2500" b="1" dirty="0">
                <a:solidFill>
                  <a:schemeClr val="accent1">
                    <a:lumMod val="75000"/>
                  </a:schemeClr>
                </a:solidFill>
              </a:rPr>
              <a:t>география, история, обществознание, литература</a:t>
            </a:r>
            <a:r>
              <a:rPr lang="ru-RU" sz="2500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endParaRPr lang="ru-RU" sz="2500" dirty="0">
              <a:solidFill>
                <a:schemeClr val="accent1">
                  <a:lumMod val="75000"/>
                </a:schemeClr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2900" dirty="0">
                <a:solidFill>
                  <a:schemeClr val="accent1">
                    <a:lumMod val="75000"/>
                  </a:schemeClr>
                </a:solidFill>
              </a:rPr>
              <a:t>объем программы</a:t>
            </a:r>
            <a:r>
              <a:rPr lang="en-US" sz="2900" dirty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ru-RU" sz="2900" dirty="0">
                <a:solidFill>
                  <a:schemeClr val="accent1">
                    <a:lumMod val="75000"/>
                  </a:schemeClr>
                </a:solidFill>
              </a:rPr>
              <a:t>100 часов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347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02CB2D-384B-4902-8550-A6E782E2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Школа современного учителя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История </a:t>
            </a:r>
            <a:br>
              <a:rPr lang="en-US" sz="36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Обществознание</a:t>
            </a:r>
          </a:p>
        </p:txBody>
      </p:sp>
      <p:pic>
        <p:nvPicPr>
          <p:cNvPr id="1026" name="Picture 2" descr="Саплина Елена Витальевна">
            <a:extLst>
              <a:ext uri="{FF2B5EF4-FFF2-40B4-BE49-F238E27FC236}">
                <a16:creationId xmlns:a16="http://schemas.microsoft.com/office/drawing/2014/main" id="{217E497E-C19A-4116-92D6-CDFC212B0C9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3349625" cy="451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FCCD1544-CA06-443B-AF24-7E223F6EEE88}"/>
              </a:ext>
            </a:extLst>
          </p:cNvPr>
          <p:cNvSpPr txBox="1">
            <a:spLocks/>
          </p:cNvSpPr>
          <p:nvPr/>
        </p:nvSpPr>
        <p:spPr>
          <a:xfrm>
            <a:off x="4323717" y="2112962"/>
            <a:ext cx="7360920" cy="23371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300" u="sng" dirty="0">
                <a:solidFill>
                  <a:schemeClr val="accent1">
                    <a:lumMod val="75000"/>
                  </a:schemeClr>
                </a:solidFill>
              </a:rPr>
              <a:t>Автор программ</a:t>
            </a:r>
            <a:r>
              <a:rPr lang="en-US" sz="3300" u="sng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ru-RU" sz="3300" u="sng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300" b="1" dirty="0">
                <a:solidFill>
                  <a:schemeClr val="accent1">
                    <a:lumMod val="50000"/>
                  </a:schemeClr>
                </a:solidFill>
              </a:rPr>
              <a:t>Е.В. Саплина</a:t>
            </a:r>
          </a:p>
          <a:p>
            <a:r>
              <a:rPr lang="ru-RU" sz="2900" i="1" dirty="0" err="1">
                <a:solidFill>
                  <a:schemeClr val="accent1">
                    <a:lumMod val="75000"/>
                  </a:schemeClr>
                </a:solidFill>
              </a:rPr>
              <a:t>к.п.н</a:t>
            </a:r>
            <a:r>
              <a:rPr lang="ru-RU" sz="2900" i="1" dirty="0">
                <a:solidFill>
                  <a:schemeClr val="accent1">
                    <a:lumMod val="75000"/>
                  </a:schemeClr>
                </a:solidFill>
              </a:rPr>
              <a:t>., председатель предметной комиссии ЕГЭ по обществознанию города Москвы</a:t>
            </a:r>
          </a:p>
        </p:txBody>
      </p:sp>
    </p:spTree>
    <p:extLst>
      <p:ext uri="{BB962C8B-B14F-4D97-AF65-F5344CB8AC3E}">
        <p14:creationId xmlns:p14="http://schemas.microsoft.com/office/powerpoint/2010/main" val="2760873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EFD4D3-5780-42C5-B0BA-E90E7172B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Цель программы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BF0AAE-84C4-4D87-A0EC-4057422B89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Создать условия для профессионального роста учителей, основанного на выявленных дефицитах и ориентированного на достижение конкретных новых результатов </a:t>
            </a:r>
          </a:p>
          <a:p>
            <a:pPr marL="0" indent="0" algn="just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Особенности программы: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- комплексная диагностика на старте и системный мониторинг во время и после обучения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- разноуровневое содержание программы (базовое и повышенной сложности)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- практическая часть на базе КРИППО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- контроль результатов – выборочная очная итоговая аттестация и интеграция с ФИС ОКО </a:t>
            </a:r>
          </a:p>
        </p:txBody>
      </p:sp>
    </p:spTree>
    <p:extLst>
      <p:ext uri="{BB962C8B-B14F-4D97-AF65-F5344CB8AC3E}">
        <p14:creationId xmlns:p14="http://schemas.microsoft.com/office/powerpoint/2010/main" val="2470562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66A9A3-B2A8-4A29-9C59-3C51F01B3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520" y="720320"/>
            <a:ext cx="10515600" cy="1325563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Комплексная диагностика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89A845-6ECF-40BB-8C61-BDD47AFB2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520" y="2129369"/>
            <a:ext cx="10632440" cy="4667250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Диагностика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– полноценная часть программы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Пройденная на старте диагностика – залог адресности обучения </a:t>
            </a:r>
          </a:p>
          <a:p>
            <a:pPr marL="0" indent="0"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Развернутая оценка предметных и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методических компетенций: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– оценка компетенций учителей, 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обучающихся на программе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21 сентября 2021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8B0D160-BFE0-4655-9134-46015FDB8705}"/>
              </a:ext>
            </a:extLst>
          </p:cNvPr>
          <p:cNvSpPr/>
          <p:nvPr/>
        </p:nvSpPr>
        <p:spPr>
          <a:xfrm>
            <a:off x="7426924" y="3314828"/>
            <a:ext cx="2727960" cy="1518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Оценивается выполнение действий, характерных для реальной педагогической деятельности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A23DC98-0270-45B6-97DA-5227C7ACDA8B}"/>
              </a:ext>
            </a:extLst>
          </p:cNvPr>
          <p:cNvSpPr/>
          <p:nvPr/>
        </p:nvSpPr>
        <p:spPr>
          <a:xfrm>
            <a:off x="8671560" y="5073155"/>
            <a:ext cx="2727960" cy="1518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Результаты оценки будут использованы для работы с обучающимися во время практики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31FE0EB-9824-4BB6-BF2B-5FCE79DD94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083" t="69336" r="17500" b="22219"/>
          <a:stretch/>
        </p:blipFill>
        <p:spPr>
          <a:xfrm>
            <a:off x="6291673" y="317325"/>
            <a:ext cx="3581307" cy="819081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96D8DE9-23D7-4FA4-B620-FC82B84FDD17}"/>
              </a:ext>
            </a:extLst>
          </p:cNvPr>
          <p:cNvSpPr/>
          <p:nvPr/>
        </p:nvSpPr>
        <p:spPr>
          <a:xfrm>
            <a:off x="5781040" y="5073155"/>
            <a:ext cx="2727960" cy="1518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 результатам будет сформирована траектория обучения на базовом уровне или повышенной сложности</a:t>
            </a: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3043C8F9-FF31-4801-ADB1-6C8865C0A7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5778" y="860424"/>
            <a:ext cx="2224990" cy="139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5F292D54-5194-496A-B34E-B90EDF9C4F25}"/>
              </a:ext>
            </a:extLst>
          </p:cNvPr>
          <p:cNvSpPr txBox="1">
            <a:spLocks/>
          </p:cNvSpPr>
          <p:nvPr/>
        </p:nvSpPr>
        <p:spPr>
          <a:xfrm>
            <a:off x="9296400" y="2185987"/>
            <a:ext cx="2727960" cy="2090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/>
              <a:t>ГБОУ ДПО РК КРИППО</a:t>
            </a:r>
          </a:p>
        </p:txBody>
      </p:sp>
    </p:spTree>
    <p:extLst>
      <p:ext uri="{BB962C8B-B14F-4D97-AF65-F5344CB8AC3E}">
        <p14:creationId xmlns:p14="http://schemas.microsoft.com/office/powerpoint/2010/main" val="2830276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FADC42-24C2-428F-B21D-F2F61A20A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3160" y="0"/>
            <a:ext cx="10515600" cy="969964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Содержание программы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93E47988-C736-4946-AAFC-217C054172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124" t="79645" r="17953" b="12574"/>
          <a:stretch/>
        </p:blipFill>
        <p:spPr>
          <a:xfrm>
            <a:off x="670559" y="4337610"/>
            <a:ext cx="11521441" cy="774754"/>
          </a:xfr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7212E7C-7246-473D-8227-D0E1788E58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834" t="27851" r="17167" b="31408"/>
          <a:stretch/>
        </p:blipFill>
        <p:spPr>
          <a:xfrm>
            <a:off x="670559" y="837886"/>
            <a:ext cx="11054081" cy="3635651"/>
          </a:xfrm>
          <a:prstGeom prst="rect">
            <a:avLst/>
          </a:prstGeom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2E014C09-9D3C-4491-9E2C-1CB4C8F3B65B}"/>
              </a:ext>
            </a:extLst>
          </p:cNvPr>
          <p:cNvSpPr txBox="1">
            <a:spLocks/>
          </p:cNvSpPr>
          <p:nvPr/>
        </p:nvSpPr>
        <p:spPr>
          <a:xfrm>
            <a:off x="1646271" y="5204426"/>
            <a:ext cx="3720662" cy="7747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+ бонусные лекции в формате интервью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64A0AE3-9DFF-4E77-B21E-97309D522E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000" t="64148" r="45833" b="14519"/>
          <a:stretch/>
        </p:blipFill>
        <p:spPr>
          <a:xfrm>
            <a:off x="5366933" y="5112364"/>
            <a:ext cx="3556000" cy="146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415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BD2255-503F-45D8-9BF3-0A0202E85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chemeClr val="accent1">
                    <a:lumMod val="75000"/>
                  </a:schemeClr>
                </a:solidFill>
              </a:rPr>
              <a:t>Результаты для учителя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A669907-2D0C-4DE4-B84A-7F1B032BCC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811" t="28792" r="18216" b="8165"/>
          <a:stretch/>
        </p:blipFill>
        <p:spPr>
          <a:xfrm>
            <a:off x="436880" y="1414606"/>
            <a:ext cx="10307002" cy="5078269"/>
          </a:xfrm>
        </p:spPr>
      </p:pic>
    </p:spTree>
    <p:extLst>
      <p:ext uri="{BB962C8B-B14F-4D97-AF65-F5344CB8AC3E}">
        <p14:creationId xmlns:p14="http://schemas.microsoft.com/office/powerpoint/2010/main" val="2807043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CFC54A-8E27-48B0-B943-88B06E6CF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Федеральная образовательная платформа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150B9C-4A7A-45AA-B98C-AD18683E92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2720"/>
            <a:ext cx="10515600" cy="4734243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Цифровая экосистема ДПО</a:t>
            </a:r>
          </a:p>
          <a:p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education.apkpro.ru </a:t>
            </a:r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695DAF-4B08-43D7-AECC-8C83D97806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815" r="1084" b="6667"/>
          <a:stretch/>
        </p:blipFill>
        <p:spPr>
          <a:xfrm>
            <a:off x="1711959" y="2560320"/>
            <a:ext cx="8807439" cy="393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6384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860</Words>
  <Application>Microsoft Office PowerPoint</Application>
  <PresentationFormat>Широкоэкранный</PresentationFormat>
  <Paragraphs>153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О реализации актуальных программ повышения квалификации в рамках федерального проекта «Современная школа» национального проекта «Образование»</vt:lpstr>
      <vt:lpstr>Национальный проект «Образование»</vt:lpstr>
      <vt:lpstr>Школа современного учителя Совместная программа Академии и КРИППО  по профессиональному развитию учителей  </vt:lpstr>
      <vt:lpstr>Школа современного учителя История  Обществознание</vt:lpstr>
      <vt:lpstr>Цель программы</vt:lpstr>
      <vt:lpstr>Комплексная диагностика</vt:lpstr>
      <vt:lpstr>Содержание программы</vt:lpstr>
      <vt:lpstr>Результаты для учителя</vt:lpstr>
      <vt:lpstr>Федеральная образовательная платформа</vt:lpstr>
      <vt:lpstr>Основные этапы</vt:lpstr>
      <vt:lpstr>Оценка предметных и методических компетенций учителей</vt:lpstr>
      <vt:lpstr>Слушатели курса «Школа современного учителя. История»</vt:lpstr>
      <vt:lpstr>Слушатели курса «Школа современного учителя. Обществознание»</vt:lpstr>
      <vt:lpstr>Контактные данные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реализации актуальных программ повышения квалификации в рамках федерального проекта «Современная школа» национального проекта «Образование»</dc:title>
  <dc:creator>Анна Слёзко</dc:creator>
  <cp:lastModifiedBy>Анна Слёзко</cp:lastModifiedBy>
  <cp:revision>9</cp:revision>
  <dcterms:created xsi:type="dcterms:W3CDTF">2021-08-17T08:19:44Z</dcterms:created>
  <dcterms:modified xsi:type="dcterms:W3CDTF">2021-08-18T07:07:42Z</dcterms:modified>
</cp:coreProperties>
</file>