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3" r:id="rId1"/>
    <p:sldMasterId id="2147484075" r:id="rId2"/>
  </p:sldMasterIdLst>
  <p:notesMasterIdLst>
    <p:notesMasterId r:id="rId35"/>
  </p:notesMasterIdLst>
  <p:sldIdLst>
    <p:sldId id="256" r:id="rId3"/>
    <p:sldId id="257" r:id="rId4"/>
    <p:sldId id="260" r:id="rId5"/>
    <p:sldId id="261" r:id="rId6"/>
    <p:sldId id="262" r:id="rId7"/>
    <p:sldId id="263" r:id="rId8"/>
    <p:sldId id="265" r:id="rId9"/>
    <p:sldId id="271" r:id="rId10"/>
    <p:sldId id="272" r:id="rId11"/>
    <p:sldId id="273" r:id="rId12"/>
    <p:sldId id="274" r:id="rId13"/>
    <p:sldId id="276" r:id="rId14"/>
    <p:sldId id="275" r:id="rId15"/>
    <p:sldId id="258" r:id="rId16"/>
    <p:sldId id="277" r:id="rId17"/>
    <p:sldId id="264" r:id="rId18"/>
    <p:sldId id="279" r:id="rId19"/>
    <p:sldId id="278" r:id="rId20"/>
    <p:sldId id="280" r:id="rId21"/>
    <p:sldId id="289" r:id="rId22"/>
    <p:sldId id="282" r:id="rId23"/>
    <p:sldId id="283" r:id="rId24"/>
    <p:sldId id="284" r:id="rId25"/>
    <p:sldId id="286" r:id="rId26"/>
    <p:sldId id="287" r:id="rId27"/>
    <p:sldId id="288" r:id="rId28"/>
    <p:sldId id="291" r:id="rId29"/>
    <p:sldId id="292" r:id="rId30"/>
    <p:sldId id="293" r:id="rId31"/>
    <p:sldId id="294" r:id="rId32"/>
    <p:sldId id="295" r:id="rId33"/>
    <p:sldId id="290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6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1219C-7EC0-4B2C-8162-74A3A9DC3333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986CC-B9F0-47A6-A34D-2D88753D01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133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centeroko@mail.ru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EE8118-A9C4-4C3A-86EF-69F2F5303221}" type="slidenum">
              <a:rPr lang="en-US" altLang="ru-RU"/>
              <a:pPr/>
              <a:t>3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3447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7" y="4715153"/>
            <a:ext cx="5815413" cy="4784670"/>
          </a:xfrm>
        </p:spPr>
        <p:txBody>
          <a:bodyPr>
            <a:normAutofit fontScale="32500" lnSpcReduction="20000"/>
          </a:bodyPr>
          <a:lstStyle/>
          <a:p>
            <a:r>
              <a:rPr lang="ru-RU" sz="3100" dirty="0"/>
              <a:t>Основными ориентирами для совершенствования качества общего образования в России (как внутренними, так и внешними) могут служить национальные стандарты – планируемые результаты, заданные в Федеральных государственных образовательных стандартах, и международные стандарты – образовательные результаты, заданные в международных документах, среди которых выделим «Навыки 21 века» и концептуальную рамку образовательных результатов ОЭСР 2030.</a:t>
            </a:r>
          </a:p>
          <a:p>
            <a:r>
              <a:rPr lang="ru-RU" sz="3100" dirty="0"/>
              <a:t>При явных различиях структуры и содержания данных документов можно выделить общие особенности в концепциях представления образовательных результатов, заданных как перспективы развития школы:</a:t>
            </a:r>
          </a:p>
          <a:p>
            <a:pPr lvl="0"/>
            <a:r>
              <a:rPr lang="ru-RU" sz="3100" dirty="0"/>
              <a:t>комплексный подход к формированию образовательных результатов: выделение содержательных составляющих, связанных с формированием (в терминах ФГОС) предметных, </a:t>
            </a:r>
            <a:r>
              <a:rPr lang="ru-RU" sz="3100" dirty="0" err="1"/>
              <a:t>метапредметных</a:t>
            </a:r>
            <a:r>
              <a:rPr lang="ru-RU" sz="3100" dirty="0"/>
              <a:t> и личностных результатов;</a:t>
            </a:r>
          </a:p>
          <a:p>
            <a:pPr lvl="0"/>
            <a:r>
              <a:rPr lang="ru-RU" sz="3100" dirty="0" err="1"/>
              <a:t>контекстуализация</a:t>
            </a:r>
            <a:r>
              <a:rPr lang="ru-RU" sz="3100" dirty="0"/>
              <a:t> содержания образования и учебной деятельности (применение знаний в ситуациях, приближенных к реальным, формирование стратегий поведения в различных контекстах реальной жизни и др.); </a:t>
            </a:r>
          </a:p>
          <a:p>
            <a:r>
              <a:rPr lang="ru-RU" sz="3100" dirty="0"/>
              <a:t>- включение в оценочные процедуры методик оценки самостоятельной активности учащихся: их способности решать проблемы, проводить проекты и исследования как индивидуально, так и в групповой деятельности.</a:t>
            </a:r>
          </a:p>
          <a:p>
            <a:endParaRPr lang="ru-RU" sz="3100" dirty="0"/>
          </a:p>
          <a:p>
            <a:r>
              <a:rPr lang="ru-RU" sz="3100" dirty="0"/>
              <a:t>Модели структуры содержания образовательных результатов в рассматриваемых документах представлены на  слайде. В международном стандарте «Навыки </a:t>
            </a:r>
            <a:r>
              <a:rPr lang="tr-TR" sz="3100" dirty="0"/>
              <a:t>XXI</a:t>
            </a:r>
            <a:r>
              <a:rPr lang="ru-RU" sz="3100" dirty="0"/>
              <a:t> века» (рис. 2) выделяются:</a:t>
            </a:r>
          </a:p>
          <a:p>
            <a:pPr lvl="0" fontAlgn="base"/>
            <a:r>
              <a:rPr lang="ru-RU" sz="3100" dirty="0"/>
              <a:t>базовые навыки (способность учащихся применять знания и умения для решения повседневных задач в ситуациях, которые отличаются от учебных);</a:t>
            </a:r>
          </a:p>
          <a:p>
            <a:pPr lvl="0" fontAlgn="base"/>
            <a:r>
              <a:rPr lang="ru-RU" sz="3100" dirty="0"/>
              <a:t>компетенции (способность учащихся решать нетипичные задачи в ситуациях, которые отличаются от учебных);</a:t>
            </a:r>
          </a:p>
          <a:p>
            <a:pPr lvl="0" fontAlgn="base"/>
            <a:r>
              <a:rPr lang="ru-RU" sz="3100" dirty="0"/>
              <a:t>личностные качества (способность учащихся справляться с изменениями окружающей среды в ситуациях, которые отличаются от учебных).</a:t>
            </a:r>
          </a:p>
          <a:p>
            <a:r>
              <a:rPr lang="ru-RU" sz="3100" dirty="0"/>
              <a:t>В рамке образовательных результатов ОЭСР 2030, модель которых также представлена на  слайде, можно выделить:</a:t>
            </a:r>
          </a:p>
          <a:p>
            <a:r>
              <a:rPr lang="ru-RU" sz="3100" dirty="0"/>
              <a:t>- систему знаний, умений, отношений и ценностей, создающих основу образовательных результатов;</a:t>
            </a:r>
          </a:p>
          <a:p>
            <a:r>
              <a:rPr lang="ru-RU" sz="3100" dirty="0"/>
              <a:t>- компетенции, как способность мобилизовать знания, умения, отношения и ценности, проявлять рефлексивный подход к процессу обучения и обеспечивать возможность взаимодействовать и действовать в мире;</a:t>
            </a:r>
          </a:p>
          <a:p>
            <a:r>
              <a:rPr lang="ru-RU" sz="3100" dirty="0"/>
              <a:t>- стратегии поведения, демонстрирующие способность действовать в различных </a:t>
            </a:r>
            <a:r>
              <a:rPr lang="ru-RU" sz="3100" dirty="0" err="1"/>
              <a:t>внеучебных</a:t>
            </a:r>
            <a:r>
              <a:rPr lang="ru-RU" sz="3100" dirty="0"/>
              <a:t> ситуациях.</a:t>
            </a:r>
          </a:p>
          <a:p>
            <a:pPr fontAlgn="base"/>
            <a:r>
              <a:rPr lang="ru-RU" sz="3100" dirty="0"/>
              <a:t> 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83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79767" y="4715153"/>
            <a:ext cx="5815413" cy="4784670"/>
          </a:xfrm>
        </p:spPr>
        <p:txBody>
          <a:bodyPr>
            <a:normAutofit fontScale="32500" lnSpcReduction="20000"/>
          </a:bodyPr>
          <a:lstStyle/>
          <a:p>
            <a:r>
              <a:rPr lang="ru-RU" sz="3100" dirty="0"/>
              <a:t>Основными ориентирами для совершенствования качества общего образования в России (как внутренними, так и внешними) могут служить национальные стандарты – планируемые результаты, заданные в Федеральных государственных образовательных стандартах, и международные стандарты – образовательные результаты, заданные в международных документах, среди которых выделим «Навыки 21 века» и концептуальную рамку образовательных результатов ОЭСР 2030.</a:t>
            </a:r>
          </a:p>
          <a:p>
            <a:r>
              <a:rPr lang="ru-RU" sz="3100" dirty="0"/>
              <a:t>При явных различиях структуры и содержания данных документов можно выделить общие особенности в концепциях представления образовательных результатов, заданных как перспективы развития школы:</a:t>
            </a:r>
          </a:p>
          <a:p>
            <a:pPr lvl="0"/>
            <a:r>
              <a:rPr lang="ru-RU" sz="3100" dirty="0"/>
              <a:t>комплексный подход к формированию образовательных результатов: выделение содержательных составляющих, связанных с формированием (в терминах ФГОС) предметных, </a:t>
            </a:r>
            <a:r>
              <a:rPr lang="ru-RU" sz="3100" dirty="0" err="1"/>
              <a:t>метапредметных</a:t>
            </a:r>
            <a:r>
              <a:rPr lang="ru-RU" sz="3100" dirty="0"/>
              <a:t> и личностных результатов;</a:t>
            </a:r>
          </a:p>
          <a:p>
            <a:pPr lvl="0"/>
            <a:r>
              <a:rPr lang="ru-RU" sz="3100" dirty="0" err="1"/>
              <a:t>контекстуализация</a:t>
            </a:r>
            <a:r>
              <a:rPr lang="ru-RU" sz="3100" dirty="0"/>
              <a:t> содержания образования и учебной деятельности (применение знаний в ситуациях, приближенных к реальным, формирование стратегий поведения в различных контекстах реальной жизни и др.); </a:t>
            </a:r>
          </a:p>
          <a:p>
            <a:r>
              <a:rPr lang="ru-RU" sz="3100" dirty="0"/>
              <a:t>- включение в оценочные процедуры методик оценки самостоятельной активности учащихся: их способности решать проблемы, проводить проекты и исследования как индивидуально, так и в групповой деятельности.</a:t>
            </a:r>
          </a:p>
          <a:p>
            <a:endParaRPr lang="ru-RU" sz="3100" dirty="0"/>
          </a:p>
          <a:p>
            <a:r>
              <a:rPr lang="ru-RU" sz="3100" dirty="0"/>
              <a:t>Модели структуры содержания образовательных результатов в рассматриваемых документах представлены на  слайде. В международном стандарте «Навыки </a:t>
            </a:r>
            <a:r>
              <a:rPr lang="tr-TR" sz="3100" dirty="0"/>
              <a:t>XXI</a:t>
            </a:r>
            <a:r>
              <a:rPr lang="ru-RU" sz="3100" dirty="0"/>
              <a:t> века» (рис. 2) выделяются:</a:t>
            </a:r>
          </a:p>
          <a:p>
            <a:pPr lvl="0" fontAlgn="base"/>
            <a:r>
              <a:rPr lang="ru-RU" sz="3100" dirty="0"/>
              <a:t>базовые навыки (способность учащихся применять знания и умения для решения повседневных задач в ситуациях, которые отличаются от учебных);</a:t>
            </a:r>
          </a:p>
          <a:p>
            <a:pPr lvl="0" fontAlgn="base"/>
            <a:r>
              <a:rPr lang="ru-RU" sz="3100" dirty="0"/>
              <a:t>компетенции (способность учащихся решать нетипичные задачи в ситуациях, которые отличаются от учебных);</a:t>
            </a:r>
          </a:p>
          <a:p>
            <a:pPr lvl="0" fontAlgn="base"/>
            <a:r>
              <a:rPr lang="ru-RU" sz="3100" dirty="0"/>
              <a:t>личностные качества (способность учащихся справляться с изменениями окружающей среды в ситуациях, которые отличаются от учебных).</a:t>
            </a:r>
          </a:p>
          <a:p>
            <a:r>
              <a:rPr lang="ru-RU" sz="3100" dirty="0"/>
              <a:t>В рамке образовательных результатов ОЭСР 2030, модель которых также представлена на  слайде, можно выделить:</a:t>
            </a:r>
          </a:p>
          <a:p>
            <a:r>
              <a:rPr lang="ru-RU" sz="3100" dirty="0"/>
              <a:t>- систему знаний, умений, отношений и ценностей, создающих основу образовательных результатов;</a:t>
            </a:r>
          </a:p>
          <a:p>
            <a:r>
              <a:rPr lang="ru-RU" sz="3100" dirty="0"/>
              <a:t>- компетенции, как способность мобилизовать знания, умения, отношения и ценности, проявлять рефлексивный подход к процессу обучения и обеспечивать возможность взаимодействовать и действовать в мире;</a:t>
            </a:r>
          </a:p>
          <a:p>
            <a:r>
              <a:rPr lang="ru-RU" sz="3100" dirty="0"/>
              <a:t>- стратегии поведения, демонстрирующие способность действовать в различных </a:t>
            </a:r>
            <a:r>
              <a:rPr lang="ru-RU" sz="3100" dirty="0" err="1"/>
              <a:t>внеучебных</a:t>
            </a:r>
            <a:r>
              <a:rPr lang="ru-RU" sz="3100" dirty="0"/>
              <a:t> ситуациях.</a:t>
            </a:r>
          </a:p>
          <a:p>
            <a:pPr fontAlgn="base"/>
            <a:r>
              <a:rPr lang="ru-RU" sz="3100" dirty="0"/>
              <a:t> 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453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исследовании </a:t>
            </a:r>
            <a:r>
              <a:rPr lang="en-US" dirty="0"/>
              <a:t>PISA </a:t>
            </a:r>
            <a:r>
              <a:rPr lang="ru-RU" dirty="0"/>
              <a:t>в качестве основных содержательных составляющих функциональной грамотности выделены шесть: </a:t>
            </a:r>
            <a:r>
              <a:rPr lang="ru-RU" i="1" dirty="0"/>
              <a:t>математическая грамотность, читательская грамотность, естественнонаучная грамотность, финансовая грамотность, глобальные компетенции и </a:t>
            </a:r>
            <a:r>
              <a:rPr lang="ru-RU" i="1" dirty="0" err="1"/>
              <a:t>креативное</a:t>
            </a:r>
            <a:r>
              <a:rPr lang="ru-RU" i="1" dirty="0"/>
              <a:t> мышление</a:t>
            </a:r>
            <a:r>
              <a:rPr lang="ru-RU" dirty="0"/>
              <a:t>. </a:t>
            </a:r>
          </a:p>
          <a:p>
            <a:endParaRPr lang="ru-RU" dirty="0"/>
          </a:p>
          <a:p>
            <a:r>
              <a:rPr lang="ru-RU" dirty="0"/>
              <a:t>Главной характеристикой каждой составляющей является способность действовать и взаимодействовать с окружающим миром, решая при этом разнообразные задачи. Например, в </a:t>
            </a:r>
            <a:r>
              <a:rPr lang="ru-RU" i="1" dirty="0"/>
              <a:t>читательской грамотности</a:t>
            </a:r>
            <a:r>
              <a:rPr lang="ru-RU" dirty="0"/>
              <a:t> проявляется способность человека понимать, использовать, оценивать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жизни». </a:t>
            </a:r>
          </a:p>
          <a:p>
            <a:endParaRPr lang="ru-RU" i="1" dirty="0"/>
          </a:p>
          <a:p>
            <a:r>
              <a:rPr lang="ru-RU" i="1" dirty="0"/>
              <a:t>Как учитель может убедиться в том, что функциональная грамотность сформирована у ученика? </a:t>
            </a:r>
            <a:endParaRPr lang="ru-RU" dirty="0"/>
          </a:p>
          <a:p>
            <a:r>
              <a:rPr lang="ru-RU" dirty="0"/>
              <a:t>Функциональная грамотность в основном проявляется в решении проблемных задач, выходящих за пределы учебных ситуаций, и не похожих на те задачи, в ходе которых приобретались и отрабатывались знания и умения.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928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567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5712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В </a:t>
            </a:r>
            <a:r>
              <a:rPr lang="en-US" b="1" dirty="0"/>
              <a:t>PISA</a:t>
            </a:r>
            <a:r>
              <a:rPr lang="ru-RU" b="1" dirty="0"/>
              <a:t> оцениваются 3 группы читательских умений</a:t>
            </a:r>
            <a:endParaRPr lang="ru-RU" dirty="0"/>
          </a:p>
          <a:p>
            <a:r>
              <a:rPr lang="ru-RU" b="1" dirty="0"/>
              <a:t>1 группа умений – поиск и извлечение информации - </a:t>
            </a:r>
            <a:r>
              <a:rPr lang="ru-RU" dirty="0"/>
              <a:t>(включает в себя общее понимание того, что говорится в тексте, понимание основной идеи, поиск и выявление в тексте информации, представленной в различном виде (ориентация в тексте), а также формулирование прямых выводов и заключений на основе фактов, имеющихся в тексте.</a:t>
            </a:r>
          </a:p>
          <a:p>
            <a:r>
              <a:rPr lang="ru-RU" dirty="0"/>
              <a:t>При поиске информации в печатном тексте читатель может ориентироваться на подзаголовки и таким образом определить часть текста, содержащую искомое сообщение. В электронном тексте читателю при поиске информации зачастую приходится обращаться к гиперсвязям. Трудность поиска информации определяется числом страниц, которые надо просмотреть для определения нужного места в тексте, объемом сообщения, а также тем, содержится ли в вопросе косвенное указание на возможное место локализации искомой информации.</a:t>
            </a:r>
          </a:p>
          <a:p>
            <a:r>
              <a:rPr lang="ru-RU" b="1" dirty="0"/>
              <a:t>2 группа умений – интеграция и интерпретация информации - </a:t>
            </a:r>
            <a:r>
              <a:rPr lang="ru-RU" dirty="0"/>
              <a:t>включает в себя анализ, интерпретацию и обобщение информации, представленной в тексте, формулирование на ее основе сложных выводов и оценочных суждений. Эта группа умений предполагает извлечение из текста такой информации, которая не сообщается напрямую. Иногда для этого нужно установить скрытую связь, иногда понять подразумеваемое сообщение, осмыслить подтекст. И связывание отдельных сообщений текста, и их истолкование необходимы для того, чтобы построить общее, целостное понимание текста.</a:t>
            </a:r>
          </a:p>
          <a:p>
            <a:r>
              <a:rPr lang="ru-RU" dirty="0"/>
              <a:t>Примеры вопросов на связывание и истолкование текста: учащихся просят придумать название или сочинить вступление к тексту, объяснить порядок  действий в простой инструкции, восстановить названия осей на графике или столбиков в таблице, дать характеристику герою повествования или объяснить назначение карты или рисунка.</a:t>
            </a:r>
          </a:p>
          <a:p>
            <a:r>
              <a:rPr lang="ru-RU" dirty="0"/>
              <a:t>Как показала апробация, ученику непросто вычленить две и более информационные единицы, порой расположенные в разных местах текста, особенно если в формулировке задания отсутствуют указания на место запрашиваемой информации в тексте, а в тексте рядом с искомым фрагментом  содержится похожая, но не относящаяся к вопросу информации. </a:t>
            </a:r>
          </a:p>
          <a:p>
            <a:r>
              <a:rPr lang="ru-RU" b="1" dirty="0"/>
              <a:t>3 группа умений – осмысление и оценка информации текста - </a:t>
            </a:r>
            <a:r>
              <a:rPr lang="ru-RU" dirty="0"/>
              <a:t>Чтобы </a:t>
            </a:r>
            <a:r>
              <a:rPr lang="ru-RU" i="1" dirty="0"/>
              <a:t>осмыслить и оценить содержание текста, </a:t>
            </a:r>
            <a:r>
              <a:rPr lang="ru-RU" dirty="0"/>
              <a:t>читатель должен связать информацию текста с другими </a:t>
            </a:r>
            <a:r>
              <a:rPr lang="ru-RU" dirty="0" err="1"/>
              <a:t>внетекстовыми</a:t>
            </a:r>
            <a:r>
              <a:rPr lang="ru-RU" dirty="0"/>
              <a:t> источниками информации, например, согласиться или не согласиться с утверждением текста. Часто читателя просят высказать и обосновать свою собственную точку зрения на предмет, обсуждаемый в тексте. </a:t>
            </a:r>
            <a:r>
              <a:rPr lang="ru-RU" dirty="0" err="1"/>
              <a:t>Внетекстовая</a:t>
            </a:r>
            <a:r>
              <a:rPr lang="ru-RU" dirty="0"/>
              <a:t> информация может содержаться в явном виде в формулировке вопроса, но нередко в вопросе не содержится дополнительная информация, но читатель сам, на основе собственного опыта, понимает необходимость привлечения дополнительных знаний. </a:t>
            </a:r>
          </a:p>
          <a:p>
            <a:r>
              <a:rPr lang="ru-RU" dirty="0"/>
              <a:t>Умение осмыслить и оценить текст особенно остро востребовано при чтении электронных сообщений, которые не проходят все инстанции рецензирования и редактирования, принятые в традиционных печатных изданиях. Критический анализ информации, разумеется, необходим и читателю печатных текстов, чтобы не стать легкой жертвой иных недобросовестных или чрезмерно предвзятых авторов.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856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Чтобы выполнить это задание необходимо соотнести данные в тексте самого задания изображения с фрагментом вербального текста, где рассказчик описывает, что представляет собой «веерный способ расстановки собак в упряжке». Необходимый отрывок текста, который ученик должен найти сам, расположен на слайде внизу. Внимательно прочитав его, мы выбираем правильный ответ Г. Смогли его выполнить только 28% учащихся. Таким образом, выявлен дефицит умения соотносить изображение с вербальным текстом.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0508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Это определение из </a:t>
            </a:r>
            <a:r>
              <a:rPr lang="en-US" dirty="0"/>
              <a:t>PISA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из которого следует, что ЕНГ </a:t>
            </a:r>
            <a:r>
              <a:rPr lang="mr-IN" dirty="0"/>
              <a:t>–</a:t>
            </a:r>
            <a:r>
              <a:rPr lang="ru-RU" dirty="0"/>
              <a:t> это фактически гражданское качество, т.е. свойство просвещенного</a:t>
            </a:r>
            <a:r>
              <a:rPr lang="ru-RU" baseline="0" dirty="0"/>
              <a:t> активного члена общества (см. верхнюю часть), а измеряемая часть в этом определении три основные компетентности (нижняя часть). На их оценку нацелены задания.</a:t>
            </a:r>
            <a:r>
              <a:rPr lang="ru-RU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3364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7551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747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EE8118-A9C4-4C3A-86EF-69F2F5303221}" type="slidenum">
              <a:rPr lang="en-US" altLang="ru-RU"/>
              <a:pPr/>
              <a:t>4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7464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Отзывы, комментарии и предложения по совершенствованию материалов направлять по адресу: </a:t>
            </a:r>
            <a:r>
              <a:rPr lang="ru-RU" dirty="0" err="1">
                <a:hlinkClick r:id="rId3"/>
              </a:rPr>
              <a:t>centeroko@mail.ru</a:t>
            </a:r>
            <a:r>
              <a:rPr lang="ru-RU" dirty="0"/>
              <a:t> с темой «Федеральный мониторинг» ИЛИ оставить на странице "ФОРУМ"(В разработке).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459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EE8118-A9C4-4C3A-86EF-69F2F5303221}" type="slidenum">
              <a:rPr lang="en-US" altLang="ru-RU"/>
              <a:pPr/>
              <a:t>5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0563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EE8118-A9C4-4C3A-86EF-69F2F5303221}" type="slidenum">
              <a:rPr lang="en-US" altLang="ru-RU"/>
              <a:pPr/>
              <a:t>6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3987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502B4C-9B22-4880-9A59-21F0C8881173}" type="slidenum">
              <a:rPr lang="en-US" altLang="ru-RU"/>
              <a:pPr/>
              <a:t>7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5560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EE8118-A9C4-4C3A-86EF-69F2F5303221}" type="slidenum">
              <a:rPr lang="en-US" altLang="ru-RU"/>
              <a:pPr/>
              <a:t>16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949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Анализ приведенных определений показывает, что основными составляющими функциональной грамотности являются способность человека действовать в современном обществе, решать различные задачи, используя при этом определенные знания, умения и компетенции. </a:t>
            </a:r>
          </a:p>
          <a:p>
            <a:endParaRPr lang="ru-RU" sz="1400" dirty="0"/>
          </a:p>
          <a:p>
            <a:r>
              <a:rPr lang="ru-RU" sz="1400" dirty="0"/>
              <a:t>На практике функциональная грамотность проявляется в действиях учащихся, а оценка </a:t>
            </a:r>
            <a:r>
              <a:rPr lang="ru-RU" sz="1400" dirty="0" err="1"/>
              <a:t>сформированности</a:t>
            </a:r>
            <a:r>
              <a:rPr lang="ru-RU" sz="1400" dirty="0"/>
              <a:t> функциональной грамотности может осуществляться через оценку определенных стратегий действий, поведения учащихся, которые они могли бы продемонстрировать в различных ситуациях реальной жизни.</a:t>
            </a:r>
          </a:p>
          <a:p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229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400" dirty="0"/>
              <a:t>До 2024 года в целях осуществления прорывного научно-технического и социально-экономического развития страны планируется обеспечение вхождения России в число пяти крупнейших экономик мира, в том числе обеспечение темпов экономического роста выше мировых. Правительству РФ поручено обеспечить глобальную конкурентоспособность российского образования, вхождение Российской Федерации в число 10 ведущих стран мира по качеству общего образования.</a:t>
            </a:r>
          </a:p>
          <a:p>
            <a:endParaRPr lang="ru-RU" sz="1400" dirty="0"/>
          </a:p>
          <a:p>
            <a:endParaRPr lang="ru-RU" sz="1400" dirty="0"/>
          </a:p>
          <a:p>
            <a:r>
              <a:rPr lang="ru-RU" sz="1400" dirty="0"/>
              <a:t>Повышение  качества  общего образования , реализация  указов президента России может быть обеспечена успешной реализацией ФГОС общего образования, т.е. за счет  формирования  функциональной грамотности, достижения планируемых предметных, </a:t>
            </a:r>
            <a:r>
              <a:rPr lang="ru-RU" sz="1400" dirty="0" err="1"/>
              <a:t>метапредметных</a:t>
            </a:r>
            <a:r>
              <a:rPr lang="ru-RU" sz="1400" dirty="0"/>
              <a:t> и личностных результатов, если в учебном процессе реализован комплексный </a:t>
            </a:r>
            <a:r>
              <a:rPr lang="ru-RU" sz="1400" dirty="0" err="1"/>
              <a:t>системно-деятельностный</a:t>
            </a:r>
            <a:r>
              <a:rPr lang="ru-RU" sz="1400" dirty="0"/>
              <a:t> подход, если процесс обучения идет как процесс решения учащимися различных классов учебно-познавательных и учебно-практических задач, задач на применение или перенос тех знаний и тех умений, которые учитель формирует.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915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287970"/>
            <a:r>
              <a:rPr lang="ru-RU" sz="1400" baseline="0" dirty="0"/>
              <a:t>Для понимания проблемы формирования и оценки функциональной грамотности  необходимо оценить состояние российского образования . </a:t>
            </a:r>
          </a:p>
          <a:p>
            <a:pPr marL="0" lvl="1" indent="287970" defTabSz="914306">
              <a:defRPr/>
            </a:pPr>
            <a:endParaRPr lang="ru-RU" sz="1400" b="0" i="0" baseline="0" dirty="0"/>
          </a:p>
          <a:p>
            <a:pPr marL="0" lvl="1" indent="287970" defTabSz="914306">
              <a:defRPr/>
            </a:pPr>
            <a:r>
              <a:rPr lang="ru-RU" sz="1400" b="1" dirty="0">
                <a:solidFill>
                  <a:schemeClr val="tx2"/>
                </a:solidFill>
              </a:rPr>
              <a:t>Оценка качества образования в  странах в международных рейтингах опирается на данные международных исследований </a:t>
            </a:r>
            <a:r>
              <a:rPr lang="en-US" sz="1400" b="1" dirty="0">
                <a:solidFill>
                  <a:schemeClr val="tx2"/>
                </a:solidFill>
              </a:rPr>
              <a:t>PIRLS, TIMSS </a:t>
            </a:r>
            <a:r>
              <a:rPr lang="ru-RU" sz="1400" b="1" dirty="0">
                <a:solidFill>
                  <a:schemeClr val="tx2"/>
                </a:solidFill>
              </a:rPr>
              <a:t>и </a:t>
            </a:r>
            <a:r>
              <a:rPr lang="en-US" sz="1400" b="1" dirty="0">
                <a:solidFill>
                  <a:schemeClr val="tx2"/>
                </a:solidFill>
              </a:rPr>
              <a:t>PISA</a:t>
            </a:r>
            <a:r>
              <a:rPr lang="ru-RU" sz="1400" b="1" dirty="0">
                <a:solidFill>
                  <a:schemeClr val="tx2"/>
                </a:solidFill>
              </a:rPr>
              <a:t> </a:t>
            </a:r>
            <a:endParaRPr lang="ru-RU" sz="1400" dirty="0">
              <a:solidFill>
                <a:schemeClr val="tx2"/>
              </a:solidFill>
            </a:endParaRPr>
          </a:p>
          <a:p>
            <a:pPr marL="0" lvl="1" indent="287970" defTabSz="914306">
              <a:defRPr/>
            </a:pPr>
            <a:endParaRPr lang="ru-RU" sz="1400" b="0" i="0" baseline="0" dirty="0"/>
          </a:p>
          <a:p>
            <a:pPr marL="0" lvl="1" indent="287970" defTabSz="914306">
              <a:defRPr/>
            </a:pPr>
            <a:r>
              <a:rPr lang="ru-RU" sz="1400" b="0" i="0" baseline="0" dirty="0"/>
              <a:t>В исследованиях </a:t>
            </a:r>
            <a:r>
              <a:rPr lang="ru-RU" sz="1400" b="1" baseline="0" dirty="0"/>
              <a:t>PIRLS и TIMSS </a:t>
            </a:r>
            <a:r>
              <a:rPr lang="ru-RU" sz="1400" baseline="0" dirty="0"/>
              <a:t>оценивается </a:t>
            </a:r>
            <a:r>
              <a:rPr lang="ru-RU" sz="1400" b="1" baseline="0" dirty="0"/>
              <a:t>общеобразовательная подготовка</a:t>
            </a:r>
            <a:r>
              <a:rPr lang="ru-RU" sz="1400" baseline="0" dirty="0"/>
              <a:t>, успехи в обучении</a:t>
            </a:r>
          </a:p>
          <a:p>
            <a:pPr marL="0" lvl="1" indent="287970" defTabSz="914306">
              <a:defRPr/>
            </a:pPr>
            <a:r>
              <a:rPr lang="ru-RU" sz="1400" baseline="0" dirty="0"/>
              <a:t>В исследовании </a:t>
            </a:r>
            <a:r>
              <a:rPr lang="ru-RU" sz="1400" b="1" baseline="0" dirty="0"/>
              <a:t>PISA</a:t>
            </a:r>
            <a:r>
              <a:rPr lang="ru-RU" sz="1400" baseline="0" dirty="0"/>
              <a:t> речь идёт преимущественно о </a:t>
            </a:r>
            <a:r>
              <a:rPr lang="ru-RU" sz="1400" b="1" baseline="0" dirty="0"/>
              <a:t>функциональной грамотности </a:t>
            </a:r>
            <a:r>
              <a:rPr lang="ru-RU" sz="1400" baseline="0" dirty="0"/>
              <a:t>и  </a:t>
            </a:r>
            <a:r>
              <a:rPr lang="ru-RU" sz="1400" b="1" baseline="0" dirty="0"/>
              <a:t>навыках разрешения проблем</a:t>
            </a:r>
            <a:r>
              <a:rPr lang="ru-RU" sz="1400" baseline="0" dirty="0"/>
              <a:t>, иными словами об ответе на вопрос: «</a:t>
            </a:r>
            <a:r>
              <a:rPr lang="ru-RU" sz="1400" b="1" i="1" baseline="0" dirty="0"/>
              <a:t>Обладают ли учащиеся 15-летнего возраста, получившие обязательное общее образование, знаниями и умениями, необходимыми им для полноценного функционирования в современном обществе, т.е. для решения широкого диапазона задач в различных сферах человеческой деятельности, общения и социальных отношений?</a:t>
            </a:r>
            <a:r>
              <a:rPr lang="ru-RU" sz="1400" baseline="0" dirty="0"/>
              <a:t>».</a:t>
            </a:r>
          </a:p>
          <a:p>
            <a:pPr marL="0" lvl="1" indent="287970" defTabSz="914306">
              <a:defRPr/>
            </a:pPr>
            <a:r>
              <a:rPr lang="ru-RU" sz="1400" b="0" i="0" baseline="0" dirty="0"/>
              <a:t>Каковы же на сегодня успехи России в этих исследованиях?</a:t>
            </a:r>
          </a:p>
          <a:p>
            <a:pPr indent="287970"/>
            <a:endParaRPr lang="ru-RU" baseline="0" dirty="0"/>
          </a:p>
          <a:p>
            <a:pPr indent="287970"/>
            <a:endParaRPr lang="ru-RU" dirty="0"/>
          </a:p>
          <a:p>
            <a:pPr indent="28797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7256E-483B-4BC1-BFF8-D2418426C52D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432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41789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784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264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516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57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189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5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677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158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052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5552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414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955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5836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578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0445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5911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303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31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69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0703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326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AEEA1-7B15-4B13-B6F9-F02A5F0E2D55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BC2D2-5D12-4AFD-BAD4-820A6F00EC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98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rosv.ru/assistance/umk/history-vigasin.html" TargetMode="External"/><Relationship Id="rId2" Type="http://schemas.openxmlformats.org/officeDocument/2006/relationships/hyperlink" Target="https://krippo.ru/index.php/istoriy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strao.ru/primer?fbclid=IwAR2P__jjVMFg7ViBawY5kSIy0c9zovTNuWes-G7RIk47FboJt1UZ_kwXt9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krippo.ru/index.php/v-pomoshch-uchitelyu/v-pomosh-ychitel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pku.mil.ru/upload/site123/document_file/gjsPwIV0bs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&#1084;&#1074;&#1076;.&#1088;&#1092;/upload/site143/folder_page/017/376/996/Prikaz_Minobrnauki_Rossii_ot_17.05.2012_N_413.pdf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trao.ru/index.php/content-page/447-uchebnye-predmety/3623-istoriy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ap-samara.ru/downloads/news/sanpin_gdip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edu.gov.ru/document/d6b617ec2750a10a922b3734371db82a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ublication.pravo.gov.ru/Document/View/000120210302004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32881" y="2279107"/>
            <a:ext cx="7829523" cy="2732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Республиканский семинар </a:t>
            </a:r>
            <a:br>
              <a:rPr lang="ru-RU" sz="2800" b="1" dirty="0"/>
            </a:br>
            <a:r>
              <a:rPr lang="ru-RU" sz="2800" b="1" dirty="0"/>
              <a:t>«Об особенностях преподавания учебных предметов «История» и «Обществознание»                                                  в общеобразовательных организациях Республики Крым в 2021/2022 учебном году»      </a:t>
            </a:r>
            <a:br>
              <a:rPr lang="ru-RU" sz="2400" b="1" dirty="0"/>
            </a:br>
            <a:r>
              <a:rPr lang="ru-RU" sz="2400" b="1" dirty="0"/>
              <a:t>                          </a:t>
            </a:r>
            <a:br>
              <a:rPr lang="ru-RU" sz="2400" b="1" dirty="0"/>
            </a:br>
            <a:r>
              <a:rPr lang="ru-RU" sz="2400" b="1" dirty="0"/>
              <a:t>   </a:t>
            </a:r>
            <a:r>
              <a:rPr lang="ru-RU" sz="2000" b="1" dirty="0"/>
              <a:t>18.08.2021 </a:t>
            </a:r>
            <a:r>
              <a:rPr lang="ru-RU" sz="1600" b="1" dirty="0"/>
              <a:t>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4278" y="5063425"/>
            <a:ext cx="5010552" cy="1947333"/>
          </a:xfrm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chemeClr val="tx1"/>
                </a:solidFill>
              </a:rPr>
              <a:t>Крыжко</a:t>
            </a:r>
            <a:r>
              <a:rPr lang="ru-RU" b="1" dirty="0">
                <a:solidFill>
                  <a:schemeClr val="tx1"/>
                </a:solidFill>
              </a:rPr>
              <a:t> Екатерина Евгеньевна, </a:t>
            </a:r>
            <a:r>
              <a:rPr lang="ru-RU" dirty="0">
                <a:solidFill>
                  <a:schemeClr val="tx1"/>
                </a:solidFill>
              </a:rPr>
              <a:t>заведующий отделом профессионального мастерства центра качества образования  ГБОУ ДПО РК КРИППО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64" y="190644"/>
            <a:ext cx="263280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76539" y="1846828"/>
            <a:ext cx="2727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ГБОУ ДПО РК КРИППО</a:t>
            </a:r>
          </a:p>
        </p:txBody>
      </p:sp>
    </p:spTree>
    <p:extLst>
      <p:ext uri="{BB962C8B-B14F-4D97-AF65-F5344CB8AC3E}">
        <p14:creationId xmlns:p14="http://schemas.microsoft.com/office/powerpoint/2010/main" val="566640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310552"/>
              </p:ext>
            </p:extLst>
          </p:nvPr>
        </p:nvGraphicFramePr>
        <p:xfrm>
          <a:off x="-48125" y="108283"/>
          <a:ext cx="11309685" cy="71326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0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1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6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98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70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7742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479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Порядковый номер учебника в Федеральном перечне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линии УМК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Автор/авторский коллектив УМК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Классы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издания УМК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Примечание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58">
                <a:tc gridSpan="6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 Среднее общее образование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58">
                <a:tc gridSpan="6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 История (История России)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7245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1.1.3.3.1.2.1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(в 3-х частях)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(базовый и углубленный уровни)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Горинов</a:t>
                      </a:r>
                      <a:r>
                        <a:rPr lang="ru-RU" sz="1400" dirty="0">
                          <a:effectLst/>
                        </a:rPr>
                        <a:t> М.М., Данилов А.А., </a:t>
                      </a:r>
                      <a:r>
                        <a:rPr lang="ru-RU" sz="1400" dirty="0" err="1">
                          <a:effectLst/>
                        </a:rPr>
                        <a:t>Моруков</a:t>
                      </a:r>
                      <a:r>
                        <a:rPr lang="ru-RU" sz="1400" dirty="0">
                          <a:effectLst/>
                        </a:rPr>
                        <a:t> М.Ю. и др.; под ред. </a:t>
                      </a:r>
                      <a:r>
                        <a:rPr lang="ru-RU" sz="1400" dirty="0" err="1">
                          <a:effectLst/>
                        </a:rPr>
                        <a:t>Торкунова</a:t>
                      </a:r>
                      <a:r>
                        <a:rPr lang="ru-RU" sz="1400" dirty="0">
                          <a:effectLst/>
                        </a:rPr>
                        <a:t> А.В.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</a:t>
                      </a:r>
                      <a:r>
                        <a:rPr lang="ru-RU" sz="1400" baseline="0" dirty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ред. Приказа </a:t>
                      </a:r>
                      <a:r>
                        <a:rPr lang="ru-RU" sz="1400" dirty="0" err="1">
                          <a:effectLst/>
                        </a:rPr>
                        <a:t>Минпросвещения</a:t>
                      </a:r>
                      <a:r>
                        <a:rPr lang="ru-RU" sz="1400" dirty="0">
                          <a:effectLst/>
                        </a:rPr>
                        <a:t> России от 08.05.2019 №233. данный учебник предназначен для базового и углубленного изучения предмета.</a:t>
                      </a: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748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1.1.3.3.1.4.1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История. История России 1914 г. – начало XXI в.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(в 2 частях)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(углубленный уровень)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Никонов В.А., Девятов С.В.;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 ред. Карпова С.П.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«Русское слово-учебник»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875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1.1.3.3.1.10.1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России: начало XX – начало XXI века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Волобуев О.В.,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Карпачев</a:t>
                      </a:r>
                      <a:r>
                        <a:rPr lang="ru-RU" sz="1400" dirty="0">
                          <a:effectLst/>
                        </a:rPr>
                        <a:t> С.П.,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Клоков В.А.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«ДРОФА»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Правообладатель 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479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1.1.3.3.1.11.1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 (базовый, углубленный уровни)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(в 2 частях)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Измозик В.С., Журавлева О.Н., Рудник С.Н.;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 общ. ред. Тишкова В.А.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Издательский центр «ВЕНТАНА-ГРАФ»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Учебник.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Правообладатель АО «Издательство «Просвещение»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7665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1.1.3.3.1.11.2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(в 2 частях)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(углубленный уровень)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Ч. 1 Журавлева О.Н.,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Пашкова Т.Н.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 общ. ред. Тишкова В.А.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Ч. 2 Рудник С.Н.,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Журавлева О.Н.,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Кузин Д.В.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 общ. ред. Тишкова В.А.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ООО Издательский центр «ВЕНТАНА-ГРАФ»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Охватывает период с древнейших времен до 1914 г. Может быть использован для изучения на углубленном уровне курса «История. Россия до 1914г.»</a:t>
                      </a: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2967" y="1541721"/>
            <a:ext cx="907231" cy="117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94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439333"/>
              </p:ext>
            </p:extLst>
          </p:nvPr>
        </p:nvGraphicFramePr>
        <p:xfrm>
          <a:off x="0" y="0"/>
          <a:ext cx="11309683" cy="70289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2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5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68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0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3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364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249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00125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Порядковый номер учебника в Федеральном перечне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линии УМК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Автор/авторский коллектив УМК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Классы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издания УМК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Примечание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 gridSpan="7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 Среднее общее образование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 gridSpan="7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 История (История России)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0125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1.1.3.3.1.13.1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России: начало XX - начало XXI в. Углубленный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уровень: 10 класс.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2 ч.: учебник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Волобуев О.В.,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Карпачев С.П.,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Клоков В.А. и др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«ДРОФА»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Правообладатель АО «Издательство «Просвещение»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015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1.1.3.3.1.13.2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России. Углубленный уровень: 11 класс.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2 ч.: учебник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Волобуев О.В.,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Андреев И.Л.,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Ляшенко Л.М. и др.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«ДРОФА»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Охватывает период с древнейших времен до 1914 г. Может быть использован для изучения на углубленном уровне курса «История. Россия до 1914 г.»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1.1.3.3.1.14.1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России. Начало XX - начало XXI в.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Шубин А.В., Мягков М.Ю., Никифоров Ю.А. и др.;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 общей ред. Мединского В.Р.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АО «Издательство «Просвещение»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1.1.3.3.1.15.1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История. История России. 1914–1945гг. (в 2 частях)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Горинов</a:t>
                      </a:r>
                      <a:r>
                        <a:rPr lang="ru-RU" sz="1400" dirty="0">
                          <a:effectLst/>
                        </a:rPr>
                        <a:t> М.М. и др.;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 ред. </a:t>
                      </a:r>
                      <a:r>
                        <a:rPr lang="ru-RU" sz="1400" dirty="0" err="1">
                          <a:effectLst/>
                        </a:rPr>
                        <a:t>Торкунова</a:t>
                      </a:r>
                      <a:r>
                        <a:rPr lang="ru-RU" sz="1400" dirty="0">
                          <a:effectLst/>
                        </a:rPr>
                        <a:t> А.В.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Соответствует Концепции преподавания учебного курса «История России»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1.1.3.3.1.15.2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История. История России. 1946–начало </a:t>
                      </a:r>
                      <a:r>
                        <a:rPr lang="en-US" sz="1400" dirty="0">
                          <a:effectLst/>
                        </a:rPr>
                        <a:t>XXI</a:t>
                      </a:r>
                      <a:r>
                        <a:rPr lang="ru-RU" sz="1400" dirty="0">
                          <a:effectLst/>
                        </a:rPr>
                        <a:t> века. (в 2 частях)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Данилов А.А. и др.;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 ред. </a:t>
                      </a:r>
                      <a:r>
                        <a:rPr lang="ru-RU" sz="1400" dirty="0" err="1">
                          <a:effectLst/>
                        </a:rPr>
                        <a:t>Торкунова</a:t>
                      </a:r>
                      <a:r>
                        <a:rPr lang="ru-RU" sz="1400" dirty="0">
                          <a:effectLst/>
                        </a:rPr>
                        <a:t> А.В.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Соответствует Концепции преподавания учебного курса «История России»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5355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1.1.3.3.1.17.1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История. История России с древнейших времен до 1914 года.</a:t>
                      </a:r>
                      <a:r>
                        <a:rPr lang="ru-RU" sz="1400" baseline="0" dirty="0">
                          <a:effectLst/>
                        </a:rPr>
                        <a:t> В</a:t>
                      </a:r>
                      <a:r>
                        <a:rPr lang="ru-RU" sz="1400" dirty="0">
                          <a:effectLst/>
                        </a:rPr>
                        <a:t> 2-х ч. углублен. уровень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Борисов Н.С., </a:t>
                      </a:r>
                      <a:r>
                        <a:rPr lang="ru-RU" sz="1400" dirty="0" err="1">
                          <a:effectLst/>
                        </a:rPr>
                        <a:t>Левандовский</a:t>
                      </a:r>
                      <a:r>
                        <a:rPr lang="ru-RU" sz="1400" dirty="0">
                          <a:effectLst/>
                        </a:rPr>
                        <a:t> А.А.;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 ред. Карпова С.П.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Учебник.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Может быть использован для изучения на углубленном уровне курса «История. Россия до 1914 г.»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2902" marR="22902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428" y="6057422"/>
            <a:ext cx="771996" cy="101444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799" y="5938873"/>
            <a:ext cx="824355" cy="10900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22800" t="12535" r="19864" b="12395"/>
          <a:stretch/>
        </p:blipFill>
        <p:spPr>
          <a:xfrm>
            <a:off x="5342823" y="4385250"/>
            <a:ext cx="696470" cy="9491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3831" y="4783054"/>
            <a:ext cx="635928" cy="85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229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338913"/>
              </p:ext>
            </p:extLst>
          </p:nvPr>
        </p:nvGraphicFramePr>
        <p:xfrm>
          <a:off x="-3" y="0"/>
          <a:ext cx="11259405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6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6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46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0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36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79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39091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Порядковый номер учебника в Федеральном перечне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линии УМК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Автор/авторский коллектив УМК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Классы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издания УМК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Примечание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818">
                <a:tc gridSpan="6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 Среднее общее образование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818">
                <a:tc gridSpan="6">
                  <a:txBody>
                    <a:bodyPr/>
                    <a:lstStyle/>
                    <a:p>
                      <a:pPr marL="39370" marR="39370"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 История (Всеобщая история)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455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Всеобщая история. Новейшее время (базовый уровень)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Белоусов Л.С., Смирнов В.П., Мейер М.С.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Линия УМК «Сферы 1–11»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6909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1.1.3.3.1.3.1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История. Всеобщая история. Новейшая история. 1914 г. – начало XXI в. (углубленный уровень)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Загладин</a:t>
                      </a:r>
                      <a:r>
                        <a:rPr lang="ru-RU" sz="1400" dirty="0">
                          <a:effectLst/>
                        </a:rPr>
                        <a:t> Н.В., Белоусов Л.С.;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 ред. Карпова С.П.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10–11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«Русское слово-учебник»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54727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1.1.3.3.1.4.1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История. Всеобщая история. Новейшая история. 1914 г. – начало XXI в.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(в 2 частях)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(углубленный уровень)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Никонов В.А., Девятов С.В.; 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 ред. Карпова С.П.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«Русское слово-учебник»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46909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1.1.3.3.1.6.1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История. Всеобщая история. Новейшая история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(базовый и углубленный уровни)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Сороко</a:t>
                      </a:r>
                      <a:r>
                        <a:rPr lang="ru-RU" sz="1400" dirty="0">
                          <a:effectLst/>
                        </a:rPr>
                        <a:t>-Цюпа О.С.,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Сороко</a:t>
                      </a:r>
                      <a:r>
                        <a:rPr lang="ru-RU" sz="1400" dirty="0">
                          <a:effectLst/>
                        </a:rPr>
                        <a:t>-Цюпа А.О.;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 ред.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Искендерова</a:t>
                      </a:r>
                      <a:r>
                        <a:rPr lang="ru-RU" sz="1400" dirty="0">
                          <a:effectLst/>
                        </a:rPr>
                        <a:t> А.А.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1914 по начало </a:t>
                      </a:r>
                      <a:r>
                        <a:rPr lang="en-US" sz="1400" dirty="0">
                          <a:effectLst/>
                        </a:rPr>
                        <a:t>XXI</a:t>
                      </a:r>
                      <a:r>
                        <a:rPr lang="ru-RU" sz="1400" dirty="0">
                          <a:effectLst/>
                        </a:rPr>
                        <a:t> в.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3127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1.1.3.3.1.8.1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Всеобщая история. Новейшая история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(углубленный уровень)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Хейфец В.Л., Федоров О.Д., Хейфец Л.С., Северинов К.М.;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 общей ред. Мясникова В.С.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Издательский центр «ВЕНТАНА-ГРАФ»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1914 по начало </a:t>
                      </a:r>
                      <a:r>
                        <a:rPr lang="en-US" sz="1400" dirty="0">
                          <a:effectLst/>
                        </a:rPr>
                        <a:t>XXI</a:t>
                      </a:r>
                      <a:r>
                        <a:rPr lang="ru-RU" sz="1400" dirty="0">
                          <a:effectLst/>
                        </a:rPr>
                        <a:t> в.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Правообладатель АО «Издательство «Просвещение»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3193" y="4622798"/>
            <a:ext cx="1048422" cy="136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069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282777"/>
              </p:ext>
            </p:extLst>
          </p:nvPr>
        </p:nvGraphicFramePr>
        <p:xfrm>
          <a:off x="-2" y="0"/>
          <a:ext cx="11245519" cy="68580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93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13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90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71563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Порядковый номер учебника в Федеральном перечне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линии УМК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Автор/авторский коллектив УМК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Классы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издания УМК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Примечание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313">
                <a:tc gridSpan="6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 Среднее общее образование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313">
                <a:tc gridSpan="6">
                  <a:txBody>
                    <a:bodyPr/>
                    <a:lstStyle/>
                    <a:p>
                      <a:pPr marL="39370" marR="39370"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 История (Всеобщая история)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1.1.3.3.1.9.1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Всеобщая история. Новейшая история (углубленный уровень)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Шубин А.В.;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 общей ред. Мединского В.Р.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 1914 по начало </a:t>
                      </a:r>
                      <a:r>
                        <a:rPr lang="en-US" sz="1400">
                          <a:effectLst/>
                        </a:rPr>
                        <a:t>XXI</a:t>
                      </a:r>
                      <a:r>
                        <a:rPr lang="ru-RU" sz="1400">
                          <a:effectLst/>
                        </a:rPr>
                        <a:t> в.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156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1.1.3.3.1.19.1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История. Всеобщая история. 1914–1945гг.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Сороко</a:t>
                      </a:r>
                      <a:r>
                        <a:rPr lang="ru-RU" sz="1400" dirty="0">
                          <a:effectLst/>
                        </a:rPr>
                        <a:t>-Цюпа О.С.,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Сороко</a:t>
                      </a:r>
                      <a:r>
                        <a:rPr lang="ru-RU" sz="1400" dirty="0">
                          <a:effectLst/>
                        </a:rPr>
                        <a:t>-Цюпа А.О.;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 ред. </a:t>
                      </a:r>
                      <a:r>
                        <a:rPr lang="ru-RU" sz="1400" dirty="0" err="1">
                          <a:effectLst/>
                        </a:rPr>
                        <a:t>Чубарьяна</a:t>
                      </a:r>
                      <a:r>
                        <a:rPr lang="ru-RU" sz="1400" dirty="0">
                          <a:effectLst/>
                        </a:rPr>
                        <a:t> А.О.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Соответствует синхронизации курсов «История России» и «Всеобщая история» Концепции преподавания учебного курса «История России»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156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1.1.3.3.1.19.2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История. Всеобщая история. 1946–начало </a:t>
                      </a:r>
                      <a:r>
                        <a:rPr lang="en-US" sz="1400">
                          <a:effectLst/>
                        </a:rPr>
                        <a:t>XXI</a:t>
                      </a:r>
                      <a:r>
                        <a:rPr lang="ru-RU" sz="1400">
                          <a:effectLst/>
                        </a:rPr>
                        <a:t> века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Сороко</a:t>
                      </a:r>
                      <a:r>
                        <a:rPr lang="ru-RU" sz="1400" dirty="0">
                          <a:effectLst/>
                        </a:rPr>
                        <a:t>-Цюпа О.С.,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Сороко</a:t>
                      </a:r>
                      <a:r>
                        <a:rPr lang="ru-RU" sz="1400" dirty="0">
                          <a:effectLst/>
                        </a:rPr>
                        <a:t>-Цюпа А.О.;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 ред.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Чубарьяна</a:t>
                      </a:r>
                      <a:r>
                        <a:rPr lang="ru-RU" sz="1400" dirty="0">
                          <a:effectLst/>
                        </a:rPr>
                        <a:t> А.О.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Соответствует синхронизации курсов «История России» и «Всеобщая история» Концепции преподавания учебного курса «История России»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313">
                <a:tc gridSpan="6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2.1.2.1.4 История России (Учебный предмет)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43125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2.1.2.1.4.1.1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Общественно-научные предметы. Рассказы по истории Отечества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Володихин</a:t>
                      </a:r>
                      <a:r>
                        <a:rPr lang="ru-RU" sz="1400" dirty="0">
                          <a:effectLst/>
                        </a:rPr>
                        <a:t> Д.М., Рудник С.Н.; под ред. Васильевой О.Ю.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Учебник, используемый для реализации ООП, формируемой участниками образовательных отношений. 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Может быть использован в качестве дополнительного материала при изучении тем «Народы и государства нашей страны в древности» и во внеурочной деятельности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704" marR="2770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620" y="5229724"/>
            <a:ext cx="943475" cy="1395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662" y="2317978"/>
            <a:ext cx="938865" cy="12680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4996" y="3170944"/>
            <a:ext cx="951497" cy="123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34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116" y="160422"/>
            <a:ext cx="9671622" cy="50420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Рабочие программы по истории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421" y="664628"/>
            <a:ext cx="11053012" cy="61933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/>
              <a:t>Рекомендованы к использованию:</a:t>
            </a:r>
          </a:p>
          <a:p>
            <a:pPr marL="0" indent="0">
              <a:buNone/>
            </a:pPr>
            <a:r>
              <a:rPr lang="ru-RU" sz="2000" dirty="0"/>
              <a:t>– Рабочая программа по истории 10–11 классы (базовый уровень) для общеобразовательных организаций Республики Крым (авторы-составители: Кваша Е.А., </a:t>
            </a:r>
            <a:r>
              <a:rPr lang="ru-RU" sz="2000" dirty="0" err="1"/>
              <a:t>Крыжко</a:t>
            </a:r>
            <a:r>
              <a:rPr lang="ru-RU" sz="2000" dirty="0"/>
              <a:t> Е.Е.) (решение коллегии Министерства образования, науки и молодежи Республики Крым от 25.08.2020 №4/3);</a:t>
            </a:r>
          </a:p>
          <a:p>
            <a:pPr marL="0" indent="0">
              <a:buNone/>
            </a:pPr>
            <a:r>
              <a:rPr lang="ru-RU" sz="2000" dirty="0"/>
              <a:t>– Рабочая программа по истории 10–11 классы (углубленный уровень) для общеобразовательных организаций Республики Крым (авторы-составители: Кваша Е.А., </a:t>
            </a:r>
            <a:r>
              <a:rPr lang="ru-RU" sz="2000" dirty="0" err="1"/>
              <a:t>Крыжко</a:t>
            </a:r>
            <a:r>
              <a:rPr lang="ru-RU" sz="2000" dirty="0"/>
              <a:t> Е.Е.) (решение коллегии Министерства образования, науки и молодежи Республики Крым от 25.08.2020 №4/4).</a:t>
            </a:r>
          </a:p>
          <a:p>
            <a:pPr marL="0" indent="0" algn="ctr">
              <a:buNone/>
            </a:pPr>
            <a:r>
              <a:rPr lang="ru-RU" sz="2000" dirty="0"/>
              <a:t>   Программы размещены на сайте ГБОУ ДПО РК КРИППО. Режим доступа:                                                          </a:t>
            </a:r>
            <a:r>
              <a:rPr lang="ru-RU" sz="2000" dirty="0">
                <a:hlinkClick r:id="rId2"/>
              </a:rPr>
              <a:t>https://krippo.ru/index.php/istoriya</a:t>
            </a:r>
            <a:r>
              <a:rPr lang="ru-RU" sz="2000" dirty="0"/>
              <a:t> </a:t>
            </a:r>
          </a:p>
          <a:p>
            <a:pPr marL="0" indent="0" algn="ctr">
              <a:buNone/>
            </a:pPr>
            <a:r>
              <a:rPr lang="ru-RU" sz="2000" dirty="0"/>
              <a:t>Ссылка на программы АО издательства </a:t>
            </a:r>
            <a:r>
              <a:rPr lang="ru-RU" sz="2000"/>
              <a:t>«Просвещение» </a:t>
            </a:r>
            <a:r>
              <a:rPr lang="ru-RU" sz="2000" dirty="0"/>
              <a:t>по всеобщей истории. Режим доступа: </a:t>
            </a:r>
            <a:r>
              <a:rPr lang="ru-RU" sz="2000" u="sng" dirty="0">
                <a:hlinkClick r:id="rId3"/>
              </a:rPr>
              <a:t>https://prosv.ru/assistance/umk/history-vigasin.html</a:t>
            </a:r>
            <a:endParaRPr lang="ru-RU" sz="2000" dirty="0"/>
          </a:p>
          <a:p>
            <a:r>
              <a:rPr lang="ru-RU" sz="2000" dirty="0"/>
              <a:t>Примерная рабочая программа по истории. Проект (размещена для обсуждения на сайте ИСРО РАО). Режим доступа: </a:t>
            </a:r>
            <a:r>
              <a:rPr lang="ru-RU" sz="2000" dirty="0">
                <a:hlinkClick r:id="rId4"/>
              </a:rPr>
              <a:t>http://www.instrao.ru/primer?fbclid=IwAR2P__jjVMFg7ViBawY5kSIy0c9zovTNuWes-G7RIk47FboJt1UZ_kwXt9s</a:t>
            </a:r>
            <a:r>
              <a:rPr lang="ru-RU" sz="2000" dirty="0"/>
              <a:t>. 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03369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906" y="160422"/>
            <a:ext cx="9671622" cy="50420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Заполнение страниц классных журналов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81476"/>
            <a:ext cx="11213432" cy="5515510"/>
          </a:xfrm>
        </p:spPr>
        <p:txBody>
          <a:bodyPr>
            <a:normAutofit/>
          </a:bodyPr>
          <a:lstStyle/>
          <a:p>
            <a:pPr algn="just"/>
            <a:r>
              <a:rPr lang="ru-RU" sz="2600" dirty="0"/>
              <a:t>В классных журналах 5–9-х классов (в соответствии с ФГОС ООО) фиксируется название учебного предмета «История России. Всеобщая история». </a:t>
            </a:r>
          </a:p>
          <a:p>
            <a:pPr algn="just"/>
            <a:r>
              <a:rPr lang="ru-RU" sz="2600" dirty="0"/>
              <a:t>В 10–11-х классах (в соответствии с ФГОС СОО) записывается название учебного предмета «История».</a:t>
            </a:r>
          </a:p>
          <a:p>
            <a:pPr algn="just"/>
            <a:r>
              <a:rPr lang="ru-RU" sz="2600" dirty="0"/>
              <a:t>В классных журналах 5–11-х классов на изучение истории отводится общая страница без разделения на курсы «Всеобщей истории» и «Истории России», выставляется общая отметка по предмету.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26320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0468" y="260649"/>
            <a:ext cx="7272808" cy="307754"/>
          </a:xfrm>
          <a:prstGeom prst="rect">
            <a:avLst/>
          </a:prstGeom>
        </p:spPr>
        <p:txBody>
          <a:bodyPr wrap="square" lIns="91418" tIns="45709" rIns="91418" bIns="45709">
            <a:spAutoFit/>
          </a:bodyPr>
          <a:lstStyle/>
          <a:p>
            <a:pPr algn="l"/>
            <a:endParaRPr lang="ru-RU" altLang="ru-RU" sz="14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4716" y="1351875"/>
            <a:ext cx="10890914" cy="4247294"/>
          </a:xfrm>
          <a:prstGeom prst="rect">
            <a:avLst/>
          </a:prstGeom>
        </p:spPr>
        <p:txBody>
          <a:bodyPr wrap="square" lIns="91418" tIns="45709" rIns="91418" bIns="45709">
            <a:spAutoFit/>
          </a:bodyPr>
          <a:lstStyle/>
          <a:p>
            <a:pPr indent="540253" algn="ctr"/>
            <a:r>
              <a:rPr lang="ru-RU" b="1" dirty="0">
                <a:solidFill>
                  <a:srgbClr val="105A5B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Индивидуальный проект</a:t>
            </a:r>
          </a:p>
          <a:p>
            <a:pPr indent="540253" algn="just"/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«Методические рекомендации по преподаванию учебного курса «Индивидуальный проект» на уровне среднего общего образования (ФГОС) в общеобразовательных организациях Республики Крым», Шостак Е.Н., методист центра подготовки руководящих кадров, школоведения и аттестации ГБОУ ДПО РК КРИППО. Режим доступа: </a:t>
            </a:r>
            <a:r>
              <a:rPr lang="ru-RU" b="1" dirty="0">
                <a:solidFill>
                  <a:srgbClr val="105A5B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3"/>
              </a:rPr>
              <a:t>https://krippo.ru/index.php/v-pomoshch-uchitelyu/v-pomosh-ychitelu</a:t>
            </a:r>
            <a:r>
              <a:rPr lang="ru-RU" b="1" dirty="0">
                <a:solidFill>
                  <a:srgbClr val="105A5B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indent="540253" algn="just"/>
            <a:endParaRPr lang="ru-RU" b="1" dirty="0">
              <a:solidFill>
                <a:srgbClr val="105A5B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540253" algn="ctr"/>
            <a:r>
              <a:rPr lang="ru-RU" b="1" dirty="0">
                <a:solidFill>
                  <a:srgbClr val="105A5B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Всероссийская олимпиада школьников</a:t>
            </a:r>
          </a:p>
          <a:p>
            <a:pPr indent="540253" algn="just"/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540253"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Муниципальный этап: 05.12.2021 г.</a:t>
            </a:r>
          </a:p>
          <a:p>
            <a:pPr indent="540253" algn="just"/>
            <a:endParaRPr lang="ru-RU" b="1" dirty="0">
              <a:solidFill>
                <a:srgbClr val="105A5B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540253" algn="just"/>
            <a:endParaRPr lang="ru-RU" b="1" dirty="0">
              <a:solidFill>
                <a:srgbClr val="105A5B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540253" algn="just"/>
            <a:endParaRPr lang="ru-RU" b="1" dirty="0">
              <a:solidFill>
                <a:srgbClr val="105A5B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540253" algn="just"/>
            <a:endParaRPr lang="ru-RU" b="1" dirty="0">
              <a:solidFill>
                <a:srgbClr val="105A5B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540253" algn="just"/>
            <a:endParaRPr lang="ru-RU" b="1" dirty="0">
              <a:solidFill>
                <a:srgbClr val="105A5B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540253" algn="just"/>
            <a:endParaRPr lang="ru-RU" b="1" dirty="0">
              <a:solidFill>
                <a:srgbClr val="105A5B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490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Заголовок 1"/>
          <p:cNvSpPr txBox="1">
            <a:spLocks noGrp="1"/>
          </p:cNvSpPr>
          <p:nvPr>
            <p:ph type="title"/>
          </p:nvPr>
        </p:nvSpPr>
        <p:spPr>
          <a:xfrm>
            <a:off x="369558" y="295132"/>
            <a:ext cx="10880804" cy="1171785"/>
          </a:xfrm>
          <a:prstGeom prst="rect">
            <a:avLst/>
          </a:prstGeom>
        </p:spPr>
        <p:txBody>
          <a:bodyPr>
            <a:normAutofit/>
          </a:bodyPr>
          <a:lstStyle>
            <a:lvl1pPr defTabSz="1053388">
              <a:defRPr sz="5022"/>
            </a:lvl1pPr>
          </a:lstStyle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Подготовка обучающихся к международному мониторинговому исследованию Pisa–2022</a:t>
            </a:r>
            <a:endParaRPr sz="2400" b="1" i="1" dirty="0">
              <a:solidFill>
                <a:srgbClr val="C00000"/>
              </a:solidFill>
            </a:endParaRPr>
          </a:p>
        </p:txBody>
      </p:sp>
      <p:sp>
        <p:nvSpPr>
          <p:cNvPr id="249" name="Номер слайда 3"/>
          <p:cNvSpPr txBox="1">
            <a:spLocks noGrp="1"/>
          </p:cNvSpPr>
          <p:nvPr>
            <p:ph type="sldNum" sz="quarter" idx="4294967295"/>
          </p:nvPr>
        </p:nvSpPr>
        <p:spPr>
          <a:xfrm>
            <a:off x="11008234" y="5628925"/>
            <a:ext cx="205535" cy="26503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73131" tIns="36565" rIns="73131" bIns="36565" rtlCol="0" anchor="ctr">
            <a:normAutofit fontScale="25000" lnSpcReduction="20000"/>
          </a:bodyPr>
          <a:lstStyle/>
          <a:p>
            <a:fld id="{86CB4B4D-7CA3-9044-876B-883B54F8677D}" type="slidenum">
              <a:rPr/>
              <a:pPr/>
              <a:t>17</a:t>
            </a:fld>
            <a:endParaRPr/>
          </a:p>
        </p:txBody>
      </p:sp>
      <p:pic>
        <p:nvPicPr>
          <p:cNvPr id="6" name="Picture 2" descr="http://kniga-na-veka.ru/images/companies/2/%D0%9A%D0%B0%D1%80%D1%82%D0%B0%20%D0%A0%D0%BE%D1%81%D1%81%D0%B8%D0%B8.jpg?15536249925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lum bright="-40000"/>
          </a:blip>
          <a:stretch>
            <a:fillRect/>
          </a:stretch>
        </p:blipFill>
        <p:spPr bwMode="auto">
          <a:xfrm>
            <a:off x="814978" y="1947160"/>
            <a:ext cx="9989964" cy="32015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33597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niga-na-veka.ru/images/companies/2/%D0%9A%D0%B0%D1%80%D1%82%D0%B0%20%D0%A0%D0%BE%D1%81%D1%81%D0%B8%D0%B8.jpg?15536249925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lum bright="-40000"/>
          </a:blip>
          <a:stretch>
            <a:fillRect/>
          </a:stretch>
        </p:blipFill>
        <p:spPr bwMode="auto">
          <a:xfrm>
            <a:off x="6270426" y="0"/>
            <a:ext cx="5592165" cy="17921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88758" y="1992975"/>
            <a:ext cx="10908631" cy="4576977"/>
          </a:xfrm>
          <a:prstGeom prst="rect">
            <a:avLst/>
          </a:prstGeom>
        </p:spPr>
        <p:txBody>
          <a:bodyPr wrap="square" lIns="87393" tIns="43697" rIns="87393" bIns="43697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- Государственная программа РФ «Развитие образования (2018-2025 гг.) от 26.12.2017г.</a:t>
            </a:r>
          </a:p>
          <a:p>
            <a:pPr algn="just"/>
            <a:r>
              <a:rPr lang="ru-RU" sz="2400" b="1" dirty="0">
                <a:solidFill>
                  <a:schemeClr val="tx2"/>
                </a:solidFill>
              </a:rPr>
              <a:t>Национальный проект «Образование». Задача- обеспечение глобальной конкурентоспособности российского образования и вхождение РФ в число 10 ведущих стран мира по качеству общего образования;</a:t>
            </a:r>
          </a:p>
          <a:p>
            <a:pPr algn="just"/>
            <a:r>
              <a:rPr lang="ru-RU" sz="2400" b="1" dirty="0">
                <a:solidFill>
                  <a:schemeClr val="tx2"/>
                </a:solidFill>
              </a:rPr>
              <a:t>Инновационный проект Министерства просвещения РФ «Мониторинг формирования и оценки функциональной грамотности»</a:t>
            </a:r>
          </a:p>
          <a:p>
            <a:pPr algn="just"/>
            <a:endParaRPr lang="ru-RU" sz="2400" b="1" dirty="0">
              <a:solidFill>
                <a:schemeClr val="tx2"/>
              </a:solidFill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- Указ Президента РФ «О национальных целях и стратегических задачах развития РФ на период до 2024 года» от 07.05.2018 г. №204</a:t>
            </a:r>
          </a:p>
          <a:p>
            <a:pPr algn="ctr"/>
            <a:br>
              <a:rPr lang="ru-RU" sz="3446" i="1" dirty="0">
                <a:solidFill>
                  <a:srgbClr val="C00000"/>
                </a:solidFill>
              </a:rPr>
            </a:br>
            <a:endParaRPr lang="ru-RU" sz="1723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690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2"/>
          <p:cNvSpPr>
            <a:spLocks noGrp="1"/>
          </p:cNvSpPr>
          <p:nvPr>
            <p:ph type="sldNum" idx="4294967295"/>
          </p:nvPr>
        </p:nvSpPr>
        <p:spPr>
          <a:xfrm>
            <a:off x="10932202" y="5609779"/>
            <a:ext cx="671063" cy="26749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00000000-1234-1234-1234-123412341234}" type="slidenum">
              <a:rPr lang="en" sz="134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pPr/>
              <a:t>19</a:t>
            </a:fld>
            <a:endParaRPr lang="en" sz="134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2338927" y="1001571"/>
            <a:ext cx="1913" cy="469724"/>
          </a:xfrm>
          <a:prstGeom prst="line">
            <a:avLst/>
          </a:prstGeom>
          <a:ln>
            <a:solidFill>
              <a:srgbClr val="2947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77"/>
          <p:cNvGrpSpPr/>
          <p:nvPr/>
        </p:nvGrpSpPr>
        <p:grpSpPr>
          <a:xfrm>
            <a:off x="204886" y="1803268"/>
            <a:ext cx="11062847" cy="4933559"/>
            <a:chOff x="-49081" y="1521441"/>
            <a:chExt cx="12323569" cy="4772906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8666480" y="4717380"/>
              <a:ext cx="3525520" cy="1531020"/>
            </a:xfrm>
            <a:prstGeom prst="rect">
              <a:avLst/>
            </a:prstGeom>
            <a:solidFill>
              <a:srgbClr val="17506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9227" tIns="43764" rIns="87528" bIns="43764" rtlCol="0" anchor="ctr"/>
            <a:lstStyle/>
            <a:p>
              <a:pPr lvl="0">
                <a:spcBef>
                  <a:spcPct val="0"/>
                </a:spcBef>
                <a:defRPr/>
              </a:pPr>
              <a:r>
                <a:rPr lang="en-US" sz="1627" b="1" dirty="0"/>
                <a:t>PISA</a:t>
              </a:r>
              <a:r>
                <a:rPr lang="ru-RU" sz="1627" b="1" dirty="0"/>
                <a:t> </a:t>
              </a:r>
              <a:r>
                <a:rPr lang="ru-RU" sz="1627" dirty="0"/>
                <a:t>–</a:t>
              </a:r>
              <a:r>
                <a:rPr lang="en-US" sz="1627" dirty="0"/>
                <a:t> </a:t>
              </a:r>
              <a:endParaRPr lang="ru-RU" sz="1627" dirty="0"/>
            </a:p>
            <a:p>
              <a:pPr lvl="0">
                <a:spcBef>
                  <a:spcPct val="0"/>
                </a:spcBef>
                <a:defRPr/>
              </a:pPr>
              <a:r>
                <a:rPr lang="en-US" sz="1627" dirty="0" err="1"/>
                <a:t>Programme</a:t>
              </a:r>
              <a:r>
                <a:rPr lang="en-US" sz="1627" dirty="0"/>
                <a:t> for International Student Assessment</a:t>
              </a:r>
              <a:r>
                <a:rPr lang="ru-RU" sz="1627" dirty="0"/>
                <a:t>, 15-летние школьники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ru-RU" sz="1627" b="1" dirty="0"/>
                <a:t>9</a:t>
              </a:r>
              <a:r>
                <a:rPr lang="ru-RU" sz="1627" dirty="0"/>
                <a:t> и </a:t>
              </a:r>
              <a:r>
                <a:rPr lang="ru-RU" sz="1627" b="1" dirty="0"/>
                <a:t>10</a:t>
              </a:r>
              <a:r>
                <a:rPr lang="ru-RU" sz="1627" dirty="0"/>
                <a:t> классы</a:t>
              </a:r>
              <a:endParaRPr lang="ru-RU" sz="1627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8656320" y="2202103"/>
              <a:ext cx="3535680" cy="1146000"/>
            </a:xfrm>
            <a:prstGeom prst="rect">
              <a:avLst/>
            </a:prstGeom>
            <a:solidFill>
              <a:srgbClr val="0073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9227" tIns="43764" rIns="87528" bIns="43764" rtlCol="0" anchor="ctr"/>
            <a:lstStyle/>
            <a:p>
              <a:pPr lvl="0">
                <a:spcBef>
                  <a:spcPct val="0"/>
                </a:spcBef>
                <a:defRPr/>
              </a:pPr>
              <a:r>
                <a:rPr lang="en-US" sz="1627" b="1" dirty="0"/>
                <a:t>PIRLS</a:t>
              </a:r>
              <a:r>
                <a:rPr lang="ru-RU" sz="1627" b="1" dirty="0"/>
                <a:t> </a:t>
              </a:r>
              <a:r>
                <a:rPr lang="ru-RU" sz="1627" dirty="0"/>
                <a:t>–</a:t>
              </a:r>
              <a:r>
                <a:rPr lang="en-US" sz="1627" dirty="0"/>
                <a:t> </a:t>
              </a:r>
              <a:endParaRPr lang="ru-RU" sz="1627" dirty="0"/>
            </a:p>
            <a:p>
              <a:pPr lvl="0">
                <a:spcBef>
                  <a:spcPct val="0"/>
                </a:spcBef>
                <a:defRPr/>
              </a:pPr>
              <a:r>
                <a:rPr lang="en-US" sz="1627" dirty="0"/>
                <a:t>Progress in International Reading Literacy Study</a:t>
              </a:r>
              <a:r>
                <a:rPr lang="ru-RU" sz="1627" dirty="0"/>
                <a:t>, </a:t>
              </a:r>
              <a:r>
                <a:rPr lang="ru-RU" sz="1627" b="1" dirty="0"/>
                <a:t>4</a:t>
              </a:r>
              <a:r>
                <a:rPr lang="ru-RU" sz="1627" dirty="0"/>
                <a:t> класс</a:t>
              </a: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8656320" y="3469243"/>
              <a:ext cx="3535680" cy="1146000"/>
            </a:xfrm>
            <a:prstGeom prst="rect">
              <a:avLst/>
            </a:prstGeom>
            <a:solidFill>
              <a:srgbClr val="425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9227" tIns="43764" rIns="87528" bIns="43764" rtlCol="0" anchor="ctr"/>
            <a:lstStyle/>
            <a:p>
              <a:pPr lvl="0">
                <a:spcBef>
                  <a:spcPct val="0"/>
                </a:spcBef>
                <a:defRPr/>
              </a:pPr>
              <a:r>
                <a:rPr lang="en-US" sz="1627" b="1" dirty="0"/>
                <a:t>TIMSS</a:t>
              </a:r>
              <a:r>
                <a:rPr lang="ru-RU" sz="1627" b="1" dirty="0"/>
                <a:t> </a:t>
              </a:r>
              <a:r>
                <a:rPr lang="ru-RU" sz="1627" dirty="0"/>
                <a:t>–</a:t>
              </a:r>
            </a:p>
            <a:p>
              <a:pPr lvl="0">
                <a:spcBef>
                  <a:spcPct val="0"/>
                </a:spcBef>
                <a:defRPr/>
              </a:pPr>
              <a:r>
                <a:rPr lang="en-US" sz="1627" dirty="0"/>
                <a:t>Trends in Mathematics and Science Study</a:t>
              </a:r>
              <a:r>
                <a:rPr lang="ru-RU" sz="1627" dirty="0"/>
                <a:t>, </a:t>
              </a:r>
              <a:r>
                <a:rPr lang="ru-RU" sz="1627" b="1" dirty="0"/>
                <a:t>4</a:t>
              </a:r>
              <a:r>
                <a:rPr lang="ru-RU" sz="1627" dirty="0"/>
                <a:t>, </a:t>
              </a:r>
              <a:r>
                <a:rPr lang="ru-RU" sz="1627" b="1" dirty="0"/>
                <a:t>8</a:t>
              </a:r>
              <a:r>
                <a:rPr lang="ru-RU" sz="1627" dirty="0"/>
                <a:t> и </a:t>
              </a:r>
              <a:r>
                <a:rPr lang="ru-RU" sz="1627" b="1" dirty="0"/>
                <a:t>11</a:t>
              </a:r>
              <a:r>
                <a:rPr lang="ru-RU" sz="1627" dirty="0"/>
                <a:t> классы</a:t>
              </a:r>
              <a:endParaRPr lang="ru-RU" sz="1627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0" y="4717380"/>
              <a:ext cx="8666480" cy="1531020"/>
            </a:xfrm>
            <a:prstGeom prst="rect">
              <a:avLst/>
            </a:prstGeom>
            <a:solidFill>
              <a:srgbClr val="2184A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7528" tIns="43764" rIns="87528" bIns="43764" rtlCol="0" anchor="ctr"/>
            <a:lstStyle/>
            <a:p>
              <a:pPr algn="ctr"/>
              <a:endParaRPr lang="ru-RU" sz="1723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-49081" y="2155761"/>
              <a:ext cx="8666480" cy="1146000"/>
            </a:xfrm>
            <a:prstGeom prst="rect">
              <a:avLst/>
            </a:prstGeom>
            <a:solidFill>
              <a:srgbClr val="00AC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7528" tIns="43764" rIns="87528" bIns="43764" rtlCol="0" anchor="ctr"/>
            <a:lstStyle/>
            <a:p>
              <a:pPr algn="ctr"/>
              <a:endParaRPr lang="ru-RU" sz="1723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0" y="3469243"/>
              <a:ext cx="8666480" cy="1146000"/>
            </a:xfrm>
            <a:prstGeom prst="rect">
              <a:avLst/>
            </a:prstGeom>
            <a:solidFill>
              <a:srgbClr val="6D88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7528" tIns="43764" rIns="87528" bIns="43764" rtlCol="0" anchor="ctr"/>
            <a:lstStyle/>
            <a:p>
              <a:pPr algn="ctr"/>
              <a:endParaRPr lang="ru-RU" sz="1723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0" y="4717380"/>
              <a:ext cx="1775520" cy="1531020"/>
            </a:xfrm>
            <a:prstGeom prst="rect">
              <a:avLst/>
            </a:prstGeom>
            <a:solidFill>
              <a:srgbClr val="6AB6D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7528" tIns="43764" rIns="87528" bIns="43764" rtlCol="0" anchor="ctr"/>
            <a:lstStyle/>
            <a:p>
              <a:pPr algn="ctr"/>
              <a:endParaRPr lang="ru-RU" sz="1723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0" y="2202103"/>
              <a:ext cx="1775520" cy="1146000"/>
            </a:xfrm>
            <a:prstGeom prst="rect">
              <a:avLst/>
            </a:prstGeom>
            <a:solidFill>
              <a:srgbClr val="33E1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7528" tIns="43764" rIns="87528" bIns="43764" rtlCol="0" anchor="ctr"/>
            <a:lstStyle/>
            <a:p>
              <a:pPr algn="ctr"/>
              <a:endParaRPr lang="ru-RU" sz="1723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0" y="3469243"/>
              <a:ext cx="1775520" cy="1146000"/>
            </a:xfrm>
            <a:prstGeom prst="rect">
              <a:avLst/>
            </a:prstGeom>
            <a:solidFill>
              <a:srgbClr val="A8BA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7528" tIns="43764" rIns="87528" bIns="43764" rtlCol="0" anchor="ctr"/>
            <a:lstStyle/>
            <a:p>
              <a:pPr algn="ctr"/>
              <a:endParaRPr lang="ru-RU" sz="1723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883747" y="2376819"/>
              <a:ext cx="6772572" cy="788080"/>
            </a:xfrm>
            <a:prstGeom prst="rect">
              <a:avLst/>
            </a:prstGeom>
            <a:noFill/>
          </p:spPr>
          <p:txBody>
            <a:bodyPr wrap="square" lIns="87528" tIns="43764" rIns="87528" bIns="43764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ru-RU" sz="1627" b="1" dirty="0"/>
                <a:t>ОСВОЕНИЕ ОСНОВ ЧТЕНИЯ </a:t>
              </a:r>
              <a:r>
                <a:rPr lang="ru-RU" sz="1627" dirty="0"/>
                <a:t>С ЦЕЛЬЮ</a:t>
              </a:r>
            </a:p>
            <a:p>
              <a:pPr marL="153550" indent="-153550">
                <a:buFont typeface="Arial" panose="020B0604020202020204" pitchFamily="34" charset="0"/>
                <a:buChar char="•"/>
              </a:pPr>
              <a:r>
                <a:rPr lang="ru-RU" sz="1627" dirty="0"/>
                <a:t>приобретения читательского литературного опыта</a:t>
              </a:r>
            </a:p>
            <a:p>
              <a:pPr marL="153550" indent="-153550">
                <a:buFont typeface="Arial" panose="020B0604020202020204" pitchFamily="34" charset="0"/>
                <a:buChar char="•"/>
              </a:pPr>
              <a:r>
                <a:rPr lang="ru-RU" sz="1627" dirty="0"/>
                <a:t>освоения и использования информации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841502" y="3546532"/>
              <a:ext cx="6782731" cy="1054447"/>
            </a:xfrm>
            <a:prstGeom prst="rect">
              <a:avLst/>
            </a:prstGeom>
            <a:noFill/>
          </p:spPr>
          <p:txBody>
            <a:bodyPr wrap="square" lIns="87528" tIns="43764" rIns="87528" bIns="43764" rtlCol="0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1627" b="1" dirty="0"/>
                <a:t>ОСВОЕНИЕ ОСНОВ МАТЕМАТИКИ И ЕСТЕСТВЕННО-НАУЧНЫХ ПРЕДМЕТОВ:</a:t>
              </a:r>
            </a:p>
            <a:p>
              <a:pPr marL="153550" indent="-153550">
                <a:buFont typeface="Arial" panose="020B0604020202020204" pitchFamily="34" charset="0"/>
                <a:buChar char="•"/>
                <a:defRPr/>
              </a:pPr>
              <a:r>
                <a:rPr lang="ru-RU" sz="1627" dirty="0"/>
                <a:t>всех общеобразовательных курсов (4, 8 классы)</a:t>
              </a:r>
            </a:p>
            <a:p>
              <a:pPr marL="153550" indent="-153550">
                <a:buFont typeface="Arial" panose="020B0604020202020204" pitchFamily="34" charset="0"/>
                <a:buChar char="•"/>
                <a:defRPr/>
              </a:pPr>
              <a:r>
                <a:rPr lang="ru-RU" sz="1627" dirty="0"/>
                <a:t>углублённых курсов математики и физики (11 класс)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883746" y="4904739"/>
              <a:ext cx="6803053" cy="1082981"/>
            </a:xfrm>
            <a:prstGeom prst="rect">
              <a:avLst/>
            </a:prstGeom>
            <a:noFill/>
          </p:spPr>
          <p:txBody>
            <a:bodyPr wrap="square" lIns="87528" tIns="43764" rIns="87528" bIns="43764" rtlCol="0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1627" b="1" dirty="0"/>
                <a:t>СФОРМИРОВАННОСТЬ ФУНКЦИОНАЛЬНОЙ ГРАМОТНОСТИ:</a:t>
              </a:r>
            </a:p>
            <a:p>
              <a:pPr marL="153550" indent="-153550">
                <a:buFont typeface="Arial" panose="020B0604020202020204" pitchFamily="34" charset="0"/>
                <a:buChar char="•"/>
                <a:defRPr/>
              </a:pPr>
              <a:r>
                <a:rPr lang="ru-RU" sz="1723" dirty="0"/>
                <a:t>читательской</a:t>
              </a:r>
            </a:p>
            <a:p>
              <a:pPr marL="153550" indent="-153550">
                <a:buFont typeface="Arial" panose="020B0604020202020204" pitchFamily="34" charset="0"/>
                <a:buChar char="•"/>
                <a:defRPr/>
              </a:pPr>
              <a:r>
                <a:rPr lang="ru-RU" sz="1723" dirty="0"/>
                <a:t>математической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342132" y="5101199"/>
              <a:ext cx="3135293" cy="598542"/>
            </a:xfrm>
            <a:prstGeom prst="rect">
              <a:avLst/>
            </a:prstGeom>
            <a:noFill/>
          </p:spPr>
          <p:txBody>
            <a:bodyPr wrap="square" lIns="87528" tIns="43764" rIns="87528" bIns="43764" rtlCol="0">
              <a:spAutoFit/>
            </a:bodyPr>
            <a:lstStyle/>
            <a:p>
              <a:pPr marL="153550" indent="-153550">
                <a:buFont typeface="Arial" panose="020B0604020202020204" pitchFamily="34" charset="0"/>
                <a:buChar char="•"/>
                <a:defRPr/>
              </a:pPr>
              <a:r>
                <a:rPr lang="ru-RU" sz="1723" dirty="0" err="1"/>
                <a:t>естественно-научной</a:t>
              </a:r>
              <a:endParaRPr lang="ru-RU" sz="1723" dirty="0"/>
            </a:p>
            <a:p>
              <a:pPr marL="153550" indent="-153550">
                <a:buFont typeface="Arial" panose="020B0604020202020204" pitchFamily="34" charset="0"/>
                <a:buChar char="•"/>
                <a:defRPr/>
              </a:pPr>
              <a:r>
                <a:rPr lang="ru-RU" sz="1723" dirty="0"/>
                <a:t>финансовой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873587" y="5896200"/>
              <a:ext cx="6803053" cy="398147"/>
            </a:xfrm>
            <a:prstGeom prst="rect">
              <a:avLst/>
            </a:prstGeom>
            <a:noFill/>
          </p:spPr>
          <p:txBody>
            <a:bodyPr wrap="square" lIns="87528" tIns="43764" rIns="87528" bIns="43764" rtlCol="0">
              <a:sp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ru-RU" sz="1050" b="1" dirty="0"/>
                <a:t>СФОРМИРОВАННОСТЬ НАВЫКОВ РАЗРЕШЕНИЯ ПРОБЛЕМ, КРЕАТИВНОГО МЫШЛЕНИЯ</a:t>
              </a:r>
            </a:p>
          </p:txBody>
        </p:sp>
        <p:sp>
          <p:nvSpPr>
            <p:cNvPr id="337" name="TextBox 336"/>
            <p:cNvSpPr txBox="1"/>
            <p:nvPr/>
          </p:nvSpPr>
          <p:spPr>
            <a:xfrm>
              <a:off x="34345" y="1521441"/>
              <a:ext cx="12240143" cy="701149"/>
            </a:xfrm>
            <a:prstGeom prst="rect">
              <a:avLst/>
            </a:prstGeom>
            <a:noFill/>
          </p:spPr>
          <p:txBody>
            <a:bodyPr wrap="square" lIns="87528" tIns="43764" rIns="87528" bIns="43764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2297" b="1" dirty="0">
                  <a:solidFill>
                    <a:schemeClr val="tx2"/>
                  </a:solidFill>
                </a:rPr>
                <a:t>Оценка качества образования в международных рейтингах опирается на данные международных исследований </a:t>
              </a:r>
              <a:r>
                <a:rPr lang="en-US" sz="2297" b="1" dirty="0">
                  <a:solidFill>
                    <a:schemeClr val="tx2"/>
                  </a:solidFill>
                </a:rPr>
                <a:t>PIRLS, TIMSS </a:t>
              </a:r>
              <a:r>
                <a:rPr lang="ru-RU" sz="2297" b="1" dirty="0">
                  <a:solidFill>
                    <a:schemeClr val="tx2"/>
                  </a:solidFill>
                </a:rPr>
                <a:t>и </a:t>
              </a:r>
              <a:r>
                <a:rPr lang="en-US" sz="2297" b="1" dirty="0">
                  <a:solidFill>
                    <a:schemeClr val="tx2"/>
                  </a:solidFill>
                </a:rPr>
                <a:t>PISA</a:t>
              </a:r>
              <a:r>
                <a:rPr lang="ru-RU" sz="2297" b="1" dirty="0">
                  <a:solidFill>
                    <a:schemeClr val="tx2"/>
                  </a:solidFill>
                </a:rPr>
                <a:t> </a:t>
              </a:r>
              <a:endParaRPr lang="ru-RU" sz="2297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65770" y="2661208"/>
            <a:ext cx="1326107" cy="743903"/>
            <a:chOff x="3172" y="1756"/>
            <a:chExt cx="1336" cy="808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172" y="1756"/>
              <a:ext cx="1336" cy="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grpSp>
          <p:nvGrpSpPr>
            <p:cNvPr id="4" name="Group 205"/>
            <p:cNvGrpSpPr>
              <a:grpSpLocks/>
            </p:cNvGrpSpPr>
            <p:nvPr/>
          </p:nvGrpSpPr>
          <p:grpSpPr bwMode="auto">
            <a:xfrm>
              <a:off x="3172" y="1756"/>
              <a:ext cx="1346" cy="814"/>
              <a:chOff x="3172" y="1756"/>
              <a:chExt cx="1346" cy="814"/>
            </a:xfrm>
          </p:grpSpPr>
          <p:sp>
            <p:nvSpPr>
              <p:cNvPr id="1029" name="Freeform 5"/>
              <p:cNvSpPr>
                <a:spLocks/>
              </p:cNvSpPr>
              <p:nvPr/>
            </p:nvSpPr>
            <p:spPr bwMode="auto">
              <a:xfrm>
                <a:off x="3888" y="1980"/>
                <a:ext cx="123" cy="366"/>
              </a:xfrm>
              <a:custGeom>
                <a:avLst/>
                <a:gdLst/>
                <a:ahLst/>
                <a:cxnLst>
                  <a:cxn ang="0">
                    <a:pos x="533" y="37"/>
                  </a:cxn>
                  <a:cxn ang="0">
                    <a:pos x="533" y="1584"/>
                  </a:cxn>
                  <a:cxn ang="0">
                    <a:pos x="463" y="1576"/>
                  </a:cxn>
                  <a:cxn ang="0">
                    <a:pos x="463" y="1576"/>
                  </a:cxn>
                  <a:cxn ang="0">
                    <a:pos x="190" y="1576"/>
                  </a:cxn>
                  <a:cxn ang="0">
                    <a:pos x="0" y="1576"/>
                  </a:cxn>
                  <a:cxn ang="0">
                    <a:pos x="0" y="37"/>
                  </a:cxn>
                  <a:cxn ang="0">
                    <a:pos x="37" y="0"/>
                  </a:cxn>
                  <a:cxn ang="0">
                    <a:pos x="497" y="0"/>
                  </a:cxn>
                  <a:cxn ang="0">
                    <a:pos x="533" y="37"/>
                  </a:cxn>
                </a:cxnLst>
                <a:rect l="0" t="0" r="r" b="b"/>
                <a:pathLst>
                  <a:path w="533" h="1584">
                    <a:moveTo>
                      <a:pt x="533" y="37"/>
                    </a:moveTo>
                    <a:lnTo>
                      <a:pt x="533" y="1584"/>
                    </a:lnTo>
                    <a:cubicBezTo>
                      <a:pt x="511" y="1579"/>
                      <a:pt x="487" y="1576"/>
                      <a:pt x="463" y="1576"/>
                    </a:cubicBezTo>
                    <a:lnTo>
                      <a:pt x="463" y="1576"/>
                    </a:lnTo>
                    <a:lnTo>
                      <a:pt x="190" y="1576"/>
                    </a:lnTo>
                    <a:lnTo>
                      <a:pt x="0" y="1576"/>
                    </a:lnTo>
                    <a:lnTo>
                      <a:pt x="0" y="37"/>
                    </a:lnTo>
                    <a:cubicBezTo>
                      <a:pt x="0" y="17"/>
                      <a:pt x="17" y="0"/>
                      <a:pt x="37" y="0"/>
                    </a:cubicBezTo>
                    <a:lnTo>
                      <a:pt x="497" y="0"/>
                    </a:lnTo>
                    <a:cubicBezTo>
                      <a:pt x="517" y="0"/>
                      <a:pt x="533" y="17"/>
                      <a:pt x="533" y="37"/>
                    </a:cubicBezTo>
                    <a:close/>
                  </a:path>
                </a:pathLst>
              </a:custGeom>
              <a:solidFill>
                <a:srgbClr val="3765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4011" y="1980"/>
                <a:ext cx="122" cy="423"/>
              </a:xfrm>
              <a:custGeom>
                <a:avLst/>
                <a:gdLst/>
                <a:ahLst/>
                <a:cxnLst>
                  <a:cxn ang="0">
                    <a:pos x="533" y="37"/>
                  </a:cxn>
                  <a:cxn ang="0">
                    <a:pos x="533" y="1585"/>
                  </a:cxn>
                  <a:cxn ang="0">
                    <a:pos x="368" y="1676"/>
                  </a:cxn>
                  <a:cxn ang="0">
                    <a:pos x="368" y="1676"/>
                  </a:cxn>
                  <a:cxn ang="0">
                    <a:pos x="280" y="1829"/>
                  </a:cxn>
                  <a:cxn ang="0">
                    <a:pos x="257" y="1829"/>
                  </a:cxn>
                  <a:cxn ang="0">
                    <a:pos x="169" y="1676"/>
                  </a:cxn>
                  <a:cxn ang="0">
                    <a:pos x="169" y="1676"/>
                  </a:cxn>
                  <a:cxn ang="0">
                    <a:pos x="0" y="1584"/>
                  </a:cxn>
                  <a:cxn ang="0">
                    <a:pos x="0" y="37"/>
                  </a:cxn>
                  <a:cxn ang="0">
                    <a:pos x="37" y="0"/>
                  </a:cxn>
                  <a:cxn ang="0">
                    <a:pos x="497" y="0"/>
                  </a:cxn>
                  <a:cxn ang="0">
                    <a:pos x="533" y="37"/>
                  </a:cxn>
                </a:cxnLst>
                <a:rect l="0" t="0" r="r" b="b"/>
                <a:pathLst>
                  <a:path w="533" h="1829">
                    <a:moveTo>
                      <a:pt x="533" y="37"/>
                    </a:moveTo>
                    <a:lnTo>
                      <a:pt x="533" y="1585"/>
                    </a:lnTo>
                    <a:cubicBezTo>
                      <a:pt x="469" y="1599"/>
                      <a:pt x="412" y="1631"/>
                      <a:pt x="368" y="1676"/>
                    </a:cubicBezTo>
                    <a:lnTo>
                      <a:pt x="368" y="1676"/>
                    </a:lnTo>
                    <a:cubicBezTo>
                      <a:pt x="326" y="1718"/>
                      <a:pt x="295" y="1770"/>
                      <a:pt x="280" y="1829"/>
                    </a:cubicBezTo>
                    <a:lnTo>
                      <a:pt x="257" y="1829"/>
                    </a:lnTo>
                    <a:cubicBezTo>
                      <a:pt x="242" y="1770"/>
                      <a:pt x="211" y="1718"/>
                      <a:pt x="169" y="1676"/>
                    </a:cubicBezTo>
                    <a:lnTo>
                      <a:pt x="169" y="1676"/>
                    </a:lnTo>
                    <a:cubicBezTo>
                      <a:pt x="124" y="1630"/>
                      <a:pt x="66" y="1598"/>
                      <a:pt x="0" y="1584"/>
                    </a:cubicBezTo>
                    <a:lnTo>
                      <a:pt x="0" y="37"/>
                    </a:lnTo>
                    <a:cubicBezTo>
                      <a:pt x="0" y="17"/>
                      <a:pt x="17" y="0"/>
                      <a:pt x="37" y="0"/>
                    </a:cubicBezTo>
                    <a:lnTo>
                      <a:pt x="497" y="0"/>
                    </a:lnTo>
                    <a:cubicBezTo>
                      <a:pt x="517" y="0"/>
                      <a:pt x="533" y="17"/>
                      <a:pt x="533" y="37"/>
                    </a:cubicBezTo>
                    <a:close/>
                  </a:path>
                </a:pathLst>
              </a:custGeom>
              <a:solidFill>
                <a:srgbClr val="37658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4133" y="1980"/>
                <a:ext cx="123" cy="366"/>
              </a:xfrm>
              <a:custGeom>
                <a:avLst/>
                <a:gdLst/>
                <a:ahLst/>
                <a:cxnLst>
                  <a:cxn ang="0">
                    <a:pos x="533" y="37"/>
                  </a:cxn>
                  <a:cxn ang="0">
                    <a:pos x="533" y="1576"/>
                  </a:cxn>
                  <a:cxn ang="0">
                    <a:pos x="74" y="1576"/>
                  </a:cxn>
                  <a:cxn ang="0">
                    <a:pos x="74" y="1576"/>
                  </a:cxn>
                  <a:cxn ang="0">
                    <a:pos x="0" y="1585"/>
                  </a:cxn>
                  <a:cxn ang="0">
                    <a:pos x="0" y="37"/>
                  </a:cxn>
                  <a:cxn ang="0">
                    <a:pos x="37" y="0"/>
                  </a:cxn>
                  <a:cxn ang="0">
                    <a:pos x="497" y="0"/>
                  </a:cxn>
                  <a:cxn ang="0">
                    <a:pos x="533" y="37"/>
                  </a:cxn>
                </a:cxnLst>
                <a:rect l="0" t="0" r="r" b="b"/>
                <a:pathLst>
                  <a:path w="533" h="1585">
                    <a:moveTo>
                      <a:pt x="533" y="37"/>
                    </a:moveTo>
                    <a:lnTo>
                      <a:pt x="533" y="1576"/>
                    </a:lnTo>
                    <a:lnTo>
                      <a:pt x="74" y="1576"/>
                    </a:lnTo>
                    <a:lnTo>
                      <a:pt x="74" y="1576"/>
                    </a:lnTo>
                    <a:cubicBezTo>
                      <a:pt x="49" y="1576"/>
                      <a:pt x="24" y="1579"/>
                      <a:pt x="0" y="1585"/>
                    </a:cubicBezTo>
                    <a:lnTo>
                      <a:pt x="0" y="37"/>
                    </a:lnTo>
                    <a:cubicBezTo>
                      <a:pt x="0" y="17"/>
                      <a:pt x="17" y="0"/>
                      <a:pt x="37" y="0"/>
                    </a:cubicBezTo>
                    <a:lnTo>
                      <a:pt x="497" y="0"/>
                    </a:lnTo>
                    <a:cubicBezTo>
                      <a:pt x="517" y="0"/>
                      <a:pt x="533" y="17"/>
                      <a:pt x="533" y="37"/>
                    </a:cubicBezTo>
                    <a:close/>
                  </a:path>
                </a:pathLst>
              </a:custGeom>
              <a:solidFill>
                <a:srgbClr val="92AC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3949" y="1980"/>
                <a:ext cx="62" cy="366"/>
              </a:xfrm>
              <a:custGeom>
                <a:avLst/>
                <a:gdLst/>
                <a:ahLst/>
                <a:cxnLst>
                  <a:cxn ang="0">
                    <a:pos x="266" y="37"/>
                  </a:cxn>
                  <a:cxn ang="0">
                    <a:pos x="266" y="1584"/>
                  </a:cxn>
                  <a:cxn ang="0">
                    <a:pos x="196" y="1576"/>
                  </a:cxn>
                  <a:cxn ang="0">
                    <a:pos x="196" y="1576"/>
                  </a:cxn>
                  <a:cxn ang="0">
                    <a:pos x="0" y="1576"/>
                  </a:cxn>
                  <a:cxn ang="0">
                    <a:pos x="0" y="0"/>
                  </a:cxn>
                  <a:cxn ang="0">
                    <a:pos x="230" y="0"/>
                  </a:cxn>
                  <a:cxn ang="0">
                    <a:pos x="266" y="37"/>
                  </a:cxn>
                </a:cxnLst>
                <a:rect l="0" t="0" r="r" b="b"/>
                <a:pathLst>
                  <a:path w="266" h="1584">
                    <a:moveTo>
                      <a:pt x="266" y="37"/>
                    </a:moveTo>
                    <a:lnTo>
                      <a:pt x="266" y="1584"/>
                    </a:lnTo>
                    <a:cubicBezTo>
                      <a:pt x="244" y="1579"/>
                      <a:pt x="220" y="1576"/>
                      <a:pt x="196" y="1576"/>
                    </a:cubicBezTo>
                    <a:lnTo>
                      <a:pt x="196" y="1576"/>
                    </a:lnTo>
                    <a:lnTo>
                      <a:pt x="0" y="1576"/>
                    </a:lnTo>
                    <a:lnTo>
                      <a:pt x="0" y="0"/>
                    </a:lnTo>
                    <a:lnTo>
                      <a:pt x="230" y="0"/>
                    </a:lnTo>
                    <a:cubicBezTo>
                      <a:pt x="250" y="0"/>
                      <a:pt x="266" y="17"/>
                      <a:pt x="266" y="37"/>
                    </a:cubicBezTo>
                    <a:close/>
                  </a:path>
                </a:pathLst>
              </a:custGeom>
              <a:solidFill>
                <a:srgbClr val="2C526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4072" y="1980"/>
                <a:ext cx="61" cy="423"/>
              </a:xfrm>
              <a:custGeom>
                <a:avLst/>
                <a:gdLst/>
                <a:ahLst/>
                <a:cxnLst>
                  <a:cxn ang="0">
                    <a:pos x="266" y="37"/>
                  </a:cxn>
                  <a:cxn ang="0">
                    <a:pos x="266" y="1585"/>
                  </a:cxn>
                  <a:cxn ang="0">
                    <a:pos x="101" y="1676"/>
                  </a:cxn>
                  <a:cxn ang="0">
                    <a:pos x="101" y="1676"/>
                  </a:cxn>
                  <a:cxn ang="0">
                    <a:pos x="13" y="1829"/>
                  </a:cxn>
                  <a:cxn ang="0">
                    <a:pos x="0" y="1829"/>
                  </a:cxn>
                  <a:cxn ang="0">
                    <a:pos x="0" y="0"/>
                  </a:cxn>
                  <a:cxn ang="0">
                    <a:pos x="230" y="0"/>
                  </a:cxn>
                  <a:cxn ang="0">
                    <a:pos x="266" y="37"/>
                  </a:cxn>
                </a:cxnLst>
                <a:rect l="0" t="0" r="r" b="b"/>
                <a:pathLst>
                  <a:path w="266" h="1829">
                    <a:moveTo>
                      <a:pt x="266" y="37"/>
                    </a:moveTo>
                    <a:lnTo>
                      <a:pt x="266" y="1585"/>
                    </a:lnTo>
                    <a:cubicBezTo>
                      <a:pt x="202" y="1599"/>
                      <a:pt x="145" y="1631"/>
                      <a:pt x="101" y="1676"/>
                    </a:cubicBezTo>
                    <a:lnTo>
                      <a:pt x="101" y="1676"/>
                    </a:lnTo>
                    <a:cubicBezTo>
                      <a:pt x="59" y="1718"/>
                      <a:pt x="28" y="1770"/>
                      <a:pt x="13" y="1829"/>
                    </a:cubicBezTo>
                    <a:lnTo>
                      <a:pt x="0" y="1829"/>
                    </a:lnTo>
                    <a:lnTo>
                      <a:pt x="0" y="0"/>
                    </a:lnTo>
                    <a:lnTo>
                      <a:pt x="230" y="0"/>
                    </a:lnTo>
                    <a:cubicBezTo>
                      <a:pt x="250" y="0"/>
                      <a:pt x="266" y="17"/>
                      <a:pt x="266" y="37"/>
                    </a:cubicBezTo>
                    <a:close/>
                  </a:path>
                </a:pathLst>
              </a:custGeom>
              <a:solidFill>
                <a:srgbClr val="2C526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4195" y="1980"/>
                <a:ext cx="61" cy="364"/>
              </a:xfrm>
              <a:custGeom>
                <a:avLst/>
                <a:gdLst/>
                <a:ahLst/>
                <a:cxnLst>
                  <a:cxn ang="0">
                    <a:pos x="266" y="37"/>
                  </a:cxn>
                  <a:cxn ang="0">
                    <a:pos x="266" y="1576"/>
                  </a:cxn>
                  <a:cxn ang="0">
                    <a:pos x="0" y="1576"/>
                  </a:cxn>
                  <a:cxn ang="0">
                    <a:pos x="0" y="0"/>
                  </a:cxn>
                  <a:cxn ang="0">
                    <a:pos x="230" y="0"/>
                  </a:cxn>
                  <a:cxn ang="0">
                    <a:pos x="266" y="37"/>
                  </a:cxn>
                </a:cxnLst>
                <a:rect l="0" t="0" r="r" b="b"/>
                <a:pathLst>
                  <a:path w="266" h="1576">
                    <a:moveTo>
                      <a:pt x="266" y="37"/>
                    </a:moveTo>
                    <a:lnTo>
                      <a:pt x="266" y="1576"/>
                    </a:lnTo>
                    <a:lnTo>
                      <a:pt x="0" y="1576"/>
                    </a:lnTo>
                    <a:lnTo>
                      <a:pt x="0" y="0"/>
                    </a:lnTo>
                    <a:lnTo>
                      <a:pt x="230" y="0"/>
                    </a:lnTo>
                    <a:cubicBezTo>
                      <a:pt x="250" y="0"/>
                      <a:pt x="266" y="17"/>
                      <a:pt x="266" y="37"/>
                    </a:cubicBezTo>
                    <a:close/>
                  </a:path>
                </a:pathLst>
              </a:custGeom>
              <a:solidFill>
                <a:srgbClr val="7391C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3896" y="2038"/>
                <a:ext cx="107" cy="49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3896" y="2020"/>
                <a:ext cx="107" cy="12"/>
              </a:xfrm>
              <a:prstGeom prst="rect">
                <a:avLst/>
              </a:prstGeom>
              <a:solidFill>
                <a:srgbClr val="FFEA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4018" y="2038"/>
                <a:ext cx="108" cy="49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4018" y="2020"/>
                <a:ext cx="108" cy="12"/>
              </a:xfrm>
              <a:prstGeom prst="rect">
                <a:avLst/>
              </a:prstGeom>
              <a:solidFill>
                <a:srgbClr val="FFEA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4141" y="2038"/>
                <a:ext cx="108" cy="49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4141" y="2020"/>
                <a:ext cx="108" cy="12"/>
              </a:xfrm>
              <a:prstGeom prst="rect">
                <a:avLst/>
              </a:prstGeom>
              <a:solidFill>
                <a:srgbClr val="FFEA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3949" y="2038"/>
                <a:ext cx="54" cy="49"/>
              </a:xfrm>
              <a:prstGeom prst="rect">
                <a:avLst/>
              </a:prstGeom>
              <a:solidFill>
                <a:srgbClr val="F2AE3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3949" y="2020"/>
                <a:ext cx="54" cy="12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4072" y="2038"/>
                <a:ext cx="54" cy="49"/>
              </a:xfrm>
              <a:prstGeom prst="rect">
                <a:avLst/>
              </a:prstGeom>
              <a:solidFill>
                <a:srgbClr val="F2AE3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4072" y="2020"/>
                <a:ext cx="54" cy="12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4195" y="2038"/>
                <a:ext cx="54" cy="49"/>
              </a:xfrm>
              <a:prstGeom prst="rect">
                <a:avLst/>
              </a:prstGeom>
              <a:solidFill>
                <a:srgbClr val="F2AE3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4195" y="2020"/>
                <a:ext cx="54" cy="12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7" name="Freeform 23"/>
              <p:cNvSpPr>
                <a:spLocks noEditPoints="1"/>
              </p:cNvSpPr>
              <p:nvPr/>
            </p:nvSpPr>
            <p:spPr bwMode="auto">
              <a:xfrm>
                <a:off x="4255" y="1975"/>
                <a:ext cx="211" cy="595"/>
              </a:xfrm>
              <a:custGeom>
                <a:avLst/>
                <a:gdLst/>
                <a:ahLst/>
                <a:cxnLst>
                  <a:cxn ang="0">
                    <a:pos x="530" y="33"/>
                  </a:cxn>
                  <a:cxn ang="0">
                    <a:pos x="777" y="1599"/>
                  </a:cxn>
                  <a:cxn ang="0">
                    <a:pos x="237" y="1599"/>
                  </a:cxn>
                  <a:cxn ang="0">
                    <a:pos x="4" y="116"/>
                  </a:cxn>
                  <a:cxn ang="0">
                    <a:pos x="34" y="75"/>
                  </a:cxn>
                  <a:cxn ang="0">
                    <a:pos x="488" y="3"/>
                  </a:cxn>
                  <a:cxn ang="0">
                    <a:pos x="530" y="33"/>
                  </a:cxn>
                  <a:cxn ang="0">
                    <a:pos x="842" y="2012"/>
                  </a:cxn>
                  <a:cxn ang="0">
                    <a:pos x="912" y="2460"/>
                  </a:cxn>
                  <a:cxn ang="0">
                    <a:pos x="882" y="2502"/>
                  </a:cxn>
                  <a:cxn ang="0">
                    <a:pos x="428" y="2574"/>
                  </a:cxn>
                  <a:cxn ang="0">
                    <a:pos x="386" y="2543"/>
                  </a:cxn>
                  <a:cxn ang="0">
                    <a:pos x="302" y="2012"/>
                  </a:cxn>
                  <a:cxn ang="0">
                    <a:pos x="842" y="2012"/>
                  </a:cxn>
                </a:cxnLst>
                <a:rect l="0" t="0" r="r" b="b"/>
                <a:pathLst>
                  <a:path w="915" h="2577">
                    <a:moveTo>
                      <a:pt x="530" y="33"/>
                    </a:moveTo>
                    <a:lnTo>
                      <a:pt x="777" y="1599"/>
                    </a:lnTo>
                    <a:lnTo>
                      <a:pt x="237" y="1599"/>
                    </a:lnTo>
                    <a:lnTo>
                      <a:pt x="4" y="116"/>
                    </a:lnTo>
                    <a:cubicBezTo>
                      <a:pt x="0" y="97"/>
                      <a:pt x="14" y="78"/>
                      <a:pt x="34" y="75"/>
                    </a:cubicBezTo>
                    <a:lnTo>
                      <a:pt x="488" y="3"/>
                    </a:lnTo>
                    <a:cubicBezTo>
                      <a:pt x="508" y="0"/>
                      <a:pt x="527" y="14"/>
                      <a:pt x="530" y="33"/>
                    </a:cubicBezTo>
                    <a:close/>
                    <a:moveTo>
                      <a:pt x="842" y="2012"/>
                    </a:moveTo>
                    <a:lnTo>
                      <a:pt x="912" y="2460"/>
                    </a:lnTo>
                    <a:cubicBezTo>
                      <a:pt x="915" y="2480"/>
                      <a:pt x="902" y="2499"/>
                      <a:pt x="882" y="2502"/>
                    </a:cubicBezTo>
                    <a:lnTo>
                      <a:pt x="428" y="2574"/>
                    </a:lnTo>
                    <a:cubicBezTo>
                      <a:pt x="408" y="2577"/>
                      <a:pt x="389" y="2563"/>
                      <a:pt x="386" y="2543"/>
                    </a:cubicBezTo>
                    <a:lnTo>
                      <a:pt x="302" y="2012"/>
                    </a:lnTo>
                    <a:lnTo>
                      <a:pt x="842" y="2012"/>
                    </a:lnTo>
                    <a:close/>
                  </a:path>
                </a:pathLst>
              </a:custGeom>
              <a:solidFill>
                <a:srgbClr val="92AC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8" name="Freeform 24"/>
              <p:cNvSpPr>
                <a:spLocks noEditPoints="1"/>
              </p:cNvSpPr>
              <p:nvPr/>
            </p:nvSpPr>
            <p:spPr bwMode="auto">
              <a:xfrm>
                <a:off x="4315" y="1975"/>
                <a:ext cx="151" cy="586"/>
              </a:xfrm>
              <a:custGeom>
                <a:avLst/>
                <a:gdLst/>
                <a:ahLst/>
                <a:cxnLst>
                  <a:cxn ang="0">
                    <a:pos x="269" y="33"/>
                  </a:cxn>
                  <a:cxn ang="0">
                    <a:pos x="516" y="1599"/>
                  </a:cxn>
                  <a:cxn ang="0">
                    <a:pos x="246" y="1599"/>
                  </a:cxn>
                  <a:cxn ang="0">
                    <a:pos x="0" y="39"/>
                  </a:cxn>
                  <a:cxn ang="0">
                    <a:pos x="227" y="3"/>
                  </a:cxn>
                  <a:cxn ang="0">
                    <a:pos x="269" y="33"/>
                  </a:cxn>
                  <a:cxn ang="0">
                    <a:pos x="581" y="2012"/>
                  </a:cxn>
                  <a:cxn ang="0">
                    <a:pos x="651" y="2460"/>
                  </a:cxn>
                  <a:cxn ang="0">
                    <a:pos x="621" y="2502"/>
                  </a:cxn>
                  <a:cxn ang="0">
                    <a:pos x="394" y="2538"/>
                  </a:cxn>
                  <a:cxn ang="0">
                    <a:pos x="311" y="2012"/>
                  </a:cxn>
                  <a:cxn ang="0">
                    <a:pos x="581" y="2012"/>
                  </a:cxn>
                </a:cxnLst>
                <a:rect l="0" t="0" r="r" b="b"/>
                <a:pathLst>
                  <a:path w="654" h="2538">
                    <a:moveTo>
                      <a:pt x="269" y="33"/>
                    </a:moveTo>
                    <a:lnTo>
                      <a:pt x="516" y="1599"/>
                    </a:lnTo>
                    <a:lnTo>
                      <a:pt x="246" y="1599"/>
                    </a:lnTo>
                    <a:lnTo>
                      <a:pt x="0" y="39"/>
                    </a:lnTo>
                    <a:lnTo>
                      <a:pt x="227" y="3"/>
                    </a:lnTo>
                    <a:cubicBezTo>
                      <a:pt x="247" y="0"/>
                      <a:pt x="266" y="14"/>
                      <a:pt x="269" y="33"/>
                    </a:cubicBezTo>
                    <a:close/>
                    <a:moveTo>
                      <a:pt x="581" y="2012"/>
                    </a:moveTo>
                    <a:lnTo>
                      <a:pt x="651" y="2460"/>
                    </a:lnTo>
                    <a:cubicBezTo>
                      <a:pt x="654" y="2480"/>
                      <a:pt x="641" y="2499"/>
                      <a:pt x="621" y="2502"/>
                    </a:cubicBezTo>
                    <a:lnTo>
                      <a:pt x="394" y="2538"/>
                    </a:lnTo>
                    <a:lnTo>
                      <a:pt x="311" y="2012"/>
                    </a:lnTo>
                    <a:lnTo>
                      <a:pt x="581" y="2012"/>
                    </a:lnTo>
                    <a:close/>
                  </a:path>
                </a:pathLst>
              </a:custGeom>
              <a:solidFill>
                <a:srgbClr val="7391C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4337" y="2456"/>
                <a:ext cx="115" cy="65"/>
              </a:xfrm>
              <a:custGeom>
                <a:avLst/>
                <a:gdLst/>
                <a:ahLst/>
                <a:cxnLst>
                  <a:cxn ang="0">
                    <a:pos x="463" y="0"/>
                  </a:cxn>
                  <a:cxn ang="0">
                    <a:pos x="496" y="210"/>
                  </a:cxn>
                  <a:cxn ang="0">
                    <a:pos x="33" y="282"/>
                  </a:cxn>
                  <a:cxn ang="0">
                    <a:pos x="0" y="72"/>
                  </a:cxn>
                  <a:cxn ang="0">
                    <a:pos x="463" y="0"/>
                  </a:cxn>
                </a:cxnLst>
                <a:rect l="0" t="0" r="r" b="b"/>
                <a:pathLst>
                  <a:path w="496" h="282">
                    <a:moveTo>
                      <a:pt x="463" y="0"/>
                    </a:moveTo>
                    <a:lnTo>
                      <a:pt x="496" y="210"/>
                    </a:lnTo>
                    <a:lnTo>
                      <a:pt x="33" y="282"/>
                    </a:lnTo>
                    <a:lnTo>
                      <a:pt x="0" y="72"/>
                    </a:lnTo>
                    <a:lnTo>
                      <a:pt x="463" y="0"/>
                    </a:lnTo>
                    <a:close/>
                  </a:path>
                </a:pathLst>
              </a:custGeom>
              <a:solidFill>
                <a:srgbClr val="FFD07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4271" y="2032"/>
                <a:ext cx="114" cy="66"/>
              </a:xfrm>
              <a:custGeom>
                <a:avLst/>
                <a:gdLst/>
                <a:ahLst/>
                <a:cxnLst>
                  <a:cxn ang="0">
                    <a:pos x="462" y="0"/>
                  </a:cxn>
                  <a:cxn ang="0">
                    <a:pos x="495" y="210"/>
                  </a:cxn>
                  <a:cxn ang="0">
                    <a:pos x="33" y="283"/>
                  </a:cxn>
                  <a:cxn ang="0">
                    <a:pos x="0" y="73"/>
                  </a:cxn>
                  <a:cxn ang="0">
                    <a:pos x="462" y="0"/>
                  </a:cxn>
                </a:cxnLst>
                <a:rect l="0" t="0" r="r" b="b"/>
                <a:pathLst>
                  <a:path w="495" h="283">
                    <a:moveTo>
                      <a:pt x="462" y="0"/>
                    </a:moveTo>
                    <a:lnTo>
                      <a:pt x="495" y="210"/>
                    </a:lnTo>
                    <a:lnTo>
                      <a:pt x="33" y="283"/>
                    </a:lnTo>
                    <a:lnTo>
                      <a:pt x="0" y="73"/>
                    </a:lnTo>
                    <a:lnTo>
                      <a:pt x="462" y="0"/>
                    </a:lnTo>
                    <a:close/>
                  </a:path>
                </a:pathLst>
              </a:custGeom>
              <a:solidFill>
                <a:srgbClr val="FFD07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4335" y="2440"/>
                <a:ext cx="108" cy="26"/>
              </a:xfrm>
              <a:custGeom>
                <a:avLst/>
                <a:gdLst/>
                <a:ahLst/>
                <a:cxnLst>
                  <a:cxn ang="0">
                    <a:pos x="464" y="0"/>
                  </a:cxn>
                  <a:cxn ang="0">
                    <a:pos x="471" y="42"/>
                  </a:cxn>
                  <a:cxn ang="0">
                    <a:pos x="8" y="115"/>
                  </a:cxn>
                  <a:cxn ang="0">
                    <a:pos x="0" y="64"/>
                  </a:cxn>
                  <a:cxn ang="0">
                    <a:pos x="407" y="0"/>
                  </a:cxn>
                  <a:cxn ang="0">
                    <a:pos x="464" y="0"/>
                  </a:cxn>
                </a:cxnLst>
                <a:rect l="0" t="0" r="r" b="b"/>
                <a:pathLst>
                  <a:path w="471" h="115">
                    <a:moveTo>
                      <a:pt x="464" y="0"/>
                    </a:moveTo>
                    <a:lnTo>
                      <a:pt x="471" y="42"/>
                    </a:lnTo>
                    <a:lnTo>
                      <a:pt x="8" y="115"/>
                    </a:lnTo>
                    <a:lnTo>
                      <a:pt x="0" y="64"/>
                    </a:lnTo>
                    <a:lnTo>
                      <a:pt x="407" y="0"/>
                    </a:lnTo>
                    <a:lnTo>
                      <a:pt x="464" y="0"/>
                    </a:lnTo>
                    <a:close/>
                  </a:path>
                </a:pathLst>
              </a:custGeom>
              <a:solidFill>
                <a:srgbClr val="FFE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4268" y="2014"/>
                <a:ext cx="109" cy="29"/>
              </a:xfrm>
              <a:custGeom>
                <a:avLst/>
                <a:gdLst/>
                <a:ahLst/>
                <a:cxnLst>
                  <a:cxn ang="0">
                    <a:pos x="463" y="0"/>
                  </a:cxn>
                  <a:cxn ang="0">
                    <a:pos x="471" y="51"/>
                  </a:cxn>
                  <a:cxn ang="0">
                    <a:pos x="8" y="124"/>
                  </a:cxn>
                  <a:cxn ang="0">
                    <a:pos x="0" y="73"/>
                  </a:cxn>
                  <a:cxn ang="0">
                    <a:pos x="463" y="0"/>
                  </a:cxn>
                </a:cxnLst>
                <a:rect l="0" t="0" r="r" b="b"/>
                <a:pathLst>
                  <a:path w="471" h="124">
                    <a:moveTo>
                      <a:pt x="463" y="0"/>
                    </a:moveTo>
                    <a:lnTo>
                      <a:pt x="471" y="51"/>
                    </a:lnTo>
                    <a:lnTo>
                      <a:pt x="8" y="124"/>
                    </a:lnTo>
                    <a:lnTo>
                      <a:pt x="0" y="73"/>
                    </a:lnTo>
                    <a:lnTo>
                      <a:pt x="463" y="0"/>
                    </a:lnTo>
                    <a:close/>
                  </a:path>
                </a:pathLst>
              </a:custGeom>
              <a:solidFill>
                <a:srgbClr val="FFEA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4391" y="2456"/>
                <a:ext cx="61" cy="57"/>
              </a:xfrm>
              <a:custGeom>
                <a:avLst/>
                <a:gdLst/>
                <a:ahLst/>
                <a:cxnLst>
                  <a:cxn ang="0">
                    <a:pos x="231" y="0"/>
                  </a:cxn>
                  <a:cxn ang="0">
                    <a:pos x="264" y="210"/>
                  </a:cxn>
                  <a:cxn ang="0">
                    <a:pos x="33" y="246"/>
                  </a:cxn>
                  <a:cxn ang="0">
                    <a:pos x="0" y="36"/>
                  </a:cxn>
                  <a:cxn ang="0">
                    <a:pos x="231" y="0"/>
                  </a:cxn>
                </a:cxnLst>
                <a:rect l="0" t="0" r="r" b="b"/>
                <a:pathLst>
                  <a:path w="264" h="246">
                    <a:moveTo>
                      <a:pt x="231" y="0"/>
                    </a:moveTo>
                    <a:lnTo>
                      <a:pt x="264" y="210"/>
                    </a:lnTo>
                    <a:lnTo>
                      <a:pt x="33" y="246"/>
                    </a:lnTo>
                    <a:lnTo>
                      <a:pt x="0" y="36"/>
                    </a:lnTo>
                    <a:lnTo>
                      <a:pt x="231" y="0"/>
                    </a:lnTo>
                    <a:close/>
                  </a:path>
                </a:pathLst>
              </a:custGeom>
              <a:solidFill>
                <a:srgbClr val="F2AE3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4324" y="2032"/>
                <a:ext cx="61" cy="58"/>
              </a:xfrm>
              <a:custGeom>
                <a:avLst/>
                <a:gdLst/>
                <a:ahLst/>
                <a:cxnLst>
                  <a:cxn ang="0">
                    <a:pos x="231" y="0"/>
                  </a:cxn>
                  <a:cxn ang="0">
                    <a:pos x="264" y="210"/>
                  </a:cxn>
                  <a:cxn ang="0">
                    <a:pos x="33" y="247"/>
                  </a:cxn>
                  <a:cxn ang="0">
                    <a:pos x="0" y="37"/>
                  </a:cxn>
                  <a:cxn ang="0">
                    <a:pos x="231" y="0"/>
                  </a:cxn>
                </a:cxnLst>
                <a:rect l="0" t="0" r="r" b="b"/>
                <a:pathLst>
                  <a:path w="264" h="247">
                    <a:moveTo>
                      <a:pt x="231" y="0"/>
                    </a:moveTo>
                    <a:lnTo>
                      <a:pt x="264" y="210"/>
                    </a:lnTo>
                    <a:lnTo>
                      <a:pt x="33" y="247"/>
                    </a:lnTo>
                    <a:lnTo>
                      <a:pt x="0" y="37"/>
                    </a:lnTo>
                    <a:lnTo>
                      <a:pt x="231" y="0"/>
                    </a:lnTo>
                    <a:close/>
                  </a:path>
                </a:pathLst>
              </a:custGeom>
              <a:solidFill>
                <a:srgbClr val="F2AE3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4388" y="2440"/>
                <a:ext cx="55" cy="18"/>
              </a:xfrm>
              <a:custGeom>
                <a:avLst/>
                <a:gdLst/>
                <a:ahLst/>
                <a:cxnLst>
                  <a:cxn ang="0">
                    <a:pos x="233" y="0"/>
                  </a:cxn>
                  <a:cxn ang="0">
                    <a:pos x="240" y="42"/>
                  </a:cxn>
                  <a:cxn ang="0">
                    <a:pos x="8" y="79"/>
                  </a:cxn>
                  <a:cxn ang="0">
                    <a:pos x="0" y="28"/>
                  </a:cxn>
                  <a:cxn ang="0">
                    <a:pos x="176" y="0"/>
                  </a:cxn>
                  <a:cxn ang="0">
                    <a:pos x="233" y="0"/>
                  </a:cxn>
                </a:cxnLst>
                <a:rect l="0" t="0" r="r" b="b"/>
                <a:pathLst>
                  <a:path w="240" h="79">
                    <a:moveTo>
                      <a:pt x="233" y="0"/>
                    </a:moveTo>
                    <a:lnTo>
                      <a:pt x="240" y="42"/>
                    </a:lnTo>
                    <a:lnTo>
                      <a:pt x="8" y="79"/>
                    </a:lnTo>
                    <a:lnTo>
                      <a:pt x="0" y="28"/>
                    </a:lnTo>
                    <a:lnTo>
                      <a:pt x="176" y="0"/>
                    </a:lnTo>
                    <a:lnTo>
                      <a:pt x="233" y="0"/>
                    </a:lnTo>
                    <a:close/>
                  </a:path>
                </a:pathLst>
              </a:custGeom>
              <a:solidFill>
                <a:srgbClr val="FFD07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4322" y="2014"/>
                <a:ext cx="55" cy="21"/>
              </a:xfrm>
              <a:custGeom>
                <a:avLst/>
                <a:gdLst/>
                <a:ahLst/>
                <a:cxnLst>
                  <a:cxn ang="0">
                    <a:pos x="231" y="0"/>
                  </a:cxn>
                  <a:cxn ang="0">
                    <a:pos x="239" y="51"/>
                  </a:cxn>
                  <a:cxn ang="0">
                    <a:pos x="8" y="87"/>
                  </a:cxn>
                  <a:cxn ang="0">
                    <a:pos x="0" y="37"/>
                  </a:cxn>
                  <a:cxn ang="0">
                    <a:pos x="231" y="0"/>
                  </a:cxn>
                </a:cxnLst>
                <a:rect l="0" t="0" r="r" b="b"/>
                <a:pathLst>
                  <a:path w="239" h="87">
                    <a:moveTo>
                      <a:pt x="231" y="0"/>
                    </a:moveTo>
                    <a:lnTo>
                      <a:pt x="239" y="51"/>
                    </a:lnTo>
                    <a:lnTo>
                      <a:pt x="8" y="87"/>
                    </a:lnTo>
                    <a:lnTo>
                      <a:pt x="0" y="37"/>
                    </a:lnTo>
                    <a:lnTo>
                      <a:pt x="231" y="0"/>
                    </a:lnTo>
                    <a:close/>
                  </a:path>
                </a:pathLst>
              </a:custGeom>
              <a:solidFill>
                <a:srgbClr val="FFD07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4195" y="2151"/>
                <a:ext cx="29" cy="193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4165" y="2151"/>
                <a:ext cx="30" cy="193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3232" y="1940"/>
                <a:ext cx="325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3232" y="1955"/>
                <a:ext cx="325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>
                <a:off x="3232" y="1969"/>
                <a:ext cx="325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3232" y="1984"/>
                <a:ext cx="325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3" name="Rectangle 39"/>
              <p:cNvSpPr>
                <a:spLocks noChangeArrowheads="1"/>
              </p:cNvSpPr>
              <p:nvPr/>
            </p:nvSpPr>
            <p:spPr bwMode="auto">
              <a:xfrm>
                <a:off x="3232" y="1998"/>
                <a:ext cx="325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4" name="Rectangle 40"/>
              <p:cNvSpPr>
                <a:spLocks noChangeArrowheads="1"/>
              </p:cNvSpPr>
              <p:nvPr/>
            </p:nvSpPr>
            <p:spPr bwMode="auto">
              <a:xfrm>
                <a:off x="3232" y="2012"/>
                <a:ext cx="325" cy="8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5" name="Rectangle 41"/>
              <p:cNvSpPr>
                <a:spLocks noChangeArrowheads="1"/>
              </p:cNvSpPr>
              <p:nvPr/>
            </p:nvSpPr>
            <p:spPr bwMode="auto">
              <a:xfrm>
                <a:off x="3232" y="1947"/>
                <a:ext cx="325" cy="8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>
                <a:off x="3232" y="1962"/>
                <a:ext cx="325" cy="7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>
                <a:off x="3232" y="1976"/>
                <a:ext cx="325" cy="8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3232" y="1991"/>
                <a:ext cx="325" cy="7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/>
            </p:nvSpPr>
            <p:spPr bwMode="auto">
              <a:xfrm>
                <a:off x="3232" y="2005"/>
                <a:ext cx="325" cy="7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3232" y="2020"/>
                <a:ext cx="325" cy="7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/>
            </p:nvSpPr>
            <p:spPr bwMode="auto">
              <a:xfrm>
                <a:off x="3232" y="2027"/>
                <a:ext cx="325" cy="5"/>
              </a:xfrm>
              <a:prstGeom prst="rect">
                <a:avLst/>
              </a:prstGeom>
              <a:solidFill>
                <a:srgbClr val="79A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2" name="Freeform 48"/>
              <p:cNvSpPr>
                <a:spLocks/>
              </p:cNvSpPr>
              <p:nvPr/>
            </p:nvSpPr>
            <p:spPr bwMode="auto">
              <a:xfrm>
                <a:off x="3557" y="1940"/>
                <a:ext cx="322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01" y="0"/>
                  </a:cxn>
                  <a:cxn ang="0">
                    <a:pos x="1391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401" h="31">
                    <a:moveTo>
                      <a:pt x="0" y="0"/>
                    </a:moveTo>
                    <a:lnTo>
                      <a:pt x="1401" y="0"/>
                    </a:lnTo>
                    <a:cubicBezTo>
                      <a:pt x="1397" y="10"/>
                      <a:pt x="1394" y="21"/>
                      <a:pt x="1391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3" name="Freeform 49"/>
              <p:cNvSpPr>
                <a:spLocks/>
              </p:cNvSpPr>
              <p:nvPr/>
            </p:nvSpPr>
            <p:spPr bwMode="auto">
              <a:xfrm>
                <a:off x="3557" y="1955"/>
                <a:ext cx="31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84" y="0"/>
                  </a:cxn>
                  <a:cxn ang="0">
                    <a:pos x="1380" y="30"/>
                  </a:cxn>
                  <a:cxn ang="0">
                    <a:pos x="1380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84" h="31">
                    <a:moveTo>
                      <a:pt x="0" y="0"/>
                    </a:moveTo>
                    <a:lnTo>
                      <a:pt x="1384" y="0"/>
                    </a:lnTo>
                    <a:cubicBezTo>
                      <a:pt x="1383" y="9"/>
                      <a:pt x="1381" y="19"/>
                      <a:pt x="1380" y="30"/>
                    </a:cubicBezTo>
                    <a:lnTo>
                      <a:pt x="1380" y="31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auto">
              <a:xfrm>
                <a:off x="3557" y="1969"/>
                <a:ext cx="31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76" y="0"/>
                  </a:cxn>
                  <a:cxn ang="0">
                    <a:pos x="1374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76" h="31">
                    <a:moveTo>
                      <a:pt x="0" y="0"/>
                    </a:moveTo>
                    <a:lnTo>
                      <a:pt x="1376" y="0"/>
                    </a:lnTo>
                    <a:cubicBezTo>
                      <a:pt x="1375" y="10"/>
                      <a:pt x="1375" y="21"/>
                      <a:pt x="1374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5" name="Freeform 51"/>
              <p:cNvSpPr>
                <a:spLocks/>
              </p:cNvSpPr>
              <p:nvPr/>
            </p:nvSpPr>
            <p:spPr bwMode="auto">
              <a:xfrm>
                <a:off x="3557" y="1984"/>
                <a:ext cx="31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73" y="0"/>
                  </a:cxn>
                  <a:cxn ang="0">
                    <a:pos x="1373" y="11"/>
                  </a:cxn>
                  <a:cxn ang="0">
                    <a:pos x="1373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73" h="31">
                    <a:moveTo>
                      <a:pt x="0" y="0"/>
                    </a:moveTo>
                    <a:lnTo>
                      <a:pt x="1373" y="0"/>
                    </a:lnTo>
                    <a:lnTo>
                      <a:pt x="1373" y="11"/>
                    </a:lnTo>
                    <a:cubicBezTo>
                      <a:pt x="1373" y="18"/>
                      <a:pt x="1373" y="25"/>
                      <a:pt x="1373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auto">
              <a:xfrm>
                <a:off x="3557" y="1998"/>
                <a:ext cx="31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75" y="0"/>
                  </a:cxn>
                  <a:cxn ang="0">
                    <a:pos x="1377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77" h="31">
                    <a:moveTo>
                      <a:pt x="0" y="0"/>
                    </a:moveTo>
                    <a:lnTo>
                      <a:pt x="1375" y="0"/>
                    </a:lnTo>
                    <a:cubicBezTo>
                      <a:pt x="1375" y="10"/>
                      <a:pt x="1376" y="20"/>
                      <a:pt x="1377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auto">
              <a:xfrm>
                <a:off x="3557" y="2012"/>
                <a:ext cx="319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81" y="0"/>
                  </a:cxn>
                  <a:cxn ang="0">
                    <a:pos x="1386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86" h="31">
                    <a:moveTo>
                      <a:pt x="0" y="0"/>
                    </a:moveTo>
                    <a:lnTo>
                      <a:pt x="1381" y="0"/>
                    </a:lnTo>
                    <a:cubicBezTo>
                      <a:pt x="1382" y="11"/>
                      <a:pt x="1384" y="21"/>
                      <a:pt x="1386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auto">
              <a:xfrm>
                <a:off x="3557" y="1947"/>
                <a:ext cx="320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91" y="0"/>
                  </a:cxn>
                  <a:cxn ang="0">
                    <a:pos x="1384" y="3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w="1391" h="32">
                    <a:moveTo>
                      <a:pt x="0" y="0"/>
                    </a:moveTo>
                    <a:lnTo>
                      <a:pt x="1391" y="0"/>
                    </a:lnTo>
                    <a:cubicBezTo>
                      <a:pt x="1389" y="10"/>
                      <a:pt x="1386" y="21"/>
                      <a:pt x="1384" y="32"/>
                    </a:cubicBez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auto">
              <a:xfrm>
                <a:off x="3557" y="1962"/>
                <a:ext cx="31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80" y="0"/>
                  </a:cxn>
                  <a:cxn ang="0">
                    <a:pos x="1376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80" h="31">
                    <a:moveTo>
                      <a:pt x="0" y="0"/>
                    </a:moveTo>
                    <a:lnTo>
                      <a:pt x="1380" y="0"/>
                    </a:lnTo>
                    <a:cubicBezTo>
                      <a:pt x="1378" y="10"/>
                      <a:pt x="1377" y="20"/>
                      <a:pt x="1376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auto">
              <a:xfrm>
                <a:off x="3557" y="1976"/>
                <a:ext cx="316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74" y="0"/>
                  </a:cxn>
                  <a:cxn ang="0">
                    <a:pos x="1373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74" h="31">
                    <a:moveTo>
                      <a:pt x="0" y="0"/>
                    </a:moveTo>
                    <a:lnTo>
                      <a:pt x="1374" y="0"/>
                    </a:lnTo>
                    <a:cubicBezTo>
                      <a:pt x="1374" y="10"/>
                      <a:pt x="1373" y="21"/>
                      <a:pt x="1373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auto">
              <a:xfrm>
                <a:off x="3557" y="1991"/>
                <a:ext cx="31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73" y="0"/>
                  </a:cxn>
                  <a:cxn ang="0">
                    <a:pos x="1375" y="32"/>
                  </a:cxn>
                  <a:cxn ang="0">
                    <a:pos x="0" y="32"/>
                  </a:cxn>
                  <a:cxn ang="0">
                    <a:pos x="0" y="0"/>
                  </a:cxn>
                </a:cxnLst>
                <a:rect l="0" t="0" r="r" b="b"/>
                <a:pathLst>
                  <a:path w="1375" h="32">
                    <a:moveTo>
                      <a:pt x="0" y="0"/>
                    </a:moveTo>
                    <a:lnTo>
                      <a:pt x="1373" y="0"/>
                    </a:lnTo>
                    <a:cubicBezTo>
                      <a:pt x="1374" y="11"/>
                      <a:pt x="1374" y="21"/>
                      <a:pt x="1375" y="32"/>
                    </a:cubicBez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auto">
              <a:xfrm>
                <a:off x="3557" y="2005"/>
                <a:ext cx="31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77" y="0"/>
                  </a:cxn>
                  <a:cxn ang="0">
                    <a:pos x="1380" y="22"/>
                  </a:cxn>
                  <a:cxn ang="0">
                    <a:pos x="1381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81" h="31">
                    <a:moveTo>
                      <a:pt x="0" y="0"/>
                    </a:moveTo>
                    <a:lnTo>
                      <a:pt x="1377" y="0"/>
                    </a:lnTo>
                    <a:cubicBezTo>
                      <a:pt x="1378" y="7"/>
                      <a:pt x="1379" y="15"/>
                      <a:pt x="1380" y="22"/>
                    </a:cubicBezTo>
                    <a:lnTo>
                      <a:pt x="1381" y="31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auto">
              <a:xfrm>
                <a:off x="3557" y="2020"/>
                <a:ext cx="321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86" y="0"/>
                  </a:cxn>
                  <a:cxn ang="0">
                    <a:pos x="1394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94" h="31">
                    <a:moveTo>
                      <a:pt x="0" y="0"/>
                    </a:moveTo>
                    <a:lnTo>
                      <a:pt x="1386" y="0"/>
                    </a:lnTo>
                    <a:cubicBezTo>
                      <a:pt x="1389" y="11"/>
                      <a:pt x="1391" y="21"/>
                      <a:pt x="1394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auto">
              <a:xfrm>
                <a:off x="3557" y="2027"/>
                <a:ext cx="322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94" y="0"/>
                  </a:cxn>
                  <a:cxn ang="0">
                    <a:pos x="1401" y="21"/>
                  </a:cxn>
                  <a:cxn ang="0">
                    <a:pos x="0" y="21"/>
                  </a:cxn>
                  <a:cxn ang="0">
                    <a:pos x="0" y="0"/>
                  </a:cxn>
                </a:cxnLst>
                <a:rect l="0" t="0" r="r" b="b"/>
                <a:pathLst>
                  <a:path w="1401" h="21">
                    <a:moveTo>
                      <a:pt x="0" y="0"/>
                    </a:moveTo>
                    <a:lnTo>
                      <a:pt x="1394" y="0"/>
                    </a:lnTo>
                    <a:cubicBezTo>
                      <a:pt x="1396" y="7"/>
                      <a:pt x="1398" y="15"/>
                      <a:pt x="1401" y="21"/>
                    </a:cubicBez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AA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5" name="Freeform 61"/>
              <p:cNvSpPr>
                <a:spLocks/>
              </p:cNvSpPr>
              <p:nvPr/>
            </p:nvSpPr>
            <p:spPr bwMode="auto">
              <a:xfrm>
                <a:off x="3225" y="1919"/>
                <a:ext cx="663" cy="134"/>
              </a:xfrm>
              <a:custGeom>
                <a:avLst/>
                <a:gdLst/>
                <a:ahLst/>
                <a:cxnLst>
                  <a:cxn ang="0">
                    <a:pos x="2877" y="578"/>
                  </a:cxn>
                  <a:cxn ang="0">
                    <a:pos x="123" y="578"/>
                  </a:cxn>
                  <a:cxn ang="0">
                    <a:pos x="6" y="394"/>
                  </a:cxn>
                  <a:cxn ang="0">
                    <a:pos x="0" y="289"/>
                  </a:cxn>
                  <a:cxn ang="0">
                    <a:pos x="6" y="184"/>
                  </a:cxn>
                  <a:cxn ang="0">
                    <a:pos x="123" y="0"/>
                  </a:cxn>
                  <a:cxn ang="0">
                    <a:pos x="2877" y="0"/>
                  </a:cxn>
                  <a:cxn ang="0">
                    <a:pos x="2877" y="91"/>
                  </a:cxn>
                  <a:cxn ang="0">
                    <a:pos x="123" y="91"/>
                  </a:cxn>
                  <a:cxn ang="0">
                    <a:pos x="97" y="195"/>
                  </a:cxn>
                  <a:cxn ang="0">
                    <a:pos x="91" y="289"/>
                  </a:cxn>
                  <a:cxn ang="0">
                    <a:pos x="97" y="383"/>
                  </a:cxn>
                  <a:cxn ang="0">
                    <a:pos x="123" y="486"/>
                  </a:cxn>
                  <a:cxn ang="0">
                    <a:pos x="2877" y="486"/>
                  </a:cxn>
                  <a:cxn ang="0">
                    <a:pos x="2877" y="578"/>
                  </a:cxn>
                </a:cxnLst>
                <a:rect l="0" t="0" r="r" b="b"/>
                <a:pathLst>
                  <a:path w="2877" h="578">
                    <a:moveTo>
                      <a:pt x="2877" y="578"/>
                    </a:moveTo>
                    <a:lnTo>
                      <a:pt x="123" y="578"/>
                    </a:lnTo>
                    <a:cubicBezTo>
                      <a:pt x="57" y="578"/>
                      <a:pt x="19" y="497"/>
                      <a:pt x="6" y="394"/>
                    </a:cubicBezTo>
                    <a:cubicBezTo>
                      <a:pt x="2" y="360"/>
                      <a:pt x="0" y="324"/>
                      <a:pt x="0" y="289"/>
                    </a:cubicBezTo>
                    <a:cubicBezTo>
                      <a:pt x="0" y="254"/>
                      <a:pt x="2" y="218"/>
                      <a:pt x="6" y="184"/>
                    </a:cubicBezTo>
                    <a:cubicBezTo>
                      <a:pt x="19" y="80"/>
                      <a:pt x="57" y="0"/>
                      <a:pt x="123" y="0"/>
                    </a:cubicBezTo>
                    <a:lnTo>
                      <a:pt x="2877" y="0"/>
                    </a:lnTo>
                    <a:lnTo>
                      <a:pt x="2877" y="91"/>
                    </a:lnTo>
                    <a:lnTo>
                      <a:pt x="123" y="91"/>
                    </a:lnTo>
                    <a:cubicBezTo>
                      <a:pt x="114" y="91"/>
                      <a:pt x="104" y="137"/>
                      <a:pt x="97" y="195"/>
                    </a:cubicBezTo>
                    <a:cubicBezTo>
                      <a:pt x="93" y="224"/>
                      <a:pt x="91" y="256"/>
                      <a:pt x="91" y="289"/>
                    </a:cubicBezTo>
                    <a:cubicBezTo>
                      <a:pt x="91" y="322"/>
                      <a:pt x="93" y="354"/>
                      <a:pt x="97" y="383"/>
                    </a:cubicBezTo>
                    <a:cubicBezTo>
                      <a:pt x="104" y="441"/>
                      <a:pt x="114" y="486"/>
                      <a:pt x="123" y="486"/>
                    </a:cubicBezTo>
                    <a:lnTo>
                      <a:pt x="2877" y="486"/>
                    </a:lnTo>
                    <a:lnTo>
                      <a:pt x="2877" y="578"/>
                    </a:lnTo>
                    <a:close/>
                  </a:path>
                </a:pathLst>
              </a:custGeom>
              <a:solidFill>
                <a:srgbClr val="43505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6" name="Freeform 62"/>
              <p:cNvSpPr>
                <a:spLocks noEditPoints="1"/>
              </p:cNvSpPr>
              <p:nvPr/>
            </p:nvSpPr>
            <p:spPr bwMode="auto">
              <a:xfrm>
                <a:off x="3557" y="1919"/>
                <a:ext cx="331" cy="134"/>
              </a:xfrm>
              <a:custGeom>
                <a:avLst/>
                <a:gdLst/>
                <a:ahLst/>
                <a:cxnLst>
                  <a:cxn ang="0">
                    <a:pos x="1439" y="578"/>
                  </a:cxn>
                  <a:cxn ang="0">
                    <a:pos x="0" y="578"/>
                  </a:cxn>
                  <a:cxn ang="0">
                    <a:pos x="0" y="486"/>
                  </a:cxn>
                  <a:cxn ang="0">
                    <a:pos x="1439" y="486"/>
                  </a:cxn>
                  <a:cxn ang="0">
                    <a:pos x="1439" y="578"/>
                  </a:cxn>
                  <a:cxn ang="0">
                    <a:pos x="0" y="0"/>
                  </a:cxn>
                  <a:cxn ang="0">
                    <a:pos x="1439" y="0"/>
                  </a:cxn>
                  <a:cxn ang="0">
                    <a:pos x="1439" y="91"/>
                  </a:cxn>
                  <a:cxn ang="0">
                    <a:pos x="0" y="91"/>
                  </a:cxn>
                  <a:cxn ang="0">
                    <a:pos x="0" y="0"/>
                  </a:cxn>
                </a:cxnLst>
                <a:rect l="0" t="0" r="r" b="b"/>
                <a:pathLst>
                  <a:path w="1439" h="578">
                    <a:moveTo>
                      <a:pt x="1439" y="578"/>
                    </a:moveTo>
                    <a:lnTo>
                      <a:pt x="0" y="578"/>
                    </a:lnTo>
                    <a:lnTo>
                      <a:pt x="0" y="486"/>
                    </a:lnTo>
                    <a:lnTo>
                      <a:pt x="1439" y="486"/>
                    </a:lnTo>
                    <a:lnTo>
                      <a:pt x="1439" y="578"/>
                    </a:lnTo>
                    <a:close/>
                    <a:moveTo>
                      <a:pt x="0" y="0"/>
                    </a:moveTo>
                    <a:lnTo>
                      <a:pt x="1439" y="0"/>
                    </a:lnTo>
                    <a:lnTo>
                      <a:pt x="1439" y="91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03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7" name="Rectangle 63"/>
              <p:cNvSpPr>
                <a:spLocks noChangeArrowheads="1"/>
              </p:cNvSpPr>
              <p:nvPr/>
            </p:nvSpPr>
            <p:spPr bwMode="auto">
              <a:xfrm>
                <a:off x="3227" y="1773"/>
                <a:ext cx="240" cy="10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8" name="Rectangle 64"/>
              <p:cNvSpPr>
                <a:spLocks noChangeArrowheads="1"/>
              </p:cNvSpPr>
              <p:nvPr/>
            </p:nvSpPr>
            <p:spPr bwMode="auto">
              <a:xfrm>
                <a:off x="3227" y="1794"/>
                <a:ext cx="240" cy="10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89" name="Rectangle 65"/>
              <p:cNvSpPr>
                <a:spLocks noChangeArrowheads="1"/>
              </p:cNvSpPr>
              <p:nvPr/>
            </p:nvSpPr>
            <p:spPr bwMode="auto">
              <a:xfrm>
                <a:off x="3227" y="1814"/>
                <a:ext cx="240" cy="10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3227" y="1834"/>
                <a:ext cx="240" cy="10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1" name="Rectangle 67"/>
              <p:cNvSpPr>
                <a:spLocks noChangeArrowheads="1"/>
              </p:cNvSpPr>
              <p:nvPr/>
            </p:nvSpPr>
            <p:spPr bwMode="auto">
              <a:xfrm>
                <a:off x="3227" y="1854"/>
                <a:ext cx="240" cy="11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2" name="Rectangle 68"/>
              <p:cNvSpPr>
                <a:spLocks noChangeArrowheads="1"/>
              </p:cNvSpPr>
              <p:nvPr/>
            </p:nvSpPr>
            <p:spPr bwMode="auto">
              <a:xfrm>
                <a:off x="3227" y="1875"/>
                <a:ext cx="240" cy="10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3" name="Rectangle 69"/>
              <p:cNvSpPr>
                <a:spLocks noChangeArrowheads="1"/>
              </p:cNvSpPr>
              <p:nvPr/>
            </p:nvSpPr>
            <p:spPr bwMode="auto">
              <a:xfrm>
                <a:off x="3227" y="1783"/>
                <a:ext cx="240" cy="11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4" name="Rectangle 70"/>
              <p:cNvSpPr>
                <a:spLocks noChangeArrowheads="1"/>
              </p:cNvSpPr>
              <p:nvPr/>
            </p:nvSpPr>
            <p:spPr bwMode="auto">
              <a:xfrm>
                <a:off x="3227" y="1804"/>
                <a:ext cx="240" cy="10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3227" y="1824"/>
                <a:ext cx="240" cy="10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6" name="Rectangle 72"/>
              <p:cNvSpPr>
                <a:spLocks noChangeArrowheads="1"/>
              </p:cNvSpPr>
              <p:nvPr/>
            </p:nvSpPr>
            <p:spPr bwMode="auto">
              <a:xfrm>
                <a:off x="3227" y="1844"/>
                <a:ext cx="240" cy="10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7" name="Rectangle 73"/>
              <p:cNvSpPr>
                <a:spLocks noChangeArrowheads="1"/>
              </p:cNvSpPr>
              <p:nvPr/>
            </p:nvSpPr>
            <p:spPr bwMode="auto">
              <a:xfrm>
                <a:off x="3227" y="1865"/>
                <a:ext cx="240" cy="10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8" name="Rectangle 74"/>
              <p:cNvSpPr>
                <a:spLocks noChangeArrowheads="1"/>
              </p:cNvSpPr>
              <p:nvPr/>
            </p:nvSpPr>
            <p:spPr bwMode="auto">
              <a:xfrm>
                <a:off x="3227" y="1885"/>
                <a:ext cx="240" cy="10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099" name="Rectangle 75"/>
              <p:cNvSpPr>
                <a:spLocks noChangeArrowheads="1"/>
              </p:cNvSpPr>
              <p:nvPr/>
            </p:nvSpPr>
            <p:spPr bwMode="auto">
              <a:xfrm>
                <a:off x="3227" y="1895"/>
                <a:ext cx="240" cy="7"/>
              </a:xfrm>
              <a:prstGeom prst="rect">
                <a:avLst/>
              </a:prstGeom>
              <a:solidFill>
                <a:srgbClr val="79A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3467" y="1773"/>
                <a:ext cx="240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41" y="0"/>
                  </a:cxn>
                  <a:cxn ang="0">
                    <a:pos x="1023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1041" h="44">
                    <a:moveTo>
                      <a:pt x="0" y="0"/>
                    </a:moveTo>
                    <a:lnTo>
                      <a:pt x="1041" y="0"/>
                    </a:lnTo>
                    <a:cubicBezTo>
                      <a:pt x="1034" y="13"/>
                      <a:pt x="1028" y="28"/>
                      <a:pt x="1023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3467" y="1794"/>
                <a:ext cx="233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0" y="0"/>
                  </a:cxn>
                  <a:cxn ang="0">
                    <a:pos x="1002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1010" h="44">
                    <a:moveTo>
                      <a:pt x="0" y="0"/>
                    </a:moveTo>
                    <a:lnTo>
                      <a:pt x="1010" y="0"/>
                    </a:lnTo>
                    <a:cubicBezTo>
                      <a:pt x="1007" y="14"/>
                      <a:pt x="1004" y="29"/>
                      <a:pt x="1002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3467" y="1814"/>
                <a:ext cx="229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96" y="0"/>
                  </a:cxn>
                  <a:cxn ang="0">
                    <a:pos x="993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996" h="44">
                    <a:moveTo>
                      <a:pt x="0" y="0"/>
                    </a:moveTo>
                    <a:lnTo>
                      <a:pt x="996" y="0"/>
                    </a:lnTo>
                    <a:cubicBezTo>
                      <a:pt x="995" y="14"/>
                      <a:pt x="994" y="29"/>
                      <a:pt x="993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3467" y="1834"/>
                <a:ext cx="228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91" y="0"/>
                  </a:cxn>
                  <a:cxn ang="0">
                    <a:pos x="991" y="22"/>
                  </a:cxn>
                  <a:cxn ang="0">
                    <a:pos x="991" y="43"/>
                  </a:cxn>
                  <a:cxn ang="0">
                    <a:pos x="0" y="43"/>
                  </a:cxn>
                  <a:cxn ang="0">
                    <a:pos x="0" y="0"/>
                  </a:cxn>
                </a:cxnLst>
                <a:rect l="0" t="0" r="r" b="b"/>
                <a:pathLst>
                  <a:path w="991" h="43">
                    <a:moveTo>
                      <a:pt x="0" y="0"/>
                    </a:moveTo>
                    <a:lnTo>
                      <a:pt x="991" y="0"/>
                    </a:lnTo>
                    <a:cubicBezTo>
                      <a:pt x="991" y="7"/>
                      <a:pt x="991" y="14"/>
                      <a:pt x="991" y="22"/>
                    </a:cubicBezTo>
                    <a:cubicBezTo>
                      <a:pt x="991" y="29"/>
                      <a:pt x="991" y="36"/>
                      <a:pt x="991" y="43"/>
                    </a:cubicBezTo>
                    <a:lnTo>
                      <a:pt x="0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3467" y="1854"/>
                <a:ext cx="229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93" y="0"/>
                  </a:cxn>
                  <a:cxn ang="0">
                    <a:pos x="996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996" h="44">
                    <a:moveTo>
                      <a:pt x="0" y="0"/>
                    </a:moveTo>
                    <a:lnTo>
                      <a:pt x="993" y="0"/>
                    </a:lnTo>
                    <a:cubicBezTo>
                      <a:pt x="994" y="15"/>
                      <a:pt x="995" y="30"/>
                      <a:pt x="996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5" name="Freeform 81"/>
              <p:cNvSpPr>
                <a:spLocks/>
              </p:cNvSpPr>
              <p:nvPr/>
            </p:nvSpPr>
            <p:spPr bwMode="auto">
              <a:xfrm>
                <a:off x="3467" y="1875"/>
                <a:ext cx="233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02" y="0"/>
                  </a:cxn>
                  <a:cxn ang="0">
                    <a:pos x="1010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1010" h="44">
                    <a:moveTo>
                      <a:pt x="0" y="0"/>
                    </a:moveTo>
                    <a:lnTo>
                      <a:pt x="1002" y="0"/>
                    </a:lnTo>
                    <a:cubicBezTo>
                      <a:pt x="1004" y="15"/>
                      <a:pt x="1007" y="30"/>
                      <a:pt x="1010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3467" y="1783"/>
                <a:ext cx="236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23" y="0"/>
                  </a:cxn>
                  <a:cxn ang="0">
                    <a:pos x="1010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1023" h="44">
                    <a:moveTo>
                      <a:pt x="0" y="0"/>
                    </a:moveTo>
                    <a:lnTo>
                      <a:pt x="1023" y="0"/>
                    </a:lnTo>
                    <a:cubicBezTo>
                      <a:pt x="1018" y="14"/>
                      <a:pt x="1014" y="29"/>
                      <a:pt x="1010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3467" y="1804"/>
                <a:ext cx="231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02" y="0"/>
                  </a:cxn>
                  <a:cxn ang="0">
                    <a:pos x="999" y="20"/>
                  </a:cxn>
                  <a:cxn ang="0">
                    <a:pos x="996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1002" h="44">
                    <a:moveTo>
                      <a:pt x="0" y="0"/>
                    </a:moveTo>
                    <a:lnTo>
                      <a:pt x="1002" y="0"/>
                    </a:lnTo>
                    <a:cubicBezTo>
                      <a:pt x="1001" y="6"/>
                      <a:pt x="1000" y="13"/>
                      <a:pt x="999" y="20"/>
                    </a:cubicBezTo>
                    <a:cubicBezTo>
                      <a:pt x="998" y="28"/>
                      <a:pt x="997" y="36"/>
                      <a:pt x="996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3467" y="1824"/>
                <a:ext cx="229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93" y="0"/>
                  </a:cxn>
                  <a:cxn ang="0">
                    <a:pos x="991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993" h="44">
                    <a:moveTo>
                      <a:pt x="0" y="0"/>
                    </a:moveTo>
                    <a:lnTo>
                      <a:pt x="993" y="0"/>
                    </a:lnTo>
                    <a:cubicBezTo>
                      <a:pt x="992" y="14"/>
                      <a:pt x="991" y="29"/>
                      <a:pt x="991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auto">
              <a:xfrm>
                <a:off x="3467" y="1844"/>
                <a:ext cx="229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91" y="0"/>
                  </a:cxn>
                  <a:cxn ang="0">
                    <a:pos x="993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993" h="44">
                    <a:moveTo>
                      <a:pt x="0" y="0"/>
                    </a:moveTo>
                    <a:lnTo>
                      <a:pt x="991" y="0"/>
                    </a:lnTo>
                    <a:cubicBezTo>
                      <a:pt x="991" y="15"/>
                      <a:pt x="992" y="30"/>
                      <a:pt x="993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3467" y="1865"/>
                <a:ext cx="231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96" y="0"/>
                  </a:cxn>
                  <a:cxn ang="0">
                    <a:pos x="999" y="24"/>
                  </a:cxn>
                  <a:cxn ang="0">
                    <a:pos x="1002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1002" h="44">
                    <a:moveTo>
                      <a:pt x="0" y="0"/>
                    </a:moveTo>
                    <a:lnTo>
                      <a:pt x="996" y="0"/>
                    </a:lnTo>
                    <a:cubicBezTo>
                      <a:pt x="997" y="8"/>
                      <a:pt x="998" y="16"/>
                      <a:pt x="999" y="24"/>
                    </a:cubicBezTo>
                    <a:cubicBezTo>
                      <a:pt x="1000" y="31"/>
                      <a:pt x="1001" y="38"/>
                      <a:pt x="1002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467" y="1885"/>
                <a:ext cx="236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0" y="0"/>
                  </a:cxn>
                  <a:cxn ang="0">
                    <a:pos x="1023" y="44"/>
                  </a:cxn>
                  <a:cxn ang="0">
                    <a:pos x="0" y="44"/>
                  </a:cxn>
                  <a:cxn ang="0">
                    <a:pos x="0" y="0"/>
                  </a:cxn>
                </a:cxnLst>
                <a:rect l="0" t="0" r="r" b="b"/>
                <a:pathLst>
                  <a:path w="1023" h="44">
                    <a:moveTo>
                      <a:pt x="0" y="0"/>
                    </a:moveTo>
                    <a:lnTo>
                      <a:pt x="1010" y="0"/>
                    </a:lnTo>
                    <a:cubicBezTo>
                      <a:pt x="1014" y="15"/>
                      <a:pt x="1018" y="30"/>
                      <a:pt x="1023" y="44"/>
                    </a:cubicBez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2" name="Freeform 88"/>
              <p:cNvSpPr>
                <a:spLocks/>
              </p:cNvSpPr>
              <p:nvPr/>
            </p:nvSpPr>
            <p:spPr bwMode="auto">
              <a:xfrm>
                <a:off x="3467" y="1895"/>
                <a:ext cx="23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23" y="0"/>
                  </a:cxn>
                  <a:cxn ang="0">
                    <a:pos x="1034" y="29"/>
                  </a:cxn>
                  <a:cxn ang="0">
                    <a:pos x="0" y="29"/>
                  </a:cxn>
                  <a:cxn ang="0">
                    <a:pos x="0" y="0"/>
                  </a:cxn>
                </a:cxnLst>
                <a:rect l="0" t="0" r="r" b="b"/>
                <a:pathLst>
                  <a:path w="1034" h="29">
                    <a:moveTo>
                      <a:pt x="0" y="0"/>
                    </a:moveTo>
                    <a:lnTo>
                      <a:pt x="1023" y="0"/>
                    </a:lnTo>
                    <a:cubicBezTo>
                      <a:pt x="1026" y="10"/>
                      <a:pt x="1030" y="20"/>
                      <a:pt x="1034" y="29"/>
                    </a:cubicBezTo>
                    <a:lnTo>
                      <a:pt x="0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AA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3" name="Freeform 89"/>
              <p:cNvSpPr>
                <a:spLocks/>
              </p:cNvSpPr>
              <p:nvPr/>
            </p:nvSpPr>
            <p:spPr bwMode="auto">
              <a:xfrm>
                <a:off x="3212" y="1756"/>
                <a:ext cx="510" cy="163"/>
              </a:xfrm>
              <a:custGeom>
                <a:avLst/>
                <a:gdLst/>
                <a:ahLst/>
                <a:cxnLst>
                  <a:cxn ang="0">
                    <a:pos x="2216" y="707"/>
                  </a:cxn>
                  <a:cxn ang="0">
                    <a:pos x="138" y="707"/>
                  </a:cxn>
                  <a:cxn ang="0">
                    <a:pos x="8" y="487"/>
                  </a:cxn>
                  <a:cxn ang="0">
                    <a:pos x="0" y="353"/>
                  </a:cxn>
                  <a:cxn ang="0">
                    <a:pos x="8" y="220"/>
                  </a:cxn>
                  <a:cxn ang="0">
                    <a:pos x="138" y="0"/>
                  </a:cxn>
                  <a:cxn ang="0">
                    <a:pos x="2216" y="0"/>
                  </a:cxn>
                  <a:cxn ang="0">
                    <a:pos x="2216" y="75"/>
                  </a:cxn>
                  <a:cxn ang="0">
                    <a:pos x="138" y="75"/>
                  </a:cxn>
                  <a:cxn ang="0">
                    <a:pos x="83" y="229"/>
                  </a:cxn>
                  <a:cxn ang="0">
                    <a:pos x="75" y="353"/>
                  </a:cxn>
                  <a:cxn ang="0">
                    <a:pos x="83" y="478"/>
                  </a:cxn>
                  <a:cxn ang="0">
                    <a:pos x="138" y="631"/>
                  </a:cxn>
                  <a:cxn ang="0">
                    <a:pos x="2216" y="631"/>
                  </a:cxn>
                  <a:cxn ang="0">
                    <a:pos x="2216" y="707"/>
                  </a:cxn>
                </a:cxnLst>
                <a:rect l="0" t="0" r="r" b="b"/>
                <a:pathLst>
                  <a:path w="2216" h="707">
                    <a:moveTo>
                      <a:pt x="2216" y="707"/>
                    </a:moveTo>
                    <a:lnTo>
                      <a:pt x="138" y="707"/>
                    </a:lnTo>
                    <a:cubicBezTo>
                      <a:pt x="67" y="707"/>
                      <a:pt x="24" y="611"/>
                      <a:pt x="8" y="487"/>
                    </a:cubicBezTo>
                    <a:cubicBezTo>
                      <a:pt x="3" y="444"/>
                      <a:pt x="0" y="398"/>
                      <a:pt x="0" y="353"/>
                    </a:cubicBezTo>
                    <a:cubicBezTo>
                      <a:pt x="0" y="308"/>
                      <a:pt x="3" y="263"/>
                      <a:pt x="8" y="220"/>
                    </a:cubicBezTo>
                    <a:cubicBezTo>
                      <a:pt x="24" y="96"/>
                      <a:pt x="67" y="0"/>
                      <a:pt x="138" y="0"/>
                    </a:cubicBezTo>
                    <a:lnTo>
                      <a:pt x="2216" y="0"/>
                    </a:lnTo>
                    <a:lnTo>
                      <a:pt x="2216" y="75"/>
                    </a:lnTo>
                    <a:lnTo>
                      <a:pt x="138" y="75"/>
                    </a:lnTo>
                    <a:cubicBezTo>
                      <a:pt x="113" y="75"/>
                      <a:pt x="94" y="143"/>
                      <a:pt x="83" y="229"/>
                    </a:cubicBezTo>
                    <a:cubicBezTo>
                      <a:pt x="78" y="267"/>
                      <a:pt x="75" y="310"/>
                      <a:pt x="75" y="353"/>
                    </a:cubicBezTo>
                    <a:cubicBezTo>
                      <a:pt x="75" y="397"/>
                      <a:pt x="78" y="439"/>
                      <a:pt x="83" y="478"/>
                    </a:cubicBezTo>
                    <a:cubicBezTo>
                      <a:pt x="94" y="564"/>
                      <a:pt x="113" y="631"/>
                      <a:pt x="138" y="631"/>
                    </a:cubicBezTo>
                    <a:lnTo>
                      <a:pt x="2216" y="631"/>
                    </a:lnTo>
                    <a:lnTo>
                      <a:pt x="2216" y="707"/>
                    </a:lnTo>
                    <a:close/>
                  </a:path>
                </a:pathLst>
              </a:custGeom>
              <a:solidFill>
                <a:srgbClr val="0468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4" name="Freeform 90"/>
              <p:cNvSpPr>
                <a:spLocks/>
              </p:cNvSpPr>
              <p:nvPr/>
            </p:nvSpPr>
            <p:spPr bwMode="auto">
              <a:xfrm>
                <a:off x="3212" y="1756"/>
                <a:ext cx="255" cy="163"/>
              </a:xfrm>
              <a:custGeom>
                <a:avLst/>
                <a:gdLst/>
                <a:ahLst/>
                <a:cxnLst>
                  <a:cxn ang="0">
                    <a:pos x="1108" y="707"/>
                  </a:cxn>
                  <a:cxn ang="0">
                    <a:pos x="138" y="707"/>
                  </a:cxn>
                  <a:cxn ang="0">
                    <a:pos x="8" y="487"/>
                  </a:cxn>
                  <a:cxn ang="0">
                    <a:pos x="0" y="353"/>
                  </a:cxn>
                  <a:cxn ang="0">
                    <a:pos x="8" y="220"/>
                  </a:cxn>
                  <a:cxn ang="0">
                    <a:pos x="138" y="0"/>
                  </a:cxn>
                  <a:cxn ang="0">
                    <a:pos x="1108" y="0"/>
                  </a:cxn>
                  <a:cxn ang="0">
                    <a:pos x="1108" y="75"/>
                  </a:cxn>
                  <a:cxn ang="0">
                    <a:pos x="138" y="75"/>
                  </a:cxn>
                  <a:cxn ang="0">
                    <a:pos x="83" y="229"/>
                  </a:cxn>
                  <a:cxn ang="0">
                    <a:pos x="75" y="353"/>
                  </a:cxn>
                  <a:cxn ang="0">
                    <a:pos x="83" y="478"/>
                  </a:cxn>
                  <a:cxn ang="0">
                    <a:pos x="138" y="631"/>
                  </a:cxn>
                  <a:cxn ang="0">
                    <a:pos x="1108" y="631"/>
                  </a:cxn>
                  <a:cxn ang="0">
                    <a:pos x="1108" y="707"/>
                  </a:cxn>
                </a:cxnLst>
                <a:rect l="0" t="0" r="r" b="b"/>
                <a:pathLst>
                  <a:path w="1108" h="707">
                    <a:moveTo>
                      <a:pt x="1108" y="707"/>
                    </a:moveTo>
                    <a:lnTo>
                      <a:pt x="138" y="707"/>
                    </a:lnTo>
                    <a:cubicBezTo>
                      <a:pt x="67" y="707"/>
                      <a:pt x="24" y="611"/>
                      <a:pt x="8" y="487"/>
                    </a:cubicBezTo>
                    <a:cubicBezTo>
                      <a:pt x="3" y="444"/>
                      <a:pt x="0" y="398"/>
                      <a:pt x="0" y="353"/>
                    </a:cubicBezTo>
                    <a:cubicBezTo>
                      <a:pt x="0" y="308"/>
                      <a:pt x="3" y="263"/>
                      <a:pt x="8" y="220"/>
                    </a:cubicBezTo>
                    <a:cubicBezTo>
                      <a:pt x="24" y="96"/>
                      <a:pt x="67" y="0"/>
                      <a:pt x="138" y="0"/>
                    </a:cubicBezTo>
                    <a:lnTo>
                      <a:pt x="1108" y="0"/>
                    </a:lnTo>
                    <a:lnTo>
                      <a:pt x="1108" y="75"/>
                    </a:lnTo>
                    <a:lnTo>
                      <a:pt x="138" y="75"/>
                    </a:lnTo>
                    <a:cubicBezTo>
                      <a:pt x="113" y="75"/>
                      <a:pt x="94" y="143"/>
                      <a:pt x="83" y="229"/>
                    </a:cubicBezTo>
                    <a:cubicBezTo>
                      <a:pt x="78" y="267"/>
                      <a:pt x="75" y="310"/>
                      <a:pt x="75" y="353"/>
                    </a:cubicBezTo>
                    <a:cubicBezTo>
                      <a:pt x="75" y="397"/>
                      <a:pt x="78" y="439"/>
                      <a:pt x="83" y="478"/>
                    </a:cubicBezTo>
                    <a:cubicBezTo>
                      <a:pt x="94" y="564"/>
                      <a:pt x="113" y="631"/>
                      <a:pt x="138" y="631"/>
                    </a:cubicBezTo>
                    <a:lnTo>
                      <a:pt x="1108" y="631"/>
                    </a:lnTo>
                    <a:lnTo>
                      <a:pt x="1108" y="707"/>
                    </a:lnTo>
                    <a:close/>
                  </a:path>
                </a:pathLst>
              </a:custGeom>
              <a:solidFill>
                <a:srgbClr val="2184A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5" name="Freeform 91"/>
              <p:cNvSpPr>
                <a:spLocks/>
              </p:cNvSpPr>
              <p:nvPr/>
            </p:nvSpPr>
            <p:spPr bwMode="auto">
              <a:xfrm>
                <a:off x="3245" y="2299"/>
                <a:ext cx="583" cy="12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93" y="0"/>
                  </a:cxn>
                  <a:cxn ang="0">
                    <a:pos x="2529" y="36"/>
                  </a:cxn>
                  <a:cxn ang="0">
                    <a:pos x="2529" y="196"/>
                  </a:cxn>
                  <a:cxn ang="0">
                    <a:pos x="1711" y="196"/>
                  </a:cxn>
                  <a:cxn ang="0">
                    <a:pos x="1711" y="223"/>
                  </a:cxn>
                  <a:cxn ang="0">
                    <a:pos x="1711" y="250"/>
                  </a:cxn>
                  <a:cxn ang="0">
                    <a:pos x="1711" y="277"/>
                  </a:cxn>
                  <a:cxn ang="0">
                    <a:pos x="1711" y="303"/>
                  </a:cxn>
                  <a:cxn ang="0">
                    <a:pos x="1711" y="330"/>
                  </a:cxn>
                  <a:cxn ang="0">
                    <a:pos x="1711" y="357"/>
                  </a:cxn>
                  <a:cxn ang="0">
                    <a:pos x="1711" y="384"/>
                  </a:cxn>
                  <a:cxn ang="0">
                    <a:pos x="1711" y="410"/>
                  </a:cxn>
                  <a:cxn ang="0">
                    <a:pos x="1711" y="437"/>
                  </a:cxn>
                  <a:cxn ang="0">
                    <a:pos x="1711" y="464"/>
                  </a:cxn>
                  <a:cxn ang="0">
                    <a:pos x="1711" y="490"/>
                  </a:cxn>
                  <a:cxn ang="0">
                    <a:pos x="1711" y="517"/>
                  </a:cxn>
                  <a:cxn ang="0">
                    <a:pos x="1711" y="533"/>
                  </a:cxn>
                  <a:cxn ang="0">
                    <a:pos x="1657" y="533"/>
                  </a:cxn>
                  <a:cxn ang="0">
                    <a:pos x="36" y="533"/>
                  </a:cxn>
                  <a:cxn ang="0">
                    <a:pos x="0" y="496"/>
                  </a:cxn>
                  <a:cxn ang="0">
                    <a:pos x="0" y="36"/>
                  </a:cxn>
                  <a:cxn ang="0">
                    <a:pos x="36" y="0"/>
                  </a:cxn>
                </a:cxnLst>
                <a:rect l="0" t="0" r="r" b="b"/>
                <a:pathLst>
                  <a:path w="2529" h="533">
                    <a:moveTo>
                      <a:pt x="36" y="0"/>
                    </a:moveTo>
                    <a:lnTo>
                      <a:pt x="2493" y="0"/>
                    </a:lnTo>
                    <a:cubicBezTo>
                      <a:pt x="2513" y="0"/>
                      <a:pt x="2529" y="16"/>
                      <a:pt x="2529" y="36"/>
                    </a:cubicBezTo>
                    <a:lnTo>
                      <a:pt x="2529" y="196"/>
                    </a:lnTo>
                    <a:lnTo>
                      <a:pt x="1711" y="196"/>
                    </a:lnTo>
                    <a:lnTo>
                      <a:pt x="1711" y="223"/>
                    </a:lnTo>
                    <a:lnTo>
                      <a:pt x="1711" y="250"/>
                    </a:lnTo>
                    <a:lnTo>
                      <a:pt x="1711" y="277"/>
                    </a:lnTo>
                    <a:lnTo>
                      <a:pt x="1711" y="303"/>
                    </a:lnTo>
                    <a:lnTo>
                      <a:pt x="1711" y="330"/>
                    </a:lnTo>
                    <a:lnTo>
                      <a:pt x="1711" y="357"/>
                    </a:lnTo>
                    <a:lnTo>
                      <a:pt x="1711" y="384"/>
                    </a:lnTo>
                    <a:lnTo>
                      <a:pt x="1711" y="410"/>
                    </a:lnTo>
                    <a:lnTo>
                      <a:pt x="1711" y="437"/>
                    </a:lnTo>
                    <a:lnTo>
                      <a:pt x="1711" y="464"/>
                    </a:lnTo>
                    <a:lnTo>
                      <a:pt x="1711" y="490"/>
                    </a:lnTo>
                    <a:lnTo>
                      <a:pt x="1711" y="517"/>
                    </a:lnTo>
                    <a:lnTo>
                      <a:pt x="1711" y="533"/>
                    </a:lnTo>
                    <a:lnTo>
                      <a:pt x="1657" y="533"/>
                    </a:lnTo>
                    <a:lnTo>
                      <a:pt x="36" y="533"/>
                    </a:lnTo>
                    <a:cubicBezTo>
                      <a:pt x="16" y="533"/>
                      <a:pt x="0" y="516"/>
                      <a:pt x="0" y="496"/>
                    </a:cubicBezTo>
                    <a:lnTo>
                      <a:pt x="0" y="36"/>
                    </a:lnTo>
                    <a:cubicBezTo>
                      <a:pt x="0" y="16"/>
                      <a:pt x="16" y="0"/>
                      <a:pt x="36" y="0"/>
                    </a:cubicBezTo>
                    <a:close/>
                  </a:path>
                </a:pathLst>
              </a:custGeom>
              <a:solidFill>
                <a:srgbClr val="04688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6" name="Freeform 92"/>
              <p:cNvSpPr>
                <a:spLocks/>
              </p:cNvSpPr>
              <p:nvPr/>
            </p:nvSpPr>
            <p:spPr bwMode="auto">
              <a:xfrm>
                <a:off x="3245" y="2299"/>
                <a:ext cx="291" cy="12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264" y="0"/>
                  </a:cxn>
                  <a:cxn ang="0">
                    <a:pos x="1264" y="533"/>
                  </a:cxn>
                  <a:cxn ang="0">
                    <a:pos x="36" y="533"/>
                  </a:cxn>
                  <a:cxn ang="0">
                    <a:pos x="0" y="496"/>
                  </a:cxn>
                  <a:cxn ang="0">
                    <a:pos x="0" y="36"/>
                  </a:cxn>
                  <a:cxn ang="0">
                    <a:pos x="36" y="0"/>
                  </a:cxn>
                </a:cxnLst>
                <a:rect l="0" t="0" r="r" b="b"/>
                <a:pathLst>
                  <a:path w="1264" h="533">
                    <a:moveTo>
                      <a:pt x="36" y="0"/>
                    </a:moveTo>
                    <a:lnTo>
                      <a:pt x="1264" y="0"/>
                    </a:lnTo>
                    <a:lnTo>
                      <a:pt x="1264" y="533"/>
                    </a:lnTo>
                    <a:lnTo>
                      <a:pt x="36" y="533"/>
                    </a:lnTo>
                    <a:cubicBezTo>
                      <a:pt x="16" y="533"/>
                      <a:pt x="0" y="516"/>
                      <a:pt x="0" y="496"/>
                    </a:cubicBezTo>
                    <a:lnTo>
                      <a:pt x="0" y="36"/>
                    </a:lnTo>
                    <a:cubicBezTo>
                      <a:pt x="0" y="16"/>
                      <a:pt x="16" y="0"/>
                      <a:pt x="36" y="0"/>
                    </a:cubicBezTo>
                    <a:close/>
                  </a:path>
                </a:pathLst>
              </a:custGeom>
              <a:solidFill>
                <a:srgbClr val="2184A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7" name="Rectangle 93"/>
              <p:cNvSpPr>
                <a:spLocks noChangeArrowheads="1"/>
              </p:cNvSpPr>
              <p:nvPr/>
            </p:nvSpPr>
            <p:spPr bwMode="auto">
              <a:xfrm>
                <a:off x="3730" y="2306"/>
                <a:ext cx="49" cy="38"/>
              </a:xfrm>
              <a:prstGeom prst="rect">
                <a:avLst/>
              </a:prstGeom>
              <a:solidFill>
                <a:srgbClr val="F2AE3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8" name="Rectangle 94"/>
              <p:cNvSpPr>
                <a:spLocks noChangeArrowheads="1"/>
              </p:cNvSpPr>
              <p:nvPr/>
            </p:nvSpPr>
            <p:spPr bwMode="auto">
              <a:xfrm>
                <a:off x="3303" y="2306"/>
                <a:ext cx="49" cy="109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19" name="Rectangle 95"/>
              <p:cNvSpPr>
                <a:spLocks noChangeArrowheads="1"/>
              </p:cNvSpPr>
              <p:nvPr/>
            </p:nvSpPr>
            <p:spPr bwMode="auto">
              <a:xfrm>
                <a:off x="3712" y="2306"/>
                <a:ext cx="12" cy="38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0" name="Rectangle 96"/>
              <p:cNvSpPr>
                <a:spLocks noChangeArrowheads="1"/>
              </p:cNvSpPr>
              <p:nvPr/>
            </p:nvSpPr>
            <p:spPr bwMode="auto">
              <a:xfrm>
                <a:off x="3285" y="2306"/>
                <a:ext cx="11" cy="109"/>
              </a:xfrm>
              <a:prstGeom prst="rect">
                <a:avLst/>
              </a:prstGeom>
              <a:solidFill>
                <a:srgbClr val="FFEA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1" name="Freeform 97"/>
              <p:cNvSpPr>
                <a:spLocks/>
              </p:cNvSpPr>
              <p:nvPr/>
            </p:nvSpPr>
            <p:spPr bwMode="auto">
              <a:xfrm>
                <a:off x="3210" y="2176"/>
                <a:ext cx="583" cy="123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2494" y="0"/>
                  </a:cxn>
                  <a:cxn ang="0">
                    <a:pos x="2530" y="36"/>
                  </a:cxn>
                  <a:cxn ang="0">
                    <a:pos x="2530" y="496"/>
                  </a:cxn>
                  <a:cxn ang="0">
                    <a:pos x="2494" y="533"/>
                  </a:cxn>
                  <a:cxn ang="0">
                    <a:pos x="37" y="533"/>
                  </a:cxn>
                  <a:cxn ang="0">
                    <a:pos x="0" y="496"/>
                  </a:cxn>
                  <a:cxn ang="0">
                    <a:pos x="0" y="36"/>
                  </a:cxn>
                  <a:cxn ang="0">
                    <a:pos x="37" y="0"/>
                  </a:cxn>
                </a:cxnLst>
                <a:rect l="0" t="0" r="r" b="b"/>
                <a:pathLst>
                  <a:path w="2530" h="533">
                    <a:moveTo>
                      <a:pt x="37" y="0"/>
                    </a:moveTo>
                    <a:lnTo>
                      <a:pt x="2494" y="0"/>
                    </a:lnTo>
                    <a:cubicBezTo>
                      <a:pt x="2514" y="0"/>
                      <a:pt x="2530" y="16"/>
                      <a:pt x="2530" y="36"/>
                    </a:cubicBezTo>
                    <a:lnTo>
                      <a:pt x="2530" y="496"/>
                    </a:lnTo>
                    <a:cubicBezTo>
                      <a:pt x="2530" y="516"/>
                      <a:pt x="2514" y="533"/>
                      <a:pt x="2494" y="533"/>
                    </a:cubicBezTo>
                    <a:lnTo>
                      <a:pt x="37" y="533"/>
                    </a:lnTo>
                    <a:cubicBezTo>
                      <a:pt x="17" y="533"/>
                      <a:pt x="0" y="516"/>
                      <a:pt x="0" y="496"/>
                    </a:cubicBezTo>
                    <a:lnTo>
                      <a:pt x="0" y="36"/>
                    </a:lnTo>
                    <a:cubicBezTo>
                      <a:pt x="0" y="16"/>
                      <a:pt x="17" y="0"/>
                      <a:pt x="37" y="0"/>
                    </a:cubicBezTo>
                    <a:close/>
                  </a:path>
                </a:pathLst>
              </a:custGeom>
              <a:solidFill>
                <a:srgbClr val="7391C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2" name="Freeform 98"/>
              <p:cNvSpPr>
                <a:spLocks/>
              </p:cNvSpPr>
              <p:nvPr/>
            </p:nvSpPr>
            <p:spPr bwMode="auto">
              <a:xfrm>
                <a:off x="3210" y="2176"/>
                <a:ext cx="291" cy="123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1265" y="0"/>
                  </a:cxn>
                  <a:cxn ang="0">
                    <a:pos x="1265" y="533"/>
                  </a:cxn>
                  <a:cxn ang="0">
                    <a:pos x="37" y="533"/>
                  </a:cxn>
                  <a:cxn ang="0">
                    <a:pos x="0" y="496"/>
                  </a:cxn>
                  <a:cxn ang="0">
                    <a:pos x="0" y="36"/>
                  </a:cxn>
                  <a:cxn ang="0">
                    <a:pos x="37" y="0"/>
                  </a:cxn>
                </a:cxnLst>
                <a:rect l="0" t="0" r="r" b="b"/>
                <a:pathLst>
                  <a:path w="1265" h="533">
                    <a:moveTo>
                      <a:pt x="37" y="0"/>
                    </a:moveTo>
                    <a:lnTo>
                      <a:pt x="1265" y="0"/>
                    </a:lnTo>
                    <a:lnTo>
                      <a:pt x="1265" y="533"/>
                    </a:lnTo>
                    <a:lnTo>
                      <a:pt x="37" y="533"/>
                    </a:lnTo>
                    <a:cubicBezTo>
                      <a:pt x="17" y="533"/>
                      <a:pt x="0" y="516"/>
                      <a:pt x="0" y="496"/>
                    </a:cubicBezTo>
                    <a:lnTo>
                      <a:pt x="0" y="36"/>
                    </a:lnTo>
                    <a:cubicBezTo>
                      <a:pt x="0" y="16"/>
                      <a:pt x="17" y="0"/>
                      <a:pt x="37" y="0"/>
                    </a:cubicBezTo>
                    <a:close/>
                  </a:path>
                </a:pathLst>
              </a:custGeom>
              <a:solidFill>
                <a:srgbClr val="92AC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3" name="Rectangle 99"/>
              <p:cNvSpPr>
                <a:spLocks noChangeArrowheads="1"/>
              </p:cNvSpPr>
              <p:nvPr/>
            </p:nvSpPr>
            <p:spPr bwMode="auto">
              <a:xfrm>
                <a:off x="3695" y="2183"/>
                <a:ext cx="49" cy="108"/>
              </a:xfrm>
              <a:prstGeom prst="rect">
                <a:avLst/>
              </a:prstGeom>
              <a:solidFill>
                <a:srgbClr val="F2AE3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4" name="Rectangle 100"/>
              <p:cNvSpPr>
                <a:spLocks noChangeArrowheads="1"/>
              </p:cNvSpPr>
              <p:nvPr/>
            </p:nvSpPr>
            <p:spPr bwMode="auto">
              <a:xfrm>
                <a:off x="3268" y="2183"/>
                <a:ext cx="49" cy="108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5" name="Rectangle 101"/>
              <p:cNvSpPr>
                <a:spLocks noChangeArrowheads="1"/>
              </p:cNvSpPr>
              <p:nvPr/>
            </p:nvSpPr>
            <p:spPr bwMode="auto">
              <a:xfrm>
                <a:off x="3677" y="2183"/>
                <a:ext cx="12" cy="108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6" name="Rectangle 102"/>
              <p:cNvSpPr>
                <a:spLocks noChangeArrowheads="1"/>
              </p:cNvSpPr>
              <p:nvPr/>
            </p:nvSpPr>
            <p:spPr bwMode="auto">
              <a:xfrm>
                <a:off x="3249" y="2183"/>
                <a:ext cx="12" cy="108"/>
              </a:xfrm>
              <a:prstGeom prst="rect">
                <a:avLst/>
              </a:prstGeom>
              <a:solidFill>
                <a:srgbClr val="FFEA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7" name="Freeform 103"/>
              <p:cNvSpPr>
                <a:spLocks/>
              </p:cNvSpPr>
              <p:nvPr/>
            </p:nvSpPr>
            <p:spPr bwMode="auto">
              <a:xfrm>
                <a:off x="3245" y="2053"/>
                <a:ext cx="583" cy="12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93" y="0"/>
                  </a:cxn>
                  <a:cxn ang="0">
                    <a:pos x="2529" y="36"/>
                  </a:cxn>
                  <a:cxn ang="0">
                    <a:pos x="2529" y="496"/>
                  </a:cxn>
                  <a:cxn ang="0">
                    <a:pos x="2493" y="533"/>
                  </a:cxn>
                  <a:cxn ang="0">
                    <a:pos x="36" y="533"/>
                  </a:cxn>
                  <a:cxn ang="0">
                    <a:pos x="0" y="496"/>
                  </a:cxn>
                  <a:cxn ang="0">
                    <a:pos x="0" y="36"/>
                  </a:cxn>
                  <a:cxn ang="0">
                    <a:pos x="36" y="0"/>
                  </a:cxn>
                </a:cxnLst>
                <a:rect l="0" t="0" r="r" b="b"/>
                <a:pathLst>
                  <a:path w="2529" h="533">
                    <a:moveTo>
                      <a:pt x="36" y="0"/>
                    </a:moveTo>
                    <a:lnTo>
                      <a:pt x="2493" y="0"/>
                    </a:lnTo>
                    <a:cubicBezTo>
                      <a:pt x="2513" y="0"/>
                      <a:pt x="2529" y="16"/>
                      <a:pt x="2529" y="36"/>
                    </a:cubicBezTo>
                    <a:lnTo>
                      <a:pt x="2529" y="496"/>
                    </a:lnTo>
                    <a:cubicBezTo>
                      <a:pt x="2529" y="516"/>
                      <a:pt x="2513" y="533"/>
                      <a:pt x="2493" y="533"/>
                    </a:cubicBezTo>
                    <a:lnTo>
                      <a:pt x="36" y="533"/>
                    </a:lnTo>
                    <a:cubicBezTo>
                      <a:pt x="16" y="533"/>
                      <a:pt x="0" y="516"/>
                      <a:pt x="0" y="496"/>
                    </a:cubicBezTo>
                    <a:lnTo>
                      <a:pt x="0" y="36"/>
                    </a:lnTo>
                    <a:cubicBezTo>
                      <a:pt x="0" y="16"/>
                      <a:pt x="16" y="0"/>
                      <a:pt x="36" y="0"/>
                    </a:cubicBezTo>
                    <a:close/>
                  </a:path>
                </a:pathLst>
              </a:custGeom>
              <a:solidFill>
                <a:srgbClr val="EF753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8" name="Freeform 104"/>
              <p:cNvSpPr>
                <a:spLocks/>
              </p:cNvSpPr>
              <p:nvPr/>
            </p:nvSpPr>
            <p:spPr bwMode="auto">
              <a:xfrm>
                <a:off x="3245" y="2053"/>
                <a:ext cx="291" cy="12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1264" y="0"/>
                  </a:cxn>
                  <a:cxn ang="0">
                    <a:pos x="1264" y="533"/>
                  </a:cxn>
                  <a:cxn ang="0">
                    <a:pos x="36" y="533"/>
                  </a:cxn>
                  <a:cxn ang="0">
                    <a:pos x="0" y="496"/>
                  </a:cxn>
                  <a:cxn ang="0">
                    <a:pos x="0" y="36"/>
                  </a:cxn>
                  <a:cxn ang="0">
                    <a:pos x="36" y="0"/>
                  </a:cxn>
                </a:cxnLst>
                <a:rect l="0" t="0" r="r" b="b"/>
                <a:pathLst>
                  <a:path w="1264" h="533">
                    <a:moveTo>
                      <a:pt x="36" y="0"/>
                    </a:moveTo>
                    <a:lnTo>
                      <a:pt x="1264" y="0"/>
                    </a:lnTo>
                    <a:lnTo>
                      <a:pt x="1264" y="533"/>
                    </a:lnTo>
                    <a:lnTo>
                      <a:pt x="36" y="533"/>
                    </a:lnTo>
                    <a:cubicBezTo>
                      <a:pt x="16" y="533"/>
                      <a:pt x="0" y="516"/>
                      <a:pt x="0" y="496"/>
                    </a:cubicBezTo>
                    <a:lnTo>
                      <a:pt x="0" y="36"/>
                    </a:lnTo>
                    <a:cubicBezTo>
                      <a:pt x="0" y="16"/>
                      <a:pt x="16" y="0"/>
                      <a:pt x="36" y="0"/>
                    </a:cubicBezTo>
                    <a:close/>
                  </a:path>
                </a:pathLst>
              </a:custGeom>
              <a:solidFill>
                <a:srgbClr val="FF973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29" name="Rectangle 105"/>
              <p:cNvSpPr>
                <a:spLocks noChangeArrowheads="1"/>
              </p:cNvSpPr>
              <p:nvPr/>
            </p:nvSpPr>
            <p:spPr bwMode="auto">
              <a:xfrm>
                <a:off x="3730" y="2060"/>
                <a:ext cx="49" cy="108"/>
              </a:xfrm>
              <a:prstGeom prst="rect">
                <a:avLst/>
              </a:prstGeom>
              <a:solidFill>
                <a:srgbClr val="F2AE3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0" name="Rectangle 106"/>
              <p:cNvSpPr>
                <a:spLocks noChangeArrowheads="1"/>
              </p:cNvSpPr>
              <p:nvPr/>
            </p:nvSpPr>
            <p:spPr bwMode="auto">
              <a:xfrm>
                <a:off x="3303" y="2060"/>
                <a:ext cx="49" cy="108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1" name="Rectangle 107"/>
              <p:cNvSpPr>
                <a:spLocks noChangeArrowheads="1"/>
              </p:cNvSpPr>
              <p:nvPr/>
            </p:nvSpPr>
            <p:spPr bwMode="auto">
              <a:xfrm>
                <a:off x="3712" y="2060"/>
                <a:ext cx="12" cy="108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2" name="Rectangle 108"/>
              <p:cNvSpPr>
                <a:spLocks noChangeArrowheads="1"/>
              </p:cNvSpPr>
              <p:nvPr/>
            </p:nvSpPr>
            <p:spPr bwMode="auto">
              <a:xfrm>
                <a:off x="3285" y="2060"/>
                <a:ext cx="11" cy="108"/>
              </a:xfrm>
              <a:prstGeom prst="rect">
                <a:avLst/>
              </a:prstGeom>
              <a:solidFill>
                <a:srgbClr val="FFEA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3" name="Freeform 109"/>
              <p:cNvSpPr>
                <a:spLocks/>
              </p:cNvSpPr>
              <p:nvPr/>
            </p:nvSpPr>
            <p:spPr bwMode="auto">
              <a:xfrm>
                <a:off x="3172" y="2422"/>
                <a:ext cx="498" cy="14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1975" y="0"/>
                  </a:cxn>
                  <a:cxn ang="0">
                    <a:pos x="1975" y="74"/>
                  </a:cxn>
                  <a:cxn ang="0">
                    <a:pos x="2029" y="74"/>
                  </a:cxn>
                  <a:cxn ang="0">
                    <a:pos x="2163" y="74"/>
                  </a:cxn>
                  <a:cxn ang="0">
                    <a:pos x="2048" y="254"/>
                  </a:cxn>
                  <a:cxn ang="0">
                    <a:pos x="2042" y="358"/>
                  </a:cxn>
                  <a:cxn ang="0">
                    <a:pos x="2048" y="461"/>
                  </a:cxn>
                  <a:cxn ang="0">
                    <a:pos x="2107" y="617"/>
                  </a:cxn>
                  <a:cxn ang="0">
                    <a:pos x="42" y="617"/>
                  </a:cxn>
                  <a:cxn ang="0">
                    <a:pos x="0" y="575"/>
                  </a:cxn>
                  <a:cxn ang="0">
                    <a:pos x="0" y="42"/>
                  </a:cxn>
                  <a:cxn ang="0">
                    <a:pos x="42" y="0"/>
                  </a:cxn>
                </a:cxnLst>
                <a:rect l="0" t="0" r="r" b="b"/>
                <a:pathLst>
                  <a:path w="2163" h="617">
                    <a:moveTo>
                      <a:pt x="42" y="0"/>
                    </a:moveTo>
                    <a:lnTo>
                      <a:pt x="1975" y="0"/>
                    </a:lnTo>
                    <a:lnTo>
                      <a:pt x="1975" y="74"/>
                    </a:lnTo>
                    <a:lnTo>
                      <a:pt x="2029" y="74"/>
                    </a:lnTo>
                    <a:lnTo>
                      <a:pt x="2163" y="74"/>
                    </a:lnTo>
                    <a:cubicBezTo>
                      <a:pt x="2098" y="74"/>
                      <a:pt x="2061" y="153"/>
                      <a:pt x="2048" y="254"/>
                    </a:cubicBezTo>
                    <a:cubicBezTo>
                      <a:pt x="2044" y="288"/>
                      <a:pt x="2042" y="323"/>
                      <a:pt x="2042" y="358"/>
                    </a:cubicBezTo>
                    <a:cubicBezTo>
                      <a:pt x="2042" y="392"/>
                      <a:pt x="2044" y="428"/>
                      <a:pt x="2048" y="461"/>
                    </a:cubicBezTo>
                    <a:cubicBezTo>
                      <a:pt x="2057" y="528"/>
                      <a:pt x="2076" y="586"/>
                      <a:pt x="2107" y="617"/>
                    </a:cubicBezTo>
                    <a:lnTo>
                      <a:pt x="42" y="617"/>
                    </a:lnTo>
                    <a:cubicBezTo>
                      <a:pt x="19" y="617"/>
                      <a:pt x="0" y="598"/>
                      <a:pt x="0" y="575"/>
                    </a:cubicBezTo>
                    <a:lnTo>
                      <a:pt x="0" y="42"/>
                    </a:lnTo>
                    <a:cubicBezTo>
                      <a:pt x="0" y="19"/>
                      <a:pt x="19" y="0"/>
                      <a:pt x="42" y="0"/>
                    </a:cubicBezTo>
                    <a:close/>
                  </a:path>
                </a:pathLst>
              </a:custGeom>
              <a:solidFill>
                <a:srgbClr val="30394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4" name="Freeform 110"/>
              <p:cNvSpPr>
                <a:spLocks/>
              </p:cNvSpPr>
              <p:nvPr/>
            </p:nvSpPr>
            <p:spPr bwMode="auto">
              <a:xfrm>
                <a:off x="3172" y="2422"/>
                <a:ext cx="337" cy="14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1465" y="0"/>
                  </a:cxn>
                  <a:cxn ang="0">
                    <a:pos x="1465" y="617"/>
                  </a:cxn>
                  <a:cxn ang="0">
                    <a:pos x="42" y="617"/>
                  </a:cxn>
                  <a:cxn ang="0">
                    <a:pos x="0" y="575"/>
                  </a:cxn>
                  <a:cxn ang="0">
                    <a:pos x="0" y="42"/>
                  </a:cxn>
                  <a:cxn ang="0">
                    <a:pos x="42" y="0"/>
                  </a:cxn>
                </a:cxnLst>
                <a:rect l="0" t="0" r="r" b="b"/>
                <a:pathLst>
                  <a:path w="1465" h="617">
                    <a:moveTo>
                      <a:pt x="42" y="0"/>
                    </a:moveTo>
                    <a:lnTo>
                      <a:pt x="1465" y="0"/>
                    </a:lnTo>
                    <a:lnTo>
                      <a:pt x="1465" y="617"/>
                    </a:lnTo>
                    <a:lnTo>
                      <a:pt x="42" y="617"/>
                    </a:lnTo>
                    <a:cubicBezTo>
                      <a:pt x="19" y="617"/>
                      <a:pt x="0" y="598"/>
                      <a:pt x="0" y="575"/>
                    </a:cubicBezTo>
                    <a:lnTo>
                      <a:pt x="0" y="42"/>
                    </a:lnTo>
                    <a:cubicBezTo>
                      <a:pt x="0" y="19"/>
                      <a:pt x="19" y="0"/>
                      <a:pt x="42" y="0"/>
                    </a:cubicBezTo>
                    <a:close/>
                  </a:path>
                </a:pathLst>
              </a:custGeom>
              <a:solidFill>
                <a:srgbClr val="43505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5" name="Rectangle 111"/>
              <p:cNvSpPr>
                <a:spLocks noChangeArrowheads="1"/>
              </p:cNvSpPr>
              <p:nvPr/>
            </p:nvSpPr>
            <p:spPr bwMode="auto">
              <a:xfrm>
                <a:off x="3239" y="2431"/>
                <a:ext cx="56" cy="125"/>
              </a:xfrm>
              <a:prstGeom prst="rect">
                <a:avLst/>
              </a:prstGeom>
              <a:solidFill>
                <a:srgbClr val="FFD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6" name="Rectangle 112"/>
              <p:cNvSpPr>
                <a:spLocks noChangeArrowheads="1"/>
              </p:cNvSpPr>
              <p:nvPr/>
            </p:nvSpPr>
            <p:spPr bwMode="auto">
              <a:xfrm>
                <a:off x="3218" y="2431"/>
                <a:ext cx="13" cy="125"/>
              </a:xfrm>
              <a:prstGeom prst="rect">
                <a:avLst/>
              </a:prstGeom>
              <a:solidFill>
                <a:srgbClr val="FFEA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7" name="Freeform 113"/>
              <p:cNvSpPr>
                <a:spLocks/>
              </p:cNvSpPr>
              <p:nvPr/>
            </p:nvSpPr>
            <p:spPr bwMode="auto">
              <a:xfrm>
                <a:off x="3509" y="2459"/>
                <a:ext cx="140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6" y="0"/>
                  </a:cxn>
                  <a:cxn ang="0">
                    <a:pos x="583" y="95"/>
                  </a:cxn>
                  <a:cxn ang="0">
                    <a:pos x="577" y="199"/>
                  </a:cxn>
                  <a:cxn ang="0">
                    <a:pos x="583" y="298"/>
                  </a:cxn>
                  <a:cxn ang="0">
                    <a:pos x="0" y="298"/>
                  </a:cxn>
                  <a:cxn ang="0">
                    <a:pos x="0" y="0"/>
                  </a:cxn>
                </a:cxnLst>
                <a:rect l="0" t="0" r="r" b="b"/>
                <a:pathLst>
                  <a:path w="606" h="298">
                    <a:moveTo>
                      <a:pt x="0" y="0"/>
                    </a:moveTo>
                    <a:lnTo>
                      <a:pt x="606" y="0"/>
                    </a:lnTo>
                    <a:cubicBezTo>
                      <a:pt x="595" y="28"/>
                      <a:pt x="588" y="60"/>
                      <a:pt x="583" y="95"/>
                    </a:cubicBezTo>
                    <a:cubicBezTo>
                      <a:pt x="579" y="129"/>
                      <a:pt x="577" y="164"/>
                      <a:pt x="577" y="199"/>
                    </a:cubicBezTo>
                    <a:cubicBezTo>
                      <a:pt x="577" y="232"/>
                      <a:pt x="579" y="266"/>
                      <a:pt x="583" y="298"/>
                    </a:cubicBezTo>
                    <a:lnTo>
                      <a:pt x="0" y="2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CBD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8" name="Rectangle 114"/>
              <p:cNvSpPr>
                <a:spLocks noChangeArrowheads="1"/>
              </p:cNvSpPr>
              <p:nvPr/>
            </p:nvSpPr>
            <p:spPr bwMode="auto">
              <a:xfrm>
                <a:off x="3333" y="2459"/>
                <a:ext cx="176" cy="69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39" name="Rectangle 115"/>
              <p:cNvSpPr>
                <a:spLocks noChangeArrowheads="1"/>
              </p:cNvSpPr>
              <p:nvPr/>
            </p:nvSpPr>
            <p:spPr bwMode="auto">
              <a:xfrm>
                <a:off x="3536" y="2090"/>
                <a:ext cx="127" cy="49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>
                <a:off x="3410" y="2090"/>
                <a:ext cx="126" cy="49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1" name="Rectangle 117"/>
              <p:cNvSpPr>
                <a:spLocks noChangeArrowheads="1"/>
              </p:cNvSpPr>
              <p:nvPr/>
            </p:nvSpPr>
            <p:spPr bwMode="auto">
              <a:xfrm>
                <a:off x="3501" y="2213"/>
                <a:ext cx="127" cy="49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2" name="Rectangle 118"/>
              <p:cNvSpPr>
                <a:spLocks noChangeArrowheads="1"/>
              </p:cNvSpPr>
              <p:nvPr/>
            </p:nvSpPr>
            <p:spPr bwMode="auto">
              <a:xfrm>
                <a:off x="3375" y="2213"/>
                <a:ext cx="126" cy="49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3" name="Rectangle 119"/>
              <p:cNvSpPr>
                <a:spLocks noChangeArrowheads="1"/>
              </p:cNvSpPr>
              <p:nvPr/>
            </p:nvSpPr>
            <p:spPr bwMode="auto">
              <a:xfrm>
                <a:off x="3649" y="2460"/>
                <a:ext cx="319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4" name="Rectangle 120"/>
              <p:cNvSpPr>
                <a:spLocks noChangeArrowheads="1"/>
              </p:cNvSpPr>
              <p:nvPr/>
            </p:nvSpPr>
            <p:spPr bwMode="auto">
              <a:xfrm>
                <a:off x="3649" y="2474"/>
                <a:ext cx="319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5" name="Rectangle 121"/>
              <p:cNvSpPr>
                <a:spLocks noChangeArrowheads="1"/>
              </p:cNvSpPr>
              <p:nvPr/>
            </p:nvSpPr>
            <p:spPr bwMode="auto">
              <a:xfrm>
                <a:off x="3649" y="2488"/>
                <a:ext cx="319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6" name="Rectangle 122"/>
              <p:cNvSpPr>
                <a:spLocks noChangeArrowheads="1"/>
              </p:cNvSpPr>
              <p:nvPr/>
            </p:nvSpPr>
            <p:spPr bwMode="auto">
              <a:xfrm>
                <a:off x="3649" y="2503"/>
                <a:ext cx="319" cy="6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7" name="Rectangle 123"/>
              <p:cNvSpPr>
                <a:spLocks noChangeArrowheads="1"/>
              </p:cNvSpPr>
              <p:nvPr/>
            </p:nvSpPr>
            <p:spPr bwMode="auto">
              <a:xfrm>
                <a:off x="3649" y="2517"/>
                <a:ext cx="319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8" name="Rectangle 124"/>
              <p:cNvSpPr>
                <a:spLocks noChangeArrowheads="1"/>
              </p:cNvSpPr>
              <p:nvPr/>
            </p:nvSpPr>
            <p:spPr bwMode="auto">
              <a:xfrm>
                <a:off x="3649" y="2531"/>
                <a:ext cx="319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49" name="Rectangle 125"/>
              <p:cNvSpPr>
                <a:spLocks noChangeArrowheads="1"/>
              </p:cNvSpPr>
              <p:nvPr/>
            </p:nvSpPr>
            <p:spPr bwMode="auto">
              <a:xfrm>
                <a:off x="3649" y="2467"/>
                <a:ext cx="319" cy="7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0" name="Rectangle 126"/>
              <p:cNvSpPr>
                <a:spLocks noChangeArrowheads="1"/>
              </p:cNvSpPr>
              <p:nvPr/>
            </p:nvSpPr>
            <p:spPr bwMode="auto">
              <a:xfrm>
                <a:off x="3649" y="2481"/>
                <a:ext cx="319" cy="7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1" name="Rectangle 127"/>
              <p:cNvSpPr>
                <a:spLocks noChangeArrowheads="1"/>
              </p:cNvSpPr>
              <p:nvPr/>
            </p:nvSpPr>
            <p:spPr bwMode="auto">
              <a:xfrm>
                <a:off x="3649" y="2495"/>
                <a:ext cx="319" cy="8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2" name="Rectangle 128"/>
              <p:cNvSpPr>
                <a:spLocks noChangeArrowheads="1"/>
              </p:cNvSpPr>
              <p:nvPr/>
            </p:nvSpPr>
            <p:spPr bwMode="auto">
              <a:xfrm>
                <a:off x="3649" y="2509"/>
                <a:ext cx="319" cy="8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3" name="Rectangle 129"/>
              <p:cNvSpPr>
                <a:spLocks noChangeArrowheads="1"/>
              </p:cNvSpPr>
              <p:nvPr/>
            </p:nvSpPr>
            <p:spPr bwMode="auto">
              <a:xfrm>
                <a:off x="3649" y="2524"/>
                <a:ext cx="319" cy="7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4" name="Rectangle 130"/>
              <p:cNvSpPr>
                <a:spLocks noChangeArrowheads="1"/>
              </p:cNvSpPr>
              <p:nvPr/>
            </p:nvSpPr>
            <p:spPr bwMode="auto">
              <a:xfrm>
                <a:off x="3649" y="2538"/>
                <a:ext cx="319" cy="7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5" name="Rectangle 131"/>
              <p:cNvSpPr>
                <a:spLocks noChangeArrowheads="1"/>
              </p:cNvSpPr>
              <p:nvPr/>
            </p:nvSpPr>
            <p:spPr bwMode="auto">
              <a:xfrm>
                <a:off x="3649" y="2545"/>
                <a:ext cx="319" cy="5"/>
              </a:xfrm>
              <a:prstGeom prst="rect">
                <a:avLst/>
              </a:prstGeom>
              <a:solidFill>
                <a:srgbClr val="79A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6" name="Freeform 132"/>
              <p:cNvSpPr>
                <a:spLocks/>
              </p:cNvSpPr>
              <p:nvPr/>
            </p:nvSpPr>
            <p:spPr bwMode="auto">
              <a:xfrm>
                <a:off x="3968" y="2460"/>
                <a:ext cx="31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77" y="0"/>
                  </a:cxn>
                  <a:cxn ang="0">
                    <a:pos x="1368" y="30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1377" h="30">
                    <a:moveTo>
                      <a:pt x="0" y="0"/>
                    </a:moveTo>
                    <a:lnTo>
                      <a:pt x="1377" y="0"/>
                    </a:lnTo>
                    <a:cubicBezTo>
                      <a:pt x="1374" y="9"/>
                      <a:pt x="1370" y="20"/>
                      <a:pt x="1368" y="30"/>
                    </a:cubicBez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7" name="Freeform 133"/>
              <p:cNvSpPr>
                <a:spLocks/>
              </p:cNvSpPr>
              <p:nvPr/>
            </p:nvSpPr>
            <p:spPr bwMode="auto">
              <a:xfrm>
                <a:off x="3968" y="2474"/>
                <a:ext cx="313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61" y="0"/>
                  </a:cxn>
                  <a:cxn ang="0">
                    <a:pos x="1356" y="29"/>
                  </a:cxn>
                  <a:cxn ang="0">
                    <a:pos x="1356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61" h="31">
                    <a:moveTo>
                      <a:pt x="0" y="0"/>
                    </a:moveTo>
                    <a:lnTo>
                      <a:pt x="1361" y="0"/>
                    </a:lnTo>
                    <a:cubicBezTo>
                      <a:pt x="1359" y="10"/>
                      <a:pt x="1358" y="19"/>
                      <a:pt x="1356" y="29"/>
                    </a:cubicBezTo>
                    <a:lnTo>
                      <a:pt x="1356" y="31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8" name="Freeform 134"/>
              <p:cNvSpPr>
                <a:spLocks/>
              </p:cNvSpPr>
              <p:nvPr/>
            </p:nvSpPr>
            <p:spPr bwMode="auto">
              <a:xfrm>
                <a:off x="3968" y="2488"/>
                <a:ext cx="311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53" y="0"/>
                  </a:cxn>
                  <a:cxn ang="0">
                    <a:pos x="1351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53" h="31">
                    <a:moveTo>
                      <a:pt x="0" y="0"/>
                    </a:moveTo>
                    <a:lnTo>
                      <a:pt x="1353" y="0"/>
                    </a:lnTo>
                    <a:cubicBezTo>
                      <a:pt x="1352" y="10"/>
                      <a:pt x="1351" y="21"/>
                      <a:pt x="1351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59" name="Freeform 135"/>
              <p:cNvSpPr>
                <a:spLocks/>
              </p:cNvSpPr>
              <p:nvPr/>
            </p:nvSpPr>
            <p:spPr bwMode="auto">
              <a:xfrm>
                <a:off x="3968" y="2503"/>
                <a:ext cx="311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50" y="0"/>
                  </a:cxn>
                  <a:cxn ang="0">
                    <a:pos x="1350" y="10"/>
                  </a:cxn>
                  <a:cxn ang="0">
                    <a:pos x="1350" y="30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1350" h="30">
                    <a:moveTo>
                      <a:pt x="0" y="0"/>
                    </a:moveTo>
                    <a:lnTo>
                      <a:pt x="1350" y="0"/>
                    </a:lnTo>
                    <a:lnTo>
                      <a:pt x="1350" y="10"/>
                    </a:lnTo>
                    <a:cubicBezTo>
                      <a:pt x="1350" y="17"/>
                      <a:pt x="1350" y="23"/>
                      <a:pt x="1350" y="30"/>
                    </a:cubicBez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0" name="Freeform 136"/>
              <p:cNvSpPr>
                <a:spLocks/>
              </p:cNvSpPr>
              <p:nvPr/>
            </p:nvSpPr>
            <p:spPr bwMode="auto">
              <a:xfrm>
                <a:off x="3968" y="2517"/>
                <a:ext cx="312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51" y="0"/>
                  </a:cxn>
                  <a:cxn ang="0">
                    <a:pos x="1354" y="30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1354" h="30">
                    <a:moveTo>
                      <a:pt x="0" y="0"/>
                    </a:moveTo>
                    <a:lnTo>
                      <a:pt x="1351" y="0"/>
                    </a:lnTo>
                    <a:cubicBezTo>
                      <a:pt x="1352" y="10"/>
                      <a:pt x="1353" y="20"/>
                      <a:pt x="1354" y="30"/>
                    </a:cubicBez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1" name="Freeform 137"/>
              <p:cNvSpPr>
                <a:spLocks/>
              </p:cNvSpPr>
              <p:nvPr/>
            </p:nvSpPr>
            <p:spPr bwMode="auto">
              <a:xfrm>
                <a:off x="3968" y="2531"/>
                <a:ext cx="314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58" y="0"/>
                  </a:cxn>
                  <a:cxn ang="0">
                    <a:pos x="1363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63" h="31">
                    <a:moveTo>
                      <a:pt x="0" y="0"/>
                    </a:moveTo>
                    <a:lnTo>
                      <a:pt x="1358" y="0"/>
                    </a:lnTo>
                    <a:cubicBezTo>
                      <a:pt x="1359" y="11"/>
                      <a:pt x="1361" y="21"/>
                      <a:pt x="1363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2" name="Freeform 138"/>
              <p:cNvSpPr>
                <a:spLocks/>
              </p:cNvSpPr>
              <p:nvPr/>
            </p:nvSpPr>
            <p:spPr bwMode="auto">
              <a:xfrm>
                <a:off x="3968" y="2467"/>
                <a:ext cx="315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68" y="0"/>
                  </a:cxn>
                  <a:cxn ang="0">
                    <a:pos x="1361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68" h="31">
                    <a:moveTo>
                      <a:pt x="0" y="0"/>
                    </a:moveTo>
                    <a:lnTo>
                      <a:pt x="1368" y="0"/>
                    </a:lnTo>
                    <a:cubicBezTo>
                      <a:pt x="1365" y="10"/>
                      <a:pt x="1363" y="20"/>
                      <a:pt x="1361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3" name="Freeform 139"/>
              <p:cNvSpPr>
                <a:spLocks/>
              </p:cNvSpPr>
              <p:nvPr/>
            </p:nvSpPr>
            <p:spPr bwMode="auto">
              <a:xfrm>
                <a:off x="3968" y="2481"/>
                <a:ext cx="312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56" y="0"/>
                  </a:cxn>
                  <a:cxn ang="0">
                    <a:pos x="1353" y="30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1356" h="30">
                    <a:moveTo>
                      <a:pt x="0" y="0"/>
                    </a:moveTo>
                    <a:lnTo>
                      <a:pt x="1356" y="0"/>
                    </a:lnTo>
                    <a:cubicBezTo>
                      <a:pt x="1355" y="10"/>
                      <a:pt x="1354" y="20"/>
                      <a:pt x="1353" y="30"/>
                    </a:cubicBez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4" name="Freeform 140"/>
              <p:cNvSpPr>
                <a:spLocks/>
              </p:cNvSpPr>
              <p:nvPr/>
            </p:nvSpPr>
            <p:spPr bwMode="auto">
              <a:xfrm>
                <a:off x="3968" y="2495"/>
                <a:ext cx="31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51" y="0"/>
                  </a:cxn>
                  <a:cxn ang="0">
                    <a:pos x="1350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51" h="31">
                    <a:moveTo>
                      <a:pt x="0" y="0"/>
                    </a:moveTo>
                    <a:lnTo>
                      <a:pt x="1351" y="0"/>
                    </a:lnTo>
                    <a:cubicBezTo>
                      <a:pt x="1350" y="10"/>
                      <a:pt x="1350" y="20"/>
                      <a:pt x="1350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5" name="Freeform 141"/>
              <p:cNvSpPr>
                <a:spLocks/>
              </p:cNvSpPr>
              <p:nvPr/>
            </p:nvSpPr>
            <p:spPr bwMode="auto">
              <a:xfrm>
                <a:off x="3968" y="2509"/>
                <a:ext cx="31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50" y="0"/>
                  </a:cxn>
                  <a:cxn ang="0">
                    <a:pos x="1351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51" h="31">
                    <a:moveTo>
                      <a:pt x="0" y="0"/>
                    </a:moveTo>
                    <a:lnTo>
                      <a:pt x="1350" y="0"/>
                    </a:lnTo>
                    <a:cubicBezTo>
                      <a:pt x="1350" y="10"/>
                      <a:pt x="1351" y="21"/>
                      <a:pt x="1351" y="31"/>
                    </a:cubicBez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6" name="Freeform 142"/>
              <p:cNvSpPr>
                <a:spLocks/>
              </p:cNvSpPr>
              <p:nvPr/>
            </p:nvSpPr>
            <p:spPr bwMode="auto">
              <a:xfrm>
                <a:off x="3968" y="2524"/>
                <a:ext cx="313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54" y="0"/>
                  </a:cxn>
                  <a:cxn ang="0">
                    <a:pos x="1356" y="22"/>
                  </a:cxn>
                  <a:cxn ang="0">
                    <a:pos x="1358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1358" h="31">
                    <a:moveTo>
                      <a:pt x="0" y="0"/>
                    </a:moveTo>
                    <a:lnTo>
                      <a:pt x="1354" y="0"/>
                    </a:lnTo>
                    <a:cubicBezTo>
                      <a:pt x="1355" y="8"/>
                      <a:pt x="1355" y="15"/>
                      <a:pt x="1356" y="22"/>
                    </a:cubicBezTo>
                    <a:lnTo>
                      <a:pt x="1358" y="31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7" name="Freeform 143"/>
              <p:cNvSpPr>
                <a:spLocks/>
              </p:cNvSpPr>
              <p:nvPr/>
            </p:nvSpPr>
            <p:spPr bwMode="auto">
              <a:xfrm>
                <a:off x="3968" y="2538"/>
                <a:ext cx="315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63" y="0"/>
                  </a:cxn>
                  <a:cxn ang="0">
                    <a:pos x="1370" y="30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1370" h="30">
                    <a:moveTo>
                      <a:pt x="0" y="0"/>
                    </a:moveTo>
                    <a:lnTo>
                      <a:pt x="1363" y="0"/>
                    </a:lnTo>
                    <a:cubicBezTo>
                      <a:pt x="1365" y="10"/>
                      <a:pt x="1368" y="21"/>
                      <a:pt x="1370" y="30"/>
                    </a:cubicBez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8" name="Freeform 144"/>
              <p:cNvSpPr>
                <a:spLocks/>
              </p:cNvSpPr>
              <p:nvPr/>
            </p:nvSpPr>
            <p:spPr bwMode="auto">
              <a:xfrm>
                <a:off x="3968" y="2545"/>
                <a:ext cx="317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70" y="0"/>
                  </a:cxn>
                  <a:cxn ang="0">
                    <a:pos x="1377" y="21"/>
                  </a:cxn>
                  <a:cxn ang="0">
                    <a:pos x="0" y="21"/>
                  </a:cxn>
                  <a:cxn ang="0">
                    <a:pos x="0" y="0"/>
                  </a:cxn>
                </a:cxnLst>
                <a:rect l="0" t="0" r="r" b="b"/>
                <a:pathLst>
                  <a:path w="1377" h="21">
                    <a:moveTo>
                      <a:pt x="0" y="0"/>
                    </a:moveTo>
                    <a:lnTo>
                      <a:pt x="1370" y="0"/>
                    </a:lnTo>
                    <a:cubicBezTo>
                      <a:pt x="1373" y="8"/>
                      <a:pt x="1375" y="14"/>
                      <a:pt x="1377" y="21"/>
                    </a:cubicBez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AA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69" name="Freeform 145"/>
              <p:cNvSpPr>
                <a:spLocks/>
              </p:cNvSpPr>
              <p:nvPr/>
            </p:nvSpPr>
            <p:spPr bwMode="auto">
              <a:xfrm>
                <a:off x="3642" y="2439"/>
                <a:ext cx="652" cy="131"/>
              </a:xfrm>
              <a:custGeom>
                <a:avLst/>
                <a:gdLst/>
                <a:ahLst/>
                <a:cxnLst>
                  <a:cxn ang="0">
                    <a:pos x="2829" y="568"/>
                  </a:cxn>
                  <a:cxn ang="0">
                    <a:pos x="121" y="568"/>
                  </a:cxn>
                  <a:cxn ang="0">
                    <a:pos x="6" y="387"/>
                  </a:cxn>
                  <a:cxn ang="0">
                    <a:pos x="0" y="284"/>
                  </a:cxn>
                  <a:cxn ang="0">
                    <a:pos x="6" y="180"/>
                  </a:cxn>
                  <a:cxn ang="0">
                    <a:pos x="121" y="0"/>
                  </a:cxn>
                  <a:cxn ang="0">
                    <a:pos x="2829" y="0"/>
                  </a:cxn>
                  <a:cxn ang="0">
                    <a:pos x="2829" y="90"/>
                  </a:cxn>
                  <a:cxn ang="0">
                    <a:pos x="121" y="90"/>
                  </a:cxn>
                  <a:cxn ang="0">
                    <a:pos x="95" y="192"/>
                  </a:cxn>
                  <a:cxn ang="0">
                    <a:pos x="90" y="284"/>
                  </a:cxn>
                  <a:cxn ang="0">
                    <a:pos x="95" y="376"/>
                  </a:cxn>
                  <a:cxn ang="0">
                    <a:pos x="121" y="478"/>
                  </a:cxn>
                  <a:cxn ang="0">
                    <a:pos x="2829" y="478"/>
                  </a:cxn>
                  <a:cxn ang="0">
                    <a:pos x="2829" y="568"/>
                  </a:cxn>
                </a:cxnLst>
                <a:rect l="0" t="0" r="r" b="b"/>
                <a:pathLst>
                  <a:path w="2829" h="568">
                    <a:moveTo>
                      <a:pt x="2829" y="568"/>
                    </a:moveTo>
                    <a:lnTo>
                      <a:pt x="121" y="568"/>
                    </a:lnTo>
                    <a:cubicBezTo>
                      <a:pt x="56" y="568"/>
                      <a:pt x="19" y="489"/>
                      <a:pt x="6" y="387"/>
                    </a:cubicBezTo>
                    <a:cubicBezTo>
                      <a:pt x="2" y="354"/>
                      <a:pt x="0" y="318"/>
                      <a:pt x="0" y="284"/>
                    </a:cubicBezTo>
                    <a:cubicBezTo>
                      <a:pt x="0" y="249"/>
                      <a:pt x="2" y="214"/>
                      <a:pt x="6" y="180"/>
                    </a:cubicBezTo>
                    <a:cubicBezTo>
                      <a:pt x="19" y="79"/>
                      <a:pt x="56" y="0"/>
                      <a:pt x="121" y="0"/>
                    </a:cubicBezTo>
                    <a:lnTo>
                      <a:pt x="2829" y="0"/>
                    </a:lnTo>
                    <a:lnTo>
                      <a:pt x="2829" y="90"/>
                    </a:lnTo>
                    <a:lnTo>
                      <a:pt x="121" y="90"/>
                    </a:lnTo>
                    <a:cubicBezTo>
                      <a:pt x="112" y="90"/>
                      <a:pt x="102" y="134"/>
                      <a:pt x="95" y="192"/>
                    </a:cubicBezTo>
                    <a:cubicBezTo>
                      <a:pt x="91" y="220"/>
                      <a:pt x="90" y="251"/>
                      <a:pt x="90" y="284"/>
                    </a:cubicBezTo>
                    <a:cubicBezTo>
                      <a:pt x="90" y="316"/>
                      <a:pt x="91" y="348"/>
                      <a:pt x="95" y="376"/>
                    </a:cubicBezTo>
                    <a:cubicBezTo>
                      <a:pt x="102" y="433"/>
                      <a:pt x="112" y="478"/>
                      <a:pt x="121" y="478"/>
                    </a:cubicBezTo>
                    <a:lnTo>
                      <a:pt x="2829" y="478"/>
                    </a:lnTo>
                    <a:lnTo>
                      <a:pt x="2829" y="568"/>
                    </a:lnTo>
                    <a:close/>
                  </a:path>
                </a:pathLst>
              </a:custGeom>
              <a:solidFill>
                <a:srgbClr val="27D3D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0" name="Freeform 146"/>
              <p:cNvSpPr>
                <a:spLocks noEditPoints="1"/>
              </p:cNvSpPr>
              <p:nvPr/>
            </p:nvSpPr>
            <p:spPr bwMode="auto">
              <a:xfrm>
                <a:off x="3968" y="2439"/>
                <a:ext cx="326" cy="131"/>
              </a:xfrm>
              <a:custGeom>
                <a:avLst/>
                <a:gdLst/>
                <a:ahLst/>
                <a:cxnLst>
                  <a:cxn ang="0">
                    <a:pos x="1415" y="568"/>
                  </a:cxn>
                  <a:cxn ang="0">
                    <a:pos x="0" y="568"/>
                  </a:cxn>
                  <a:cxn ang="0">
                    <a:pos x="0" y="478"/>
                  </a:cxn>
                  <a:cxn ang="0">
                    <a:pos x="1415" y="478"/>
                  </a:cxn>
                  <a:cxn ang="0">
                    <a:pos x="1415" y="568"/>
                  </a:cxn>
                  <a:cxn ang="0">
                    <a:pos x="0" y="0"/>
                  </a:cxn>
                  <a:cxn ang="0">
                    <a:pos x="1415" y="0"/>
                  </a:cxn>
                  <a:cxn ang="0">
                    <a:pos x="1415" y="90"/>
                  </a:cxn>
                  <a:cxn ang="0">
                    <a:pos x="0" y="90"/>
                  </a:cxn>
                  <a:cxn ang="0">
                    <a:pos x="0" y="0"/>
                  </a:cxn>
                </a:cxnLst>
                <a:rect l="0" t="0" r="r" b="b"/>
                <a:pathLst>
                  <a:path w="1415" h="568">
                    <a:moveTo>
                      <a:pt x="1415" y="568"/>
                    </a:moveTo>
                    <a:lnTo>
                      <a:pt x="0" y="568"/>
                    </a:lnTo>
                    <a:lnTo>
                      <a:pt x="0" y="478"/>
                    </a:lnTo>
                    <a:lnTo>
                      <a:pt x="1415" y="478"/>
                    </a:lnTo>
                    <a:lnTo>
                      <a:pt x="1415" y="568"/>
                    </a:lnTo>
                    <a:close/>
                    <a:moveTo>
                      <a:pt x="0" y="0"/>
                    </a:moveTo>
                    <a:lnTo>
                      <a:pt x="1415" y="0"/>
                    </a:lnTo>
                    <a:lnTo>
                      <a:pt x="1415" y="90"/>
                    </a:lnTo>
                    <a:lnTo>
                      <a:pt x="0" y="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D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1" name="Rectangle 147"/>
              <p:cNvSpPr>
                <a:spLocks noChangeArrowheads="1"/>
              </p:cNvSpPr>
              <p:nvPr/>
            </p:nvSpPr>
            <p:spPr bwMode="auto">
              <a:xfrm>
                <a:off x="3974" y="2403"/>
                <a:ext cx="237" cy="15"/>
              </a:xfrm>
              <a:prstGeom prst="rect">
                <a:avLst/>
              </a:prstGeom>
              <a:solidFill>
                <a:srgbClr val="AAC7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2" name="Rectangle 148"/>
              <p:cNvSpPr>
                <a:spLocks noChangeArrowheads="1"/>
              </p:cNvSpPr>
              <p:nvPr/>
            </p:nvSpPr>
            <p:spPr bwMode="auto">
              <a:xfrm>
                <a:off x="3960" y="2418"/>
                <a:ext cx="265" cy="14"/>
              </a:xfrm>
              <a:prstGeom prst="rect">
                <a:avLst/>
              </a:prstGeom>
              <a:solidFill>
                <a:srgbClr val="79A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3" name="Rectangle 149"/>
              <p:cNvSpPr>
                <a:spLocks noChangeArrowheads="1"/>
              </p:cNvSpPr>
              <p:nvPr/>
            </p:nvSpPr>
            <p:spPr bwMode="auto">
              <a:xfrm>
                <a:off x="4072" y="2423"/>
                <a:ext cx="446" cy="17"/>
              </a:xfrm>
              <a:prstGeom prst="rect">
                <a:avLst/>
              </a:prstGeom>
              <a:solidFill>
                <a:srgbClr val="EF753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4" name="Rectangle 150"/>
              <p:cNvSpPr>
                <a:spLocks noChangeArrowheads="1"/>
              </p:cNvSpPr>
              <p:nvPr/>
            </p:nvSpPr>
            <p:spPr bwMode="auto">
              <a:xfrm>
                <a:off x="3639" y="2344"/>
                <a:ext cx="356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5" name="Rectangle 151"/>
              <p:cNvSpPr>
                <a:spLocks noChangeArrowheads="1"/>
              </p:cNvSpPr>
              <p:nvPr/>
            </p:nvSpPr>
            <p:spPr bwMode="auto">
              <a:xfrm>
                <a:off x="3639" y="2357"/>
                <a:ext cx="356" cy="6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6" name="Rectangle 152"/>
              <p:cNvSpPr>
                <a:spLocks noChangeArrowheads="1"/>
              </p:cNvSpPr>
              <p:nvPr/>
            </p:nvSpPr>
            <p:spPr bwMode="auto">
              <a:xfrm>
                <a:off x="3639" y="2369"/>
                <a:ext cx="356" cy="6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7" name="Rectangle 153"/>
              <p:cNvSpPr>
                <a:spLocks noChangeArrowheads="1"/>
              </p:cNvSpPr>
              <p:nvPr/>
            </p:nvSpPr>
            <p:spPr bwMode="auto">
              <a:xfrm>
                <a:off x="3639" y="2381"/>
                <a:ext cx="356" cy="7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8" name="Rectangle 154"/>
              <p:cNvSpPr>
                <a:spLocks noChangeArrowheads="1"/>
              </p:cNvSpPr>
              <p:nvPr/>
            </p:nvSpPr>
            <p:spPr bwMode="auto">
              <a:xfrm>
                <a:off x="3639" y="2394"/>
                <a:ext cx="356" cy="6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79" name="Rectangle 155"/>
              <p:cNvSpPr>
                <a:spLocks noChangeArrowheads="1"/>
              </p:cNvSpPr>
              <p:nvPr/>
            </p:nvSpPr>
            <p:spPr bwMode="auto">
              <a:xfrm>
                <a:off x="3639" y="2406"/>
                <a:ext cx="356" cy="6"/>
              </a:xfrm>
              <a:prstGeom prst="rect">
                <a:avLst/>
              </a:prstGeom>
              <a:solidFill>
                <a:srgbClr val="E7F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0" name="Rectangle 156"/>
              <p:cNvSpPr>
                <a:spLocks noChangeArrowheads="1"/>
              </p:cNvSpPr>
              <p:nvPr/>
            </p:nvSpPr>
            <p:spPr bwMode="auto">
              <a:xfrm>
                <a:off x="3639" y="2351"/>
                <a:ext cx="356" cy="6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1" name="Rectangle 157"/>
              <p:cNvSpPr>
                <a:spLocks noChangeArrowheads="1"/>
              </p:cNvSpPr>
              <p:nvPr/>
            </p:nvSpPr>
            <p:spPr bwMode="auto">
              <a:xfrm>
                <a:off x="3639" y="2363"/>
                <a:ext cx="356" cy="6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2" name="Rectangle 158"/>
              <p:cNvSpPr>
                <a:spLocks noChangeArrowheads="1"/>
              </p:cNvSpPr>
              <p:nvPr/>
            </p:nvSpPr>
            <p:spPr bwMode="auto">
              <a:xfrm>
                <a:off x="3639" y="2375"/>
                <a:ext cx="356" cy="6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3" name="Rectangle 159"/>
              <p:cNvSpPr>
                <a:spLocks noChangeArrowheads="1"/>
              </p:cNvSpPr>
              <p:nvPr/>
            </p:nvSpPr>
            <p:spPr bwMode="auto">
              <a:xfrm>
                <a:off x="3639" y="2388"/>
                <a:ext cx="356" cy="6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4" name="Rectangle 160"/>
              <p:cNvSpPr>
                <a:spLocks noChangeArrowheads="1"/>
              </p:cNvSpPr>
              <p:nvPr/>
            </p:nvSpPr>
            <p:spPr bwMode="auto">
              <a:xfrm>
                <a:off x="3639" y="2400"/>
                <a:ext cx="356" cy="6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5" name="Rectangle 161"/>
              <p:cNvSpPr>
                <a:spLocks noChangeArrowheads="1"/>
              </p:cNvSpPr>
              <p:nvPr/>
            </p:nvSpPr>
            <p:spPr bwMode="auto">
              <a:xfrm>
                <a:off x="3639" y="2412"/>
                <a:ext cx="356" cy="6"/>
              </a:xfrm>
              <a:prstGeom prst="rect">
                <a:avLst/>
              </a:prstGeom>
              <a:solidFill>
                <a:srgbClr val="AECB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6" name="Rectangle 162"/>
              <p:cNvSpPr>
                <a:spLocks noChangeArrowheads="1"/>
              </p:cNvSpPr>
              <p:nvPr/>
            </p:nvSpPr>
            <p:spPr bwMode="auto">
              <a:xfrm>
                <a:off x="3639" y="2418"/>
                <a:ext cx="356" cy="5"/>
              </a:xfrm>
              <a:prstGeom prst="rect">
                <a:avLst/>
              </a:prstGeom>
              <a:solidFill>
                <a:srgbClr val="79A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7" name="Freeform 163"/>
              <p:cNvSpPr>
                <a:spLocks/>
              </p:cNvSpPr>
              <p:nvPr/>
            </p:nvSpPr>
            <p:spPr bwMode="auto">
              <a:xfrm>
                <a:off x="3995" y="2344"/>
                <a:ext cx="77" cy="7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9" y="100"/>
                  </a:cxn>
                  <a:cxn ang="0">
                    <a:pos x="239" y="100"/>
                  </a:cxn>
                  <a:cxn ang="0">
                    <a:pos x="338" y="339"/>
                  </a:cxn>
                  <a:cxn ang="0">
                    <a:pos x="247" y="339"/>
                  </a:cxn>
                  <a:cxn ang="0">
                    <a:pos x="175" y="164"/>
                  </a:cxn>
                  <a:cxn ang="0">
                    <a:pos x="175" y="164"/>
                  </a:cxn>
                  <a:cxn ang="0">
                    <a:pos x="0" y="92"/>
                  </a:cxn>
                  <a:cxn ang="0">
                    <a:pos x="0" y="92"/>
                  </a:cxn>
                  <a:cxn ang="0">
                    <a:pos x="0" y="0"/>
                  </a:cxn>
                </a:cxnLst>
                <a:rect l="0" t="0" r="r" b="b"/>
                <a:pathLst>
                  <a:path w="338" h="339">
                    <a:moveTo>
                      <a:pt x="0" y="0"/>
                    </a:moveTo>
                    <a:cubicBezTo>
                      <a:pt x="93" y="0"/>
                      <a:pt x="178" y="38"/>
                      <a:pt x="239" y="100"/>
                    </a:cubicBezTo>
                    <a:lnTo>
                      <a:pt x="239" y="100"/>
                    </a:lnTo>
                    <a:cubicBezTo>
                      <a:pt x="301" y="161"/>
                      <a:pt x="338" y="246"/>
                      <a:pt x="338" y="339"/>
                    </a:cubicBezTo>
                    <a:lnTo>
                      <a:pt x="247" y="339"/>
                    </a:lnTo>
                    <a:cubicBezTo>
                      <a:pt x="247" y="271"/>
                      <a:pt x="219" y="209"/>
                      <a:pt x="175" y="164"/>
                    </a:cubicBezTo>
                    <a:lnTo>
                      <a:pt x="175" y="164"/>
                    </a:lnTo>
                    <a:cubicBezTo>
                      <a:pt x="130" y="120"/>
                      <a:pt x="68" y="92"/>
                      <a:pt x="0" y="92"/>
                    </a:cubicBezTo>
                    <a:lnTo>
                      <a:pt x="0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F1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8" name="Freeform 164"/>
              <p:cNvSpPr>
                <a:spLocks/>
              </p:cNvSpPr>
              <p:nvPr/>
            </p:nvSpPr>
            <p:spPr bwMode="auto">
              <a:xfrm>
                <a:off x="3995" y="2351"/>
                <a:ext cx="71" cy="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0" y="92"/>
                  </a:cxn>
                  <a:cxn ang="0">
                    <a:pos x="220" y="92"/>
                  </a:cxn>
                  <a:cxn ang="0">
                    <a:pos x="312" y="312"/>
                  </a:cxn>
                  <a:cxn ang="0">
                    <a:pos x="228" y="312"/>
                  </a:cxn>
                  <a:cxn ang="0">
                    <a:pos x="161" y="151"/>
                  </a:cxn>
                  <a:cxn ang="0">
                    <a:pos x="161" y="151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0" y="0"/>
                  </a:cxn>
                </a:cxnLst>
                <a:rect l="0" t="0" r="r" b="b"/>
                <a:pathLst>
                  <a:path w="312" h="312">
                    <a:moveTo>
                      <a:pt x="0" y="0"/>
                    </a:moveTo>
                    <a:cubicBezTo>
                      <a:pt x="86" y="0"/>
                      <a:pt x="164" y="35"/>
                      <a:pt x="220" y="92"/>
                    </a:cubicBezTo>
                    <a:lnTo>
                      <a:pt x="220" y="92"/>
                    </a:lnTo>
                    <a:cubicBezTo>
                      <a:pt x="277" y="148"/>
                      <a:pt x="312" y="226"/>
                      <a:pt x="312" y="312"/>
                    </a:cubicBezTo>
                    <a:lnTo>
                      <a:pt x="228" y="312"/>
                    </a:lnTo>
                    <a:cubicBezTo>
                      <a:pt x="228" y="249"/>
                      <a:pt x="202" y="192"/>
                      <a:pt x="161" y="151"/>
                    </a:cubicBezTo>
                    <a:lnTo>
                      <a:pt x="161" y="151"/>
                    </a:lnTo>
                    <a:cubicBezTo>
                      <a:pt x="120" y="110"/>
                      <a:pt x="63" y="84"/>
                      <a:pt x="0" y="84"/>
                    </a:cubicBezTo>
                    <a:lnTo>
                      <a:pt x="0" y="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CBD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89" name="Freeform 165"/>
              <p:cNvSpPr>
                <a:spLocks/>
              </p:cNvSpPr>
              <p:nvPr/>
            </p:nvSpPr>
            <p:spPr bwMode="auto">
              <a:xfrm>
                <a:off x="3995" y="2357"/>
                <a:ext cx="65" cy="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1" y="84"/>
                  </a:cxn>
                  <a:cxn ang="0">
                    <a:pos x="201" y="84"/>
                  </a:cxn>
                  <a:cxn ang="0">
                    <a:pos x="285" y="285"/>
                  </a:cxn>
                  <a:cxn ang="0">
                    <a:pos x="208" y="285"/>
                  </a:cxn>
                  <a:cxn ang="0">
                    <a:pos x="147" y="138"/>
                  </a:cxn>
                  <a:cxn ang="0">
                    <a:pos x="147" y="138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0"/>
                  </a:cxn>
                </a:cxnLst>
                <a:rect l="0" t="0" r="r" b="b"/>
                <a:pathLst>
                  <a:path w="285" h="285">
                    <a:moveTo>
                      <a:pt x="0" y="0"/>
                    </a:moveTo>
                    <a:cubicBezTo>
                      <a:pt x="78" y="0"/>
                      <a:pt x="150" y="32"/>
                      <a:pt x="201" y="84"/>
                    </a:cubicBezTo>
                    <a:lnTo>
                      <a:pt x="201" y="84"/>
                    </a:lnTo>
                    <a:cubicBezTo>
                      <a:pt x="253" y="135"/>
                      <a:pt x="285" y="207"/>
                      <a:pt x="285" y="285"/>
                    </a:cubicBezTo>
                    <a:lnTo>
                      <a:pt x="208" y="285"/>
                    </a:lnTo>
                    <a:cubicBezTo>
                      <a:pt x="208" y="228"/>
                      <a:pt x="185" y="176"/>
                      <a:pt x="147" y="138"/>
                    </a:cubicBezTo>
                    <a:lnTo>
                      <a:pt x="147" y="138"/>
                    </a:lnTo>
                    <a:cubicBezTo>
                      <a:pt x="109" y="100"/>
                      <a:pt x="57" y="77"/>
                      <a:pt x="0" y="77"/>
                    </a:cubicBez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F1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0" name="Freeform 166"/>
              <p:cNvSpPr>
                <a:spLocks/>
              </p:cNvSpPr>
              <p:nvPr/>
            </p:nvSpPr>
            <p:spPr bwMode="auto">
              <a:xfrm>
                <a:off x="3995" y="2363"/>
                <a:ext cx="59" cy="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2" y="75"/>
                  </a:cxn>
                  <a:cxn ang="0">
                    <a:pos x="182" y="76"/>
                  </a:cxn>
                  <a:cxn ang="0">
                    <a:pos x="258" y="258"/>
                  </a:cxn>
                  <a:cxn ang="0">
                    <a:pos x="188" y="258"/>
                  </a:cxn>
                  <a:cxn ang="0">
                    <a:pos x="133" y="125"/>
                  </a:cxn>
                  <a:cxn ang="0">
                    <a:pos x="133" y="125"/>
                  </a:cxn>
                  <a:cxn ang="0">
                    <a:pos x="0" y="69"/>
                  </a:cxn>
                  <a:cxn ang="0">
                    <a:pos x="0" y="69"/>
                  </a:cxn>
                  <a:cxn ang="0">
                    <a:pos x="0" y="0"/>
                  </a:cxn>
                </a:cxnLst>
                <a:rect l="0" t="0" r="r" b="b"/>
                <a:pathLst>
                  <a:path w="258" h="258">
                    <a:moveTo>
                      <a:pt x="0" y="0"/>
                    </a:moveTo>
                    <a:cubicBezTo>
                      <a:pt x="71" y="0"/>
                      <a:pt x="136" y="29"/>
                      <a:pt x="182" y="75"/>
                    </a:cubicBezTo>
                    <a:lnTo>
                      <a:pt x="182" y="76"/>
                    </a:lnTo>
                    <a:cubicBezTo>
                      <a:pt x="229" y="122"/>
                      <a:pt x="258" y="187"/>
                      <a:pt x="258" y="258"/>
                    </a:cubicBezTo>
                    <a:lnTo>
                      <a:pt x="188" y="258"/>
                    </a:lnTo>
                    <a:cubicBezTo>
                      <a:pt x="188" y="206"/>
                      <a:pt x="167" y="159"/>
                      <a:pt x="133" y="125"/>
                    </a:cubicBezTo>
                    <a:lnTo>
                      <a:pt x="133" y="125"/>
                    </a:lnTo>
                    <a:cubicBezTo>
                      <a:pt x="99" y="91"/>
                      <a:pt x="52" y="69"/>
                      <a:pt x="0" y="69"/>
                    </a:cubicBezTo>
                    <a:lnTo>
                      <a:pt x="0" y="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CBD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1" name="Freeform 167"/>
              <p:cNvSpPr>
                <a:spLocks/>
              </p:cNvSpPr>
              <p:nvPr/>
            </p:nvSpPr>
            <p:spPr bwMode="auto">
              <a:xfrm>
                <a:off x="3995" y="2369"/>
                <a:ext cx="53" cy="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4" y="68"/>
                  </a:cxn>
                  <a:cxn ang="0">
                    <a:pos x="164" y="68"/>
                  </a:cxn>
                  <a:cxn ang="0">
                    <a:pos x="231" y="232"/>
                  </a:cxn>
                  <a:cxn ang="0">
                    <a:pos x="169" y="232"/>
                  </a:cxn>
                  <a:cxn ang="0">
                    <a:pos x="119" y="112"/>
                  </a:cxn>
                  <a:cxn ang="0">
                    <a:pos x="119" y="113"/>
                  </a:cxn>
                  <a:cxn ang="0">
                    <a:pos x="0" y="63"/>
                  </a:cxn>
                  <a:cxn ang="0">
                    <a:pos x="0" y="63"/>
                  </a:cxn>
                  <a:cxn ang="0">
                    <a:pos x="0" y="0"/>
                  </a:cxn>
                </a:cxnLst>
                <a:rect l="0" t="0" r="r" b="b"/>
                <a:pathLst>
                  <a:path w="231" h="232">
                    <a:moveTo>
                      <a:pt x="0" y="0"/>
                    </a:moveTo>
                    <a:cubicBezTo>
                      <a:pt x="64" y="0"/>
                      <a:pt x="122" y="26"/>
                      <a:pt x="164" y="68"/>
                    </a:cubicBezTo>
                    <a:lnTo>
                      <a:pt x="164" y="68"/>
                    </a:lnTo>
                    <a:cubicBezTo>
                      <a:pt x="205" y="110"/>
                      <a:pt x="231" y="168"/>
                      <a:pt x="231" y="232"/>
                    </a:cubicBezTo>
                    <a:lnTo>
                      <a:pt x="169" y="232"/>
                    </a:lnTo>
                    <a:cubicBezTo>
                      <a:pt x="169" y="185"/>
                      <a:pt x="150" y="143"/>
                      <a:pt x="119" y="112"/>
                    </a:cubicBezTo>
                    <a:lnTo>
                      <a:pt x="119" y="113"/>
                    </a:lnTo>
                    <a:cubicBezTo>
                      <a:pt x="89" y="82"/>
                      <a:pt x="46" y="63"/>
                      <a:pt x="0" y="63"/>
                    </a:cubicBezTo>
                    <a:lnTo>
                      <a:pt x="0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F1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2" name="Freeform 168"/>
              <p:cNvSpPr>
                <a:spLocks/>
              </p:cNvSpPr>
              <p:nvPr/>
            </p:nvSpPr>
            <p:spPr bwMode="auto">
              <a:xfrm>
                <a:off x="3995" y="2375"/>
                <a:ext cx="47" cy="4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5" y="60"/>
                  </a:cxn>
                  <a:cxn ang="0">
                    <a:pos x="145" y="60"/>
                  </a:cxn>
                  <a:cxn ang="0">
                    <a:pos x="205" y="205"/>
                  </a:cxn>
                  <a:cxn ang="0">
                    <a:pos x="149" y="205"/>
                  </a:cxn>
                  <a:cxn ang="0">
                    <a:pos x="106" y="99"/>
                  </a:cxn>
                  <a:cxn ang="0">
                    <a:pos x="105" y="99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0" y="0"/>
                  </a:cxn>
                </a:cxnLst>
                <a:rect l="0" t="0" r="r" b="b"/>
                <a:pathLst>
                  <a:path w="205" h="205">
                    <a:moveTo>
                      <a:pt x="0" y="0"/>
                    </a:moveTo>
                    <a:cubicBezTo>
                      <a:pt x="56" y="0"/>
                      <a:pt x="107" y="23"/>
                      <a:pt x="145" y="60"/>
                    </a:cubicBezTo>
                    <a:lnTo>
                      <a:pt x="145" y="60"/>
                    </a:lnTo>
                    <a:cubicBezTo>
                      <a:pt x="182" y="97"/>
                      <a:pt x="205" y="149"/>
                      <a:pt x="205" y="205"/>
                    </a:cubicBezTo>
                    <a:lnTo>
                      <a:pt x="149" y="205"/>
                    </a:lnTo>
                    <a:cubicBezTo>
                      <a:pt x="149" y="164"/>
                      <a:pt x="133" y="126"/>
                      <a:pt x="106" y="99"/>
                    </a:cubicBezTo>
                    <a:lnTo>
                      <a:pt x="105" y="99"/>
                    </a:lnTo>
                    <a:cubicBezTo>
                      <a:pt x="78" y="72"/>
                      <a:pt x="41" y="56"/>
                      <a:pt x="0" y="56"/>
                    </a:cubicBez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CBD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3" name="Freeform 169"/>
              <p:cNvSpPr>
                <a:spLocks/>
              </p:cNvSpPr>
              <p:nvPr/>
            </p:nvSpPr>
            <p:spPr bwMode="auto">
              <a:xfrm>
                <a:off x="3995" y="2381"/>
                <a:ext cx="41" cy="4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6" y="52"/>
                  </a:cxn>
                  <a:cxn ang="0">
                    <a:pos x="126" y="52"/>
                  </a:cxn>
                  <a:cxn ang="0">
                    <a:pos x="178" y="178"/>
                  </a:cxn>
                  <a:cxn ang="0">
                    <a:pos x="130" y="178"/>
                  </a:cxn>
                  <a:cxn ang="0">
                    <a:pos x="92" y="86"/>
                  </a:cxn>
                  <a:cxn ang="0">
                    <a:pos x="92" y="8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0"/>
                  </a:cxn>
                </a:cxnLst>
                <a:rect l="0" t="0" r="r" b="b"/>
                <a:pathLst>
                  <a:path w="178" h="178">
                    <a:moveTo>
                      <a:pt x="0" y="0"/>
                    </a:moveTo>
                    <a:cubicBezTo>
                      <a:pt x="49" y="0"/>
                      <a:pt x="93" y="20"/>
                      <a:pt x="126" y="52"/>
                    </a:cubicBezTo>
                    <a:lnTo>
                      <a:pt x="126" y="52"/>
                    </a:lnTo>
                    <a:cubicBezTo>
                      <a:pt x="158" y="85"/>
                      <a:pt x="178" y="129"/>
                      <a:pt x="178" y="178"/>
                    </a:cubicBezTo>
                    <a:lnTo>
                      <a:pt x="130" y="178"/>
                    </a:lnTo>
                    <a:cubicBezTo>
                      <a:pt x="130" y="142"/>
                      <a:pt x="115" y="110"/>
                      <a:pt x="92" y="86"/>
                    </a:cubicBezTo>
                    <a:lnTo>
                      <a:pt x="92" y="86"/>
                    </a:lnTo>
                    <a:cubicBezTo>
                      <a:pt x="68" y="63"/>
                      <a:pt x="36" y="48"/>
                      <a:pt x="0" y="48"/>
                    </a:cubicBezTo>
                    <a:lnTo>
                      <a:pt x="0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F1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4" name="Freeform 170"/>
              <p:cNvSpPr>
                <a:spLocks/>
              </p:cNvSpPr>
              <p:nvPr/>
            </p:nvSpPr>
            <p:spPr bwMode="auto">
              <a:xfrm>
                <a:off x="3995" y="2388"/>
                <a:ext cx="34" cy="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7" y="44"/>
                  </a:cxn>
                  <a:cxn ang="0">
                    <a:pos x="107" y="44"/>
                  </a:cxn>
                  <a:cxn ang="0">
                    <a:pos x="151" y="151"/>
                  </a:cxn>
                  <a:cxn ang="0">
                    <a:pos x="110" y="151"/>
                  </a:cxn>
                  <a:cxn ang="0">
                    <a:pos x="78" y="73"/>
                  </a:cxn>
                  <a:cxn ang="0">
                    <a:pos x="78" y="73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0" y="0"/>
                  </a:cxn>
                </a:cxnLst>
                <a:rect l="0" t="0" r="r" b="b"/>
                <a:pathLst>
                  <a:path w="151" h="151">
                    <a:moveTo>
                      <a:pt x="0" y="0"/>
                    </a:moveTo>
                    <a:cubicBezTo>
                      <a:pt x="41" y="0"/>
                      <a:pt x="79" y="17"/>
                      <a:pt x="107" y="44"/>
                    </a:cubicBezTo>
                    <a:lnTo>
                      <a:pt x="107" y="44"/>
                    </a:lnTo>
                    <a:cubicBezTo>
                      <a:pt x="134" y="72"/>
                      <a:pt x="151" y="109"/>
                      <a:pt x="151" y="151"/>
                    </a:cubicBezTo>
                    <a:lnTo>
                      <a:pt x="110" y="151"/>
                    </a:lnTo>
                    <a:cubicBezTo>
                      <a:pt x="110" y="121"/>
                      <a:pt x="98" y="93"/>
                      <a:pt x="78" y="73"/>
                    </a:cubicBezTo>
                    <a:lnTo>
                      <a:pt x="78" y="73"/>
                    </a:lnTo>
                    <a:cubicBezTo>
                      <a:pt x="58" y="53"/>
                      <a:pt x="30" y="41"/>
                      <a:pt x="0" y="41"/>
                    </a:cubicBezTo>
                    <a:lnTo>
                      <a:pt x="0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CBD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5" name="Freeform 171"/>
              <p:cNvSpPr>
                <a:spLocks/>
              </p:cNvSpPr>
              <p:nvPr/>
            </p:nvSpPr>
            <p:spPr bwMode="auto">
              <a:xfrm>
                <a:off x="3995" y="2394"/>
                <a:ext cx="28" cy="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36"/>
                  </a:cxn>
                  <a:cxn ang="0">
                    <a:pos x="88" y="36"/>
                  </a:cxn>
                  <a:cxn ang="0">
                    <a:pos x="124" y="124"/>
                  </a:cxn>
                  <a:cxn ang="0">
                    <a:pos x="91" y="124"/>
                  </a:cxn>
                  <a:cxn ang="0">
                    <a:pos x="64" y="60"/>
                  </a:cxn>
                  <a:cxn ang="0">
                    <a:pos x="64" y="6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0"/>
                  </a:cxn>
                </a:cxnLst>
                <a:rect l="0" t="0" r="r" b="b"/>
                <a:pathLst>
                  <a:path w="124" h="124">
                    <a:moveTo>
                      <a:pt x="0" y="0"/>
                    </a:moveTo>
                    <a:cubicBezTo>
                      <a:pt x="34" y="0"/>
                      <a:pt x="65" y="13"/>
                      <a:pt x="88" y="36"/>
                    </a:cubicBezTo>
                    <a:lnTo>
                      <a:pt x="88" y="36"/>
                    </a:lnTo>
                    <a:cubicBezTo>
                      <a:pt x="110" y="59"/>
                      <a:pt x="124" y="90"/>
                      <a:pt x="124" y="124"/>
                    </a:cubicBezTo>
                    <a:lnTo>
                      <a:pt x="91" y="124"/>
                    </a:lnTo>
                    <a:cubicBezTo>
                      <a:pt x="91" y="99"/>
                      <a:pt x="80" y="76"/>
                      <a:pt x="64" y="60"/>
                    </a:cubicBezTo>
                    <a:lnTo>
                      <a:pt x="64" y="60"/>
                    </a:lnTo>
                    <a:cubicBezTo>
                      <a:pt x="47" y="43"/>
                      <a:pt x="25" y="33"/>
                      <a:pt x="0" y="33"/>
                    </a:cubicBezTo>
                    <a:lnTo>
                      <a:pt x="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F1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6" name="Freeform 172"/>
              <p:cNvSpPr>
                <a:spLocks/>
              </p:cNvSpPr>
              <p:nvPr/>
            </p:nvSpPr>
            <p:spPr bwMode="auto">
              <a:xfrm>
                <a:off x="3995" y="2400"/>
                <a:ext cx="22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9" y="29"/>
                  </a:cxn>
                  <a:cxn ang="0">
                    <a:pos x="69" y="29"/>
                  </a:cxn>
                  <a:cxn ang="0">
                    <a:pos x="98" y="98"/>
                  </a:cxn>
                  <a:cxn ang="0">
                    <a:pos x="85" y="98"/>
                  </a:cxn>
                  <a:cxn ang="0">
                    <a:pos x="71" y="98"/>
                  </a:cxn>
                  <a:cxn ang="0">
                    <a:pos x="0" y="98"/>
                  </a:cxn>
                  <a:cxn ang="0">
                    <a:pos x="0" y="70"/>
                  </a:cxn>
                  <a:cxn ang="0">
                    <a:pos x="0" y="63"/>
                  </a:cxn>
                  <a:cxn ang="0">
                    <a:pos x="0" y="26"/>
                  </a:cxn>
                  <a:cxn ang="0">
                    <a:pos x="0" y="26"/>
                  </a:cxn>
                  <a:cxn ang="0">
                    <a:pos x="0" y="23"/>
                  </a:cxn>
                  <a:cxn ang="0">
                    <a:pos x="0" y="0"/>
                  </a:cxn>
                </a:cxnLst>
                <a:rect l="0" t="0" r="r" b="b"/>
                <a:pathLst>
                  <a:path w="98" h="98">
                    <a:moveTo>
                      <a:pt x="0" y="0"/>
                    </a:moveTo>
                    <a:cubicBezTo>
                      <a:pt x="27" y="0"/>
                      <a:pt x="51" y="11"/>
                      <a:pt x="69" y="29"/>
                    </a:cubicBezTo>
                    <a:lnTo>
                      <a:pt x="69" y="29"/>
                    </a:lnTo>
                    <a:cubicBezTo>
                      <a:pt x="87" y="47"/>
                      <a:pt x="98" y="71"/>
                      <a:pt x="98" y="98"/>
                    </a:cubicBezTo>
                    <a:lnTo>
                      <a:pt x="85" y="98"/>
                    </a:lnTo>
                    <a:lnTo>
                      <a:pt x="71" y="98"/>
                    </a:lnTo>
                    <a:lnTo>
                      <a:pt x="0" y="98"/>
                    </a:lnTo>
                    <a:lnTo>
                      <a:pt x="0" y="70"/>
                    </a:lnTo>
                    <a:lnTo>
                      <a:pt x="0" y="63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CBD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7" name="Freeform 173"/>
              <p:cNvSpPr>
                <a:spLocks/>
              </p:cNvSpPr>
              <p:nvPr/>
            </p:nvSpPr>
            <p:spPr bwMode="auto">
              <a:xfrm>
                <a:off x="3995" y="2406"/>
                <a:ext cx="16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0" y="21"/>
                  </a:cxn>
                  <a:cxn ang="0">
                    <a:pos x="50" y="21"/>
                  </a:cxn>
                  <a:cxn ang="0">
                    <a:pos x="71" y="71"/>
                  </a:cxn>
                  <a:cxn ang="0">
                    <a:pos x="61" y="71"/>
                  </a:cxn>
                  <a:cxn ang="0">
                    <a:pos x="52" y="71"/>
                  </a:cxn>
                  <a:cxn ang="0">
                    <a:pos x="0" y="71"/>
                  </a:cxn>
                  <a:cxn ang="0">
                    <a:pos x="0" y="51"/>
                  </a:cxn>
                  <a:cxn ang="0">
                    <a:pos x="0" y="45"/>
                  </a:cxn>
                  <a:cxn ang="0">
                    <a:pos x="0" y="19"/>
                  </a:cxn>
                  <a:cxn ang="0">
                    <a:pos x="0" y="19"/>
                  </a:cxn>
                  <a:cxn ang="0">
                    <a:pos x="0" y="16"/>
                  </a:cxn>
                  <a:cxn ang="0">
                    <a:pos x="0" y="0"/>
                  </a:cxn>
                </a:cxnLst>
                <a:rect l="0" t="0" r="r" b="b"/>
                <a:pathLst>
                  <a:path w="71" h="71">
                    <a:moveTo>
                      <a:pt x="0" y="0"/>
                    </a:moveTo>
                    <a:cubicBezTo>
                      <a:pt x="19" y="0"/>
                      <a:pt x="37" y="8"/>
                      <a:pt x="50" y="21"/>
                    </a:cubicBezTo>
                    <a:lnTo>
                      <a:pt x="50" y="21"/>
                    </a:lnTo>
                    <a:cubicBezTo>
                      <a:pt x="63" y="34"/>
                      <a:pt x="71" y="51"/>
                      <a:pt x="71" y="71"/>
                    </a:cubicBezTo>
                    <a:lnTo>
                      <a:pt x="61" y="71"/>
                    </a:lnTo>
                    <a:lnTo>
                      <a:pt x="52" y="71"/>
                    </a:lnTo>
                    <a:lnTo>
                      <a:pt x="0" y="71"/>
                    </a:lnTo>
                    <a:lnTo>
                      <a:pt x="0" y="51"/>
                    </a:lnTo>
                    <a:lnTo>
                      <a:pt x="0" y="45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F1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8" name="Freeform 174"/>
              <p:cNvSpPr>
                <a:spLocks/>
              </p:cNvSpPr>
              <p:nvPr/>
            </p:nvSpPr>
            <p:spPr bwMode="auto">
              <a:xfrm>
                <a:off x="3995" y="2412"/>
                <a:ext cx="10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" y="14"/>
                  </a:cxn>
                  <a:cxn ang="0">
                    <a:pos x="31" y="14"/>
                  </a:cxn>
                  <a:cxn ang="0">
                    <a:pos x="44" y="45"/>
                  </a:cxn>
                  <a:cxn ang="0">
                    <a:pos x="0" y="45"/>
                  </a:cxn>
                  <a:cxn ang="0">
                    <a:pos x="0" y="32"/>
                  </a:cxn>
                  <a:cxn ang="0">
                    <a:pos x="0" y="2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1"/>
                  </a:cxn>
                  <a:cxn ang="0">
                    <a:pos x="0" y="0"/>
                  </a:cxn>
                </a:cxnLst>
                <a:rect l="0" t="0" r="r" b="b"/>
                <a:pathLst>
                  <a:path w="44" h="45">
                    <a:moveTo>
                      <a:pt x="0" y="0"/>
                    </a:moveTo>
                    <a:cubicBezTo>
                      <a:pt x="12" y="0"/>
                      <a:pt x="23" y="5"/>
                      <a:pt x="31" y="14"/>
                    </a:cubicBezTo>
                    <a:lnTo>
                      <a:pt x="31" y="14"/>
                    </a:lnTo>
                    <a:cubicBezTo>
                      <a:pt x="39" y="22"/>
                      <a:pt x="44" y="33"/>
                      <a:pt x="44" y="45"/>
                    </a:cubicBezTo>
                    <a:lnTo>
                      <a:pt x="0" y="45"/>
                    </a:lnTo>
                    <a:lnTo>
                      <a:pt x="0" y="32"/>
                    </a:lnTo>
                    <a:lnTo>
                      <a:pt x="0" y="2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CBD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199" name="Freeform 175"/>
              <p:cNvSpPr>
                <a:spLocks/>
              </p:cNvSpPr>
              <p:nvPr/>
            </p:nvSpPr>
            <p:spPr bwMode="auto">
              <a:xfrm>
                <a:off x="3995" y="2418"/>
                <a:ext cx="4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5"/>
                  </a:cxn>
                  <a:cxn ang="0">
                    <a:pos x="12" y="5"/>
                  </a:cxn>
                  <a:cxn ang="0">
                    <a:pos x="18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0" y="12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18" h="18">
                    <a:moveTo>
                      <a:pt x="0" y="0"/>
                    </a:moveTo>
                    <a:cubicBezTo>
                      <a:pt x="5" y="0"/>
                      <a:pt x="9" y="2"/>
                      <a:pt x="12" y="5"/>
                    </a:cubicBezTo>
                    <a:lnTo>
                      <a:pt x="12" y="5"/>
                    </a:lnTo>
                    <a:cubicBezTo>
                      <a:pt x="16" y="9"/>
                      <a:pt x="18" y="13"/>
                      <a:pt x="18" y="18"/>
                    </a:cubicBezTo>
                    <a:lnTo>
                      <a:pt x="0" y="18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9A7B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0" name="Rectangle 176"/>
              <p:cNvSpPr>
                <a:spLocks noChangeArrowheads="1"/>
              </p:cNvSpPr>
              <p:nvPr/>
            </p:nvSpPr>
            <p:spPr bwMode="auto">
              <a:xfrm>
                <a:off x="4150" y="2344"/>
                <a:ext cx="356" cy="7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1" name="Rectangle 177"/>
              <p:cNvSpPr>
                <a:spLocks noChangeArrowheads="1"/>
              </p:cNvSpPr>
              <p:nvPr/>
            </p:nvSpPr>
            <p:spPr bwMode="auto">
              <a:xfrm>
                <a:off x="4150" y="2357"/>
                <a:ext cx="356" cy="6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2" name="Rectangle 178"/>
              <p:cNvSpPr>
                <a:spLocks noChangeArrowheads="1"/>
              </p:cNvSpPr>
              <p:nvPr/>
            </p:nvSpPr>
            <p:spPr bwMode="auto">
              <a:xfrm>
                <a:off x="4150" y="2369"/>
                <a:ext cx="356" cy="6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3" name="Rectangle 179"/>
              <p:cNvSpPr>
                <a:spLocks noChangeArrowheads="1"/>
              </p:cNvSpPr>
              <p:nvPr/>
            </p:nvSpPr>
            <p:spPr bwMode="auto">
              <a:xfrm>
                <a:off x="4150" y="2381"/>
                <a:ext cx="356" cy="7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4" name="Rectangle 180"/>
              <p:cNvSpPr>
                <a:spLocks noChangeArrowheads="1"/>
              </p:cNvSpPr>
              <p:nvPr/>
            </p:nvSpPr>
            <p:spPr bwMode="auto">
              <a:xfrm>
                <a:off x="4150" y="2394"/>
                <a:ext cx="356" cy="6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5" name="Rectangle 181"/>
              <p:cNvSpPr>
                <a:spLocks noChangeArrowheads="1"/>
              </p:cNvSpPr>
              <p:nvPr/>
            </p:nvSpPr>
            <p:spPr bwMode="auto">
              <a:xfrm>
                <a:off x="4150" y="2406"/>
                <a:ext cx="356" cy="6"/>
              </a:xfrm>
              <a:prstGeom prst="rect">
                <a:avLst/>
              </a:prstGeom>
              <a:solidFill>
                <a:srgbClr val="D9E8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6" name="Rectangle 182"/>
              <p:cNvSpPr>
                <a:spLocks noChangeArrowheads="1"/>
              </p:cNvSpPr>
              <p:nvPr/>
            </p:nvSpPr>
            <p:spPr bwMode="auto">
              <a:xfrm>
                <a:off x="4150" y="2351"/>
                <a:ext cx="356" cy="6"/>
              </a:xfrm>
              <a:prstGeom prst="rect">
                <a:avLst/>
              </a:prstGeom>
              <a:solidFill>
                <a:srgbClr val="9BBC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7" name="Rectangle 183"/>
              <p:cNvSpPr>
                <a:spLocks noChangeArrowheads="1"/>
              </p:cNvSpPr>
              <p:nvPr/>
            </p:nvSpPr>
            <p:spPr bwMode="auto">
              <a:xfrm>
                <a:off x="4150" y="2363"/>
                <a:ext cx="356" cy="6"/>
              </a:xfrm>
              <a:prstGeom prst="rect">
                <a:avLst/>
              </a:prstGeom>
              <a:solidFill>
                <a:srgbClr val="9BBC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8" name="Rectangle 184"/>
              <p:cNvSpPr>
                <a:spLocks noChangeArrowheads="1"/>
              </p:cNvSpPr>
              <p:nvPr/>
            </p:nvSpPr>
            <p:spPr bwMode="auto">
              <a:xfrm>
                <a:off x="4150" y="2375"/>
                <a:ext cx="356" cy="6"/>
              </a:xfrm>
              <a:prstGeom prst="rect">
                <a:avLst/>
              </a:prstGeom>
              <a:solidFill>
                <a:srgbClr val="9BBC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09" name="Rectangle 185"/>
              <p:cNvSpPr>
                <a:spLocks noChangeArrowheads="1"/>
              </p:cNvSpPr>
              <p:nvPr/>
            </p:nvSpPr>
            <p:spPr bwMode="auto">
              <a:xfrm>
                <a:off x="4150" y="2388"/>
                <a:ext cx="356" cy="6"/>
              </a:xfrm>
              <a:prstGeom prst="rect">
                <a:avLst/>
              </a:prstGeom>
              <a:solidFill>
                <a:srgbClr val="9BBC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0" name="Rectangle 186"/>
              <p:cNvSpPr>
                <a:spLocks noChangeArrowheads="1"/>
              </p:cNvSpPr>
              <p:nvPr/>
            </p:nvSpPr>
            <p:spPr bwMode="auto">
              <a:xfrm>
                <a:off x="4150" y="2400"/>
                <a:ext cx="356" cy="6"/>
              </a:xfrm>
              <a:prstGeom prst="rect">
                <a:avLst/>
              </a:prstGeom>
              <a:solidFill>
                <a:srgbClr val="9BBC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1" name="Rectangle 187"/>
              <p:cNvSpPr>
                <a:spLocks noChangeArrowheads="1"/>
              </p:cNvSpPr>
              <p:nvPr/>
            </p:nvSpPr>
            <p:spPr bwMode="auto">
              <a:xfrm>
                <a:off x="4150" y="2412"/>
                <a:ext cx="356" cy="6"/>
              </a:xfrm>
              <a:prstGeom prst="rect">
                <a:avLst/>
              </a:prstGeom>
              <a:solidFill>
                <a:srgbClr val="9BBC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2" name="Rectangle 188"/>
              <p:cNvSpPr>
                <a:spLocks noChangeArrowheads="1"/>
              </p:cNvSpPr>
              <p:nvPr/>
            </p:nvSpPr>
            <p:spPr bwMode="auto">
              <a:xfrm>
                <a:off x="4150" y="2418"/>
                <a:ext cx="356" cy="5"/>
              </a:xfrm>
              <a:prstGeom prst="rect">
                <a:avLst/>
              </a:prstGeom>
              <a:solidFill>
                <a:srgbClr val="6F9A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3" name="Freeform 189"/>
              <p:cNvSpPr>
                <a:spLocks/>
              </p:cNvSpPr>
              <p:nvPr/>
            </p:nvSpPr>
            <p:spPr bwMode="auto">
              <a:xfrm>
                <a:off x="4072" y="2344"/>
                <a:ext cx="78" cy="79"/>
              </a:xfrm>
              <a:custGeom>
                <a:avLst/>
                <a:gdLst/>
                <a:ahLst/>
                <a:cxnLst>
                  <a:cxn ang="0">
                    <a:pos x="339" y="0"/>
                  </a:cxn>
                  <a:cxn ang="0">
                    <a:pos x="100" y="100"/>
                  </a:cxn>
                  <a:cxn ang="0">
                    <a:pos x="100" y="100"/>
                  </a:cxn>
                  <a:cxn ang="0">
                    <a:pos x="0" y="339"/>
                  </a:cxn>
                  <a:cxn ang="0">
                    <a:pos x="92" y="339"/>
                  </a:cxn>
                  <a:cxn ang="0">
                    <a:pos x="164" y="164"/>
                  </a:cxn>
                  <a:cxn ang="0">
                    <a:pos x="164" y="164"/>
                  </a:cxn>
                  <a:cxn ang="0">
                    <a:pos x="339" y="92"/>
                  </a:cxn>
                  <a:cxn ang="0">
                    <a:pos x="339" y="92"/>
                  </a:cxn>
                  <a:cxn ang="0">
                    <a:pos x="339" y="0"/>
                  </a:cxn>
                </a:cxnLst>
                <a:rect l="0" t="0" r="r" b="b"/>
                <a:pathLst>
                  <a:path w="339" h="339">
                    <a:moveTo>
                      <a:pt x="339" y="0"/>
                    </a:moveTo>
                    <a:cubicBezTo>
                      <a:pt x="246" y="0"/>
                      <a:pt x="161" y="38"/>
                      <a:pt x="100" y="100"/>
                    </a:cubicBezTo>
                    <a:lnTo>
                      <a:pt x="100" y="100"/>
                    </a:lnTo>
                    <a:cubicBezTo>
                      <a:pt x="38" y="161"/>
                      <a:pt x="0" y="246"/>
                      <a:pt x="0" y="339"/>
                    </a:cubicBezTo>
                    <a:lnTo>
                      <a:pt x="92" y="339"/>
                    </a:lnTo>
                    <a:cubicBezTo>
                      <a:pt x="92" y="271"/>
                      <a:pt x="120" y="209"/>
                      <a:pt x="164" y="164"/>
                    </a:cubicBezTo>
                    <a:lnTo>
                      <a:pt x="164" y="164"/>
                    </a:lnTo>
                    <a:cubicBezTo>
                      <a:pt x="209" y="120"/>
                      <a:pt x="271" y="92"/>
                      <a:pt x="339" y="92"/>
                    </a:cubicBezTo>
                    <a:lnTo>
                      <a:pt x="339" y="92"/>
                    </a:lnTo>
                    <a:lnTo>
                      <a:pt x="339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4" name="Freeform 190"/>
              <p:cNvSpPr>
                <a:spLocks/>
              </p:cNvSpPr>
              <p:nvPr/>
            </p:nvSpPr>
            <p:spPr bwMode="auto">
              <a:xfrm>
                <a:off x="4079" y="2351"/>
                <a:ext cx="71" cy="72"/>
              </a:xfrm>
              <a:custGeom>
                <a:avLst/>
                <a:gdLst/>
                <a:ahLst/>
                <a:cxnLst>
                  <a:cxn ang="0">
                    <a:pos x="312" y="0"/>
                  </a:cxn>
                  <a:cxn ang="0">
                    <a:pos x="92" y="92"/>
                  </a:cxn>
                  <a:cxn ang="0">
                    <a:pos x="92" y="92"/>
                  </a:cxn>
                  <a:cxn ang="0">
                    <a:pos x="0" y="312"/>
                  </a:cxn>
                  <a:cxn ang="0">
                    <a:pos x="84" y="312"/>
                  </a:cxn>
                  <a:cxn ang="0">
                    <a:pos x="151" y="151"/>
                  </a:cxn>
                  <a:cxn ang="0">
                    <a:pos x="151" y="151"/>
                  </a:cxn>
                  <a:cxn ang="0">
                    <a:pos x="312" y="84"/>
                  </a:cxn>
                  <a:cxn ang="0">
                    <a:pos x="312" y="84"/>
                  </a:cxn>
                  <a:cxn ang="0">
                    <a:pos x="312" y="0"/>
                  </a:cxn>
                </a:cxnLst>
                <a:rect l="0" t="0" r="r" b="b"/>
                <a:pathLst>
                  <a:path w="312" h="312">
                    <a:moveTo>
                      <a:pt x="312" y="0"/>
                    </a:moveTo>
                    <a:cubicBezTo>
                      <a:pt x="226" y="0"/>
                      <a:pt x="148" y="35"/>
                      <a:pt x="92" y="92"/>
                    </a:cubicBezTo>
                    <a:lnTo>
                      <a:pt x="92" y="92"/>
                    </a:lnTo>
                    <a:cubicBezTo>
                      <a:pt x="35" y="148"/>
                      <a:pt x="0" y="226"/>
                      <a:pt x="0" y="312"/>
                    </a:cubicBezTo>
                    <a:lnTo>
                      <a:pt x="84" y="312"/>
                    </a:lnTo>
                    <a:cubicBezTo>
                      <a:pt x="84" y="249"/>
                      <a:pt x="110" y="192"/>
                      <a:pt x="151" y="151"/>
                    </a:cubicBezTo>
                    <a:lnTo>
                      <a:pt x="151" y="151"/>
                    </a:lnTo>
                    <a:cubicBezTo>
                      <a:pt x="192" y="110"/>
                      <a:pt x="249" y="84"/>
                      <a:pt x="312" y="84"/>
                    </a:cubicBezTo>
                    <a:lnTo>
                      <a:pt x="312" y="84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5" name="Freeform 191"/>
              <p:cNvSpPr>
                <a:spLocks/>
              </p:cNvSpPr>
              <p:nvPr/>
            </p:nvSpPr>
            <p:spPr bwMode="auto">
              <a:xfrm>
                <a:off x="4085" y="2357"/>
                <a:ext cx="65" cy="66"/>
              </a:xfrm>
              <a:custGeom>
                <a:avLst/>
                <a:gdLst/>
                <a:ahLst/>
                <a:cxnLst>
                  <a:cxn ang="0">
                    <a:pos x="285" y="0"/>
                  </a:cxn>
                  <a:cxn ang="0">
                    <a:pos x="84" y="84"/>
                  </a:cxn>
                  <a:cxn ang="0">
                    <a:pos x="84" y="84"/>
                  </a:cxn>
                  <a:cxn ang="0">
                    <a:pos x="0" y="285"/>
                  </a:cxn>
                  <a:cxn ang="0">
                    <a:pos x="77" y="285"/>
                  </a:cxn>
                  <a:cxn ang="0">
                    <a:pos x="138" y="138"/>
                  </a:cxn>
                  <a:cxn ang="0">
                    <a:pos x="138" y="138"/>
                  </a:cxn>
                  <a:cxn ang="0">
                    <a:pos x="285" y="77"/>
                  </a:cxn>
                  <a:cxn ang="0">
                    <a:pos x="285" y="77"/>
                  </a:cxn>
                  <a:cxn ang="0">
                    <a:pos x="285" y="0"/>
                  </a:cxn>
                </a:cxnLst>
                <a:rect l="0" t="0" r="r" b="b"/>
                <a:pathLst>
                  <a:path w="285" h="285">
                    <a:moveTo>
                      <a:pt x="285" y="0"/>
                    </a:moveTo>
                    <a:cubicBezTo>
                      <a:pt x="207" y="0"/>
                      <a:pt x="135" y="32"/>
                      <a:pt x="84" y="84"/>
                    </a:cubicBezTo>
                    <a:lnTo>
                      <a:pt x="84" y="84"/>
                    </a:lnTo>
                    <a:cubicBezTo>
                      <a:pt x="32" y="135"/>
                      <a:pt x="0" y="207"/>
                      <a:pt x="0" y="285"/>
                    </a:cubicBezTo>
                    <a:lnTo>
                      <a:pt x="77" y="285"/>
                    </a:lnTo>
                    <a:cubicBezTo>
                      <a:pt x="77" y="228"/>
                      <a:pt x="100" y="176"/>
                      <a:pt x="138" y="138"/>
                    </a:cubicBezTo>
                    <a:lnTo>
                      <a:pt x="138" y="138"/>
                    </a:lnTo>
                    <a:cubicBezTo>
                      <a:pt x="176" y="100"/>
                      <a:pt x="228" y="77"/>
                      <a:pt x="285" y="77"/>
                    </a:cubicBezTo>
                    <a:lnTo>
                      <a:pt x="285" y="77"/>
                    </a:lnTo>
                    <a:lnTo>
                      <a:pt x="285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6" name="Freeform 192"/>
              <p:cNvSpPr>
                <a:spLocks/>
              </p:cNvSpPr>
              <p:nvPr/>
            </p:nvSpPr>
            <p:spPr bwMode="auto">
              <a:xfrm>
                <a:off x="4091" y="2363"/>
                <a:ext cx="59" cy="60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76" y="75"/>
                  </a:cxn>
                  <a:cxn ang="0">
                    <a:pos x="76" y="76"/>
                  </a:cxn>
                  <a:cxn ang="0">
                    <a:pos x="0" y="258"/>
                  </a:cxn>
                  <a:cxn ang="0">
                    <a:pos x="70" y="258"/>
                  </a:cxn>
                  <a:cxn ang="0">
                    <a:pos x="125" y="125"/>
                  </a:cxn>
                  <a:cxn ang="0">
                    <a:pos x="125" y="125"/>
                  </a:cxn>
                  <a:cxn ang="0">
                    <a:pos x="258" y="69"/>
                  </a:cxn>
                  <a:cxn ang="0">
                    <a:pos x="258" y="69"/>
                  </a:cxn>
                  <a:cxn ang="0">
                    <a:pos x="258" y="0"/>
                  </a:cxn>
                </a:cxnLst>
                <a:rect l="0" t="0" r="r" b="b"/>
                <a:pathLst>
                  <a:path w="258" h="258">
                    <a:moveTo>
                      <a:pt x="258" y="0"/>
                    </a:moveTo>
                    <a:cubicBezTo>
                      <a:pt x="187" y="0"/>
                      <a:pt x="122" y="29"/>
                      <a:pt x="76" y="75"/>
                    </a:cubicBezTo>
                    <a:lnTo>
                      <a:pt x="76" y="76"/>
                    </a:lnTo>
                    <a:cubicBezTo>
                      <a:pt x="29" y="122"/>
                      <a:pt x="0" y="187"/>
                      <a:pt x="0" y="258"/>
                    </a:cubicBezTo>
                    <a:lnTo>
                      <a:pt x="70" y="258"/>
                    </a:lnTo>
                    <a:cubicBezTo>
                      <a:pt x="70" y="206"/>
                      <a:pt x="91" y="159"/>
                      <a:pt x="125" y="125"/>
                    </a:cubicBezTo>
                    <a:lnTo>
                      <a:pt x="125" y="125"/>
                    </a:lnTo>
                    <a:cubicBezTo>
                      <a:pt x="159" y="91"/>
                      <a:pt x="206" y="69"/>
                      <a:pt x="258" y="69"/>
                    </a:cubicBezTo>
                    <a:lnTo>
                      <a:pt x="258" y="6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7" name="Freeform 193"/>
              <p:cNvSpPr>
                <a:spLocks/>
              </p:cNvSpPr>
              <p:nvPr/>
            </p:nvSpPr>
            <p:spPr bwMode="auto">
              <a:xfrm>
                <a:off x="4097" y="2369"/>
                <a:ext cx="53" cy="54"/>
              </a:xfrm>
              <a:custGeom>
                <a:avLst/>
                <a:gdLst/>
                <a:ahLst/>
                <a:cxnLst>
                  <a:cxn ang="0">
                    <a:pos x="231" y="0"/>
                  </a:cxn>
                  <a:cxn ang="0">
                    <a:pos x="67" y="68"/>
                  </a:cxn>
                  <a:cxn ang="0">
                    <a:pos x="67" y="68"/>
                  </a:cxn>
                  <a:cxn ang="0">
                    <a:pos x="0" y="232"/>
                  </a:cxn>
                  <a:cxn ang="0">
                    <a:pos x="62" y="232"/>
                  </a:cxn>
                  <a:cxn ang="0">
                    <a:pos x="112" y="112"/>
                  </a:cxn>
                  <a:cxn ang="0">
                    <a:pos x="112" y="113"/>
                  </a:cxn>
                  <a:cxn ang="0">
                    <a:pos x="231" y="63"/>
                  </a:cxn>
                  <a:cxn ang="0">
                    <a:pos x="231" y="63"/>
                  </a:cxn>
                  <a:cxn ang="0">
                    <a:pos x="231" y="0"/>
                  </a:cxn>
                </a:cxnLst>
                <a:rect l="0" t="0" r="r" b="b"/>
                <a:pathLst>
                  <a:path w="231" h="232">
                    <a:moveTo>
                      <a:pt x="231" y="0"/>
                    </a:moveTo>
                    <a:cubicBezTo>
                      <a:pt x="167" y="0"/>
                      <a:pt x="109" y="26"/>
                      <a:pt x="67" y="68"/>
                    </a:cubicBezTo>
                    <a:lnTo>
                      <a:pt x="67" y="68"/>
                    </a:lnTo>
                    <a:cubicBezTo>
                      <a:pt x="26" y="110"/>
                      <a:pt x="0" y="168"/>
                      <a:pt x="0" y="232"/>
                    </a:cubicBezTo>
                    <a:lnTo>
                      <a:pt x="62" y="232"/>
                    </a:lnTo>
                    <a:cubicBezTo>
                      <a:pt x="62" y="185"/>
                      <a:pt x="81" y="143"/>
                      <a:pt x="112" y="112"/>
                    </a:cubicBezTo>
                    <a:lnTo>
                      <a:pt x="112" y="113"/>
                    </a:lnTo>
                    <a:cubicBezTo>
                      <a:pt x="142" y="82"/>
                      <a:pt x="185" y="63"/>
                      <a:pt x="231" y="63"/>
                    </a:cubicBezTo>
                    <a:lnTo>
                      <a:pt x="231" y="63"/>
                    </a:lnTo>
                    <a:lnTo>
                      <a:pt x="231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8" name="Freeform 194"/>
              <p:cNvSpPr>
                <a:spLocks/>
              </p:cNvSpPr>
              <p:nvPr/>
            </p:nvSpPr>
            <p:spPr bwMode="auto">
              <a:xfrm>
                <a:off x="4103" y="2375"/>
                <a:ext cx="47" cy="48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60" y="60"/>
                  </a:cxn>
                  <a:cxn ang="0">
                    <a:pos x="60" y="60"/>
                  </a:cxn>
                  <a:cxn ang="0">
                    <a:pos x="0" y="205"/>
                  </a:cxn>
                  <a:cxn ang="0">
                    <a:pos x="56" y="205"/>
                  </a:cxn>
                  <a:cxn ang="0">
                    <a:pos x="99" y="99"/>
                  </a:cxn>
                  <a:cxn ang="0">
                    <a:pos x="100" y="99"/>
                  </a:cxn>
                  <a:cxn ang="0">
                    <a:pos x="205" y="56"/>
                  </a:cxn>
                  <a:cxn ang="0">
                    <a:pos x="205" y="56"/>
                  </a:cxn>
                  <a:cxn ang="0">
                    <a:pos x="205" y="0"/>
                  </a:cxn>
                </a:cxnLst>
                <a:rect l="0" t="0" r="r" b="b"/>
                <a:pathLst>
                  <a:path w="205" h="205">
                    <a:moveTo>
                      <a:pt x="205" y="0"/>
                    </a:moveTo>
                    <a:cubicBezTo>
                      <a:pt x="149" y="0"/>
                      <a:pt x="98" y="23"/>
                      <a:pt x="60" y="60"/>
                    </a:cubicBezTo>
                    <a:lnTo>
                      <a:pt x="60" y="60"/>
                    </a:lnTo>
                    <a:cubicBezTo>
                      <a:pt x="23" y="97"/>
                      <a:pt x="0" y="149"/>
                      <a:pt x="0" y="205"/>
                    </a:cubicBezTo>
                    <a:lnTo>
                      <a:pt x="56" y="205"/>
                    </a:lnTo>
                    <a:cubicBezTo>
                      <a:pt x="56" y="164"/>
                      <a:pt x="72" y="126"/>
                      <a:pt x="99" y="99"/>
                    </a:cubicBezTo>
                    <a:lnTo>
                      <a:pt x="100" y="99"/>
                    </a:lnTo>
                    <a:cubicBezTo>
                      <a:pt x="127" y="72"/>
                      <a:pt x="164" y="56"/>
                      <a:pt x="205" y="56"/>
                    </a:cubicBezTo>
                    <a:lnTo>
                      <a:pt x="205" y="56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19" name="Freeform 195"/>
              <p:cNvSpPr>
                <a:spLocks/>
              </p:cNvSpPr>
              <p:nvPr/>
            </p:nvSpPr>
            <p:spPr bwMode="auto">
              <a:xfrm>
                <a:off x="4109" y="2381"/>
                <a:ext cx="41" cy="42"/>
              </a:xfrm>
              <a:custGeom>
                <a:avLst/>
                <a:gdLst/>
                <a:ahLst/>
                <a:cxnLst>
                  <a:cxn ang="0">
                    <a:pos x="178" y="0"/>
                  </a:cxn>
                  <a:cxn ang="0">
                    <a:pos x="52" y="52"/>
                  </a:cxn>
                  <a:cxn ang="0">
                    <a:pos x="52" y="52"/>
                  </a:cxn>
                  <a:cxn ang="0">
                    <a:pos x="0" y="178"/>
                  </a:cxn>
                  <a:cxn ang="0">
                    <a:pos x="48" y="178"/>
                  </a:cxn>
                  <a:cxn ang="0">
                    <a:pos x="86" y="86"/>
                  </a:cxn>
                  <a:cxn ang="0">
                    <a:pos x="86" y="86"/>
                  </a:cxn>
                  <a:cxn ang="0">
                    <a:pos x="178" y="48"/>
                  </a:cxn>
                  <a:cxn ang="0">
                    <a:pos x="178" y="48"/>
                  </a:cxn>
                  <a:cxn ang="0">
                    <a:pos x="178" y="0"/>
                  </a:cxn>
                </a:cxnLst>
                <a:rect l="0" t="0" r="r" b="b"/>
                <a:pathLst>
                  <a:path w="178" h="178">
                    <a:moveTo>
                      <a:pt x="178" y="0"/>
                    </a:moveTo>
                    <a:cubicBezTo>
                      <a:pt x="129" y="0"/>
                      <a:pt x="85" y="20"/>
                      <a:pt x="52" y="52"/>
                    </a:cubicBezTo>
                    <a:lnTo>
                      <a:pt x="52" y="52"/>
                    </a:lnTo>
                    <a:cubicBezTo>
                      <a:pt x="20" y="85"/>
                      <a:pt x="0" y="129"/>
                      <a:pt x="0" y="178"/>
                    </a:cubicBezTo>
                    <a:lnTo>
                      <a:pt x="48" y="178"/>
                    </a:lnTo>
                    <a:cubicBezTo>
                      <a:pt x="48" y="142"/>
                      <a:pt x="63" y="110"/>
                      <a:pt x="86" y="86"/>
                    </a:cubicBezTo>
                    <a:lnTo>
                      <a:pt x="86" y="86"/>
                    </a:lnTo>
                    <a:cubicBezTo>
                      <a:pt x="110" y="63"/>
                      <a:pt x="142" y="48"/>
                      <a:pt x="178" y="48"/>
                    </a:cubicBezTo>
                    <a:lnTo>
                      <a:pt x="178" y="48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20" name="Freeform 196"/>
              <p:cNvSpPr>
                <a:spLocks/>
              </p:cNvSpPr>
              <p:nvPr/>
            </p:nvSpPr>
            <p:spPr bwMode="auto">
              <a:xfrm>
                <a:off x="4116" y="2388"/>
                <a:ext cx="34" cy="35"/>
              </a:xfrm>
              <a:custGeom>
                <a:avLst/>
                <a:gdLst/>
                <a:ahLst/>
                <a:cxnLst>
                  <a:cxn ang="0">
                    <a:pos x="151" y="0"/>
                  </a:cxn>
                  <a:cxn ang="0">
                    <a:pos x="44" y="44"/>
                  </a:cxn>
                  <a:cxn ang="0">
                    <a:pos x="44" y="44"/>
                  </a:cxn>
                  <a:cxn ang="0">
                    <a:pos x="0" y="151"/>
                  </a:cxn>
                  <a:cxn ang="0">
                    <a:pos x="41" y="151"/>
                  </a:cxn>
                  <a:cxn ang="0">
                    <a:pos x="73" y="73"/>
                  </a:cxn>
                  <a:cxn ang="0">
                    <a:pos x="73" y="73"/>
                  </a:cxn>
                  <a:cxn ang="0">
                    <a:pos x="151" y="41"/>
                  </a:cxn>
                  <a:cxn ang="0">
                    <a:pos x="151" y="41"/>
                  </a:cxn>
                  <a:cxn ang="0">
                    <a:pos x="151" y="0"/>
                  </a:cxn>
                </a:cxnLst>
                <a:rect l="0" t="0" r="r" b="b"/>
                <a:pathLst>
                  <a:path w="151" h="151">
                    <a:moveTo>
                      <a:pt x="151" y="0"/>
                    </a:moveTo>
                    <a:cubicBezTo>
                      <a:pt x="110" y="0"/>
                      <a:pt x="72" y="17"/>
                      <a:pt x="44" y="44"/>
                    </a:cubicBezTo>
                    <a:lnTo>
                      <a:pt x="44" y="44"/>
                    </a:lnTo>
                    <a:cubicBezTo>
                      <a:pt x="17" y="72"/>
                      <a:pt x="0" y="109"/>
                      <a:pt x="0" y="151"/>
                    </a:cubicBezTo>
                    <a:lnTo>
                      <a:pt x="41" y="151"/>
                    </a:lnTo>
                    <a:cubicBezTo>
                      <a:pt x="41" y="121"/>
                      <a:pt x="53" y="93"/>
                      <a:pt x="73" y="73"/>
                    </a:cubicBezTo>
                    <a:lnTo>
                      <a:pt x="73" y="73"/>
                    </a:lnTo>
                    <a:cubicBezTo>
                      <a:pt x="93" y="53"/>
                      <a:pt x="121" y="41"/>
                      <a:pt x="151" y="41"/>
                    </a:cubicBezTo>
                    <a:lnTo>
                      <a:pt x="151" y="41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21" name="Freeform 197"/>
              <p:cNvSpPr>
                <a:spLocks/>
              </p:cNvSpPr>
              <p:nvPr/>
            </p:nvSpPr>
            <p:spPr bwMode="auto">
              <a:xfrm>
                <a:off x="4122" y="2394"/>
                <a:ext cx="28" cy="29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36" y="36"/>
                  </a:cxn>
                  <a:cxn ang="0">
                    <a:pos x="36" y="36"/>
                  </a:cxn>
                  <a:cxn ang="0">
                    <a:pos x="0" y="124"/>
                  </a:cxn>
                  <a:cxn ang="0">
                    <a:pos x="33" y="124"/>
                  </a:cxn>
                  <a:cxn ang="0">
                    <a:pos x="60" y="60"/>
                  </a:cxn>
                  <a:cxn ang="0">
                    <a:pos x="60" y="60"/>
                  </a:cxn>
                  <a:cxn ang="0">
                    <a:pos x="124" y="33"/>
                  </a:cxn>
                  <a:cxn ang="0">
                    <a:pos x="124" y="33"/>
                  </a:cxn>
                  <a:cxn ang="0">
                    <a:pos x="124" y="0"/>
                  </a:cxn>
                </a:cxnLst>
                <a:rect l="0" t="0" r="r" b="b"/>
                <a:pathLst>
                  <a:path w="124" h="124">
                    <a:moveTo>
                      <a:pt x="124" y="0"/>
                    </a:moveTo>
                    <a:cubicBezTo>
                      <a:pt x="90" y="0"/>
                      <a:pt x="59" y="13"/>
                      <a:pt x="36" y="36"/>
                    </a:cubicBezTo>
                    <a:lnTo>
                      <a:pt x="36" y="36"/>
                    </a:lnTo>
                    <a:cubicBezTo>
                      <a:pt x="14" y="59"/>
                      <a:pt x="0" y="90"/>
                      <a:pt x="0" y="124"/>
                    </a:cubicBezTo>
                    <a:lnTo>
                      <a:pt x="33" y="124"/>
                    </a:lnTo>
                    <a:cubicBezTo>
                      <a:pt x="33" y="99"/>
                      <a:pt x="44" y="76"/>
                      <a:pt x="60" y="60"/>
                    </a:cubicBezTo>
                    <a:lnTo>
                      <a:pt x="60" y="60"/>
                    </a:lnTo>
                    <a:cubicBezTo>
                      <a:pt x="77" y="43"/>
                      <a:pt x="99" y="33"/>
                      <a:pt x="124" y="33"/>
                    </a:cubicBezTo>
                    <a:lnTo>
                      <a:pt x="124" y="33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22" name="Freeform 198"/>
              <p:cNvSpPr>
                <a:spLocks/>
              </p:cNvSpPr>
              <p:nvPr/>
            </p:nvSpPr>
            <p:spPr bwMode="auto">
              <a:xfrm>
                <a:off x="4128" y="2400"/>
                <a:ext cx="22" cy="23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29" y="29"/>
                  </a:cxn>
                  <a:cxn ang="0">
                    <a:pos x="29" y="29"/>
                  </a:cxn>
                  <a:cxn ang="0">
                    <a:pos x="0" y="98"/>
                  </a:cxn>
                  <a:cxn ang="0">
                    <a:pos x="13" y="98"/>
                  </a:cxn>
                  <a:cxn ang="0">
                    <a:pos x="27" y="98"/>
                  </a:cxn>
                  <a:cxn ang="0">
                    <a:pos x="98" y="98"/>
                  </a:cxn>
                  <a:cxn ang="0">
                    <a:pos x="98" y="70"/>
                  </a:cxn>
                  <a:cxn ang="0">
                    <a:pos x="98" y="63"/>
                  </a:cxn>
                  <a:cxn ang="0">
                    <a:pos x="98" y="26"/>
                  </a:cxn>
                  <a:cxn ang="0">
                    <a:pos x="98" y="26"/>
                  </a:cxn>
                  <a:cxn ang="0">
                    <a:pos x="98" y="23"/>
                  </a:cxn>
                  <a:cxn ang="0">
                    <a:pos x="98" y="0"/>
                  </a:cxn>
                </a:cxnLst>
                <a:rect l="0" t="0" r="r" b="b"/>
                <a:pathLst>
                  <a:path w="98" h="98">
                    <a:moveTo>
                      <a:pt x="98" y="0"/>
                    </a:moveTo>
                    <a:cubicBezTo>
                      <a:pt x="71" y="0"/>
                      <a:pt x="47" y="11"/>
                      <a:pt x="29" y="29"/>
                    </a:cubicBezTo>
                    <a:lnTo>
                      <a:pt x="29" y="29"/>
                    </a:lnTo>
                    <a:cubicBezTo>
                      <a:pt x="11" y="47"/>
                      <a:pt x="0" y="71"/>
                      <a:pt x="0" y="98"/>
                    </a:cubicBezTo>
                    <a:lnTo>
                      <a:pt x="13" y="98"/>
                    </a:lnTo>
                    <a:lnTo>
                      <a:pt x="27" y="98"/>
                    </a:lnTo>
                    <a:lnTo>
                      <a:pt x="98" y="98"/>
                    </a:lnTo>
                    <a:lnTo>
                      <a:pt x="98" y="70"/>
                    </a:lnTo>
                    <a:lnTo>
                      <a:pt x="98" y="63"/>
                    </a:lnTo>
                    <a:lnTo>
                      <a:pt x="98" y="26"/>
                    </a:lnTo>
                    <a:lnTo>
                      <a:pt x="98" y="26"/>
                    </a:lnTo>
                    <a:lnTo>
                      <a:pt x="98" y="23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23" name="Freeform 199"/>
              <p:cNvSpPr>
                <a:spLocks/>
              </p:cNvSpPr>
              <p:nvPr/>
            </p:nvSpPr>
            <p:spPr bwMode="auto">
              <a:xfrm>
                <a:off x="4134" y="2406"/>
                <a:ext cx="16" cy="17"/>
              </a:xfrm>
              <a:custGeom>
                <a:avLst/>
                <a:gdLst/>
                <a:ahLst/>
                <a:cxnLst>
                  <a:cxn ang="0">
                    <a:pos x="71" y="0"/>
                  </a:cxn>
                  <a:cxn ang="0">
                    <a:pos x="21" y="21"/>
                  </a:cxn>
                  <a:cxn ang="0">
                    <a:pos x="21" y="21"/>
                  </a:cxn>
                  <a:cxn ang="0">
                    <a:pos x="0" y="71"/>
                  </a:cxn>
                  <a:cxn ang="0">
                    <a:pos x="10" y="71"/>
                  </a:cxn>
                  <a:cxn ang="0">
                    <a:pos x="19" y="71"/>
                  </a:cxn>
                  <a:cxn ang="0">
                    <a:pos x="71" y="71"/>
                  </a:cxn>
                  <a:cxn ang="0">
                    <a:pos x="71" y="51"/>
                  </a:cxn>
                  <a:cxn ang="0">
                    <a:pos x="71" y="45"/>
                  </a:cxn>
                  <a:cxn ang="0">
                    <a:pos x="71" y="19"/>
                  </a:cxn>
                  <a:cxn ang="0">
                    <a:pos x="71" y="19"/>
                  </a:cxn>
                  <a:cxn ang="0">
                    <a:pos x="71" y="16"/>
                  </a:cxn>
                  <a:cxn ang="0">
                    <a:pos x="71" y="0"/>
                  </a:cxn>
                </a:cxnLst>
                <a:rect l="0" t="0" r="r" b="b"/>
                <a:pathLst>
                  <a:path w="71" h="71">
                    <a:moveTo>
                      <a:pt x="71" y="0"/>
                    </a:moveTo>
                    <a:cubicBezTo>
                      <a:pt x="52" y="0"/>
                      <a:pt x="34" y="8"/>
                      <a:pt x="21" y="21"/>
                    </a:cubicBezTo>
                    <a:lnTo>
                      <a:pt x="21" y="21"/>
                    </a:lnTo>
                    <a:cubicBezTo>
                      <a:pt x="8" y="34"/>
                      <a:pt x="0" y="51"/>
                      <a:pt x="0" y="71"/>
                    </a:cubicBezTo>
                    <a:lnTo>
                      <a:pt x="10" y="71"/>
                    </a:lnTo>
                    <a:lnTo>
                      <a:pt x="19" y="71"/>
                    </a:lnTo>
                    <a:lnTo>
                      <a:pt x="71" y="71"/>
                    </a:lnTo>
                    <a:lnTo>
                      <a:pt x="71" y="51"/>
                    </a:lnTo>
                    <a:lnTo>
                      <a:pt x="71" y="45"/>
                    </a:lnTo>
                    <a:lnTo>
                      <a:pt x="71" y="19"/>
                    </a:lnTo>
                    <a:lnTo>
                      <a:pt x="71" y="19"/>
                    </a:lnTo>
                    <a:lnTo>
                      <a:pt x="71" y="16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D9E8E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24" name="Freeform 200"/>
              <p:cNvSpPr>
                <a:spLocks/>
              </p:cNvSpPr>
              <p:nvPr/>
            </p:nvSpPr>
            <p:spPr bwMode="auto">
              <a:xfrm>
                <a:off x="4140" y="2412"/>
                <a:ext cx="10" cy="11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0" y="45"/>
                  </a:cxn>
                  <a:cxn ang="0">
                    <a:pos x="44" y="45"/>
                  </a:cxn>
                  <a:cxn ang="0">
                    <a:pos x="44" y="32"/>
                  </a:cxn>
                  <a:cxn ang="0">
                    <a:pos x="44" y="29"/>
                  </a:cxn>
                  <a:cxn ang="0">
                    <a:pos x="44" y="13"/>
                  </a:cxn>
                  <a:cxn ang="0">
                    <a:pos x="44" y="13"/>
                  </a:cxn>
                  <a:cxn ang="0">
                    <a:pos x="44" y="11"/>
                  </a:cxn>
                  <a:cxn ang="0">
                    <a:pos x="44" y="0"/>
                  </a:cxn>
                </a:cxnLst>
                <a:rect l="0" t="0" r="r" b="b"/>
                <a:pathLst>
                  <a:path w="44" h="45">
                    <a:moveTo>
                      <a:pt x="44" y="0"/>
                    </a:moveTo>
                    <a:cubicBezTo>
                      <a:pt x="32" y="0"/>
                      <a:pt x="21" y="5"/>
                      <a:pt x="13" y="14"/>
                    </a:cubicBezTo>
                    <a:lnTo>
                      <a:pt x="13" y="14"/>
                    </a:lnTo>
                    <a:cubicBezTo>
                      <a:pt x="5" y="22"/>
                      <a:pt x="0" y="33"/>
                      <a:pt x="0" y="45"/>
                    </a:cubicBezTo>
                    <a:lnTo>
                      <a:pt x="44" y="45"/>
                    </a:lnTo>
                    <a:lnTo>
                      <a:pt x="44" y="32"/>
                    </a:lnTo>
                    <a:lnTo>
                      <a:pt x="44" y="29"/>
                    </a:lnTo>
                    <a:lnTo>
                      <a:pt x="44" y="13"/>
                    </a:lnTo>
                    <a:lnTo>
                      <a:pt x="44" y="13"/>
                    </a:lnTo>
                    <a:lnTo>
                      <a:pt x="44" y="11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9BBC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25" name="Freeform 201"/>
              <p:cNvSpPr>
                <a:spLocks/>
              </p:cNvSpPr>
              <p:nvPr/>
            </p:nvSpPr>
            <p:spPr bwMode="auto">
              <a:xfrm>
                <a:off x="4146" y="2418"/>
                <a:ext cx="4" cy="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6" y="5"/>
                  </a:cxn>
                  <a:cxn ang="0">
                    <a:pos x="6" y="5"/>
                  </a:cxn>
                  <a:cxn ang="0">
                    <a:pos x="0" y="18"/>
                  </a:cxn>
                  <a:cxn ang="0">
                    <a:pos x="18" y="18"/>
                  </a:cxn>
                  <a:cxn ang="0">
                    <a:pos x="18" y="13"/>
                  </a:cxn>
                  <a:cxn ang="0">
                    <a:pos x="18" y="12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4"/>
                  </a:cxn>
                  <a:cxn ang="0">
                    <a:pos x="18" y="0"/>
                  </a:cxn>
                </a:cxnLst>
                <a:rect l="0" t="0" r="r" b="b"/>
                <a:pathLst>
                  <a:path w="18" h="18">
                    <a:moveTo>
                      <a:pt x="18" y="0"/>
                    </a:moveTo>
                    <a:cubicBezTo>
                      <a:pt x="13" y="0"/>
                      <a:pt x="9" y="2"/>
                      <a:pt x="6" y="5"/>
                    </a:cubicBezTo>
                    <a:lnTo>
                      <a:pt x="6" y="5"/>
                    </a:lnTo>
                    <a:cubicBezTo>
                      <a:pt x="2" y="9"/>
                      <a:pt x="0" y="13"/>
                      <a:pt x="0" y="18"/>
                    </a:cubicBezTo>
                    <a:lnTo>
                      <a:pt x="18" y="18"/>
                    </a:lnTo>
                    <a:lnTo>
                      <a:pt x="18" y="13"/>
                    </a:lnTo>
                    <a:lnTo>
                      <a:pt x="18" y="12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6F9AA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26" name="Freeform 202"/>
              <p:cNvSpPr>
                <a:spLocks/>
              </p:cNvSpPr>
              <p:nvPr/>
            </p:nvSpPr>
            <p:spPr bwMode="auto">
              <a:xfrm>
                <a:off x="3995" y="2422"/>
                <a:ext cx="155" cy="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7" y="0"/>
                  </a:cxn>
                  <a:cxn ang="0">
                    <a:pos x="677" y="74"/>
                  </a:cxn>
                  <a:cxn ang="0">
                    <a:pos x="598" y="148"/>
                  </a:cxn>
                  <a:cxn ang="0">
                    <a:pos x="79" y="148"/>
                  </a:cxn>
                  <a:cxn ang="0">
                    <a:pos x="0" y="74"/>
                  </a:cxn>
                  <a:cxn ang="0">
                    <a:pos x="0" y="0"/>
                  </a:cxn>
                </a:cxnLst>
                <a:rect l="0" t="0" r="r" b="b"/>
                <a:pathLst>
                  <a:path w="677" h="148">
                    <a:moveTo>
                      <a:pt x="0" y="0"/>
                    </a:moveTo>
                    <a:lnTo>
                      <a:pt x="677" y="0"/>
                    </a:lnTo>
                    <a:lnTo>
                      <a:pt x="677" y="74"/>
                    </a:lnTo>
                    <a:cubicBezTo>
                      <a:pt x="677" y="115"/>
                      <a:pt x="642" y="148"/>
                      <a:pt x="598" y="148"/>
                    </a:cubicBezTo>
                    <a:lnTo>
                      <a:pt x="79" y="148"/>
                    </a:lnTo>
                    <a:cubicBezTo>
                      <a:pt x="36" y="148"/>
                      <a:pt x="0" y="115"/>
                      <a:pt x="0" y="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73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27" name="Rectangle 203"/>
              <p:cNvSpPr>
                <a:spLocks noChangeArrowheads="1"/>
              </p:cNvSpPr>
              <p:nvPr/>
            </p:nvSpPr>
            <p:spPr bwMode="auto">
              <a:xfrm>
                <a:off x="3627" y="2422"/>
                <a:ext cx="368" cy="17"/>
              </a:xfrm>
              <a:prstGeom prst="rect">
                <a:avLst/>
              </a:prstGeom>
              <a:solidFill>
                <a:srgbClr val="EF753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  <p:sp>
            <p:nvSpPr>
              <p:cNvPr id="1228" name="Rectangle 204"/>
              <p:cNvSpPr>
                <a:spLocks noChangeArrowheads="1"/>
              </p:cNvSpPr>
              <p:nvPr/>
            </p:nvSpPr>
            <p:spPr bwMode="auto">
              <a:xfrm>
                <a:off x="4011" y="2422"/>
                <a:ext cx="123" cy="14"/>
              </a:xfrm>
              <a:prstGeom prst="rect">
                <a:avLst/>
              </a:prstGeom>
              <a:solidFill>
                <a:srgbClr val="79A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5647" tIns="32824" rIns="65647" bIns="32824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723"/>
              </a:p>
            </p:txBody>
          </p:sp>
        </p:grpSp>
        <p:sp>
          <p:nvSpPr>
            <p:cNvPr id="1230" name="Rectangle 206"/>
            <p:cNvSpPr>
              <a:spLocks noChangeArrowheads="1"/>
            </p:cNvSpPr>
            <p:nvPr/>
          </p:nvSpPr>
          <p:spPr bwMode="auto">
            <a:xfrm>
              <a:off x="4011" y="2422"/>
              <a:ext cx="123" cy="7"/>
            </a:xfrm>
            <a:prstGeom prst="rect">
              <a:avLst/>
            </a:prstGeom>
            <a:solidFill>
              <a:srgbClr val="E7F1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</p:grpSp>
      <p:grpSp>
        <p:nvGrpSpPr>
          <p:cNvPr id="5" name="Group 209"/>
          <p:cNvGrpSpPr>
            <a:grpSpLocks noChangeAspect="1"/>
          </p:cNvGrpSpPr>
          <p:nvPr/>
        </p:nvGrpSpPr>
        <p:grpSpPr bwMode="auto">
          <a:xfrm>
            <a:off x="450012" y="4211089"/>
            <a:ext cx="1172816" cy="600075"/>
            <a:chOff x="97" y="2164"/>
            <a:chExt cx="792" cy="504"/>
          </a:xfrm>
        </p:grpSpPr>
        <p:sp>
          <p:nvSpPr>
            <p:cNvPr id="1232" name="AutoShape 208"/>
            <p:cNvSpPr>
              <a:spLocks noChangeAspect="1" noChangeArrowheads="1" noTextEdit="1"/>
            </p:cNvSpPr>
            <p:nvPr/>
          </p:nvSpPr>
          <p:spPr bwMode="auto">
            <a:xfrm>
              <a:off x="97" y="2164"/>
              <a:ext cx="792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34" name="Freeform 210"/>
            <p:cNvSpPr>
              <a:spLocks/>
            </p:cNvSpPr>
            <p:nvPr/>
          </p:nvSpPr>
          <p:spPr bwMode="auto">
            <a:xfrm>
              <a:off x="226" y="2268"/>
              <a:ext cx="540" cy="382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2263" y="0"/>
                </a:cxn>
                <a:cxn ang="0">
                  <a:pos x="2338" y="75"/>
                </a:cxn>
                <a:cxn ang="0">
                  <a:pos x="2338" y="1563"/>
                </a:cxn>
                <a:cxn ang="0">
                  <a:pos x="2263" y="1638"/>
                </a:cxn>
                <a:cxn ang="0">
                  <a:pos x="75" y="1638"/>
                </a:cxn>
                <a:cxn ang="0">
                  <a:pos x="0" y="1563"/>
                </a:cxn>
                <a:cxn ang="0">
                  <a:pos x="0" y="75"/>
                </a:cxn>
                <a:cxn ang="0">
                  <a:pos x="75" y="0"/>
                </a:cxn>
              </a:cxnLst>
              <a:rect l="0" t="0" r="r" b="b"/>
              <a:pathLst>
                <a:path w="2338" h="1638">
                  <a:moveTo>
                    <a:pt x="75" y="0"/>
                  </a:moveTo>
                  <a:lnTo>
                    <a:pt x="2263" y="0"/>
                  </a:lnTo>
                  <a:cubicBezTo>
                    <a:pt x="2305" y="0"/>
                    <a:pt x="2338" y="34"/>
                    <a:pt x="2338" y="75"/>
                  </a:cubicBezTo>
                  <a:lnTo>
                    <a:pt x="2338" y="1563"/>
                  </a:lnTo>
                  <a:cubicBezTo>
                    <a:pt x="2338" y="1604"/>
                    <a:pt x="2305" y="1638"/>
                    <a:pt x="2263" y="1638"/>
                  </a:cubicBezTo>
                  <a:lnTo>
                    <a:pt x="75" y="1638"/>
                  </a:lnTo>
                  <a:cubicBezTo>
                    <a:pt x="34" y="1638"/>
                    <a:pt x="0" y="1604"/>
                    <a:pt x="0" y="1563"/>
                  </a:cubicBezTo>
                  <a:lnTo>
                    <a:pt x="0" y="75"/>
                  </a:lnTo>
                  <a:cubicBezTo>
                    <a:pt x="0" y="34"/>
                    <a:pt x="34" y="0"/>
                    <a:pt x="7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35" name="Freeform 211"/>
            <p:cNvSpPr>
              <a:spLocks/>
            </p:cNvSpPr>
            <p:nvPr/>
          </p:nvSpPr>
          <p:spPr bwMode="auto">
            <a:xfrm>
              <a:off x="226" y="2268"/>
              <a:ext cx="462" cy="382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1999" y="0"/>
                </a:cxn>
                <a:cxn ang="0">
                  <a:pos x="361" y="1638"/>
                </a:cxn>
                <a:cxn ang="0">
                  <a:pos x="75" y="1638"/>
                </a:cxn>
                <a:cxn ang="0">
                  <a:pos x="0" y="1563"/>
                </a:cxn>
                <a:cxn ang="0">
                  <a:pos x="0" y="75"/>
                </a:cxn>
                <a:cxn ang="0">
                  <a:pos x="75" y="0"/>
                </a:cxn>
              </a:cxnLst>
              <a:rect l="0" t="0" r="r" b="b"/>
              <a:pathLst>
                <a:path w="1999" h="1638">
                  <a:moveTo>
                    <a:pt x="75" y="0"/>
                  </a:moveTo>
                  <a:lnTo>
                    <a:pt x="1999" y="0"/>
                  </a:lnTo>
                  <a:lnTo>
                    <a:pt x="361" y="1638"/>
                  </a:lnTo>
                  <a:lnTo>
                    <a:pt x="75" y="1638"/>
                  </a:lnTo>
                  <a:cubicBezTo>
                    <a:pt x="34" y="1638"/>
                    <a:pt x="0" y="1604"/>
                    <a:pt x="0" y="1563"/>
                  </a:cubicBezTo>
                  <a:lnTo>
                    <a:pt x="0" y="75"/>
                  </a:lnTo>
                  <a:cubicBezTo>
                    <a:pt x="0" y="34"/>
                    <a:pt x="34" y="0"/>
                    <a:pt x="75" y="0"/>
                  </a:cubicBezTo>
                  <a:close/>
                </a:path>
              </a:pathLst>
            </a:custGeom>
            <a:solidFill>
              <a:srgbClr val="051F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36" name="Rectangle 212"/>
            <p:cNvSpPr>
              <a:spLocks noChangeArrowheads="1"/>
            </p:cNvSpPr>
            <p:nvPr/>
          </p:nvSpPr>
          <p:spPr bwMode="auto">
            <a:xfrm>
              <a:off x="252" y="2296"/>
              <a:ext cx="489" cy="329"/>
            </a:xfrm>
            <a:prstGeom prst="rect">
              <a:avLst/>
            </a:prstGeom>
            <a:solidFill>
              <a:srgbClr val="00ADB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37" name="Freeform 213"/>
            <p:cNvSpPr>
              <a:spLocks/>
            </p:cNvSpPr>
            <p:nvPr/>
          </p:nvSpPr>
          <p:spPr bwMode="auto">
            <a:xfrm>
              <a:off x="130" y="2657"/>
              <a:ext cx="735" cy="15"/>
            </a:xfrm>
            <a:custGeom>
              <a:avLst/>
              <a:gdLst/>
              <a:ahLst/>
              <a:cxnLst>
                <a:cxn ang="0">
                  <a:pos x="1592" y="65"/>
                </a:cxn>
                <a:cxn ang="0">
                  <a:pos x="121" y="65"/>
                </a:cxn>
                <a:cxn ang="0">
                  <a:pos x="0" y="2"/>
                </a:cxn>
                <a:cxn ang="0">
                  <a:pos x="1592" y="0"/>
                </a:cxn>
                <a:cxn ang="0">
                  <a:pos x="3183" y="2"/>
                </a:cxn>
                <a:cxn ang="0">
                  <a:pos x="3063" y="65"/>
                </a:cxn>
                <a:cxn ang="0">
                  <a:pos x="1592" y="65"/>
                </a:cxn>
              </a:cxnLst>
              <a:rect l="0" t="0" r="r" b="b"/>
              <a:pathLst>
                <a:path w="3183" h="65">
                  <a:moveTo>
                    <a:pt x="1592" y="65"/>
                  </a:moveTo>
                  <a:lnTo>
                    <a:pt x="121" y="65"/>
                  </a:lnTo>
                  <a:cubicBezTo>
                    <a:pt x="62" y="65"/>
                    <a:pt x="22" y="23"/>
                    <a:pt x="0" y="2"/>
                  </a:cubicBezTo>
                  <a:lnTo>
                    <a:pt x="1592" y="0"/>
                  </a:lnTo>
                  <a:lnTo>
                    <a:pt x="3183" y="2"/>
                  </a:lnTo>
                  <a:cubicBezTo>
                    <a:pt x="3161" y="23"/>
                    <a:pt x="3121" y="65"/>
                    <a:pt x="3063" y="65"/>
                  </a:cubicBezTo>
                  <a:lnTo>
                    <a:pt x="1592" y="65"/>
                  </a:lnTo>
                  <a:close/>
                </a:path>
              </a:pathLst>
            </a:custGeom>
            <a:solidFill>
              <a:srgbClr val="354A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38" name="Freeform 214"/>
            <p:cNvSpPr>
              <a:spLocks/>
            </p:cNvSpPr>
            <p:nvPr/>
          </p:nvSpPr>
          <p:spPr bwMode="auto">
            <a:xfrm>
              <a:off x="125" y="2642"/>
              <a:ext cx="744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19" y="0"/>
                </a:cxn>
                <a:cxn ang="0">
                  <a:pos x="3219" y="35"/>
                </a:cxn>
                <a:cxn ang="0">
                  <a:pos x="3185" y="69"/>
                </a:cxn>
                <a:cxn ang="0">
                  <a:pos x="35" y="69"/>
                </a:cxn>
                <a:cxn ang="0">
                  <a:pos x="0" y="35"/>
                </a:cxn>
                <a:cxn ang="0">
                  <a:pos x="0" y="0"/>
                </a:cxn>
              </a:cxnLst>
              <a:rect l="0" t="0" r="r" b="b"/>
              <a:pathLst>
                <a:path w="3219" h="69">
                  <a:moveTo>
                    <a:pt x="0" y="0"/>
                  </a:moveTo>
                  <a:lnTo>
                    <a:pt x="3219" y="0"/>
                  </a:lnTo>
                  <a:lnTo>
                    <a:pt x="3219" y="35"/>
                  </a:lnTo>
                  <a:cubicBezTo>
                    <a:pt x="3219" y="54"/>
                    <a:pt x="3204" y="69"/>
                    <a:pt x="3185" y="69"/>
                  </a:cubicBezTo>
                  <a:lnTo>
                    <a:pt x="35" y="69"/>
                  </a:lnTo>
                  <a:cubicBezTo>
                    <a:pt x="16" y="69"/>
                    <a:pt x="0" y="54"/>
                    <a:pt x="0" y="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6E0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39" name="Freeform 215"/>
            <p:cNvSpPr>
              <a:spLocks/>
            </p:cNvSpPr>
            <p:nvPr/>
          </p:nvSpPr>
          <p:spPr bwMode="auto">
            <a:xfrm>
              <a:off x="446" y="2642"/>
              <a:ext cx="103" cy="8"/>
            </a:xfrm>
            <a:custGeom>
              <a:avLst/>
              <a:gdLst/>
              <a:ahLst/>
              <a:cxnLst>
                <a:cxn ang="0">
                  <a:pos x="446" y="0"/>
                </a:cxn>
                <a:cxn ang="0">
                  <a:pos x="435" y="22"/>
                </a:cxn>
                <a:cxn ang="0">
                  <a:pos x="435" y="22"/>
                </a:cxn>
                <a:cxn ang="0">
                  <a:pos x="435" y="22"/>
                </a:cxn>
                <a:cxn ang="0">
                  <a:pos x="410" y="32"/>
                </a:cxn>
                <a:cxn ang="0">
                  <a:pos x="36" y="32"/>
                </a:cxn>
                <a:cxn ang="0">
                  <a:pos x="11" y="22"/>
                </a:cxn>
                <a:cxn ang="0">
                  <a:pos x="11" y="22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17" y="15"/>
                </a:cxn>
                <a:cxn ang="0">
                  <a:pos x="17" y="15"/>
                </a:cxn>
                <a:cxn ang="0">
                  <a:pos x="36" y="23"/>
                </a:cxn>
                <a:cxn ang="0">
                  <a:pos x="410" y="23"/>
                </a:cxn>
                <a:cxn ang="0">
                  <a:pos x="429" y="16"/>
                </a:cxn>
                <a:cxn ang="0">
                  <a:pos x="429" y="16"/>
                </a:cxn>
                <a:cxn ang="0">
                  <a:pos x="429" y="15"/>
                </a:cxn>
                <a:cxn ang="0">
                  <a:pos x="437" y="0"/>
                </a:cxn>
                <a:cxn ang="0">
                  <a:pos x="446" y="0"/>
                </a:cxn>
              </a:cxnLst>
              <a:rect l="0" t="0" r="r" b="b"/>
              <a:pathLst>
                <a:path w="446" h="32">
                  <a:moveTo>
                    <a:pt x="446" y="0"/>
                  </a:moveTo>
                  <a:cubicBezTo>
                    <a:pt x="445" y="9"/>
                    <a:pt x="441" y="16"/>
                    <a:pt x="435" y="22"/>
                  </a:cubicBezTo>
                  <a:lnTo>
                    <a:pt x="435" y="22"/>
                  </a:lnTo>
                  <a:lnTo>
                    <a:pt x="435" y="22"/>
                  </a:lnTo>
                  <a:cubicBezTo>
                    <a:pt x="428" y="28"/>
                    <a:pt x="419" y="32"/>
                    <a:pt x="410" y="32"/>
                  </a:cubicBezTo>
                  <a:lnTo>
                    <a:pt x="36" y="32"/>
                  </a:lnTo>
                  <a:cubicBezTo>
                    <a:pt x="26" y="32"/>
                    <a:pt x="17" y="28"/>
                    <a:pt x="11" y="22"/>
                  </a:cubicBezTo>
                  <a:lnTo>
                    <a:pt x="11" y="22"/>
                  </a:lnTo>
                  <a:cubicBezTo>
                    <a:pt x="5" y="16"/>
                    <a:pt x="1" y="9"/>
                    <a:pt x="0" y="0"/>
                  </a:cubicBezTo>
                  <a:lnTo>
                    <a:pt x="9" y="0"/>
                  </a:lnTo>
                  <a:cubicBezTo>
                    <a:pt x="10" y="6"/>
                    <a:pt x="13" y="11"/>
                    <a:pt x="17" y="15"/>
                  </a:cubicBezTo>
                  <a:lnTo>
                    <a:pt x="17" y="15"/>
                  </a:lnTo>
                  <a:cubicBezTo>
                    <a:pt x="22" y="20"/>
                    <a:pt x="29" y="23"/>
                    <a:pt x="36" y="23"/>
                  </a:cubicBezTo>
                  <a:lnTo>
                    <a:pt x="410" y="23"/>
                  </a:lnTo>
                  <a:cubicBezTo>
                    <a:pt x="417" y="23"/>
                    <a:pt x="424" y="20"/>
                    <a:pt x="429" y="16"/>
                  </a:cubicBezTo>
                  <a:lnTo>
                    <a:pt x="429" y="16"/>
                  </a:lnTo>
                  <a:lnTo>
                    <a:pt x="429" y="15"/>
                  </a:lnTo>
                  <a:cubicBezTo>
                    <a:pt x="433" y="11"/>
                    <a:pt x="436" y="6"/>
                    <a:pt x="437" y="0"/>
                  </a:cubicBezTo>
                  <a:lnTo>
                    <a:pt x="446" y="0"/>
                  </a:lnTo>
                  <a:close/>
                </a:path>
              </a:pathLst>
            </a:custGeom>
            <a:solidFill>
              <a:srgbClr val="89A0A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0" name="Freeform 216"/>
            <p:cNvSpPr>
              <a:spLocks/>
            </p:cNvSpPr>
            <p:nvPr/>
          </p:nvSpPr>
          <p:spPr bwMode="auto">
            <a:xfrm>
              <a:off x="252" y="2296"/>
              <a:ext cx="409" cy="329"/>
            </a:xfrm>
            <a:custGeom>
              <a:avLst/>
              <a:gdLst/>
              <a:ahLst/>
              <a:cxnLst>
                <a:cxn ang="0">
                  <a:pos x="0" y="1415"/>
                </a:cxn>
                <a:cxn ang="0">
                  <a:pos x="357" y="1415"/>
                </a:cxn>
                <a:cxn ang="0">
                  <a:pos x="1772" y="0"/>
                </a:cxn>
                <a:cxn ang="0">
                  <a:pos x="0" y="0"/>
                </a:cxn>
                <a:cxn ang="0">
                  <a:pos x="0" y="1415"/>
                </a:cxn>
              </a:cxnLst>
              <a:rect l="0" t="0" r="r" b="b"/>
              <a:pathLst>
                <a:path w="1772" h="1415">
                  <a:moveTo>
                    <a:pt x="0" y="1415"/>
                  </a:moveTo>
                  <a:lnTo>
                    <a:pt x="357" y="1415"/>
                  </a:lnTo>
                  <a:lnTo>
                    <a:pt x="1772" y="0"/>
                  </a:lnTo>
                  <a:lnTo>
                    <a:pt x="0" y="0"/>
                  </a:lnTo>
                  <a:lnTo>
                    <a:pt x="0" y="1415"/>
                  </a:lnTo>
                  <a:close/>
                </a:path>
              </a:pathLst>
            </a:custGeom>
            <a:solidFill>
              <a:srgbClr val="27D3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1" name="Freeform 217"/>
            <p:cNvSpPr>
              <a:spLocks/>
            </p:cNvSpPr>
            <p:nvPr/>
          </p:nvSpPr>
          <p:spPr bwMode="auto">
            <a:xfrm>
              <a:off x="303" y="2164"/>
              <a:ext cx="387" cy="461"/>
            </a:xfrm>
            <a:custGeom>
              <a:avLst/>
              <a:gdLst/>
              <a:ahLst/>
              <a:cxnLst>
                <a:cxn ang="0">
                  <a:pos x="0" y="1980"/>
                </a:cxn>
                <a:cxn ang="0">
                  <a:pos x="1678" y="1980"/>
                </a:cxn>
                <a:cxn ang="0">
                  <a:pos x="1678" y="37"/>
                </a:cxn>
                <a:cxn ang="0">
                  <a:pos x="1641" y="0"/>
                </a:cxn>
                <a:cxn ang="0">
                  <a:pos x="37" y="0"/>
                </a:cxn>
                <a:cxn ang="0">
                  <a:pos x="0" y="37"/>
                </a:cxn>
                <a:cxn ang="0">
                  <a:pos x="0" y="1980"/>
                </a:cxn>
              </a:cxnLst>
              <a:rect l="0" t="0" r="r" b="b"/>
              <a:pathLst>
                <a:path w="1678" h="1980">
                  <a:moveTo>
                    <a:pt x="0" y="1980"/>
                  </a:moveTo>
                  <a:lnTo>
                    <a:pt x="1678" y="1980"/>
                  </a:lnTo>
                  <a:lnTo>
                    <a:pt x="1678" y="37"/>
                  </a:lnTo>
                  <a:cubicBezTo>
                    <a:pt x="1678" y="17"/>
                    <a:pt x="1662" y="0"/>
                    <a:pt x="1641" y="0"/>
                  </a:cubicBezTo>
                  <a:lnTo>
                    <a:pt x="37" y="0"/>
                  </a:lnTo>
                  <a:cubicBezTo>
                    <a:pt x="17" y="0"/>
                    <a:pt x="0" y="17"/>
                    <a:pt x="0" y="37"/>
                  </a:cubicBezTo>
                  <a:lnTo>
                    <a:pt x="0" y="1980"/>
                  </a:lnTo>
                  <a:close/>
                </a:path>
              </a:pathLst>
            </a:custGeom>
            <a:solidFill>
              <a:srgbClr val="D9E8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2" name="Freeform 218"/>
            <p:cNvSpPr>
              <a:spLocks/>
            </p:cNvSpPr>
            <p:nvPr/>
          </p:nvSpPr>
          <p:spPr bwMode="auto">
            <a:xfrm>
              <a:off x="303" y="2164"/>
              <a:ext cx="387" cy="30"/>
            </a:xfrm>
            <a:custGeom>
              <a:avLst/>
              <a:gdLst/>
              <a:ahLst/>
              <a:cxnLst>
                <a:cxn ang="0">
                  <a:pos x="1678" y="128"/>
                </a:cxn>
                <a:cxn ang="0">
                  <a:pos x="1678" y="37"/>
                </a:cxn>
                <a:cxn ang="0">
                  <a:pos x="1641" y="0"/>
                </a:cxn>
                <a:cxn ang="0">
                  <a:pos x="37" y="0"/>
                </a:cxn>
                <a:cxn ang="0">
                  <a:pos x="0" y="37"/>
                </a:cxn>
                <a:cxn ang="0">
                  <a:pos x="0" y="128"/>
                </a:cxn>
                <a:cxn ang="0">
                  <a:pos x="1678" y="128"/>
                </a:cxn>
              </a:cxnLst>
              <a:rect l="0" t="0" r="r" b="b"/>
              <a:pathLst>
                <a:path w="1678" h="128">
                  <a:moveTo>
                    <a:pt x="1678" y="128"/>
                  </a:moveTo>
                  <a:lnTo>
                    <a:pt x="1678" y="37"/>
                  </a:lnTo>
                  <a:cubicBezTo>
                    <a:pt x="1678" y="17"/>
                    <a:pt x="1662" y="0"/>
                    <a:pt x="1641" y="0"/>
                  </a:cubicBezTo>
                  <a:lnTo>
                    <a:pt x="37" y="0"/>
                  </a:lnTo>
                  <a:cubicBezTo>
                    <a:pt x="17" y="0"/>
                    <a:pt x="0" y="17"/>
                    <a:pt x="0" y="37"/>
                  </a:cubicBezTo>
                  <a:lnTo>
                    <a:pt x="0" y="128"/>
                  </a:lnTo>
                  <a:lnTo>
                    <a:pt x="1678" y="128"/>
                  </a:lnTo>
                  <a:close/>
                </a:path>
              </a:pathLst>
            </a:custGeom>
            <a:solidFill>
              <a:srgbClr val="43505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3" name="Freeform 219"/>
            <p:cNvSpPr>
              <a:spLocks/>
            </p:cNvSpPr>
            <p:nvPr/>
          </p:nvSpPr>
          <p:spPr bwMode="auto">
            <a:xfrm>
              <a:off x="268" y="2295"/>
              <a:ext cx="35" cy="330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0" y="0"/>
                </a:cxn>
                <a:cxn ang="0">
                  <a:pos x="148" y="1416"/>
                </a:cxn>
                <a:cxn ang="0">
                  <a:pos x="148" y="0"/>
                </a:cxn>
              </a:cxnLst>
              <a:rect l="0" t="0" r="r" b="b"/>
              <a:pathLst>
                <a:path w="148" h="1416">
                  <a:moveTo>
                    <a:pt x="148" y="0"/>
                  </a:moveTo>
                  <a:lnTo>
                    <a:pt x="0" y="0"/>
                  </a:lnTo>
                  <a:lnTo>
                    <a:pt x="148" y="1416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ADB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4" name="Freeform 220"/>
            <p:cNvSpPr>
              <a:spLocks/>
            </p:cNvSpPr>
            <p:nvPr/>
          </p:nvSpPr>
          <p:spPr bwMode="auto">
            <a:xfrm>
              <a:off x="690" y="2295"/>
              <a:ext cx="34" cy="3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9" y="0"/>
                </a:cxn>
                <a:cxn ang="0">
                  <a:pos x="0" y="1416"/>
                </a:cxn>
                <a:cxn ang="0">
                  <a:pos x="0" y="0"/>
                </a:cxn>
              </a:cxnLst>
              <a:rect l="0" t="0" r="r" b="b"/>
              <a:pathLst>
                <a:path w="149" h="1416">
                  <a:moveTo>
                    <a:pt x="0" y="0"/>
                  </a:moveTo>
                  <a:lnTo>
                    <a:pt x="149" y="0"/>
                  </a:lnTo>
                  <a:lnTo>
                    <a:pt x="0" y="14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7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5" name="Oval 221"/>
            <p:cNvSpPr>
              <a:spLocks noChangeArrowheads="1"/>
            </p:cNvSpPr>
            <p:nvPr/>
          </p:nvSpPr>
          <p:spPr bwMode="auto">
            <a:xfrm>
              <a:off x="317" y="2175"/>
              <a:ext cx="8" cy="8"/>
            </a:xfrm>
            <a:prstGeom prst="ellipse">
              <a:avLst/>
            </a:prstGeom>
            <a:solidFill>
              <a:srgbClr val="EF75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6" name="Oval 222"/>
            <p:cNvSpPr>
              <a:spLocks noChangeArrowheads="1"/>
            </p:cNvSpPr>
            <p:nvPr/>
          </p:nvSpPr>
          <p:spPr bwMode="auto">
            <a:xfrm>
              <a:off x="333" y="2175"/>
              <a:ext cx="8" cy="8"/>
            </a:xfrm>
            <a:prstGeom prst="ellipse">
              <a:avLst/>
            </a:prstGeom>
            <a:solidFill>
              <a:srgbClr val="00ADB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7" name="Oval 223"/>
            <p:cNvSpPr>
              <a:spLocks noChangeArrowheads="1"/>
            </p:cNvSpPr>
            <p:nvPr/>
          </p:nvSpPr>
          <p:spPr bwMode="auto">
            <a:xfrm>
              <a:off x="350" y="2175"/>
              <a:ext cx="8" cy="8"/>
            </a:xfrm>
            <a:prstGeom prst="ellipse">
              <a:avLst/>
            </a:prstGeom>
            <a:solidFill>
              <a:srgbClr val="92AC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8" name="Rectangle 224"/>
            <p:cNvSpPr>
              <a:spLocks noChangeArrowheads="1"/>
            </p:cNvSpPr>
            <p:nvPr/>
          </p:nvSpPr>
          <p:spPr bwMode="auto">
            <a:xfrm>
              <a:off x="375" y="2173"/>
              <a:ext cx="297" cy="1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49" name="Rectangle 225"/>
            <p:cNvSpPr>
              <a:spLocks noChangeArrowheads="1"/>
            </p:cNvSpPr>
            <p:nvPr/>
          </p:nvSpPr>
          <p:spPr bwMode="auto">
            <a:xfrm>
              <a:off x="352" y="2566"/>
              <a:ext cx="289" cy="4"/>
            </a:xfrm>
            <a:prstGeom prst="rect">
              <a:avLst/>
            </a:prstGeom>
            <a:solidFill>
              <a:srgbClr val="AECB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0" name="Rectangle 226"/>
            <p:cNvSpPr>
              <a:spLocks noChangeArrowheads="1"/>
            </p:cNvSpPr>
            <p:nvPr/>
          </p:nvSpPr>
          <p:spPr bwMode="auto">
            <a:xfrm>
              <a:off x="352" y="2540"/>
              <a:ext cx="289" cy="4"/>
            </a:xfrm>
            <a:prstGeom prst="rect">
              <a:avLst/>
            </a:prstGeom>
            <a:solidFill>
              <a:srgbClr val="AECB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1" name="Rectangle 227"/>
            <p:cNvSpPr>
              <a:spLocks noChangeArrowheads="1"/>
            </p:cNvSpPr>
            <p:nvPr/>
          </p:nvSpPr>
          <p:spPr bwMode="auto">
            <a:xfrm>
              <a:off x="352" y="2515"/>
              <a:ext cx="289" cy="3"/>
            </a:xfrm>
            <a:prstGeom prst="rect">
              <a:avLst/>
            </a:prstGeom>
            <a:solidFill>
              <a:srgbClr val="AECB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2" name="Rectangle 228"/>
            <p:cNvSpPr>
              <a:spLocks noChangeArrowheads="1"/>
            </p:cNvSpPr>
            <p:nvPr/>
          </p:nvSpPr>
          <p:spPr bwMode="auto">
            <a:xfrm>
              <a:off x="352" y="2489"/>
              <a:ext cx="289" cy="4"/>
            </a:xfrm>
            <a:prstGeom prst="rect">
              <a:avLst/>
            </a:prstGeom>
            <a:solidFill>
              <a:srgbClr val="AECB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3" name="Rectangle 229"/>
            <p:cNvSpPr>
              <a:spLocks noChangeArrowheads="1"/>
            </p:cNvSpPr>
            <p:nvPr/>
          </p:nvSpPr>
          <p:spPr bwMode="auto">
            <a:xfrm>
              <a:off x="352" y="2250"/>
              <a:ext cx="289" cy="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4" name="Rectangle 230"/>
            <p:cNvSpPr>
              <a:spLocks noChangeArrowheads="1"/>
            </p:cNvSpPr>
            <p:nvPr/>
          </p:nvSpPr>
          <p:spPr bwMode="auto">
            <a:xfrm>
              <a:off x="352" y="2218"/>
              <a:ext cx="289" cy="17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5" name="Freeform 231"/>
            <p:cNvSpPr>
              <a:spLocks/>
            </p:cNvSpPr>
            <p:nvPr/>
          </p:nvSpPr>
          <p:spPr bwMode="auto">
            <a:xfrm>
              <a:off x="564" y="2280"/>
              <a:ext cx="36" cy="66"/>
            </a:xfrm>
            <a:custGeom>
              <a:avLst/>
              <a:gdLst/>
              <a:ahLst/>
              <a:cxnLst>
                <a:cxn ang="0">
                  <a:pos x="52" y="285"/>
                </a:cxn>
                <a:cxn ang="0">
                  <a:pos x="0" y="165"/>
                </a:cxn>
                <a:cxn ang="0">
                  <a:pos x="154" y="0"/>
                </a:cxn>
                <a:cxn ang="0">
                  <a:pos x="154" y="74"/>
                </a:cxn>
                <a:cxn ang="0">
                  <a:pos x="73" y="165"/>
                </a:cxn>
                <a:cxn ang="0">
                  <a:pos x="99" y="228"/>
                </a:cxn>
                <a:cxn ang="0">
                  <a:pos x="52" y="285"/>
                </a:cxn>
              </a:cxnLst>
              <a:rect l="0" t="0" r="r" b="b"/>
              <a:pathLst>
                <a:path w="154" h="285">
                  <a:moveTo>
                    <a:pt x="52" y="285"/>
                  </a:moveTo>
                  <a:cubicBezTo>
                    <a:pt x="20" y="255"/>
                    <a:pt x="0" y="212"/>
                    <a:pt x="0" y="165"/>
                  </a:cubicBezTo>
                  <a:cubicBezTo>
                    <a:pt x="0" y="77"/>
                    <a:pt x="68" y="6"/>
                    <a:pt x="154" y="0"/>
                  </a:cubicBezTo>
                  <a:lnTo>
                    <a:pt x="154" y="74"/>
                  </a:lnTo>
                  <a:cubicBezTo>
                    <a:pt x="109" y="79"/>
                    <a:pt x="73" y="118"/>
                    <a:pt x="73" y="165"/>
                  </a:cubicBezTo>
                  <a:cubicBezTo>
                    <a:pt x="73" y="189"/>
                    <a:pt x="83" y="212"/>
                    <a:pt x="99" y="228"/>
                  </a:cubicBezTo>
                  <a:lnTo>
                    <a:pt x="52" y="285"/>
                  </a:lnTo>
                  <a:close/>
                </a:path>
              </a:pathLst>
            </a:custGeom>
            <a:solidFill>
              <a:srgbClr val="6C87B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6" name="Freeform 232"/>
            <p:cNvSpPr>
              <a:spLocks/>
            </p:cNvSpPr>
            <p:nvPr/>
          </p:nvSpPr>
          <p:spPr bwMode="auto">
            <a:xfrm>
              <a:off x="609" y="2313"/>
              <a:ext cx="32" cy="43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138" y="24"/>
                </a:cxn>
                <a:cxn ang="0">
                  <a:pos x="13" y="184"/>
                </a:cxn>
                <a:cxn ang="0">
                  <a:pos x="0" y="111"/>
                </a:cxn>
                <a:cxn ang="0">
                  <a:pos x="65" y="24"/>
                </a:cxn>
                <a:cxn ang="0">
                  <a:pos x="64" y="15"/>
                </a:cxn>
                <a:cxn ang="0">
                  <a:pos x="136" y="0"/>
                </a:cxn>
              </a:cxnLst>
              <a:rect l="0" t="0" r="r" b="b"/>
              <a:pathLst>
                <a:path w="138" h="184">
                  <a:moveTo>
                    <a:pt x="136" y="0"/>
                  </a:moveTo>
                  <a:cubicBezTo>
                    <a:pt x="137" y="8"/>
                    <a:pt x="138" y="16"/>
                    <a:pt x="138" y="24"/>
                  </a:cubicBezTo>
                  <a:cubicBezTo>
                    <a:pt x="138" y="101"/>
                    <a:pt x="84" y="166"/>
                    <a:pt x="13" y="184"/>
                  </a:cubicBezTo>
                  <a:lnTo>
                    <a:pt x="0" y="111"/>
                  </a:lnTo>
                  <a:cubicBezTo>
                    <a:pt x="37" y="100"/>
                    <a:pt x="65" y="65"/>
                    <a:pt x="65" y="24"/>
                  </a:cubicBezTo>
                  <a:cubicBezTo>
                    <a:pt x="65" y="21"/>
                    <a:pt x="65" y="18"/>
                    <a:pt x="64" y="15"/>
                  </a:cubicBezTo>
                  <a:lnTo>
                    <a:pt x="136" y="0"/>
                  </a:lnTo>
                  <a:close/>
                </a:path>
              </a:pathLst>
            </a:custGeom>
            <a:solidFill>
              <a:srgbClr val="3039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7" name="Freeform 233"/>
            <p:cNvSpPr>
              <a:spLocks/>
            </p:cNvSpPr>
            <p:nvPr/>
          </p:nvSpPr>
          <p:spPr bwMode="auto">
            <a:xfrm>
              <a:off x="580" y="2336"/>
              <a:ext cx="27" cy="21"/>
            </a:xfrm>
            <a:custGeom>
              <a:avLst/>
              <a:gdLst/>
              <a:ahLst/>
              <a:cxnLst>
                <a:cxn ang="0">
                  <a:pos x="114" y="86"/>
                </a:cxn>
                <a:cxn ang="0">
                  <a:pos x="96" y="87"/>
                </a:cxn>
                <a:cxn ang="0">
                  <a:pos x="0" y="57"/>
                </a:cxn>
                <a:cxn ang="0">
                  <a:pos x="47" y="0"/>
                </a:cxn>
                <a:cxn ang="0">
                  <a:pos x="96" y="14"/>
                </a:cxn>
                <a:cxn ang="0">
                  <a:pos x="101" y="14"/>
                </a:cxn>
                <a:cxn ang="0">
                  <a:pos x="114" y="86"/>
                </a:cxn>
              </a:cxnLst>
              <a:rect l="0" t="0" r="r" b="b"/>
              <a:pathLst>
                <a:path w="114" h="87">
                  <a:moveTo>
                    <a:pt x="114" y="86"/>
                  </a:moveTo>
                  <a:cubicBezTo>
                    <a:pt x="108" y="87"/>
                    <a:pt x="102" y="87"/>
                    <a:pt x="96" y="87"/>
                  </a:cubicBezTo>
                  <a:cubicBezTo>
                    <a:pt x="60" y="87"/>
                    <a:pt x="27" y="76"/>
                    <a:pt x="0" y="57"/>
                  </a:cubicBezTo>
                  <a:lnTo>
                    <a:pt x="47" y="0"/>
                  </a:lnTo>
                  <a:cubicBezTo>
                    <a:pt x="61" y="9"/>
                    <a:pt x="78" y="14"/>
                    <a:pt x="96" y="14"/>
                  </a:cubicBezTo>
                  <a:cubicBezTo>
                    <a:pt x="98" y="14"/>
                    <a:pt x="99" y="14"/>
                    <a:pt x="101" y="14"/>
                  </a:cubicBezTo>
                  <a:lnTo>
                    <a:pt x="114" y="86"/>
                  </a:lnTo>
                  <a:close/>
                </a:path>
              </a:pathLst>
            </a:custGeom>
            <a:solidFill>
              <a:srgbClr val="2184A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8" name="Freeform 234"/>
            <p:cNvSpPr>
              <a:spLocks/>
            </p:cNvSpPr>
            <p:nvPr/>
          </p:nvSpPr>
          <p:spPr bwMode="auto">
            <a:xfrm>
              <a:off x="605" y="2280"/>
              <a:ext cx="34" cy="31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76" y="135"/>
                </a:cxn>
                <a:cxn ang="0">
                  <a:pos x="147" y="119"/>
                </a:cxn>
                <a:cxn ang="0">
                  <a:pos x="0" y="0"/>
                </a:cxn>
                <a:cxn ang="0">
                  <a:pos x="0" y="74"/>
                </a:cxn>
              </a:cxnLst>
              <a:rect l="0" t="0" r="r" b="b"/>
              <a:pathLst>
                <a:path w="147" h="135">
                  <a:moveTo>
                    <a:pt x="0" y="74"/>
                  </a:moveTo>
                  <a:cubicBezTo>
                    <a:pt x="35" y="78"/>
                    <a:pt x="64" y="102"/>
                    <a:pt x="76" y="135"/>
                  </a:cubicBezTo>
                  <a:lnTo>
                    <a:pt x="147" y="119"/>
                  </a:lnTo>
                  <a:cubicBezTo>
                    <a:pt x="129" y="54"/>
                    <a:pt x="70" y="5"/>
                    <a:pt x="0" y="0"/>
                  </a:cubicBezTo>
                  <a:lnTo>
                    <a:pt x="0" y="74"/>
                  </a:lnTo>
                  <a:close/>
                </a:path>
              </a:pathLst>
            </a:custGeom>
            <a:solidFill>
              <a:srgbClr val="27D3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59" name="Freeform 235"/>
            <p:cNvSpPr>
              <a:spLocks/>
            </p:cNvSpPr>
            <p:nvPr/>
          </p:nvSpPr>
          <p:spPr bwMode="auto">
            <a:xfrm>
              <a:off x="566" y="2382"/>
              <a:ext cx="35" cy="67"/>
            </a:xfrm>
            <a:custGeom>
              <a:avLst/>
              <a:gdLst/>
              <a:ahLst/>
              <a:cxnLst>
                <a:cxn ang="0">
                  <a:pos x="52" y="284"/>
                </a:cxn>
                <a:cxn ang="0">
                  <a:pos x="0" y="164"/>
                </a:cxn>
                <a:cxn ang="0">
                  <a:pos x="154" y="0"/>
                </a:cxn>
                <a:cxn ang="0">
                  <a:pos x="154" y="73"/>
                </a:cxn>
                <a:cxn ang="0">
                  <a:pos x="73" y="164"/>
                </a:cxn>
                <a:cxn ang="0">
                  <a:pos x="98" y="227"/>
                </a:cxn>
                <a:cxn ang="0">
                  <a:pos x="52" y="284"/>
                </a:cxn>
              </a:cxnLst>
              <a:rect l="0" t="0" r="r" b="b"/>
              <a:pathLst>
                <a:path w="154" h="284">
                  <a:moveTo>
                    <a:pt x="52" y="284"/>
                  </a:moveTo>
                  <a:cubicBezTo>
                    <a:pt x="20" y="254"/>
                    <a:pt x="0" y="211"/>
                    <a:pt x="0" y="164"/>
                  </a:cubicBezTo>
                  <a:cubicBezTo>
                    <a:pt x="0" y="77"/>
                    <a:pt x="68" y="5"/>
                    <a:pt x="154" y="0"/>
                  </a:cubicBezTo>
                  <a:lnTo>
                    <a:pt x="154" y="73"/>
                  </a:lnTo>
                  <a:cubicBezTo>
                    <a:pt x="108" y="78"/>
                    <a:pt x="73" y="117"/>
                    <a:pt x="73" y="164"/>
                  </a:cubicBezTo>
                  <a:cubicBezTo>
                    <a:pt x="73" y="189"/>
                    <a:pt x="82" y="211"/>
                    <a:pt x="98" y="227"/>
                  </a:cubicBezTo>
                  <a:lnTo>
                    <a:pt x="52" y="284"/>
                  </a:lnTo>
                  <a:close/>
                </a:path>
              </a:pathLst>
            </a:custGeom>
            <a:solidFill>
              <a:srgbClr val="69848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0" name="Freeform 236"/>
            <p:cNvSpPr>
              <a:spLocks/>
            </p:cNvSpPr>
            <p:nvPr/>
          </p:nvSpPr>
          <p:spPr bwMode="auto">
            <a:xfrm>
              <a:off x="610" y="2415"/>
              <a:ext cx="32" cy="4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8" y="24"/>
                </a:cxn>
                <a:cxn ang="0">
                  <a:pos x="13" y="184"/>
                </a:cxn>
                <a:cxn ang="0">
                  <a:pos x="0" y="112"/>
                </a:cxn>
                <a:cxn ang="0">
                  <a:pos x="65" y="24"/>
                </a:cxn>
                <a:cxn ang="0">
                  <a:pos x="65" y="16"/>
                </a:cxn>
                <a:cxn ang="0">
                  <a:pos x="137" y="0"/>
                </a:cxn>
              </a:cxnLst>
              <a:rect l="0" t="0" r="r" b="b"/>
              <a:pathLst>
                <a:path w="138" h="184">
                  <a:moveTo>
                    <a:pt x="137" y="0"/>
                  </a:moveTo>
                  <a:cubicBezTo>
                    <a:pt x="138" y="8"/>
                    <a:pt x="138" y="16"/>
                    <a:pt x="138" y="24"/>
                  </a:cubicBezTo>
                  <a:cubicBezTo>
                    <a:pt x="138" y="101"/>
                    <a:pt x="85" y="166"/>
                    <a:pt x="13" y="184"/>
                  </a:cubicBezTo>
                  <a:lnTo>
                    <a:pt x="0" y="112"/>
                  </a:lnTo>
                  <a:cubicBezTo>
                    <a:pt x="38" y="100"/>
                    <a:pt x="65" y="65"/>
                    <a:pt x="65" y="24"/>
                  </a:cubicBezTo>
                  <a:cubicBezTo>
                    <a:pt x="65" y="21"/>
                    <a:pt x="65" y="18"/>
                    <a:pt x="65" y="16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5367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1" name="Freeform 237"/>
            <p:cNvSpPr>
              <a:spLocks/>
            </p:cNvSpPr>
            <p:nvPr/>
          </p:nvSpPr>
          <p:spPr bwMode="auto">
            <a:xfrm>
              <a:off x="582" y="2439"/>
              <a:ext cx="26" cy="20"/>
            </a:xfrm>
            <a:custGeom>
              <a:avLst/>
              <a:gdLst/>
              <a:ahLst/>
              <a:cxnLst>
                <a:cxn ang="0">
                  <a:pos x="113" y="87"/>
                </a:cxn>
                <a:cxn ang="0">
                  <a:pos x="96" y="88"/>
                </a:cxn>
                <a:cxn ang="0">
                  <a:pos x="0" y="57"/>
                </a:cxn>
                <a:cxn ang="0">
                  <a:pos x="46" y="0"/>
                </a:cxn>
                <a:cxn ang="0">
                  <a:pos x="96" y="15"/>
                </a:cxn>
                <a:cxn ang="0">
                  <a:pos x="101" y="15"/>
                </a:cxn>
                <a:cxn ang="0">
                  <a:pos x="113" y="87"/>
                </a:cxn>
              </a:cxnLst>
              <a:rect l="0" t="0" r="r" b="b"/>
              <a:pathLst>
                <a:path w="113" h="88">
                  <a:moveTo>
                    <a:pt x="113" y="87"/>
                  </a:moveTo>
                  <a:cubicBezTo>
                    <a:pt x="108" y="88"/>
                    <a:pt x="102" y="88"/>
                    <a:pt x="96" y="88"/>
                  </a:cubicBezTo>
                  <a:cubicBezTo>
                    <a:pt x="60" y="88"/>
                    <a:pt x="27" y="76"/>
                    <a:pt x="0" y="57"/>
                  </a:cubicBezTo>
                  <a:lnTo>
                    <a:pt x="46" y="0"/>
                  </a:lnTo>
                  <a:cubicBezTo>
                    <a:pt x="60" y="9"/>
                    <a:pt x="77" y="15"/>
                    <a:pt x="96" y="15"/>
                  </a:cubicBezTo>
                  <a:cubicBezTo>
                    <a:pt x="97" y="15"/>
                    <a:pt x="99" y="15"/>
                    <a:pt x="101" y="15"/>
                  </a:cubicBezTo>
                  <a:lnTo>
                    <a:pt x="113" y="87"/>
                  </a:lnTo>
                  <a:close/>
                </a:path>
              </a:pathLst>
            </a:custGeom>
            <a:solidFill>
              <a:srgbClr val="4D838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2" name="Freeform 238"/>
            <p:cNvSpPr>
              <a:spLocks/>
            </p:cNvSpPr>
            <p:nvPr/>
          </p:nvSpPr>
          <p:spPr bwMode="auto">
            <a:xfrm>
              <a:off x="606" y="2382"/>
              <a:ext cx="34" cy="32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76" y="134"/>
                </a:cxn>
                <a:cxn ang="0">
                  <a:pos x="148" y="119"/>
                </a:cxn>
                <a:cxn ang="0">
                  <a:pos x="0" y="0"/>
                </a:cxn>
                <a:cxn ang="0">
                  <a:pos x="0" y="73"/>
                </a:cxn>
              </a:cxnLst>
              <a:rect l="0" t="0" r="r" b="b"/>
              <a:pathLst>
                <a:path w="148" h="134">
                  <a:moveTo>
                    <a:pt x="0" y="73"/>
                  </a:moveTo>
                  <a:cubicBezTo>
                    <a:pt x="36" y="77"/>
                    <a:pt x="65" y="102"/>
                    <a:pt x="76" y="134"/>
                  </a:cubicBezTo>
                  <a:lnTo>
                    <a:pt x="148" y="119"/>
                  </a:lnTo>
                  <a:cubicBezTo>
                    <a:pt x="129" y="53"/>
                    <a:pt x="71" y="4"/>
                    <a:pt x="0" y="0"/>
                  </a:cubicBezTo>
                  <a:lnTo>
                    <a:pt x="0" y="73"/>
                  </a:lnTo>
                  <a:close/>
                </a:path>
              </a:pathLst>
            </a:custGeom>
            <a:solidFill>
              <a:srgbClr val="4FA0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3" name="Rectangle 239"/>
            <p:cNvSpPr>
              <a:spLocks noChangeArrowheads="1"/>
            </p:cNvSpPr>
            <p:nvPr/>
          </p:nvSpPr>
          <p:spPr bwMode="auto">
            <a:xfrm>
              <a:off x="357" y="2355"/>
              <a:ext cx="13" cy="104"/>
            </a:xfrm>
            <a:prstGeom prst="rect">
              <a:avLst/>
            </a:prstGeom>
            <a:solidFill>
              <a:srgbClr val="F4AB4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4" name="Rectangle 240"/>
            <p:cNvSpPr>
              <a:spLocks noChangeArrowheads="1"/>
            </p:cNvSpPr>
            <p:nvPr/>
          </p:nvSpPr>
          <p:spPr bwMode="auto">
            <a:xfrm>
              <a:off x="382" y="2384"/>
              <a:ext cx="12" cy="75"/>
            </a:xfrm>
            <a:prstGeom prst="rect">
              <a:avLst/>
            </a:prstGeom>
            <a:solidFill>
              <a:srgbClr val="F4AB4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5" name="Rectangle 241"/>
            <p:cNvSpPr>
              <a:spLocks noChangeArrowheads="1"/>
            </p:cNvSpPr>
            <p:nvPr/>
          </p:nvSpPr>
          <p:spPr bwMode="auto">
            <a:xfrm>
              <a:off x="407" y="2333"/>
              <a:ext cx="12" cy="126"/>
            </a:xfrm>
            <a:prstGeom prst="rect">
              <a:avLst/>
            </a:prstGeom>
            <a:solidFill>
              <a:srgbClr val="F4AB4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6" name="Rectangle 242"/>
            <p:cNvSpPr>
              <a:spLocks noChangeArrowheads="1"/>
            </p:cNvSpPr>
            <p:nvPr/>
          </p:nvSpPr>
          <p:spPr bwMode="auto">
            <a:xfrm>
              <a:off x="431" y="2355"/>
              <a:ext cx="13" cy="104"/>
            </a:xfrm>
            <a:prstGeom prst="rect">
              <a:avLst/>
            </a:prstGeom>
            <a:solidFill>
              <a:srgbClr val="F4AB4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7" name="Rectangle 243"/>
            <p:cNvSpPr>
              <a:spLocks noChangeArrowheads="1"/>
            </p:cNvSpPr>
            <p:nvPr/>
          </p:nvSpPr>
          <p:spPr bwMode="auto">
            <a:xfrm>
              <a:off x="456" y="2346"/>
              <a:ext cx="12" cy="113"/>
            </a:xfrm>
            <a:prstGeom prst="rect">
              <a:avLst/>
            </a:prstGeom>
            <a:solidFill>
              <a:srgbClr val="F4AB4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8" name="Rectangle 244"/>
            <p:cNvSpPr>
              <a:spLocks noChangeArrowheads="1"/>
            </p:cNvSpPr>
            <p:nvPr/>
          </p:nvSpPr>
          <p:spPr bwMode="auto">
            <a:xfrm>
              <a:off x="481" y="2332"/>
              <a:ext cx="12" cy="127"/>
            </a:xfrm>
            <a:prstGeom prst="rect">
              <a:avLst/>
            </a:prstGeom>
            <a:solidFill>
              <a:srgbClr val="F4AB4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69" name="Rectangle 245"/>
            <p:cNvSpPr>
              <a:spLocks noChangeArrowheads="1"/>
            </p:cNvSpPr>
            <p:nvPr/>
          </p:nvSpPr>
          <p:spPr bwMode="auto">
            <a:xfrm>
              <a:off x="505" y="2280"/>
              <a:ext cx="13" cy="179"/>
            </a:xfrm>
            <a:prstGeom prst="rect">
              <a:avLst/>
            </a:prstGeom>
            <a:solidFill>
              <a:srgbClr val="F4AB4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0" name="Rectangle 246"/>
            <p:cNvSpPr>
              <a:spLocks noChangeArrowheads="1"/>
            </p:cNvSpPr>
            <p:nvPr/>
          </p:nvSpPr>
          <p:spPr bwMode="auto">
            <a:xfrm>
              <a:off x="530" y="2338"/>
              <a:ext cx="12" cy="121"/>
            </a:xfrm>
            <a:prstGeom prst="rect">
              <a:avLst/>
            </a:prstGeom>
            <a:solidFill>
              <a:srgbClr val="F4AB4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1" name="Rectangle 247"/>
            <p:cNvSpPr>
              <a:spLocks noChangeArrowheads="1"/>
            </p:cNvSpPr>
            <p:nvPr/>
          </p:nvSpPr>
          <p:spPr bwMode="auto">
            <a:xfrm>
              <a:off x="357" y="2384"/>
              <a:ext cx="13" cy="75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2" name="Rectangle 248"/>
            <p:cNvSpPr>
              <a:spLocks noChangeArrowheads="1"/>
            </p:cNvSpPr>
            <p:nvPr/>
          </p:nvSpPr>
          <p:spPr bwMode="auto">
            <a:xfrm>
              <a:off x="382" y="2384"/>
              <a:ext cx="12" cy="75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3" name="Rectangle 249"/>
            <p:cNvSpPr>
              <a:spLocks noChangeArrowheads="1"/>
            </p:cNvSpPr>
            <p:nvPr/>
          </p:nvSpPr>
          <p:spPr bwMode="auto">
            <a:xfrm>
              <a:off x="407" y="2384"/>
              <a:ext cx="12" cy="75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4" name="Rectangle 250"/>
            <p:cNvSpPr>
              <a:spLocks noChangeArrowheads="1"/>
            </p:cNvSpPr>
            <p:nvPr/>
          </p:nvSpPr>
          <p:spPr bwMode="auto">
            <a:xfrm>
              <a:off x="431" y="2384"/>
              <a:ext cx="13" cy="75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5" name="Rectangle 251"/>
            <p:cNvSpPr>
              <a:spLocks noChangeArrowheads="1"/>
            </p:cNvSpPr>
            <p:nvPr/>
          </p:nvSpPr>
          <p:spPr bwMode="auto">
            <a:xfrm>
              <a:off x="456" y="2384"/>
              <a:ext cx="12" cy="75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6" name="Rectangle 252"/>
            <p:cNvSpPr>
              <a:spLocks noChangeArrowheads="1"/>
            </p:cNvSpPr>
            <p:nvPr/>
          </p:nvSpPr>
          <p:spPr bwMode="auto">
            <a:xfrm>
              <a:off x="481" y="2384"/>
              <a:ext cx="12" cy="75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7" name="Rectangle 253"/>
            <p:cNvSpPr>
              <a:spLocks noChangeArrowheads="1"/>
            </p:cNvSpPr>
            <p:nvPr/>
          </p:nvSpPr>
          <p:spPr bwMode="auto">
            <a:xfrm>
              <a:off x="505" y="2384"/>
              <a:ext cx="13" cy="75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8" name="Rectangle 254"/>
            <p:cNvSpPr>
              <a:spLocks noChangeArrowheads="1"/>
            </p:cNvSpPr>
            <p:nvPr/>
          </p:nvSpPr>
          <p:spPr bwMode="auto">
            <a:xfrm>
              <a:off x="530" y="2384"/>
              <a:ext cx="12" cy="75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79" name="Freeform 255"/>
            <p:cNvSpPr>
              <a:spLocks/>
            </p:cNvSpPr>
            <p:nvPr/>
          </p:nvSpPr>
          <p:spPr bwMode="auto">
            <a:xfrm>
              <a:off x="97" y="2341"/>
              <a:ext cx="274" cy="331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1107" y="0"/>
                </a:cxn>
                <a:cxn ang="0">
                  <a:pos x="1187" y="80"/>
                </a:cxn>
                <a:cxn ang="0">
                  <a:pos x="1187" y="1341"/>
                </a:cxn>
                <a:cxn ang="0">
                  <a:pos x="1107" y="1421"/>
                </a:cxn>
                <a:cxn ang="0">
                  <a:pos x="80" y="1421"/>
                </a:cxn>
                <a:cxn ang="0">
                  <a:pos x="0" y="1341"/>
                </a:cxn>
                <a:cxn ang="0">
                  <a:pos x="0" y="80"/>
                </a:cxn>
                <a:cxn ang="0">
                  <a:pos x="80" y="0"/>
                </a:cxn>
              </a:cxnLst>
              <a:rect l="0" t="0" r="r" b="b"/>
              <a:pathLst>
                <a:path w="1187" h="1421">
                  <a:moveTo>
                    <a:pt x="80" y="0"/>
                  </a:moveTo>
                  <a:lnTo>
                    <a:pt x="1107" y="0"/>
                  </a:lnTo>
                  <a:cubicBezTo>
                    <a:pt x="1151" y="0"/>
                    <a:pt x="1187" y="36"/>
                    <a:pt x="1187" y="80"/>
                  </a:cubicBezTo>
                  <a:lnTo>
                    <a:pt x="1187" y="1341"/>
                  </a:lnTo>
                  <a:cubicBezTo>
                    <a:pt x="1187" y="1385"/>
                    <a:pt x="1151" y="1421"/>
                    <a:pt x="1107" y="1421"/>
                  </a:cubicBezTo>
                  <a:lnTo>
                    <a:pt x="80" y="1421"/>
                  </a:lnTo>
                  <a:cubicBezTo>
                    <a:pt x="36" y="1421"/>
                    <a:pt x="0" y="1385"/>
                    <a:pt x="0" y="1341"/>
                  </a:cubicBezTo>
                  <a:lnTo>
                    <a:pt x="0" y="80"/>
                  </a:lnTo>
                  <a:cubicBezTo>
                    <a:pt x="0" y="36"/>
                    <a:pt x="36" y="0"/>
                    <a:pt x="80" y="0"/>
                  </a:cubicBezTo>
                  <a:close/>
                </a:path>
              </a:pathLst>
            </a:custGeom>
            <a:solidFill>
              <a:srgbClr val="3039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0" name="Freeform 256"/>
            <p:cNvSpPr>
              <a:spLocks/>
            </p:cNvSpPr>
            <p:nvPr/>
          </p:nvSpPr>
          <p:spPr bwMode="auto">
            <a:xfrm>
              <a:off x="97" y="2353"/>
              <a:ext cx="274" cy="93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1107" y="0"/>
                </a:cxn>
                <a:cxn ang="0">
                  <a:pos x="1187" y="81"/>
                </a:cxn>
                <a:cxn ang="0">
                  <a:pos x="1187" y="399"/>
                </a:cxn>
                <a:cxn ang="0">
                  <a:pos x="0" y="399"/>
                </a:cxn>
                <a:cxn ang="0">
                  <a:pos x="0" y="81"/>
                </a:cxn>
                <a:cxn ang="0">
                  <a:pos x="80" y="0"/>
                </a:cxn>
              </a:cxnLst>
              <a:rect l="0" t="0" r="r" b="b"/>
              <a:pathLst>
                <a:path w="1187" h="399">
                  <a:moveTo>
                    <a:pt x="80" y="0"/>
                  </a:moveTo>
                  <a:lnTo>
                    <a:pt x="1107" y="0"/>
                  </a:lnTo>
                  <a:cubicBezTo>
                    <a:pt x="1151" y="0"/>
                    <a:pt x="1187" y="36"/>
                    <a:pt x="1187" y="81"/>
                  </a:cubicBezTo>
                  <a:lnTo>
                    <a:pt x="1187" y="399"/>
                  </a:lnTo>
                  <a:lnTo>
                    <a:pt x="0" y="399"/>
                  </a:lnTo>
                  <a:lnTo>
                    <a:pt x="0" y="81"/>
                  </a:lnTo>
                  <a:cubicBezTo>
                    <a:pt x="0" y="36"/>
                    <a:pt x="36" y="0"/>
                    <a:pt x="80" y="0"/>
                  </a:cubicBezTo>
                  <a:close/>
                </a:path>
              </a:pathLst>
            </a:custGeom>
            <a:solidFill>
              <a:srgbClr val="7681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1" name="Rectangle 257"/>
            <p:cNvSpPr>
              <a:spLocks noChangeArrowheads="1"/>
            </p:cNvSpPr>
            <p:nvPr/>
          </p:nvSpPr>
          <p:spPr bwMode="auto">
            <a:xfrm>
              <a:off x="122" y="2373"/>
              <a:ext cx="221" cy="58"/>
            </a:xfrm>
            <a:prstGeom prst="rect">
              <a:avLst/>
            </a:prstGeom>
            <a:solidFill>
              <a:srgbClr val="00ADB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2" name="Rectangle 258"/>
            <p:cNvSpPr>
              <a:spLocks noChangeArrowheads="1"/>
            </p:cNvSpPr>
            <p:nvPr/>
          </p:nvSpPr>
          <p:spPr bwMode="auto">
            <a:xfrm>
              <a:off x="132" y="2381"/>
              <a:ext cx="211" cy="50"/>
            </a:xfrm>
            <a:prstGeom prst="rect">
              <a:avLst/>
            </a:prstGeom>
            <a:solidFill>
              <a:srgbClr val="35EC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3" name="Freeform 259"/>
            <p:cNvSpPr>
              <a:spLocks/>
            </p:cNvSpPr>
            <p:nvPr/>
          </p:nvSpPr>
          <p:spPr bwMode="auto">
            <a:xfrm>
              <a:off x="120" y="2467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9"/>
                </a:cxn>
                <a:cxn ang="0">
                  <a:pos x="214" y="9"/>
                </a:cxn>
                <a:cxn ang="0">
                  <a:pos x="214" y="153"/>
                </a:cxn>
                <a:cxn ang="0">
                  <a:pos x="205" y="162"/>
                </a:cxn>
                <a:cxn ang="0">
                  <a:pos x="205" y="162"/>
                </a:cxn>
                <a:cxn ang="0">
                  <a:pos x="9" y="162"/>
                </a:cxn>
                <a:cxn ang="0">
                  <a:pos x="0" y="153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214" h="162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4"/>
                    <a:pt x="214" y="9"/>
                  </a:cubicBezTo>
                  <a:lnTo>
                    <a:pt x="214" y="9"/>
                  </a:lnTo>
                  <a:lnTo>
                    <a:pt x="214" y="153"/>
                  </a:lnTo>
                  <a:cubicBezTo>
                    <a:pt x="214" y="158"/>
                    <a:pt x="210" y="162"/>
                    <a:pt x="205" y="162"/>
                  </a:cubicBezTo>
                  <a:lnTo>
                    <a:pt x="205" y="162"/>
                  </a:lnTo>
                  <a:lnTo>
                    <a:pt x="9" y="162"/>
                  </a:lnTo>
                  <a:cubicBezTo>
                    <a:pt x="4" y="162"/>
                    <a:pt x="0" y="158"/>
                    <a:pt x="0" y="153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00ADB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4" name="Rectangle 260"/>
            <p:cNvSpPr>
              <a:spLocks noChangeArrowheads="1"/>
            </p:cNvSpPr>
            <p:nvPr/>
          </p:nvSpPr>
          <p:spPr bwMode="auto">
            <a:xfrm>
              <a:off x="122" y="2516"/>
              <a:ext cx="45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5" name="Freeform 261"/>
            <p:cNvSpPr>
              <a:spLocks noEditPoints="1"/>
            </p:cNvSpPr>
            <p:nvPr/>
          </p:nvSpPr>
          <p:spPr bwMode="auto">
            <a:xfrm>
              <a:off x="120" y="2514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10"/>
                </a:cxn>
                <a:cxn ang="0">
                  <a:pos x="214" y="10"/>
                </a:cxn>
                <a:cxn ang="0">
                  <a:pos x="214" y="154"/>
                </a:cxn>
                <a:cxn ang="0">
                  <a:pos x="205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96" y="19"/>
                </a:cxn>
                <a:cxn ang="0">
                  <a:pos x="18" y="19"/>
                </a:cxn>
                <a:cxn ang="0">
                  <a:pos x="18" y="145"/>
                </a:cxn>
                <a:cxn ang="0">
                  <a:pos x="196" y="145"/>
                </a:cxn>
                <a:cxn ang="0">
                  <a:pos x="196" y="19"/>
                </a:cxn>
              </a:cxnLst>
              <a:rect l="0" t="0" r="r" b="b"/>
              <a:pathLst>
                <a:path w="214" h="163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5"/>
                    <a:pt x="214" y="10"/>
                  </a:cubicBezTo>
                  <a:lnTo>
                    <a:pt x="214" y="10"/>
                  </a:lnTo>
                  <a:lnTo>
                    <a:pt x="214" y="154"/>
                  </a:lnTo>
                  <a:cubicBezTo>
                    <a:pt x="214" y="159"/>
                    <a:pt x="210" y="163"/>
                    <a:pt x="205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10"/>
                  </a:lnTo>
                  <a:cubicBezTo>
                    <a:pt x="0" y="5"/>
                    <a:pt x="4" y="0"/>
                    <a:pt x="9" y="0"/>
                  </a:cubicBezTo>
                  <a:close/>
                  <a:moveTo>
                    <a:pt x="196" y="19"/>
                  </a:moveTo>
                  <a:lnTo>
                    <a:pt x="18" y="19"/>
                  </a:lnTo>
                  <a:lnTo>
                    <a:pt x="18" y="145"/>
                  </a:lnTo>
                  <a:lnTo>
                    <a:pt x="196" y="145"/>
                  </a:lnTo>
                  <a:lnTo>
                    <a:pt x="196" y="19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6" name="Rectangle 262"/>
            <p:cNvSpPr>
              <a:spLocks noChangeArrowheads="1"/>
            </p:cNvSpPr>
            <p:nvPr/>
          </p:nvSpPr>
          <p:spPr bwMode="auto">
            <a:xfrm>
              <a:off x="122" y="2563"/>
              <a:ext cx="45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7" name="Freeform 263"/>
            <p:cNvSpPr>
              <a:spLocks noEditPoints="1"/>
            </p:cNvSpPr>
            <p:nvPr/>
          </p:nvSpPr>
          <p:spPr bwMode="auto">
            <a:xfrm>
              <a:off x="120" y="2561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9"/>
                </a:cxn>
                <a:cxn ang="0">
                  <a:pos x="214" y="10"/>
                </a:cxn>
                <a:cxn ang="0">
                  <a:pos x="214" y="154"/>
                </a:cxn>
                <a:cxn ang="0">
                  <a:pos x="205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196" y="19"/>
                </a:cxn>
                <a:cxn ang="0">
                  <a:pos x="18" y="19"/>
                </a:cxn>
                <a:cxn ang="0">
                  <a:pos x="18" y="145"/>
                </a:cxn>
                <a:cxn ang="0">
                  <a:pos x="196" y="145"/>
                </a:cxn>
                <a:cxn ang="0">
                  <a:pos x="196" y="19"/>
                </a:cxn>
              </a:cxnLst>
              <a:rect l="0" t="0" r="r" b="b"/>
              <a:pathLst>
                <a:path w="214" h="163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4"/>
                    <a:pt x="214" y="9"/>
                  </a:cubicBezTo>
                  <a:lnTo>
                    <a:pt x="214" y="10"/>
                  </a:lnTo>
                  <a:lnTo>
                    <a:pt x="214" y="154"/>
                  </a:lnTo>
                  <a:cubicBezTo>
                    <a:pt x="214" y="159"/>
                    <a:pt x="210" y="163"/>
                    <a:pt x="205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  <a:moveTo>
                    <a:pt x="196" y="19"/>
                  </a:moveTo>
                  <a:lnTo>
                    <a:pt x="18" y="19"/>
                  </a:lnTo>
                  <a:lnTo>
                    <a:pt x="18" y="145"/>
                  </a:lnTo>
                  <a:lnTo>
                    <a:pt x="196" y="145"/>
                  </a:lnTo>
                  <a:lnTo>
                    <a:pt x="196" y="19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8" name="Rectangle 264"/>
            <p:cNvSpPr>
              <a:spLocks noChangeArrowheads="1"/>
            </p:cNvSpPr>
            <p:nvPr/>
          </p:nvSpPr>
          <p:spPr bwMode="auto">
            <a:xfrm>
              <a:off x="122" y="2610"/>
              <a:ext cx="45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89" name="Freeform 265"/>
            <p:cNvSpPr>
              <a:spLocks noEditPoints="1"/>
            </p:cNvSpPr>
            <p:nvPr/>
          </p:nvSpPr>
          <p:spPr bwMode="auto">
            <a:xfrm>
              <a:off x="120" y="2608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9"/>
                </a:cxn>
                <a:cxn ang="0">
                  <a:pos x="214" y="10"/>
                </a:cxn>
                <a:cxn ang="0">
                  <a:pos x="214" y="154"/>
                </a:cxn>
                <a:cxn ang="0">
                  <a:pos x="205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196" y="18"/>
                </a:cxn>
                <a:cxn ang="0">
                  <a:pos x="18" y="18"/>
                </a:cxn>
                <a:cxn ang="0">
                  <a:pos x="18" y="144"/>
                </a:cxn>
                <a:cxn ang="0">
                  <a:pos x="196" y="144"/>
                </a:cxn>
                <a:cxn ang="0">
                  <a:pos x="196" y="18"/>
                </a:cxn>
              </a:cxnLst>
              <a:rect l="0" t="0" r="r" b="b"/>
              <a:pathLst>
                <a:path w="214" h="163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4"/>
                    <a:pt x="214" y="9"/>
                  </a:cubicBezTo>
                  <a:lnTo>
                    <a:pt x="214" y="10"/>
                  </a:lnTo>
                  <a:lnTo>
                    <a:pt x="214" y="154"/>
                  </a:lnTo>
                  <a:cubicBezTo>
                    <a:pt x="214" y="159"/>
                    <a:pt x="210" y="163"/>
                    <a:pt x="205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  <a:moveTo>
                    <a:pt x="196" y="18"/>
                  </a:moveTo>
                  <a:lnTo>
                    <a:pt x="18" y="18"/>
                  </a:lnTo>
                  <a:lnTo>
                    <a:pt x="18" y="144"/>
                  </a:lnTo>
                  <a:lnTo>
                    <a:pt x="196" y="144"/>
                  </a:lnTo>
                  <a:lnTo>
                    <a:pt x="196" y="18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0" name="Freeform 266"/>
            <p:cNvSpPr>
              <a:spLocks/>
            </p:cNvSpPr>
            <p:nvPr/>
          </p:nvSpPr>
          <p:spPr bwMode="auto">
            <a:xfrm>
              <a:off x="179" y="2467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9"/>
                </a:cxn>
                <a:cxn ang="0">
                  <a:pos x="214" y="9"/>
                </a:cxn>
                <a:cxn ang="0">
                  <a:pos x="214" y="153"/>
                </a:cxn>
                <a:cxn ang="0">
                  <a:pos x="205" y="162"/>
                </a:cxn>
                <a:cxn ang="0">
                  <a:pos x="205" y="162"/>
                </a:cxn>
                <a:cxn ang="0">
                  <a:pos x="9" y="162"/>
                </a:cxn>
                <a:cxn ang="0">
                  <a:pos x="0" y="153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214" h="162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4"/>
                    <a:pt x="214" y="9"/>
                  </a:cubicBezTo>
                  <a:lnTo>
                    <a:pt x="214" y="9"/>
                  </a:lnTo>
                  <a:lnTo>
                    <a:pt x="214" y="153"/>
                  </a:lnTo>
                  <a:cubicBezTo>
                    <a:pt x="214" y="158"/>
                    <a:pt x="210" y="162"/>
                    <a:pt x="205" y="162"/>
                  </a:cubicBezTo>
                  <a:lnTo>
                    <a:pt x="205" y="162"/>
                  </a:lnTo>
                  <a:lnTo>
                    <a:pt x="9" y="162"/>
                  </a:lnTo>
                  <a:cubicBezTo>
                    <a:pt x="4" y="162"/>
                    <a:pt x="0" y="158"/>
                    <a:pt x="0" y="153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00ADB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1" name="Rectangle 267"/>
            <p:cNvSpPr>
              <a:spLocks noChangeArrowheads="1"/>
            </p:cNvSpPr>
            <p:nvPr/>
          </p:nvSpPr>
          <p:spPr bwMode="auto">
            <a:xfrm>
              <a:off x="181" y="2516"/>
              <a:ext cx="45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2" name="Freeform 268"/>
            <p:cNvSpPr>
              <a:spLocks noEditPoints="1"/>
            </p:cNvSpPr>
            <p:nvPr/>
          </p:nvSpPr>
          <p:spPr bwMode="auto">
            <a:xfrm>
              <a:off x="179" y="2514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10"/>
                </a:cxn>
                <a:cxn ang="0">
                  <a:pos x="214" y="10"/>
                </a:cxn>
                <a:cxn ang="0">
                  <a:pos x="214" y="154"/>
                </a:cxn>
                <a:cxn ang="0">
                  <a:pos x="205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96" y="19"/>
                </a:cxn>
                <a:cxn ang="0">
                  <a:pos x="18" y="19"/>
                </a:cxn>
                <a:cxn ang="0">
                  <a:pos x="18" y="145"/>
                </a:cxn>
                <a:cxn ang="0">
                  <a:pos x="196" y="145"/>
                </a:cxn>
                <a:cxn ang="0">
                  <a:pos x="196" y="19"/>
                </a:cxn>
              </a:cxnLst>
              <a:rect l="0" t="0" r="r" b="b"/>
              <a:pathLst>
                <a:path w="214" h="163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5"/>
                    <a:pt x="214" y="10"/>
                  </a:cubicBezTo>
                  <a:lnTo>
                    <a:pt x="214" y="10"/>
                  </a:lnTo>
                  <a:lnTo>
                    <a:pt x="214" y="154"/>
                  </a:lnTo>
                  <a:cubicBezTo>
                    <a:pt x="214" y="159"/>
                    <a:pt x="210" y="163"/>
                    <a:pt x="205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10"/>
                  </a:lnTo>
                  <a:cubicBezTo>
                    <a:pt x="0" y="5"/>
                    <a:pt x="4" y="0"/>
                    <a:pt x="9" y="0"/>
                  </a:cubicBezTo>
                  <a:close/>
                  <a:moveTo>
                    <a:pt x="196" y="19"/>
                  </a:moveTo>
                  <a:lnTo>
                    <a:pt x="18" y="19"/>
                  </a:lnTo>
                  <a:lnTo>
                    <a:pt x="18" y="145"/>
                  </a:lnTo>
                  <a:lnTo>
                    <a:pt x="196" y="145"/>
                  </a:lnTo>
                  <a:lnTo>
                    <a:pt x="196" y="19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3" name="Rectangle 269"/>
            <p:cNvSpPr>
              <a:spLocks noChangeArrowheads="1"/>
            </p:cNvSpPr>
            <p:nvPr/>
          </p:nvSpPr>
          <p:spPr bwMode="auto">
            <a:xfrm>
              <a:off x="181" y="2563"/>
              <a:ext cx="45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4" name="Freeform 270"/>
            <p:cNvSpPr>
              <a:spLocks noEditPoints="1"/>
            </p:cNvSpPr>
            <p:nvPr/>
          </p:nvSpPr>
          <p:spPr bwMode="auto">
            <a:xfrm>
              <a:off x="179" y="2561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9"/>
                </a:cxn>
                <a:cxn ang="0">
                  <a:pos x="214" y="10"/>
                </a:cxn>
                <a:cxn ang="0">
                  <a:pos x="214" y="154"/>
                </a:cxn>
                <a:cxn ang="0">
                  <a:pos x="205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196" y="19"/>
                </a:cxn>
                <a:cxn ang="0">
                  <a:pos x="18" y="19"/>
                </a:cxn>
                <a:cxn ang="0">
                  <a:pos x="18" y="145"/>
                </a:cxn>
                <a:cxn ang="0">
                  <a:pos x="196" y="145"/>
                </a:cxn>
                <a:cxn ang="0">
                  <a:pos x="196" y="19"/>
                </a:cxn>
              </a:cxnLst>
              <a:rect l="0" t="0" r="r" b="b"/>
              <a:pathLst>
                <a:path w="214" h="163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4"/>
                    <a:pt x="214" y="9"/>
                  </a:cubicBezTo>
                  <a:lnTo>
                    <a:pt x="214" y="10"/>
                  </a:lnTo>
                  <a:lnTo>
                    <a:pt x="214" y="154"/>
                  </a:lnTo>
                  <a:cubicBezTo>
                    <a:pt x="214" y="159"/>
                    <a:pt x="210" y="163"/>
                    <a:pt x="205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  <a:moveTo>
                    <a:pt x="196" y="19"/>
                  </a:moveTo>
                  <a:lnTo>
                    <a:pt x="18" y="19"/>
                  </a:lnTo>
                  <a:lnTo>
                    <a:pt x="18" y="145"/>
                  </a:lnTo>
                  <a:lnTo>
                    <a:pt x="196" y="145"/>
                  </a:lnTo>
                  <a:lnTo>
                    <a:pt x="196" y="19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5" name="Rectangle 271"/>
            <p:cNvSpPr>
              <a:spLocks noChangeArrowheads="1"/>
            </p:cNvSpPr>
            <p:nvPr/>
          </p:nvSpPr>
          <p:spPr bwMode="auto">
            <a:xfrm>
              <a:off x="181" y="2610"/>
              <a:ext cx="45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6" name="Freeform 272"/>
            <p:cNvSpPr>
              <a:spLocks noEditPoints="1"/>
            </p:cNvSpPr>
            <p:nvPr/>
          </p:nvSpPr>
          <p:spPr bwMode="auto">
            <a:xfrm>
              <a:off x="179" y="2608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9"/>
                </a:cxn>
                <a:cxn ang="0">
                  <a:pos x="214" y="10"/>
                </a:cxn>
                <a:cxn ang="0">
                  <a:pos x="214" y="154"/>
                </a:cxn>
                <a:cxn ang="0">
                  <a:pos x="205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196" y="18"/>
                </a:cxn>
                <a:cxn ang="0">
                  <a:pos x="18" y="18"/>
                </a:cxn>
                <a:cxn ang="0">
                  <a:pos x="18" y="144"/>
                </a:cxn>
                <a:cxn ang="0">
                  <a:pos x="196" y="144"/>
                </a:cxn>
                <a:cxn ang="0">
                  <a:pos x="196" y="18"/>
                </a:cxn>
              </a:cxnLst>
              <a:rect l="0" t="0" r="r" b="b"/>
              <a:pathLst>
                <a:path w="214" h="163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4"/>
                    <a:pt x="214" y="9"/>
                  </a:cubicBezTo>
                  <a:lnTo>
                    <a:pt x="214" y="10"/>
                  </a:lnTo>
                  <a:lnTo>
                    <a:pt x="214" y="154"/>
                  </a:lnTo>
                  <a:cubicBezTo>
                    <a:pt x="214" y="159"/>
                    <a:pt x="210" y="163"/>
                    <a:pt x="205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  <a:moveTo>
                    <a:pt x="196" y="18"/>
                  </a:moveTo>
                  <a:lnTo>
                    <a:pt x="18" y="18"/>
                  </a:lnTo>
                  <a:lnTo>
                    <a:pt x="18" y="144"/>
                  </a:lnTo>
                  <a:lnTo>
                    <a:pt x="196" y="144"/>
                  </a:lnTo>
                  <a:lnTo>
                    <a:pt x="196" y="18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7" name="Rectangle 273"/>
            <p:cNvSpPr>
              <a:spLocks noChangeArrowheads="1"/>
            </p:cNvSpPr>
            <p:nvPr/>
          </p:nvSpPr>
          <p:spPr bwMode="auto">
            <a:xfrm>
              <a:off x="239" y="2469"/>
              <a:ext cx="46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8" name="Freeform 274"/>
            <p:cNvSpPr>
              <a:spLocks noEditPoints="1"/>
            </p:cNvSpPr>
            <p:nvPr/>
          </p:nvSpPr>
          <p:spPr bwMode="auto">
            <a:xfrm>
              <a:off x="237" y="2467"/>
              <a:ext cx="50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0" y="0"/>
                </a:cxn>
                <a:cxn ang="0">
                  <a:pos x="206" y="0"/>
                </a:cxn>
                <a:cxn ang="0">
                  <a:pos x="215" y="9"/>
                </a:cxn>
                <a:cxn ang="0">
                  <a:pos x="215" y="9"/>
                </a:cxn>
                <a:cxn ang="0">
                  <a:pos x="215" y="153"/>
                </a:cxn>
                <a:cxn ang="0">
                  <a:pos x="206" y="162"/>
                </a:cxn>
                <a:cxn ang="0">
                  <a:pos x="205" y="162"/>
                </a:cxn>
                <a:cxn ang="0">
                  <a:pos x="9" y="162"/>
                </a:cxn>
                <a:cxn ang="0">
                  <a:pos x="0" y="153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197" y="18"/>
                </a:cxn>
                <a:cxn ang="0">
                  <a:pos x="18" y="18"/>
                </a:cxn>
                <a:cxn ang="0">
                  <a:pos x="18" y="144"/>
                </a:cxn>
                <a:cxn ang="0">
                  <a:pos x="197" y="144"/>
                </a:cxn>
                <a:cxn ang="0">
                  <a:pos x="197" y="18"/>
                </a:cxn>
              </a:cxnLst>
              <a:rect l="0" t="0" r="r" b="b"/>
              <a:pathLst>
                <a:path w="215" h="162">
                  <a:moveTo>
                    <a:pt x="9" y="0"/>
                  </a:moveTo>
                  <a:lnTo>
                    <a:pt x="10" y="0"/>
                  </a:lnTo>
                  <a:lnTo>
                    <a:pt x="206" y="0"/>
                  </a:lnTo>
                  <a:cubicBezTo>
                    <a:pt x="211" y="0"/>
                    <a:pt x="215" y="4"/>
                    <a:pt x="215" y="9"/>
                  </a:cubicBezTo>
                  <a:lnTo>
                    <a:pt x="215" y="9"/>
                  </a:lnTo>
                  <a:lnTo>
                    <a:pt x="215" y="153"/>
                  </a:lnTo>
                  <a:cubicBezTo>
                    <a:pt x="215" y="158"/>
                    <a:pt x="211" y="162"/>
                    <a:pt x="206" y="162"/>
                  </a:cubicBezTo>
                  <a:lnTo>
                    <a:pt x="205" y="162"/>
                  </a:lnTo>
                  <a:lnTo>
                    <a:pt x="9" y="162"/>
                  </a:lnTo>
                  <a:cubicBezTo>
                    <a:pt x="4" y="162"/>
                    <a:pt x="0" y="158"/>
                    <a:pt x="0" y="153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  <a:moveTo>
                    <a:pt x="197" y="18"/>
                  </a:moveTo>
                  <a:lnTo>
                    <a:pt x="18" y="18"/>
                  </a:lnTo>
                  <a:lnTo>
                    <a:pt x="18" y="144"/>
                  </a:lnTo>
                  <a:lnTo>
                    <a:pt x="197" y="144"/>
                  </a:lnTo>
                  <a:lnTo>
                    <a:pt x="197" y="18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299" name="Rectangle 275"/>
            <p:cNvSpPr>
              <a:spLocks noChangeArrowheads="1"/>
            </p:cNvSpPr>
            <p:nvPr/>
          </p:nvSpPr>
          <p:spPr bwMode="auto">
            <a:xfrm>
              <a:off x="239" y="2516"/>
              <a:ext cx="46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0" name="Freeform 276"/>
            <p:cNvSpPr>
              <a:spLocks noEditPoints="1"/>
            </p:cNvSpPr>
            <p:nvPr/>
          </p:nvSpPr>
          <p:spPr bwMode="auto">
            <a:xfrm>
              <a:off x="237" y="2514"/>
              <a:ext cx="50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0" y="0"/>
                </a:cxn>
                <a:cxn ang="0">
                  <a:pos x="206" y="0"/>
                </a:cxn>
                <a:cxn ang="0">
                  <a:pos x="215" y="10"/>
                </a:cxn>
                <a:cxn ang="0">
                  <a:pos x="215" y="10"/>
                </a:cxn>
                <a:cxn ang="0">
                  <a:pos x="215" y="154"/>
                </a:cxn>
                <a:cxn ang="0">
                  <a:pos x="206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97" y="19"/>
                </a:cxn>
                <a:cxn ang="0">
                  <a:pos x="18" y="19"/>
                </a:cxn>
                <a:cxn ang="0">
                  <a:pos x="18" y="145"/>
                </a:cxn>
                <a:cxn ang="0">
                  <a:pos x="197" y="145"/>
                </a:cxn>
                <a:cxn ang="0">
                  <a:pos x="197" y="19"/>
                </a:cxn>
              </a:cxnLst>
              <a:rect l="0" t="0" r="r" b="b"/>
              <a:pathLst>
                <a:path w="215" h="163">
                  <a:moveTo>
                    <a:pt x="9" y="0"/>
                  </a:moveTo>
                  <a:lnTo>
                    <a:pt x="10" y="0"/>
                  </a:lnTo>
                  <a:lnTo>
                    <a:pt x="206" y="0"/>
                  </a:lnTo>
                  <a:cubicBezTo>
                    <a:pt x="211" y="0"/>
                    <a:pt x="215" y="5"/>
                    <a:pt x="215" y="10"/>
                  </a:cubicBezTo>
                  <a:lnTo>
                    <a:pt x="215" y="10"/>
                  </a:lnTo>
                  <a:lnTo>
                    <a:pt x="215" y="154"/>
                  </a:lnTo>
                  <a:cubicBezTo>
                    <a:pt x="215" y="159"/>
                    <a:pt x="211" y="163"/>
                    <a:pt x="206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10"/>
                  </a:lnTo>
                  <a:cubicBezTo>
                    <a:pt x="0" y="5"/>
                    <a:pt x="4" y="0"/>
                    <a:pt x="9" y="0"/>
                  </a:cubicBezTo>
                  <a:close/>
                  <a:moveTo>
                    <a:pt x="197" y="19"/>
                  </a:moveTo>
                  <a:lnTo>
                    <a:pt x="18" y="19"/>
                  </a:lnTo>
                  <a:lnTo>
                    <a:pt x="18" y="145"/>
                  </a:lnTo>
                  <a:lnTo>
                    <a:pt x="197" y="145"/>
                  </a:lnTo>
                  <a:lnTo>
                    <a:pt x="197" y="19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1" name="Rectangle 277"/>
            <p:cNvSpPr>
              <a:spLocks noChangeArrowheads="1"/>
            </p:cNvSpPr>
            <p:nvPr/>
          </p:nvSpPr>
          <p:spPr bwMode="auto">
            <a:xfrm>
              <a:off x="239" y="2563"/>
              <a:ext cx="46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2" name="Freeform 278"/>
            <p:cNvSpPr>
              <a:spLocks noEditPoints="1"/>
            </p:cNvSpPr>
            <p:nvPr/>
          </p:nvSpPr>
          <p:spPr bwMode="auto">
            <a:xfrm>
              <a:off x="237" y="2561"/>
              <a:ext cx="50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0" y="0"/>
                </a:cxn>
                <a:cxn ang="0">
                  <a:pos x="206" y="0"/>
                </a:cxn>
                <a:cxn ang="0">
                  <a:pos x="215" y="9"/>
                </a:cxn>
                <a:cxn ang="0">
                  <a:pos x="215" y="10"/>
                </a:cxn>
                <a:cxn ang="0">
                  <a:pos x="215" y="154"/>
                </a:cxn>
                <a:cxn ang="0">
                  <a:pos x="206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197" y="19"/>
                </a:cxn>
                <a:cxn ang="0">
                  <a:pos x="18" y="19"/>
                </a:cxn>
                <a:cxn ang="0">
                  <a:pos x="18" y="145"/>
                </a:cxn>
                <a:cxn ang="0">
                  <a:pos x="197" y="145"/>
                </a:cxn>
                <a:cxn ang="0">
                  <a:pos x="197" y="19"/>
                </a:cxn>
              </a:cxnLst>
              <a:rect l="0" t="0" r="r" b="b"/>
              <a:pathLst>
                <a:path w="215" h="163">
                  <a:moveTo>
                    <a:pt x="9" y="0"/>
                  </a:moveTo>
                  <a:lnTo>
                    <a:pt x="10" y="0"/>
                  </a:lnTo>
                  <a:lnTo>
                    <a:pt x="206" y="0"/>
                  </a:lnTo>
                  <a:cubicBezTo>
                    <a:pt x="211" y="0"/>
                    <a:pt x="215" y="4"/>
                    <a:pt x="215" y="9"/>
                  </a:cubicBezTo>
                  <a:lnTo>
                    <a:pt x="215" y="10"/>
                  </a:lnTo>
                  <a:lnTo>
                    <a:pt x="215" y="154"/>
                  </a:lnTo>
                  <a:cubicBezTo>
                    <a:pt x="215" y="159"/>
                    <a:pt x="211" y="163"/>
                    <a:pt x="206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  <a:moveTo>
                    <a:pt x="197" y="19"/>
                  </a:moveTo>
                  <a:lnTo>
                    <a:pt x="18" y="19"/>
                  </a:lnTo>
                  <a:lnTo>
                    <a:pt x="18" y="145"/>
                  </a:lnTo>
                  <a:lnTo>
                    <a:pt x="197" y="145"/>
                  </a:lnTo>
                  <a:lnTo>
                    <a:pt x="197" y="19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3" name="Rectangle 279"/>
            <p:cNvSpPr>
              <a:spLocks noChangeArrowheads="1"/>
            </p:cNvSpPr>
            <p:nvPr/>
          </p:nvSpPr>
          <p:spPr bwMode="auto">
            <a:xfrm>
              <a:off x="298" y="2469"/>
              <a:ext cx="45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4" name="Freeform 280"/>
            <p:cNvSpPr>
              <a:spLocks noEditPoints="1"/>
            </p:cNvSpPr>
            <p:nvPr/>
          </p:nvSpPr>
          <p:spPr bwMode="auto">
            <a:xfrm>
              <a:off x="296" y="2467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9"/>
                </a:cxn>
                <a:cxn ang="0">
                  <a:pos x="214" y="9"/>
                </a:cxn>
                <a:cxn ang="0">
                  <a:pos x="214" y="153"/>
                </a:cxn>
                <a:cxn ang="0">
                  <a:pos x="205" y="162"/>
                </a:cxn>
                <a:cxn ang="0">
                  <a:pos x="205" y="162"/>
                </a:cxn>
                <a:cxn ang="0">
                  <a:pos x="9" y="162"/>
                </a:cxn>
                <a:cxn ang="0">
                  <a:pos x="0" y="153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196" y="18"/>
                </a:cxn>
                <a:cxn ang="0">
                  <a:pos x="18" y="18"/>
                </a:cxn>
                <a:cxn ang="0">
                  <a:pos x="18" y="144"/>
                </a:cxn>
                <a:cxn ang="0">
                  <a:pos x="196" y="144"/>
                </a:cxn>
                <a:cxn ang="0">
                  <a:pos x="196" y="18"/>
                </a:cxn>
              </a:cxnLst>
              <a:rect l="0" t="0" r="r" b="b"/>
              <a:pathLst>
                <a:path w="214" h="162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4"/>
                    <a:pt x="214" y="9"/>
                  </a:cubicBezTo>
                  <a:lnTo>
                    <a:pt x="214" y="9"/>
                  </a:lnTo>
                  <a:lnTo>
                    <a:pt x="214" y="153"/>
                  </a:lnTo>
                  <a:cubicBezTo>
                    <a:pt x="214" y="158"/>
                    <a:pt x="210" y="162"/>
                    <a:pt x="205" y="162"/>
                  </a:cubicBezTo>
                  <a:lnTo>
                    <a:pt x="205" y="162"/>
                  </a:lnTo>
                  <a:lnTo>
                    <a:pt x="9" y="162"/>
                  </a:lnTo>
                  <a:cubicBezTo>
                    <a:pt x="4" y="162"/>
                    <a:pt x="0" y="158"/>
                    <a:pt x="0" y="153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  <a:moveTo>
                    <a:pt x="196" y="18"/>
                  </a:moveTo>
                  <a:lnTo>
                    <a:pt x="18" y="18"/>
                  </a:lnTo>
                  <a:lnTo>
                    <a:pt x="18" y="144"/>
                  </a:lnTo>
                  <a:lnTo>
                    <a:pt x="196" y="144"/>
                  </a:lnTo>
                  <a:lnTo>
                    <a:pt x="196" y="18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5" name="Rectangle 281"/>
            <p:cNvSpPr>
              <a:spLocks noChangeArrowheads="1"/>
            </p:cNvSpPr>
            <p:nvPr/>
          </p:nvSpPr>
          <p:spPr bwMode="auto">
            <a:xfrm>
              <a:off x="298" y="2516"/>
              <a:ext cx="45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6" name="Freeform 282"/>
            <p:cNvSpPr>
              <a:spLocks noEditPoints="1"/>
            </p:cNvSpPr>
            <p:nvPr/>
          </p:nvSpPr>
          <p:spPr bwMode="auto">
            <a:xfrm>
              <a:off x="296" y="2514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10"/>
                </a:cxn>
                <a:cxn ang="0">
                  <a:pos x="214" y="10"/>
                </a:cxn>
                <a:cxn ang="0">
                  <a:pos x="214" y="154"/>
                </a:cxn>
                <a:cxn ang="0">
                  <a:pos x="205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10"/>
                </a:cxn>
                <a:cxn ang="0">
                  <a:pos x="9" y="0"/>
                </a:cxn>
                <a:cxn ang="0">
                  <a:pos x="196" y="19"/>
                </a:cxn>
                <a:cxn ang="0">
                  <a:pos x="18" y="19"/>
                </a:cxn>
                <a:cxn ang="0">
                  <a:pos x="18" y="145"/>
                </a:cxn>
                <a:cxn ang="0">
                  <a:pos x="196" y="145"/>
                </a:cxn>
                <a:cxn ang="0">
                  <a:pos x="196" y="19"/>
                </a:cxn>
              </a:cxnLst>
              <a:rect l="0" t="0" r="r" b="b"/>
              <a:pathLst>
                <a:path w="214" h="163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5"/>
                    <a:pt x="214" y="10"/>
                  </a:cubicBezTo>
                  <a:lnTo>
                    <a:pt x="214" y="10"/>
                  </a:lnTo>
                  <a:lnTo>
                    <a:pt x="214" y="154"/>
                  </a:lnTo>
                  <a:cubicBezTo>
                    <a:pt x="214" y="159"/>
                    <a:pt x="210" y="163"/>
                    <a:pt x="205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10"/>
                  </a:lnTo>
                  <a:cubicBezTo>
                    <a:pt x="0" y="5"/>
                    <a:pt x="4" y="0"/>
                    <a:pt x="9" y="0"/>
                  </a:cubicBezTo>
                  <a:close/>
                  <a:moveTo>
                    <a:pt x="196" y="19"/>
                  </a:moveTo>
                  <a:lnTo>
                    <a:pt x="18" y="19"/>
                  </a:lnTo>
                  <a:lnTo>
                    <a:pt x="18" y="145"/>
                  </a:lnTo>
                  <a:lnTo>
                    <a:pt x="196" y="145"/>
                  </a:lnTo>
                  <a:lnTo>
                    <a:pt x="196" y="19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7" name="Rectangle 283"/>
            <p:cNvSpPr>
              <a:spLocks noChangeArrowheads="1"/>
            </p:cNvSpPr>
            <p:nvPr/>
          </p:nvSpPr>
          <p:spPr bwMode="auto">
            <a:xfrm>
              <a:off x="298" y="2563"/>
              <a:ext cx="45" cy="34"/>
            </a:xfrm>
            <a:prstGeom prst="rect">
              <a:avLst/>
            </a:prstGeom>
            <a:solidFill>
              <a:srgbClr val="A9C5F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8" name="Freeform 284"/>
            <p:cNvSpPr>
              <a:spLocks noEditPoints="1"/>
            </p:cNvSpPr>
            <p:nvPr/>
          </p:nvSpPr>
          <p:spPr bwMode="auto">
            <a:xfrm>
              <a:off x="296" y="2561"/>
              <a:ext cx="4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9" y="0"/>
                </a:cxn>
                <a:cxn ang="0">
                  <a:pos x="205" y="0"/>
                </a:cxn>
                <a:cxn ang="0">
                  <a:pos x="214" y="9"/>
                </a:cxn>
                <a:cxn ang="0">
                  <a:pos x="214" y="10"/>
                </a:cxn>
                <a:cxn ang="0">
                  <a:pos x="214" y="154"/>
                </a:cxn>
                <a:cxn ang="0">
                  <a:pos x="205" y="163"/>
                </a:cxn>
                <a:cxn ang="0">
                  <a:pos x="205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  <a:cxn ang="0">
                  <a:pos x="196" y="19"/>
                </a:cxn>
                <a:cxn ang="0">
                  <a:pos x="18" y="19"/>
                </a:cxn>
                <a:cxn ang="0">
                  <a:pos x="18" y="145"/>
                </a:cxn>
                <a:cxn ang="0">
                  <a:pos x="196" y="145"/>
                </a:cxn>
                <a:cxn ang="0">
                  <a:pos x="196" y="19"/>
                </a:cxn>
              </a:cxnLst>
              <a:rect l="0" t="0" r="r" b="b"/>
              <a:pathLst>
                <a:path w="214" h="163">
                  <a:moveTo>
                    <a:pt x="9" y="0"/>
                  </a:moveTo>
                  <a:lnTo>
                    <a:pt x="9" y="0"/>
                  </a:lnTo>
                  <a:lnTo>
                    <a:pt x="205" y="0"/>
                  </a:lnTo>
                  <a:cubicBezTo>
                    <a:pt x="210" y="0"/>
                    <a:pt x="214" y="4"/>
                    <a:pt x="214" y="9"/>
                  </a:cubicBezTo>
                  <a:lnTo>
                    <a:pt x="214" y="10"/>
                  </a:lnTo>
                  <a:lnTo>
                    <a:pt x="214" y="154"/>
                  </a:lnTo>
                  <a:cubicBezTo>
                    <a:pt x="214" y="159"/>
                    <a:pt x="210" y="163"/>
                    <a:pt x="205" y="163"/>
                  </a:cubicBezTo>
                  <a:lnTo>
                    <a:pt x="205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  <a:moveTo>
                    <a:pt x="196" y="19"/>
                  </a:moveTo>
                  <a:lnTo>
                    <a:pt x="18" y="19"/>
                  </a:lnTo>
                  <a:lnTo>
                    <a:pt x="18" y="145"/>
                  </a:lnTo>
                  <a:lnTo>
                    <a:pt x="196" y="145"/>
                  </a:lnTo>
                  <a:lnTo>
                    <a:pt x="196" y="19"/>
                  </a:lnTo>
                  <a:close/>
                </a:path>
              </a:pathLst>
            </a:custGeom>
            <a:solidFill>
              <a:srgbClr val="A9C5F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09" name="Freeform 285"/>
            <p:cNvSpPr>
              <a:spLocks/>
            </p:cNvSpPr>
            <p:nvPr/>
          </p:nvSpPr>
          <p:spPr bwMode="auto">
            <a:xfrm>
              <a:off x="237" y="2608"/>
              <a:ext cx="108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0" y="0"/>
                </a:cxn>
                <a:cxn ang="0">
                  <a:pos x="460" y="0"/>
                </a:cxn>
                <a:cxn ang="0">
                  <a:pos x="469" y="9"/>
                </a:cxn>
                <a:cxn ang="0">
                  <a:pos x="469" y="10"/>
                </a:cxn>
                <a:cxn ang="0">
                  <a:pos x="469" y="154"/>
                </a:cxn>
                <a:cxn ang="0">
                  <a:pos x="460" y="163"/>
                </a:cxn>
                <a:cxn ang="0">
                  <a:pos x="460" y="163"/>
                </a:cxn>
                <a:cxn ang="0">
                  <a:pos x="9" y="163"/>
                </a:cxn>
                <a:cxn ang="0">
                  <a:pos x="0" y="154"/>
                </a:cxn>
                <a:cxn ang="0">
                  <a:pos x="0" y="153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469" h="163">
                  <a:moveTo>
                    <a:pt x="9" y="0"/>
                  </a:moveTo>
                  <a:lnTo>
                    <a:pt x="10" y="0"/>
                  </a:lnTo>
                  <a:lnTo>
                    <a:pt x="460" y="0"/>
                  </a:lnTo>
                  <a:cubicBezTo>
                    <a:pt x="465" y="0"/>
                    <a:pt x="469" y="4"/>
                    <a:pt x="469" y="9"/>
                  </a:cubicBezTo>
                  <a:lnTo>
                    <a:pt x="469" y="10"/>
                  </a:lnTo>
                  <a:lnTo>
                    <a:pt x="469" y="154"/>
                  </a:lnTo>
                  <a:cubicBezTo>
                    <a:pt x="469" y="159"/>
                    <a:pt x="465" y="163"/>
                    <a:pt x="460" y="163"/>
                  </a:cubicBezTo>
                  <a:lnTo>
                    <a:pt x="460" y="163"/>
                  </a:lnTo>
                  <a:lnTo>
                    <a:pt x="9" y="163"/>
                  </a:lnTo>
                  <a:cubicBezTo>
                    <a:pt x="4" y="163"/>
                    <a:pt x="0" y="159"/>
                    <a:pt x="0" y="154"/>
                  </a:cubicBezTo>
                  <a:lnTo>
                    <a:pt x="0" y="153"/>
                  </a:lnTo>
                  <a:lnTo>
                    <a:pt x="0" y="9"/>
                  </a:ln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EF753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0" name="Rectangle 286"/>
            <p:cNvSpPr>
              <a:spLocks noChangeArrowheads="1"/>
            </p:cNvSpPr>
            <p:nvPr/>
          </p:nvSpPr>
          <p:spPr bwMode="auto">
            <a:xfrm>
              <a:off x="616" y="2555"/>
              <a:ext cx="279" cy="88"/>
            </a:xfrm>
            <a:prstGeom prst="rect">
              <a:avLst/>
            </a:prstGeom>
            <a:solidFill>
              <a:srgbClr val="F4AB4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1" name="Rectangle 287"/>
            <p:cNvSpPr>
              <a:spLocks noChangeArrowheads="1"/>
            </p:cNvSpPr>
            <p:nvPr/>
          </p:nvSpPr>
          <p:spPr bwMode="auto">
            <a:xfrm>
              <a:off x="837" y="2643"/>
              <a:ext cx="36" cy="29"/>
            </a:xfrm>
            <a:prstGeom prst="rect">
              <a:avLst/>
            </a:prstGeom>
            <a:solidFill>
              <a:srgbClr val="000A9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2" name="Rectangle 288"/>
            <p:cNvSpPr>
              <a:spLocks noChangeArrowheads="1"/>
            </p:cNvSpPr>
            <p:nvPr/>
          </p:nvSpPr>
          <p:spPr bwMode="auto">
            <a:xfrm>
              <a:off x="638" y="2643"/>
              <a:ext cx="36" cy="29"/>
            </a:xfrm>
            <a:prstGeom prst="rect">
              <a:avLst/>
            </a:prstGeom>
            <a:solidFill>
              <a:srgbClr val="2184A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3" name="Rectangle 289"/>
            <p:cNvSpPr>
              <a:spLocks noChangeArrowheads="1"/>
            </p:cNvSpPr>
            <p:nvPr/>
          </p:nvSpPr>
          <p:spPr bwMode="auto">
            <a:xfrm>
              <a:off x="702" y="2531"/>
              <a:ext cx="107" cy="24"/>
            </a:xfrm>
            <a:prstGeom prst="rect">
              <a:avLst/>
            </a:prstGeom>
            <a:solidFill>
              <a:srgbClr val="E7F1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4" name="Rectangle 290"/>
            <p:cNvSpPr>
              <a:spLocks noChangeArrowheads="1"/>
            </p:cNvSpPr>
            <p:nvPr/>
          </p:nvSpPr>
          <p:spPr bwMode="auto">
            <a:xfrm>
              <a:off x="727" y="2492"/>
              <a:ext cx="58" cy="39"/>
            </a:xfrm>
            <a:prstGeom prst="rect">
              <a:avLst/>
            </a:prstGeom>
            <a:solidFill>
              <a:srgbClr val="2184A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5" name="Freeform 291"/>
            <p:cNvSpPr>
              <a:spLocks/>
            </p:cNvSpPr>
            <p:nvPr/>
          </p:nvSpPr>
          <p:spPr bwMode="auto">
            <a:xfrm>
              <a:off x="707" y="2164"/>
              <a:ext cx="97" cy="271"/>
            </a:xfrm>
            <a:custGeom>
              <a:avLst/>
              <a:gdLst/>
              <a:ahLst/>
              <a:cxnLst>
                <a:cxn ang="0">
                  <a:pos x="419" y="0"/>
                </a:cxn>
                <a:cxn ang="0">
                  <a:pos x="419" y="952"/>
                </a:cxn>
                <a:cxn ang="0">
                  <a:pos x="357" y="1100"/>
                </a:cxn>
                <a:cxn ang="0">
                  <a:pos x="357" y="1100"/>
                </a:cxn>
                <a:cxn ang="0">
                  <a:pos x="209" y="1162"/>
                </a:cxn>
                <a:cxn ang="0">
                  <a:pos x="209" y="1162"/>
                </a:cxn>
                <a:cxn ang="0">
                  <a:pos x="61" y="1100"/>
                </a:cxn>
                <a:cxn ang="0">
                  <a:pos x="61" y="1100"/>
                </a:cxn>
                <a:cxn ang="0">
                  <a:pos x="0" y="952"/>
                </a:cxn>
                <a:cxn ang="0">
                  <a:pos x="0" y="0"/>
                </a:cxn>
                <a:cxn ang="0">
                  <a:pos x="86" y="0"/>
                </a:cxn>
                <a:cxn ang="0">
                  <a:pos x="86" y="952"/>
                </a:cxn>
                <a:cxn ang="0">
                  <a:pos x="122" y="1039"/>
                </a:cxn>
                <a:cxn ang="0">
                  <a:pos x="122" y="1039"/>
                </a:cxn>
                <a:cxn ang="0">
                  <a:pos x="209" y="1075"/>
                </a:cxn>
                <a:cxn ang="0">
                  <a:pos x="209" y="1075"/>
                </a:cxn>
                <a:cxn ang="0">
                  <a:pos x="296" y="1039"/>
                </a:cxn>
                <a:cxn ang="0">
                  <a:pos x="296" y="1039"/>
                </a:cxn>
                <a:cxn ang="0">
                  <a:pos x="333" y="952"/>
                </a:cxn>
                <a:cxn ang="0">
                  <a:pos x="333" y="0"/>
                </a:cxn>
                <a:cxn ang="0">
                  <a:pos x="419" y="0"/>
                </a:cxn>
              </a:cxnLst>
              <a:rect l="0" t="0" r="r" b="b"/>
              <a:pathLst>
                <a:path w="419" h="1162">
                  <a:moveTo>
                    <a:pt x="419" y="0"/>
                  </a:moveTo>
                  <a:lnTo>
                    <a:pt x="419" y="952"/>
                  </a:lnTo>
                  <a:cubicBezTo>
                    <a:pt x="419" y="1009"/>
                    <a:pt x="395" y="1062"/>
                    <a:pt x="357" y="1100"/>
                  </a:cubicBezTo>
                  <a:lnTo>
                    <a:pt x="357" y="1100"/>
                  </a:lnTo>
                  <a:cubicBezTo>
                    <a:pt x="319" y="1138"/>
                    <a:pt x="267" y="1162"/>
                    <a:pt x="209" y="1162"/>
                  </a:cubicBezTo>
                  <a:lnTo>
                    <a:pt x="209" y="1162"/>
                  </a:lnTo>
                  <a:cubicBezTo>
                    <a:pt x="152" y="1162"/>
                    <a:pt x="99" y="1138"/>
                    <a:pt x="61" y="1100"/>
                  </a:cubicBezTo>
                  <a:lnTo>
                    <a:pt x="61" y="1100"/>
                  </a:lnTo>
                  <a:cubicBezTo>
                    <a:pt x="23" y="1062"/>
                    <a:pt x="0" y="1009"/>
                    <a:pt x="0" y="952"/>
                  </a:cubicBezTo>
                  <a:lnTo>
                    <a:pt x="0" y="0"/>
                  </a:lnTo>
                  <a:lnTo>
                    <a:pt x="86" y="0"/>
                  </a:lnTo>
                  <a:lnTo>
                    <a:pt x="86" y="952"/>
                  </a:lnTo>
                  <a:cubicBezTo>
                    <a:pt x="86" y="986"/>
                    <a:pt x="100" y="1017"/>
                    <a:pt x="122" y="1039"/>
                  </a:cubicBezTo>
                  <a:lnTo>
                    <a:pt x="122" y="1039"/>
                  </a:lnTo>
                  <a:cubicBezTo>
                    <a:pt x="145" y="1061"/>
                    <a:pt x="175" y="1075"/>
                    <a:pt x="209" y="1075"/>
                  </a:cubicBezTo>
                  <a:lnTo>
                    <a:pt x="209" y="1075"/>
                  </a:lnTo>
                  <a:cubicBezTo>
                    <a:pt x="243" y="1075"/>
                    <a:pt x="274" y="1061"/>
                    <a:pt x="296" y="1039"/>
                  </a:cubicBezTo>
                  <a:lnTo>
                    <a:pt x="296" y="1039"/>
                  </a:lnTo>
                  <a:cubicBezTo>
                    <a:pt x="319" y="1017"/>
                    <a:pt x="333" y="986"/>
                    <a:pt x="333" y="952"/>
                  </a:cubicBezTo>
                  <a:lnTo>
                    <a:pt x="333" y="0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E7F1F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6" name="Rectangle 292"/>
            <p:cNvSpPr>
              <a:spLocks noChangeArrowheads="1"/>
            </p:cNvSpPr>
            <p:nvPr/>
          </p:nvSpPr>
          <p:spPr bwMode="auto">
            <a:xfrm>
              <a:off x="746" y="2424"/>
              <a:ext cx="20" cy="68"/>
            </a:xfrm>
            <a:prstGeom prst="rect">
              <a:avLst/>
            </a:prstGeom>
            <a:solidFill>
              <a:srgbClr val="E7F1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7" name="Rectangle 293"/>
            <p:cNvSpPr>
              <a:spLocks noChangeArrowheads="1"/>
            </p:cNvSpPr>
            <p:nvPr/>
          </p:nvSpPr>
          <p:spPr bwMode="auto">
            <a:xfrm>
              <a:off x="756" y="2555"/>
              <a:ext cx="139" cy="88"/>
            </a:xfrm>
            <a:prstGeom prst="rect">
              <a:avLst/>
            </a:prstGeom>
            <a:solidFill>
              <a:srgbClr val="EF75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8" name="Rectangle 294"/>
            <p:cNvSpPr>
              <a:spLocks noChangeArrowheads="1"/>
            </p:cNvSpPr>
            <p:nvPr/>
          </p:nvSpPr>
          <p:spPr bwMode="auto">
            <a:xfrm>
              <a:off x="837" y="2643"/>
              <a:ext cx="36" cy="29"/>
            </a:xfrm>
            <a:prstGeom prst="rect">
              <a:avLst/>
            </a:prstGeom>
            <a:solidFill>
              <a:srgbClr val="04688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19" name="Rectangle 295"/>
            <p:cNvSpPr>
              <a:spLocks noChangeArrowheads="1"/>
            </p:cNvSpPr>
            <p:nvPr/>
          </p:nvSpPr>
          <p:spPr bwMode="auto">
            <a:xfrm>
              <a:off x="756" y="2531"/>
              <a:ext cx="53" cy="24"/>
            </a:xfrm>
            <a:prstGeom prst="rect">
              <a:avLst/>
            </a:prstGeom>
            <a:solidFill>
              <a:srgbClr val="D9E8E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20" name="Rectangle 296"/>
            <p:cNvSpPr>
              <a:spLocks noChangeArrowheads="1"/>
            </p:cNvSpPr>
            <p:nvPr/>
          </p:nvSpPr>
          <p:spPr bwMode="auto">
            <a:xfrm>
              <a:off x="756" y="2492"/>
              <a:ext cx="29" cy="39"/>
            </a:xfrm>
            <a:prstGeom prst="rect">
              <a:avLst/>
            </a:prstGeom>
            <a:solidFill>
              <a:srgbClr val="04688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21" name="Freeform 297"/>
            <p:cNvSpPr>
              <a:spLocks/>
            </p:cNvSpPr>
            <p:nvPr/>
          </p:nvSpPr>
          <p:spPr bwMode="auto">
            <a:xfrm>
              <a:off x="756" y="2164"/>
              <a:ext cx="48" cy="271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0" y="952"/>
                </a:cxn>
                <a:cxn ang="0">
                  <a:pos x="148" y="1100"/>
                </a:cxn>
                <a:cxn ang="0">
                  <a:pos x="148" y="1100"/>
                </a:cxn>
                <a:cxn ang="0">
                  <a:pos x="0" y="1162"/>
                </a:cxn>
                <a:cxn ang="0">
                  <a:pos x="0" y="1161"/>
                </a:cxn>
                <a:cxn ang="0">
                  <a:pos x="0" y="1075"/>
                </a:cxn>
                <a:cxn ang="0">
                  <a:pos x="0" y="1075"/>
                </a:cxn>
                <a:cxn ang="0">
                  <a:pos x="87" y="1039"/>
                </a:cxn>
                <a:cxn ang="0">
                  <a:pos x="88" y="1039"/>
                </a:cxn>
                <a:cxn ang="0">
                  <a:pos x="124" y="952"/>
                </a:cxn>
                <a:cxn ang="0">
                  <a:pos x="124" y="0"/>
                </a:cxn>
                <a:cxn ang="0">
                  <a:pos x="210" y="0"/>
                </a:cxn>
              </a:cxnLst>
              <a:rect l="0" t="0" r="r" b="b"/>
              <a:pathLst>
                <a:path w="210" h="1162">
                  <a:moveTo>
                    <a:pt x="210" y="0"/>
                  </a:moveTo>
                  <a:lnTo>
                    <a:pt x="210" y="952"/>
                  </a:lnTo>
                  <a:cubicBezTo>
                    <a:pt x="210" y="1009"/>
                    <a:pt x="186" y="1062"/>
                    <a:pt x="148" y="1100"/>
                  </a:cubicBezTo>
                  <a:lnTo>
                    <a:pt x="148" y="1100"/>
                  </a:lnTo>
                  <a:cubicBezTo>
                    <a:pt x="110" y="1138"/>
                    <a:pt x="58" y="1162"/>
                    <a:pt x="0" y="1162"/>
                  </a:cubicBezTo>
                  <a:lnTo>
                    <a:pt x="0" y="1161"/>
                  </a:lnTo>
                  <a:lnTo>
                    <a:pt x="0" y="1075"/>
                  </a:lnTo>
                  <a:lnTo>
                    <a:pt x="0" y="1075"/>
                  </a:lnTo>
                  <a:cubicBezTo>
                    <a:pt x="34" y="1075"/>
                    <a:pt x="65" y="1061"/>
                    <a:pt x="87" y="1039"/>
                  </a:cubicBezTo>
                  <a:lnTo>
                    <a:pt x="88" y="1039"/>
                  </a:lnTo>
                  <a:cubicBezTo>
                    <a:pt x="110" y="1017"/>
                    <a:pt x="124" y="986"/>
                    <a:pt x="124" y="952"/>
                  </a:cubicBezTo>
                  <a:lnTo>
                    <a:pt x="124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D9E8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  <p:sp>
          <p:nvSpPr>
            <p:cNvPr id="1322" name="Rectangle 298"/>
            <p:cNvSpPr>
              <a:spLocks noChangeArrowheads="1"/>
            </p:cNvSpPr>
            <p:nvPr/>
          </p:nvSpPr>
          <p:spPr bwMode="auto">
            <a:xfrm>
              <a:off x="756" y="2424"/>
              <a:ext cx="10" cy="68"/>
            </a:xfrm>
            <a:prstGeom prst="rect">
              <a:avLst/>
            </a:prstGeom>
            <a:solidFill>
              <a:srgbClr val="D9E8E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65647" tIns="32824" rIns="65647" bIns="32824" numCol="1" anchor="t" anchorCtr="0" compatLnSpc="1">
              <a:prstTxWarp prst="textNoShape">
                <a:avLst/>
              </a:prstTxWarp>
            </a:bodyPr>
            <a:lstStyle/>
            <a:p>
              <a:endParaRPr lang="ru-RU" sz="1723"/>
            </a:p>
          </p:txBody>
        </p:sp>
      </p:grpSp>
      <p:pic>
        <p:nvPicPr>
          <p:cNvPr id="350" name="Рисунок 349" descr="004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1594" y="5469384"/>
            <a:ext cx="1398594" cy="67237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8946" y="40895"/>
            <a:ext cx="108201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/>
              <a:t>Функциональная грамотность </a:t>
            </a:r>
            <a:r>
              <a:rPr lang="ru-RU" dirty="0"/>
              <a:t>в</a:t>
            </a:r>
            <a:r>
              <a:rPr lang="ru-RU" b="1" dirty="0"/>
              <a:t> исследовании </a:t>
            </a:r>
            <a:r>
              <a:rPr lang="en-US" b="1" dirty="0"/>
              <a:t>PISA </a:t>
            </a:r>
            <a:r>
              <a:rPr lang="ru-RU" dirty="0"/>
              <a:t>заложено в основном вопросе, на который отвечает исследование: </a:t>
            </a:r>
            <a:r>
              <a:rPr lang="ru-RU" b="1" dirty="0">
                <a:solidFill>
                  <a:srgbClr val="C00000"/>
                </a:solidFill>
              </a:rPr>
              <a:t>«Обладают ли учащиеся 15-летнего возраста, получившие обязательное общее образование, знаниями и умениями, необходимыми им для полноценного функционирования в современном обществе, т.е. для решения широкого диапазона задач в различных сферах человеческой деятельности, общения и социальных отношений?» </a:t>
            </a:r>
            <a:r>
              <a:rPr lang="ru-RU" dirty="0"/>
              <a:t>[</a:t>
            </a:r>
            <a:r>
              <a:rPr lang="en-US" i="1" dirty="0"/>
              <a:t>PISA 2018 Assessment and Analytical Framework. Paris</a:t>
            </a:r>
            <a:r>
              <a:rPr lang="ru-RU" i="1" dirty="0"/>
              <a:t>: </a:t>
            </a:r>
            <a:r>
              <a:rPr lang="en-US" i="1" dirty="0"/>
              <a:t>OECD Publishing</a:t>
            </a:r>
            <a:r>
              <a:rPr lang="ru-RU" i="1" dirty="0"/>
              <a:t>, 2019. 308 </a:t>
            </a:r>
            <a:r>
              <a:rPr lang="en-US" i="1" dirty="0"/>
              <a:t>p</a:t>
            </a:r>
            <a:r>
              <a:rPr lang="ru-RU" i="1" dirty="0"/>
              <a:t>. </a:t>
            </a:r>
            <a:r>
              <a:rPr lang="ru-RU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52821123"/>
      </p:ext>
    </p:extLst>
  </p:cSld>
  <p:clrMapOvr>
    <a:masterClrMapping/>
  </p:clrMapOvr>
  <p:transition advTm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70" y="150125"/>
            <a:ext cx="10849970" cy="645539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b="1" dirty="0">
                <a:solidFill>
                  <a:schemeClr val="tx1"/>
                </a:solidFill>
              </a:rPr>
              <a:t>Цель: </a:t>
            </a:r>
            <a:r>
              <a:rPr lang="ru-RU" sz="2000" dirty="0"/>
              <a:t>совершенствование качества преподавания социально-гуманитарных дисциплин в 2021/2022 учебном году в общеобразовательных организациях Республики Крым </a:t>
            </a:r>
          </a:p>
          <a:p>
            <a:pPr algn="just"/>
            <a:r>
              <a:rPr lang="ru-RU" b="1" dirty="0"/>
              <a:t>Задачи:</a:t>
            </a:r>
          </a:p>
          <a:p>
            <a:pPr algn="just"/>
            <a:r>
              <a:rPr lang="ru-RU" dirty="0"/>
              <a:t>1)	Ознакомить методистов (специалистов) муниципальных методических служб, курирующих преподавание предметов социально-гуманитарного цикла, учителей истории                   и обществознания Республики Крым с изменениями в преподавании истории                                         и обществознания в 2021/2022 учебном году</a:t>
            </a:r>
          </a:p>
          <a:p>
            <a:pPr algn="just"/>
            <a:r>
              <a:rPr lang="ru-RU" dirty="0"/>
              <a:t>2)	Ознакомить с Концепцией преподавания учебного курса «История России»                                в образовательных организациях Российской Федерации, реализующих основные общеобразовательные программы, обозначить способы ее реализации</a:t>
            </a:r>
          </a:p>
          <a:p>
            <a:pPr algn="just"/>
            <a:r>
              <a:rPr lang="ru-RU" dirty="0"/>
              <a:t>3)	Ознакомить с результатами международного мониторингового исследования Pisa в 2020 году в образовательных организациях Республики Крым, определить основные направления работы учителей истории и обществознания по подготовке обучающихся                            к данному мониторинговому исследованию в 2022 году</a:t>
            </a:r>
          </a:p>
          <a:p>
            <a:pPr algn="just"/>
            <a:r>
              <a:rPr lang="ru-RU" dirty="0"/>
              <a:t>4)	Ознакомить с результатами ЕГЭ–2021 по истории в Республики Крым по истории, типичными ошибками участников ЕГЭ и методическими рекомендациями по их преодолению</a:t>
            </a:r>
          </a:p>
          <a:p>
            <a:pPr algn="just"/>
            <a:r>
              <a:rPr lang="ru-RU" dirty="0"/>
              <a:t>5)	Ознакомить с актуальными программами повышения квалификации в рамках федерального проекта «Современная школа» национального проекта «Образование»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3899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4802869" y="672737"/>
            <a:ext cx="6402855" cy="5184576"/>
          </a:xfrm>
          <a:prstGeom prst="rightArrow">
            <a:avLst>
              <a:gd name="adj1" fmla="val 100000"/>
              <a:gd name="adj2" fmla="val 0"/>
            </a:avLst>
          </a:prstGeom>
          <a:solidFill>
            <a:srgbClr val="045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495" tIns="58248" rIns="116495" bIns="58248" rtlCol="0" anchor="ctr"/>
          <a:lstStyle/>
          <a:p>
            <a:pPr marL="1058617" indent="-477485">
              <a:buFontTx/>
              <a:buAutoNum type="arabicPeriod"/>
              <a:defRPr/>
            </a:pPr>
            <a:r>
              <a:rPr lang="ru-RU" sz="1723">
                <a:solidFill>
                  <a:schemeClr val="bg1"/>
                </a:solidFill>
              </a:rPr>
              <a:t>Усиление внимания к формированию функциональной грамотности</a:t>
            </a:r>
          </a:p>
          <a:p>
            <a:pPr marL="1058617" indent="-477485">
              <a:buFontTx/>
              <a:buAutoNum type="arabicPeriod"/>
              <a:defRPr/>
            </a:pPr>
            <a:r>
              <a:rPr lang="ru-RU" sz="1723">
                <a:solidFill>
                  <a:schemeClr val="bg1"/>
                </a:solidFill>
              </a:rPr>
              <a:t>Повышение уровня познавательной самостоятельности учащихся</a:t>
            </a:r>
          </a:p>
          <a:p>
            <a:pPr marL="1057476" indent="-476397">
              <a:defRPr/>
            </a:pPr>
            <a:r>
              <a:rPr lang="ru-RU" sz="1723">
                <a:solidFill>
                  <a:schemeClr val="bg1"/>
                </a:solidFill>
              </a:rPr>
              <a:t>3.    Формирование метапредметных результатов </a:t>
            </a:r>
          </a:p>
          <a:p>
            <a:pPr marL="1058617" indent="-477485">
              <a:defRPr/>
            </a:pPr>
            <a:r>
              <a:rPr lang="ru-RU" sz="1723">
                <a:solidFill>
                  <a:schemeClr val="bg1"/>
                </a:solidFill>
              </a:rPr>
              <a:t>4</a:t>
            </a:r>
            <a:r>
              <a:rPr lang="en-US" sz="1723">
                <a:solidFill>
                  <a:schemeClr val="bg1"/>
                </a:solidFill>
              </a:rPr>
              <a:t>. </a:t>
            </a:r>
            <a:r>
              <a:rPr lang="ru-RU" sz="1723">
                <a:solidFill>
                  <a:schemeClr val="bg1"/>
                </a:solidFill>
              </a:rPr>
              <a:t>   Повышение интереса учащихся к изучению математики и естественнонаучных предметов</a:t>
            </a:r>
          </a:p>
          <a:p>
            <a:pPr marL="1058617" indent="-477485">
              <a:defRPr/>
            </a:pPr>
            <a:r>
              <a:rPr lang="en-US" sz="1723">
                <a:solidFill>
                  <a:schemeClr val="bg1"/>
                </a:solidFill>
              </a:rPr>
              <a:t>5</a:t>
            </a:r>
            <a:r>
              <a:rPr lang="ru-RU" sz="1723">
                <a:solidFill>
                  <a:schemeClr val="bg1"/>
                </a:solidFill>
              </a:rPr>
              <a:t>.    Повышение эффективности работы с одаренными и успешными учащимися</a:t>
            </a:r>
          </a:p>
          <a:p>
            <a:pPr marL="1058617" indent="-477485">
              <a:defRPr/>
            </a:pPr>
            <a:r>
              <a:rPr lang="en-US" sz="1723">
                <a:solidFill>
                  <a:schemeClr val="bg1"/>
                </a:solidFill>
              </a:rPr>
              <a:t>6</a:t>
            </a:r>
            <a:r>
              <a:rPr lang="ru-RU" sz="1723">
                <a:solidFill>
                  <a:schemeClr val="bg1"/>
                </a:solidFill>
              </a:rPr>
              <a:t>.   Повышение эффективности инвестиций в образование</a:t>
            </a:r>
          </a:p>
          <a:p>
            <a:pPr marL="1058617" indent="-477485">
              <a:defRPr/>
            </a:pPr>
            <a:r>
              <a:rPr lang="en-US" sz="1723">
                <a:solidFill>
                  <a:schemeClr val="bg1"/>
                </a:solidFill>
              </a:rPr>
              <a:t>7</a:t>
            </a:r>
            <a:r>
              <a:rPr lang="ru-RU" sz="1723">
                <a:solidFill>
                  <a:schemeClr val="bg1"/>
                </a:solidFill>
              </a:rPr>
              <a:t>.   Улучшение образовательной среды в школе</a:t>
            </a:r>
            <a:endParaRPr lang="ru-RU" sz="1723" dirty="0">
              <a:solidFill>
                <a:schemeClr val="bg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752591" y="2092812"/>
            <a:ext cx="2545368" cy="1764196"/>
          </a:xfrm>
          <a:prstGeom prst="rightArrow">
            <a:avLst>
              <a:gd name="adj1" fmla="val 100000"/>
              <a:gd name="adj2" fmla="val 45890"/>
            </a:avLst>
          </a:prstGeom>
          <a:solidFill>
            <a:srgbClr val="FD7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495" tIns="58248" rIns="116495" bIns="58248" rtlCol="0" anchor="ctr"/>
          <a:lstStyle/>
          <a:p>
            <a:pPr algn="ctr"/>
            <a:endParaRPr lang="ru-RU" sz="1723"/>
          </a:p>
        </p:txBody>
      </p:sp>
      <p:sp>
        <p:nvSpPr>
          <p:cNvPr id="5" name="Стрелка вправо 4"/>
          <p:cNvSpPr/>
          <p:nvPr/>
        </p:nvSpPr>
        <p:spPr>
          <a:xfrm>
            <a:off x="244330" y="1630760"/>
            <a:ext cx="4143294" cy="2688299"/>
          </a:xfrm>
          <a:prstGeom prst="rightArrow">
            <a:avLst>
              <a:gd name="adj1" fmla="val 100000"/>
              <a:gd name="adj2" fmla="val 0"/>
            </a:avLst>
          </a:prstGeom>
          <a:solidFill>
            <a:srgbClr val="FD7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6495" tIns="58248" rIns="116495" bIns="58248" rtlCol="0" anchor="ctr"/>
          <a:lstStyle/>
          <a:p>
            <a:pPr lvl="0"/>
            <a:r>
              <a:rPr lang="ru-RU" sz="3063" dirty="0">
                <a:solidFill>
                  <a:prstClr val="white"/>
                </a:solidFill>
                <a:latin typeface="Gotham Pro Black" pitchFamily="50" charset="0"/>
                <a:cs typeface="Gotham Pro Black" pitchFamily="50" charset="0"/>
              </a:rPr>
              <a:t>Направления</a:t>
            </a:r>
          </a:p>
          <a:p>
            <a:pPr lvl="0"/>
            <a:r>
              <a:rPr lang="ru-RU" sz="3063" dirty="0">
                <a:solidFill>
                  <a:prstClr val="white"/>
                </a:solidFill>
                <a:latin typeface="Gotham Pro Black" pitchFamily="50" charset="0"/>
                <a:cs typeface="Gotham Pro Black" pitchFamily="50" charset="0"/>
              </a:rPr>
              <a:t>совершенствования</a:t>
            </a:r>
          </a:p>
          <a:p>
            <a:pPr lvl="0"/>
            <a:r>
              <a:rPr lang="ru-RU" sz="3063" dirty="0">
                <a:solidFill>
                  <a:prstClr val="white"/>
                </a:solidFill>
                <a:latin typeface="Gotham Pro Black" pitchFamily="50" charset="0"/>
                <a:cs typeface="Gotham Pro Black" pitchFamily="50" charset="0"/>
              </a:rPr>
              <a:t>общего </a:t>
            </a:r>
          </a:p>
          <a:p>
            <a:pPr lvl="0"/>
            <a:r>
              <a:rPr lang="ru-RU" sz="3063" dirty="0">
                <a:solidFill>
                  <a:prstClr val="white"/>
                </a:solidFill>
                <a:latin typeface="Gotham Pro Black" pitchFamily="50" charset="0"/>
                <a:cs typeface="Gotham Pro Black" pitchFamily="50" charset="0"/>
              </a:rPr>
              <a:t>образования </a:t>
            </a:r>
          </a:p>
          <a:p>
            <a:pPr lvl="0"/>
            <a:r>
              <a:rPr lang="ru-RU" sz="3063" dirty="0">
                <a:solidFill>
                  <a:prstClr val="white"/>
                </a:solidFill>
                <a:latin typeface="Gotham Pro Black" pitchFamily="50" charset="0"/>
                <a:cs typeface="Gotham Pro Black" pitchFamily="50" charset="0"/>
              </a:rPr>
              <a:t>в России</a:t>
            </a:r>
          </a:p>
        </p:txBody>
      </p:sp>
    </p:spTree>
    <p:extLst>
      <p:ext uri="{BB962C8B-B14F-4D97-AF65-F5344CB8AC3E}">
        <p14:creationId xmlns:p14="http://schemas.microsoft.com/office/powerpoint/2010/main" val="854215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495" y="130725"/>
            <a:ext cx="10235485" cy="75982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dirty="0"/>
              <a:t>Содержательная и </a:t>
            </a:r>
            <a:r>
              <a:rPr lang="ru-RU" sz="2400" dirty="0" err="1"/>
              <a:t>критериальная</a:t>
            </a:r>
            <a:r>
              <a:rPr lang="ru-RU" sz="2400" dirty="0"/>
              <a:t> основа совершенствования и оценки качества образования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35152" y="953533"/>
            <a:ext cx="4824999" cy="3170713"/>
          </a:xfrm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9237" y="4540611"/>
            <a:ext cx="5116831" cy="201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19575" y="4738651"/>
            <a:ext cx="4618213" cy="1855719"/>
          </a:xfrm>
          <a:prstGeom prst="rect">
            <a:avLst/>
          </a:prstGeom>
        </p:spPr>
        <p:txBody>
          <a:bodyPr wrap="square" lIns="87393" tIns="43697" rIns="87393" bIns="43697">
            <a:spAutoFit/>
          </a:bodyPr>
          <a:lstStyle/>
          <a:p>
            <a:r>
              <a:rPr lang="ru-RU" sz="2297" b="1" i="1" dirty="0">
                <a:solidFill>
                  <a:srgbClr val="002060"/>
                </a:solidFill>
                <a:cs typeface="Arial" panose="020B0604020202020204" pitchFamily="34" charset="0"/>
              </a:rPr>
              <a:t>Через оценку качества образования система образования настраивается на новые результаты</a:t>
            </a:r>
            <a:r>
              <a:rPr lang="en-US" sz="2297" b="1" i="1" dirty="0">
                <a:solidFill>
                  <a:srgbClr val="002060"/>
                </a:solidFill>
                <a:cs typeface="Arial" panose="020B0604020202020204" pitchFamily="34" charset="0"/>
              </a:rPr>
              <a:t>.</a:t>
            </a:r>
            <a:br>
              <a:rPr lang="ru-RU" sz="2297" b="1" i="1" dirty="0">
                <a:solidFill>
                  <a:srgbClr val="002060"/>
                </a:solidFill>
                <a:cs typeface="Arial" panose="020B0604020202020204" pitchFamily="34" charset="0"/>
              </a:rPr>
            </a:br>
            <a:endParaRPr lang="ru-RU" sz="2297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543500" y="4187226"/>
            <a:ext cx="1516428" cy="353385"/>
          </a:xfrm>
          <a:prstGeom prst="rect">
            <a:avLst/>
          </a:prstGeom>
          <a:noFill/>
        </p:spPr>
        <p:txBody>
          <a:bodyPr wrap="square" lIns="87393" tIns="43697" rIns="87393" bIns="43697" rtlCol="0">
            <a:spAutoFit/>
          </a:bodyPr>
          <a:lstStyle/>
          <a:p>
            <a:r>
              <a:rPr lang="ru-RU" sz="1723" dirty="0"/>
              <a:t>ОЭСР 2030</a:t>
            </a:r>
          </a:p>
        </p:txBody>
      </p:sp>
      <p:pic>
        <p:nvPicPr>
          <p:cNvPr id="2734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97" y="904452"/>
            <a:ext cx="5169641" cy="382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110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8260" y="0"/>
            <a:ext cx="10235485" cy="1016502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>
                <a:solidFill>
                  <a:srgbClr val="C00000"/>
                </a:solidFill>
              </a:rPr>
              <a:t>Содержательная и </a:t>
            </a:r>
            <a:r>
              <a:rPr lang="ru-RU" sz="2400" b="1" dirty="0" err="1">
                <a:solidFill>
                  <a:srgbClr val="C00000"/>
                </a:solidFill>
              </a:rPr>
              <a:t>критериальная</a:t>
            </a:r>
            <a:r>
              <a:rPr lang="ru-RU" sz="2400" b="1" dirty="0">
                <a:solidFill>
                  <a:srgbClr val="C00000"/>
                </a:solidFill>
              </a:rPr>
              <a:t> основа совершенствования и оценки качества образования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2146" t="2796" r="5009" b="4933"/>
          <a:stretch/>
        </p:blipFill>
        <p:spPr>
          <a:xfrm>
            <a:off x="641683" y="1299411"/>
            <a:ext cx="10411327" cy="5101389"/>
          </a:xfrm>
        </p:spPr>
      </p:pic>
    </p:spTree>
    <p:extLst>
      <p:ext uri="{BB962C8B-B14F-4D97-AF65-F5344CB8AC3E}">
        <p14:creationId xmlns:p14="http://schemas.microsoft.com/office/powerpoint/2010/main" val="1861861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Заголовок 1"/>
          <p:cNvSpPr txBox="1">
            <a:spLocks noGrp="1"/>
          </p:cNvSpPr>
          <p:nvPr>
            <p:ph type="title"/>
          </p:nvPr>
        </p:nvSpPr>
        <p:spPr>
          <a:xfrm>
            <a:off x="442098" y="272716"/>
            <a:ext cx="9889018" cy="461829"/>
          </a:xfrm>
          <a:prstGeom prst="rect">
            <a:avLst/>
          </a:prstGeom>
        </p:spPr>
        <p:txBody>
          <a:bodyPr>
            <a:noAutofit/>
          </a:bodyPr>
          <a:lstStyle>
            <a:lvl1pPr defTabSz="1040384">
              <a:defRPr sz="4960"/>
            </a:lvl1pPr>
          </a:lstStyle>
          <a:p>
            <a:pPr algn="ctr">
              <a:lnSpc>
                <a:spcPct val="80000"/>
              </a:lnSpc>
            </a:pPr>
            <a:r>
              <a:rPr lang="ru-RU" sz="3446" dirty="0"/>
              <a:t>Виды функциональной грамотности</a:t>
            </a:r>
            <a:endParaRPr sz="3446" dirty="0"/>
          </a:p>
        </p:txBody>
      </p:sp>
      <p:sp>
        <p:nvSpPr>
          <p:cNvPr id="252" name="Объект 2"/>
          <p:cNvSpPr txBox="1">
            <a:spLocks noGrp="1"/>
          </p:cNvSpPr>
          <p:nvPr>
            <p:ph type="body" sz="half" idx="1"/>
          </p:nvPr>
        </p:nvSpPr>
        <p:spPr>
          <a:xfrm>
            <a:off x="539242" y="862357"/>
            <a:ext cx="10468992" cy="415171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4398" indent="-384398" defTabSz="852842">
              <a:spcBef>
                <a:spcPts val="801"/>
              </a:spcBef>
              <a:defRPr sz="4100"/>
            </a:pPr>
            <a:r>
              <a:rPr sz="2400" dirty="0" err="1"/>
              <a:t>Математическая</a:t>
            </a:r>
            <a:r>
              <a:rPr sz="2400" dirty="0"/>
              <a:t> </a:t>
            </a:r>
            <a:r>
              <a:rPr sz="2400" dirty="0" err="1"/>
              <a:t>грамотность</a:t>
            </a:r>
            <a:r>
              <a:rPr lang="ru-RU" sz="2400" dirty="0"/>
              <a:t> </a:t>
            </a:r>
            <a:endParaRPr sz="2400" dirty="0"/>
          </a:p>
          <a:p>
            <a:pPr marL="384398" indent="-384398" defTabSz="852842">
              <a:spcBef>
                <a:spcPts val="801"/>
              </a:spcBef>
              <a:defRPr sz="4100"/>
            </a:pPr>
            <a:r>
              <a:rPr sz="2400" dirty="0" err="1"/>
              <a:t>Читательская</a:t>
            </a:r>
            <a:r>
              <a:rPr sz="2400" dirty="0"/>
              <a:t> </a:t>
            </a:r>
            <a:r>
              <a:rPr sz="2400" dirty="0" err="1"/>
              <a:t>грамотность</a:t>
            </a:r>
            <a:r>
              <a:rPr lang="ru-RU" sz="2400" dirty="0"/>
              <a:t> </a:t>
            </a:r>
            <a:endParaRPr sz="2400" dirty="0"/>
          </a:p>
          <a:p>
            <a:pPr marL="384398" indent="-384398" defTabSz="852842">
              <a:spcBef>
                <a:spcPts val="801"/>
              </a:spcBef>
              <a:defRPr sz="4100"/>
            </a:pPr>
            <a:r>
              <a:rPr sz="2400" dirty="0" err="1"/>
              <a:t>Естественнонаучная</a:t>
            </a:r>
            <a:r>
              <a:rPr sz="2400" dirty="0"/>
              <a:t> </a:t>
            </a:r>
            <a:r>
              <a:rPr sz="2400" dirty="0" err="1"/>
              <a:t>грамотность</a:t>
            </a:r>
            <a:r>
              <a:rPr lang="ru-RU" sz="2400" dirty="0"/>
              <a:t> </a:t>
            </a:r>
            <a:endParaRPr sz="2400" dirty="0"/>
          </a:p>
          <a:p>
            <a:pPr marL="384398" indent="-384398" defTabSz="852842">
              <a:spcBef>
                <a:spcPts val="801"/>
              </a:spcBef>
              <a:defRPr sz="4100"/>
            </a:pPr>
            <a:r>
              <a:rPr sz="2400" dirty="0" err="1"/>
              <a:t>Финансовая</a:t>
            </a:r>
            <a:r>
              <a:rPr sz="2400" dirty="0"/>
              <a:t> </a:t>
            </a:r>
            <a:r>
              <a:rPr sz="2400" dirty="0" err="1"/>
              <a:t>грамотность</a:t>
            </a:r>
            <a:r>
              <a:rPr lang="ru-RU" sz="2400" dirty="0"/>
              <a:t> </a:t>
            </a:r>
          </a:p>
          <a:p>
            <a:pPr marL="384398" indent="-384398" defTabSz="852842">
              <a:spcBef>
                <a:spcPts val="801"/>
              </a:spcBef>
              <a:defRPr sz="4100"/>
            </a:pPr>
            <a:r>
              <a:rPr lang="ru-RU" sz="2400" dirty="0"/>
              <a:t>Глобальные компетенции </a:t>
            </a:r>
          </a:p>
          <a:p>
            <a:pPr marL="384398" indent="-384398" defTabSz="852842">
              <a:spcBef>
                <a:spcPts val="801"/>
              </a:spcBef>
              <a:defRPr sz="4100"/>
            </a:pPr>
            <a:r>
              <a:rPr sz="2400" dirty="0" err="1"/>
              <a:t>Креативное</a:t>
            </a:r>
            <a:r>
              <a:rPr sz="2400" dirty="0"/>
              <a:t> </a:t>
            </a:r>
            <a:r>
              <a:rPr sz="2400" dirty="0" err="1"/>
              <a:t>мышление</a:t>
            </a:r>
            <a:r>
              <a:rPr lang="ru-RU" sz="2400" dirty="0"/>
              <a:t> </a:t>
            </a:r>
            <a:endParaRPr sz="2400" dirty="0"/>
          </a:p>
        </p:txBody>
      </p:sp>
      <p:sp>
        <p:nvSpPr>
          <p:cNvPr id="253" name="Номер слайда 3"/>
          <p:cNvSpPr txBox="1">
            <a:spLocks noGrp="1"/>
          </p:cNvSpPr>
          <p:nvPr>
            <p:ph type="sldNum" sz="quarter" idx="4294967295"/>
          </p:nvPr>
        </p:nvSpPr>
        <p:spPr>
          <a:xfrm>
            <a:off x="11008234" y="5628925"/>
            <a:ext cx="205535" cy="265033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73131" tIns="36565" rIns="73131" bIns="36565" rtlCol="0" anchor="ctr">
            <a:normAutofit fontScale="25000" lnSpcReduction="20000"/>
          </a:bodyPr>
          <a:lstStyle/>
          <a:p>
            <a:fld id="{86CB4B4D-7CA3-9044-876B-883B54F8677D}" type="slidenum">
              <a:rPr/>
              <a:pPr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056425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4216" y="258292"/>
            <a:ext cx="10235485" cy="620357"/>
          </a:xfrm>
        </p:spPr>
        <p:txBody>
          <a:bodyPr>
            <a:noAutofit/>
          </a:bodyPr>
          <a:lstStyle/>
          <a:p>
            <a:pPr algn="ctr"/>
            <a:r>
              <a:rPr lang="ru-RU" sz="3446" b="1" dirty="0">
                <a:solidFill>
                  <a:srgbClr val="C00000"/>
                </a:solidFill>
              </a:rPr>
              <a:t>Математическая грамотность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E400270A-A281-4A06-A17F-EBE2BF3ABC7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77954" y="1600153"/>
          <a:ext cx="2429833" cy="700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833">
                  <a:extLst>
                    <a:ext uri="{9D8B030D-6E8A-4147-A177-3AD203B41FA5}">
                      <a16:colId xmlns:a16="http://schemas.microsoft.com/office/drawing/2014/main" val="3813844802"/>
                    </a:ext>
                  </a:extLst>
                </a:gridCol>
              </a:tblGrid>
              <a:tr h="700236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Кассовый аппарат</a:t>
                      </a:r>
                    </a:p>
                  </a:txBody>
                  <a:tcPr marL="87530" marR="87530" marT="43765" marB="437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194634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B4102E-BEB3-4741-AB7E-D4005C8D55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7577" t="53234" r="4999" b="17660"/>
          <a:stretch/>
        </p:blipFill>
        <p:spPr>
          <a:xfrm>
            <a:off x="3497449" y="2129724"/>
            <a:ext cx="5393456" cy="1861071"/>
          </a:xfrm>
          <a:prstGeom prst="rect">
            <a:avLst/>
          </a:prstGeom>
        </p:spPr>
      </p:pic>
      <p:graphicFrame>
        <p:nvGraphicFramePr>
          <p:cNvPr id="10" name="Объект 8">
            <a:extLst>
              <a:ext uri="{FF2B5EF4-FFF2-40B4-BE49-F238E27FC236}">
                <a16:creationId xmlns:a16="http://schemas.microsoft.com/office/drawing/2014/main" id="{D5749EF5-7559-4690-9835-ECDA65E5CC8E}"/>
              </a:ext>
            </a:extLst>
          </p:cNvPr>
          <p:cNvGraphicFramePr>
            <a:graphicFrameLocks/>
          </p:cNvGraphicFramePr>
          <p:nvPr/>
        </p:nvGraphicFramePr>
        <p:xfrm>
          <a:off x="977954" y="3510921"/>
          <a:ext cx="2429833" cy="393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833">
                  <a:extLst>
                    <a:ext uri="{9D8B030D-6E8A-4147-A177-3AD203B41FA5}">
                      <a16:colId xmlns:a16="http://schemas.microsoft.com/office/drawing/2014/main" val="3813844802"/>
                    </a:ext>
                  </a:extLst>
                </a:gridCol>
              </a:tblGrid>
              <a:tr h="393883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Петергоф</a:t>
                      </a:r>
                    </a:p>
                  </a:txBody>
                  <a:tcPr marL="87530" marR="87530" marT="43765" marB="437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194634"/>
                  </a:ext>
                </a:extLst>
              </a:tr>
            </a:tbl>
          </a:graphicData>
        </a:graphic>
      </p:graphicFrame>
      <p:graphicFrame>
        <p:nvGraphicFramePr>
          <p:cNvPr id="11" name="Объект 8">
            <a:extLst>
              <a:ext uri="{FF2B5EF4-FFF2-40B4-BE49-F238E27FC236}">
                <a16:creationId xmlns:a16="http://schemas.microsoft.com/office/drawing/2014/main" id="{0BBC0D61-5F4C-4689-A448-E9431A889053}"/>
              </a:ext>
            </a:extLst>
          </p:cNvPr>
          <p:cNvGraphicFramePr>
            <a:graphicFrameLocks/>
          </p:cNvGraphicFramePr>
          <p:nvPr/>
        </p:nvGraphicFramePr>
        <p:xfrm>
          <a:off x="977955" y="5382557"/>
          <a:ext cx="2705547" cy="700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547">
                  <a:extLst>
                    <a:ext uri="{9D8B030D-6E8A-4147-A177-3AD203B41FA5}">
                      <a16:colId xmlns:a16="http://schemas.microsoft.com/office/drawing/2014/main" val="3813844802"/>
                    </a:ext>
                  </a:extLst>
                </a:gridCol>
              </a:tblGrid>
              <a:tr h="700236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Взвешивание фруктов</a:t>
                      </a:r>
                    </a:p>
                  </a:txBody>
                  <a:tcPr marL="87530" marR="87530" marT="43765" marB="437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194634"/>
                  </a:ext>
                </a:extLst>
              </a:tr>
            </a:tbl>
          </a:graphicData>
        </a:graphic>
      </p:graphicFrame>
      <p:graphicFrame>
        <p:nvGraphicFramePr>
          <p:cNvPr id="13" name="Объект 8">
            <a:extLst>
              <a:ext uri="{FF2B5EF4-FFF2-40B4-BE49-F238E27FC236}">
                <a16:creationId xmlns:a16="http://schemas.microsoft.com/office/drawing/2014/main" id="{72F19A8C-A1A9-4EA2-A359-75E0EE44D482}"/>
              </a:ext>
            </a:extLst>
          </p:cNvPr>
          <p:cNvGraphicFramePr>
            <a:graphicFrameLocks/>
          </p:cNvGraphicFramePr>
          <p:nvPr/>
        </p:nvGraphicFramePr>
        <p:xfrm>
          <a:off x="8970527" y="5396635"/>
          <a:ext cx="2429833" cy="697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833">
                  <a:extLst>
                    <a:ext uri="{9D8B030D-6E8A-4147-A177-3AD203B41FA5}">
                      <a16:colId xmlns:a16="http://schemas.microsoft.com/office/drawing/2014/main" val="3813844802"/>
                    </a:ext>
                  </a:extLst>
                </a:gridCol>
              </a:tblGrid>
              <a:tr h="69713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Ремонт комнаты</a:t>
                      </a:r>
                    </a:p>
                  </a:txBody>
                  <a:tcPr marL="87530" marR="87530" marT="43765" marB="437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194634"/>
                  </a:ext>
                </a:extLst>
              </a:tr>
            </a:tbl>
          </a:graphicData>
        </a:graphic>
      </p:graphicFrame>
      <p:graphicFrame>
        <p:nvGraphicFramePr>
          <p:cNvPr id="14" name="Объект 8">
            <a:extLst>
              <a:ext uri="{FF2B5EF4-FFF2-40B4-BE49-F238E27FC236}">
                <a16:creationId xmlns:a16="http://schemas.microsoft.com/office/drawing/2014/main" id="{1160AECF-9E02-46A9-8B77-DC6300A7212C}"/>
              </a:ext>
            </a:extLst>
          </p:cNvPr>
          <p:cNvGraphicFramePr>
            <a:graphicFrameLocks/>
          </p:cNvGraphicFramePr>
          <p:nvPr/>
        </p:nvGraphicFramePr>
        <p:xfrm>
          <a:off x="8939100" y="3441245"/>
          <a:ext cx="2429833" cy="700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833">
                  <a:extLst>
                    <a:ext uri="{9D8B030D-6E8A-4147-A177-3AD203B41FA5}">
                      <a16:colId xmlns:a16="http://schemas.microsoft.com/office/drawing/2014/main" val="3813844802"/>
                    </a:ext>
                  </a:extLst>
                </a:gridCol>
              </a:tblGrid>
              <a:tr h="700236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Покупка телевизора</a:t>
                      </a:r>
                    </a:p>
                  </a:txBody>
                  <a:tcPr marL="87530" marR="87530" marT="43765" marB="437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194634"/>
                  </a:ext>
                </a:extLst>
              </a:tr>
            </a:tbl>
          </a:graphicData>
        </a:graphic>
      </p:graphicFrame>
      <p:graphicFrame>
        <p:nvGraphicFramePr>
          <p:cNvPr id="15" name="Объект 8">
            <a:extLst>
              <a:ext uri="{FF2B5EF4-FFF2-40B4-BE49-F238E27FC236}">
                <a16:creationId xmlns:a16="http://schemas.microsoft.com/office/drawing/2014/main" id="{E94D40D9-D884-4DFE-B5DE-44E14945590D}"/>
              </a:ext>
            </a:extLst>
          </p:cNvPr>
          <p:cNvGraphicFramePr>
            <a:graphicFrameLocks/>
          </p:cNvGraphicFramePr>
          <p:nvPr/>
        </p:nvGraphicFramePr>
        <p:xfrm>
          <a:off x="8439571" y="1650494"/>
          <a:ext cx="2929362" cy="700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9362">
                  <a:extLst>
                    <a:ext uri="{9D8B030D-6E8A-4147-A177-3AD203B41FA5}">
                      <a16:colId xmlns:a16="http://schemas.microsoft.com/office/drawing/2014/main" val="3813844802"/>
                    </a:ext>
                  </a:extLst>
                </a:gridCol>
              </a:tblGrid>
              <a:tr h="700236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Бугельные подъемники</a:t>
                      </a:r>
                    </a:p>
                  </a:txBody>
                  <a:tcPr marL="87530" marR="87530" marT="43765" marB="437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194634"/>
                  </a:ext>
                </a:extLst>
              </a:tr>
            </a:tbl>
          </a:graphicData>
        </a:graphic>
      </p:graphicFrame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A9BB75B-6340-456D-AE50-25672D01DD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1515" t="36686" r="14847" b="42194"/>
          <a:stretch/>
        </p:blipFill>
        <p:spPr>
          <a:xfrm>
            <a:off x="8822458" y="5911995"/>
            <a:ext cx="2577903" cy="701454"/>
          </a:xfrm>
          <a:prstGeom prst="rect">
            <a:avLst/>
          </a:prstGeom>
        </p:spPr>
      </p:pic>
      <p:graphicFrame>
        <p:nvGraphicFramePr>
          <p:cNvPr id="17" name="Объект 8">
            <a:extLst>
              <a:ext uri="{FF2B5EF4-FFF2-40B4-BE49-F238E27FC236}">
                <a16:creationId xmlns:a16="http://schemas.microsoft.com/office/drawing/2014/main" id="{F07788EB-176E-49A0-9609-902FE54B35BB}"/>
              </a:ext>
            </a:extLst>
          </p:cNvPr>
          <p:cNvGraphicFramePr>
            <a:graphicFrameLocks/>
          </p:cNvGraphicFramePr>
          <p:nvPr/>
        </p:nvGraphicFramePr>
        <p:xfrm>
          <a:off x="977954" y="983392"/>
          <a:ext cx="2429833" cy="700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833">
                  <a:extLst>
                    <a:ext uri="{9D8B030D-6E8A-4147-A177-3AD203B41FA5}">
                      <a16:colId xmlns:a16="http://schemas.microsoft.com/office/drawing/2014/main" val="3813844802"/>
                    </a:ext>
                  </a:extLst>
                </a:gridCol>
              </a:tblGrid>
              <a:tr h="700236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Мониторинг 5 класс</a:t>
                      </a:r>
                    </a:p>
                  </a:txBody>
                  <a:tcPr marL="87530" marR="87530" marT="43765" marB="437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194634"/>
                  </a:ext>
                </a:extLst>
              </a:tr>
            </a:tbl>
          </a:graphicData>
        </a:graphic>
      </p:graphicFrame>
      <p:graphicFrame>
        <p:nvGraphicFramePr>
          <p:cNvPr id="19" name="Объект 8">
            <a:extLst>
              <a:ext uri="{FF2B5EF4-FFF2-40B4-BE49-F238E27FC236}">
                <a16:creationId xmlns:a16="http://schemas.microsoft.com/office/drawing/2014/main" id="{1A04B85D-A730-4BAA-9A0E-5689FC89FF2A}"/>
              </a:ext>
            </a:extLst>
          </p:cNvPr>
          <p:cNvGraphicFramePr>
            <a:graphicFrameLocks/>
          </p:cNvGraphicFramePr>
          <p:nvPr/>
        </p:nvGraphicFramePr>
        <p:xfrm>
          <a:off x="8939100" y="946012"/>
          <a:ext cx="2429833" cy="700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833">
                  <a:extLst>
                    <a:ext uri="{9D8B030D-6E8A-4147-A177-3AD203B41FA5}">
                      <a16:colId xmlns:a16="http://schemas.microsoft.com/office/drawing/2014/main" val="3813844802"/>
                    </a:ext>
                  </a:extLst>
                </a:gridCol>
              </a:tblGrid>
              <a:tr h="700236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Мониторинг 7 класс</a:t>
                      </a:r>
                    </a:p>
                  </a:txBody>
                  <a:tcPr marL="87530" marR="87530" marT="43765" marB="437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194634"/>
                  </a:ext>
                </a:extLst>
              </a:tr>
            </a:tbl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A2C75D-C596-487C-92DB-5EF2955E28F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7957" y="2173698"/>
            <a:ext cx="2449591" cy="101725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D78D8E1-B43C-4C6E-8F65-808E3CE3BE5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7953" y="4185639"/>
            <a:ext cx="2540731" cy="95044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2725E29-5184-47A6-962C-7FDB03C5D646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77977" y="6017624"/>
            <a:ext cx="2567691" cy="76095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0D9777C-309F-4C33-8F0E-6D59C1DA901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l="48818" t="37963" r="14211" b="37772"/>
          <a:stretch/>
        </p:blipFill>
        <p:spPr>
          <a:xfrm>
            <a:off x="9237176" y="2285144"/>
            <a:ext cx="2131273" cy="78644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D52E4FEB-770E-47DA-8240-43F3F21CD984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182123" y="3965755"/>
            <a:ext cx="2158473" cy="1005394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3890288" y="1292220"/>
            <a:ext cx="4204642" cy="441784"/>
          </a:xfrm>
          <a:prstGeom prst="rect">
            <a:avLst/>
          </a:prstGeom>
        </p:spPr>
        <p:txBody>
          <a:bodyPr wrap="square" lIns="87393" tIns="43697" rIns="87393" bIns="43697">
            <a:spAutoFit/>
          </a:bodyPr>
          <a:lstStyle/>
          <a:p>
            <a:pPr algn="ctr"/>
            <a:r>
              <a:rPr lang="ru-RU" sz="2297" b="1" dirty="0"/>
              <a:t>Исследование </a:t>
            </a:r>
            <a:r>
              <a:rPr lang="en-US" sz="2297" b="1" dirty="0"/>
              <a:t>PISA</a:t>
            </a:r>
            <a:r>
              <a:rPr lang="ru-RU" sz="2297" b="1" dirty="0"/>
              <a:t> </a:t>
            </a:r>
            <a:endParaRPr lang="ru-RU" sz="1723" b="1" dirty="0"/>
          </a:p>
        </p:txBody>
      </p:sp>
      <p:sp>
        <p:nvSpPr>
          <p:cNvPr id="37" name="Овал 36"/>
          <p:cNvSpPr/>
          <p:nvPr/>
        </p:nvSpPr>
        <p:spPr>
          <a:xfrm>
            <a:off x="5138640" y="4659900"/>
            <a:ext cx="2220486" cy="10227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93" tIns="43697" rIns="87393" bIns="43697" rtlCol="0" anchor="ctr"/>
          <a:lstStyle/>
          <a:p>
            <a:pPr algn="ctr"/>
            <a:endParaRPr lang="ru-RU" sz="1723"/>
          </a:p>
        </p:txBody>
      </p:sp>
      <p:sp>
        <p:nvSpPr>
          <p:cNvPr id="38" name="Стрелка вниз 37"/>
          <p:cNvSpPr/>
          <p:nvPr/>
        </p:nvSpPr>
        <p:spPr>
          <a:xfrm>
            <a:off x="6493044" y="5590492"/>
            <a:ext cx="386973" cy="64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93" tIns="43697" rIns="87393" bIns="43697" rtlCol="0" anchor="ctr"/>
          <a:lstStyle/>
          <a:p>
            <a:pPr algn="ctr"/>
            <a:endParaRPr lang="ru-RU" sz="1723"/>
          </a:p>
        </p:txBody>
      </p:sp>
      <p:sp>
        <p:nvSpPr>
          <p:cNvPr id="39" name="Стрелка вниз 38"/>
          <p:cNvSpPr/>
          <p:nvPr/>
        </p:nvSpPr>
        <p:spPr>
          <a:xfrm rot="10800000">
            <a:off x="5579359" y="4216105"/>
            <a:ext cx="386973" cy="571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93" tIns="43697" rIns="87393" bIns="43697" rtlCol="0" anchor="ctr"/>
          <a:lstStyle/>
          <a:p>
            <a:pPr algn="ctr"/>
            <a:endParaRPr lang="ru-RU" sz="1723"/>
          </a:p>
        </p:txBody>
      </p:sp>
      <p:sp>
        <p:nvSpPr>
          <p:cNvPr id="40" name="Стрелка вправо 39"/>
          <p:cNvSpPr/>
          <p:nvPr/>
        </p:nvSpPr>
        <p:spPr>
          <a:xfrm>
            <a:off x="6944512" y="4659893"/>
            <a:ext cx="1068781" cy="4238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93" tIns="43697" rIns="87393" bIns="43697" rtlCol="0" anchor="ctr"/>
          <a:lstStyle/>
          <a:p>
            <a:pPr algn="ctr"/>
            <a:endParaRPr lang="ru-RU" sz="1723"/>
          </a:p>
        </p:txBody>
      </p:sp>
      <p:sp>
        <p:nvSpPr>
          <p:cNvPr id="41" name="Стрелка вправо 40"/>
          <p:cNvSpPr/>
          <p:nvPr/>
        </p:nvSpPr>
        <p:spPr>
          <a:xfrm rot="10800000">
            <a:off x="4326326" y="4842630"/>
            <a:ext cx="939791" cy="4238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93" tIns="43697" rIns="87393" bIns="43697" rtlCol="0" anchor="ctr"/>
          <a:lstStyle/>
          <a:p>
            <a:pPr algn="ctr"/>
            <a:endParaRPr lang="ru-RU" sz="1723"/>
          </a:p>
        </p:txBody>
      </p:sp>
      <p:sp>
        <p:nvSpPr>
          <p:cNvPr id="42" name="TextBox 41"/>
          <p:cNvSpPr txBox="1"/>
          <p:nvPr/>
        </p:nvSpPr>
        <p:spPr>
          <a:xfrm>
            <a:off x="5295274" y="5001813"/>
            <a:ext cx="2001222" cy="441784"/>
          </a:xfrm>
          <a:prstGeom prst="rect">
            <a:avLst/>
          </a:prstGeom>
          <a:noFill/>
        </p:spPr>
        <p:txBody>
          <a:bodyPr wrap="square" lIns="87393" tIns="43697" rIns="87393" bIns="43697" rtlCol="0">
            <a:spAutoFit/>
          </a:bodyPr>
          <a:lstStyle/>
          <a:p>
            <a:r>
              <a:rPr lang="ru-RU" sz="2297" b="1" i="1" dirty="0"/>
              <a:t>Рассуждать</a:t>
            </a:r>
          </a:p>
        </p:txBody>
      </p:sp>
    </p:spTree>
    <p:extLst>
      <p:ext uri="{BB962C8B-B14F-4D97-AF65-F5344CB8AC3E}">
        <p14:creationId xmlns:p14="http://schemas.microsoft.com/office/powerpoint/2010/main" val="31551545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5547" y="272716"/>
            <a:ext cx="10207553" cy="574308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/>
              <a:t>Пример «Тормозной путь». 7 класс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7311" y="926438"/>
            <a:ext cx="10909062" cy="520214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97" b="1" dirty="0"/>
              <a:t>Тормозным путем </a:t>
            </a:r>
            <a:r>
              <a:rPr lang="ru-RU" sz="2297" dirty="0"/>
              <a:t>называется расстояние, которое прошло транспортное средство от момента нажатия на педаль тормоза до полной остановки. При движении автомобиля его тормозной путь зависит от скорости и от состояния дорожного полотна, связанного с погодными условиями. </a:t>
            </a:r>
            <a:endParaRPr lang="ru-RU" sz="2297" b="1" dirty="0"/>
          </a:p>
          <a:p>
            <a:pPr algn="just">
              <a:buNone/>
            </a:pPr>
            <a:r>
              <a:rPr lang="ru-RU" b="1" u="sng" dirty="0"/>
              <a:t>Вопрос  1. </a:t>
            </a:r>
          </a:p>
          <a:p>
            <a:pPr algn="just">
              <a:buNone/>
            </a:pPr>
            <a:r>
              <a:rPr lang="ru-RU" sz="2872" dirty="0"/>
              <a:t>Используя данные диаграммы «Зависимость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872" dirty="0"/>
              <a:t>длины тормозного пути от скорости автомобиля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872" dirty="0"/>
              <a:t>и состояния дороги», проверьте истинность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872" dirty="0"/>
              <a:t>следующих утверждений и заполните таблицу.</a:t>
            </a:r>
          </a:p>
          <a:p>
            <a:endParaRPr lang="ru-RU" b="1" dirty="0"/>
          </a:p>
          <a:p>
            <a:r>
              <a:rPr lang="ru-RU" dirty="0"/>
              <a:t> </a:t>
            </a:r>
            <a:endParaRPr lang="ru-RU" b="1" dirty="0"/>
          </a:p>
          <a:p>
            <a:r>
              <a:rPr lang="ru-RU" dirty="0"/>
              <a:t> 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9216" y="2326163"/>
            <a:ext cx="3890681" cy="185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519351"/>
              </p:ext>
            </p:extLst>
          </p:nvPr>
        </p:nvGraphicFramePr>
        <p:xfrm>
          <a:off x="707311" y="4539028"/>
          <a:ext cx="10834052" cy="2089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40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5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4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298">
                <a:tc>
                  <a:txBody>
                    <a:bodyPr/>
                    <a:lstStyle/>
                    <a:p>
                      <a:pPr algn="ctr"/>
                      <a:r>
                        <a:rPr lang="ru-RU" sz="1700" i="1" dirty="0"/>
                        <a:t>Утверждение</a:t>
                      </a:r>
                      <a:endParaRPr lang="ru-RU" sz="1700" b="1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i="1" dirty="0"/>
                        <a:t>Верно</a:t>
                      </a:r>
                      <a:endParaRPr lang="ru-RU" sz="1700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err="1"/>
                        <a:t>Неверно</a:t>
                      </a:r>
                      <a:endParaRPr lang="ru-RU" sz="1700" dirty="0"/>
                    </a:p>
                  </a:txBody>
                  <a:tcPr marL="87530" marR="87530" marT="43765" marB="4376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724">
                <a:tc>
                  <a:txBody>
                    <a:bodyPr/>
                    <a:lstStyle/>
                    <a:p>
                      <a:pPr marL="0" marR="0" indent="0" algn="l" defTabSz="10425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Чем хуже состояние дороги, тем короче тормозной путь</a:t>
                      </a:r>
                      <a:endParaRPr lang="ru-RU" sz="1800" b="1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7530" marR="87530" marT="43765" marB="4376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6170"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Чем больше начальная скорость, тем длиннее тормозной путь на сухом асфальте</a:t>
                      </a:r>
                      <a:endParaRPr lang="ru-RU" sz="1800" b="0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7530" marR="87530" marT="43765" marB="4376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883">
                <a:tc>
                  <a:txBody>
                    <a:bodyPr/>
                    <a:lstStyle/>
                    <a:p>
                      <a:r>
                        <a:rPr lang="ru-RU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Длина тормозного пути на мокром асфальте более чем в 1,5 раза больше длины тормозного пути на сухом асфальте</a:t>
                      </a:r>
                      <a:endParaRPr lang="ru-RU" sz="1800" b="0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endParaRPr lang="ru-RU" sz="1700" dirty="0"/>
                    </a:p>
                  </a:txBody>
                  <a:tcPr marL="87530" marR="87530" marT="43765" marB="4376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871EDFC-11F6-4D2F-9B24-696E5EF77E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9" r="17531" b="65620"/>
          <a:stretch/>
        </p:blipFill>
        <p:spPr>
          <a:xfrm>
            <a:off x="589215" y="148812"/>
            <a:ext cx="2250609" cy="65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4481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139" y="439407"/>
            <a:ext cx="9917609" cy="692013"/>
          </a:xfrm>
        </p:spPr>
        <p:txBody>
          <a:bodyPr>
            <a:noAutofit/>
          </a:bodyPr>
          <a:lstStyle/>
          <a:p>
            <a:r>
              <a:rPr lang="ru-RU" sz="2800" dirty="0"/>
              <a:t>Оценка читательской грамотности (исследование </a:t>
            </a:r>
            <a:r>
              <a:rPr lang="en-US" sz="2800" dirty="0"/>
              <a:t>PISA)</a:t>
            </a:r>
            <a:endParaRPr lang="ru-RU" sz="28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1D40654-0700-4C8E-A16A-E924C59F96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l="34242" t="31029" r="9999" b="19558"/>
          <a:stretch/>
        </p:blipFill>
        <p:spPr>
          <a:xfrm>
            <a:off x="1868857" y="1692984"/>
            <a:ext cx="8400937" cy="418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130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0DFB54B-2C5D-41F7-91BC-A47395F6F9DF}"/>
              </a:ext>
            </a:extLst>
          </p:cNvPr>
          <p:cNvSpPr/>
          <p:nvPr/>
        </p:nvSpPr>
        <p:spPr>
          <a:xfrm>
            <a:off x="1338030" y="856891"/>
            <a:ext cx="9515942" cy="765860"/>
          </a:xfrm>
          <a:prstGeom prst="rect">
            <a:avLst/>
          </a:prstGeom>
        </p:spPr>
        <p:txBody>
          <a:bodyPr wrap="square" lIns="87393" tIns="43697" rIns="87393" bIns="43697">
            <a:spAutoFit/>
          </a:bodyPr>
          <a:lstStyle/>
          <a:p>
            <a:r>
              <a:rPr lang="ru-RU" sz="2202" dirty="0">
                <a:latin typeface="Times New Roman" panose="02020603050405020304" pitchFamily="18" charset="0"/>
                <a:ea typeface="Calibri" panose="020F0502020204030204" pitchFamily="34" charset="0"/>
              </a:rPr>
              <a:t>В интервью Н. Ванье описывает веерный способ расстановки собак в упряжке. Отметьте рисунок, на котором изображен именно этот способ. </a:t>
            </a:r>
            <a:endParaRPr lang="ru-RU" sz="1627" dirty="0"/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7EAD4203-40C7-40CC-B021-92FAFDAD8B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59988" y="1782551"/>
          <a:ext cx="2055462" cy="1193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Точечный рисунок" r:id="rId3" imgW="3323810" imgH="790476" progId="PBrush">
                  <p:embed/>
                </p:oleObj>
              </mc:Choice>
              <mc:Fallback>
                <p:oleObj name="Точечный рисунок" r:id="rId3" imgW="3323810" imgH="790476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988" y="1782551"/>
                        <a:ext cx="2055462" cy="11937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3" name="Рисунок 14">
            <a:extLst>
              <a:ext uri="{FF2B5EF4-FFF2-40B4-BE49-F238E27FC236}">
                <a16:creationId xmlns:a16="http://schemas.microsoft.com/office/drawing/2014/main" id="{CF831837-B8DB-43DA-9EA4-9154D2420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7" y="1752900"/>
            <a:ext cx="2115341" cy="125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Рисунок 13">
            <a:extLst>
              <a:ext uri="{FF2B5EF4-FFF2-40B4-BE49-F238E27FC236}">
                <a16:creationId xmlns:a16="http://schemas.microsoft.com/office/drawing/2014/main" id="{7436263B-EFA6-4724-8576-9FF272079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351" y="3421406"/>
            <a:ext cx="2055462" cy="105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Рисунок 12">
            <a:extLst>
              <a:ext uri="{FF2B5EF4-FFF2-40B4-BE49-F238E27FC236}">
                <a16:creationId xmlns:a16="http://schemas.microsoft.com/office/drawing/2014/main" id="{9DB0028E-56A1-4E1D-8423-EC4F78C5A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732" y="3369808"/>
            <a:ext cx="2076785" cy="109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6FB01FE-DAEC-4141-AD36-93BE216A9C9A}"/>
              </a:ext>
            </a:extLst>
          </p:cNvPr>
          <p:cNvSpPr/>
          <p:nvPr/>
        </p:nvSpPr>
        <p:spPr>
          <a:xfrm>
            <a:off x="1260004" y="3000781"/>
            <a:ext cx="380574" cy="427054"/>
          </a:xfrm>
          <a:prstGeom prst="rect">
            <a:avLst/>
          </a:prstGeom>
        </p:spPr>
        <p:txBody>
          <a:bodyPr wrap="none" lIns="87393" tIns="43697" rIns="87393" bIns="43697">
            <a:spAutoFit/>
          </a:bodyPr>
          <a:lstStyle/>
          <a:p>
            <a:r>
              <a:rPr lang="ru-RU" sz="2202" dirty="0"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endParaRPr lang="ru-RU" sz="1627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D63E7A5-4506-46B9-A361-5C732574B896}"/>
              </a:ext>
            </a:extLst>
          </p:cNvPr>
          <p:cNvSpPr/>
          <p:nvPr/>
        </p:nvSpPr>
        <p:spPr>
          <a:xfrm>
            <a:off x="3353159" y="2983828"/>
            <a:ext cx="339143" cy="427054"/>
          </a:xfrm>
          <a:prstGeom prst="rect">
            <a:avLst/>
          </a:prstGeom>
        </p:spPr>
        <p:txBody>
          <a:bodyPr wrap="none" lIns="87393" tIns="43697" rIns="87393" bIns="43697">
            <a:spAutoFit/>
          </a:bodyPr>
          <a:lstStyle/>
          <a:p>
            <a:r>
              <a:rPr lang="ru-RU" sz="2202" dirty="0">
                <a:latin typeface="Times New Roman" panose="02020603050405020304" pitchFamily="18" charset="0"/>
                <a:ea typeface="Calibri" panose="020F0502020204030204" pitchFamily="34" charset="0"/>
              </a:rPr>
              <a:t>Б</a:t>
            </a:r>
            <a:endParaRPr lang="ru-RU" sz="1627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B7E1F42-CA04-49BF-93B0-E557E40416BE}"/>
              </a:ext>
            </a:extLst>
          </p:cNvPr>
          <p:cNvSpPr/>
          <p:nvPr/>
        </p:nvSpPr>
        <p:spPr>
          <a:xfrm>
            <a:off x="1163983" y="4513288"/>
            <a:ext cx="365230" cy="427054"/>
          </a:xfrm>
          <a:prstGeom prst="rect">
            <a:avLst/>
          </a:prstGeom>
        </p:spPr>
        <p:txBody>
          <a:bodyPr wrap="none" lIns="87393" tIns="43697" rIns="87393" bIns="43697">
            <a:spAutoFit/>
          </a:bodyPr>
          <a:lstStyle/>
          <a:p>
            <a:r>
              <a:rPr lang="ru-RU" sz="2202" dirty="0"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endParaRPr lang="ru-RU" sz="1627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7ACFDED-4C89-4D32-9E18-98F2758F8614}"/>
              </a:ext>
            </a:extLst>
          </p:cNvPr>
          <p:cNvSpPr/>
          <p:nvPr/>
        </p:nvSpPr>
        <p:spPr>
          <a:xfrm>
            <a:off x="3340759" y="4477743"/>
            <a:ext cx="339143" cy="427054"/>
          </a:xfrm>
          <a:prstGeom prst="rect">
            <a:avLst/>
          </a:prstGeom>
        </p:spPr>
        <p:txBody>
          <a:bodyPr wrap="none" lIns="87393" tIns="43697" rIns="87393" bIns="43697">
            <a:spAutoFit/>
          </a:bodyPr>
          <a:lstStyle/>
          <a:p>
            <a:r>
              <a:rPr lang="ru-RU" sz="2202" dirty="0">
                <a:latin typeface="Times New Roman" panose="02020603050405020304" pitchFamily="18" charset="0"/>
                <a:ea typeface="Calibri" panose="020F0502020204030204" pitchFamily="34" charset="0"/>
              </a:rPr>
              <a:t>Г</a:t>
            </a:r>
            <a:endParaRPr lang="ru-RU" sz="1627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063FFD0-646B-4C56-94CA-7D3B48A86E9C}"/>
              </a:ext>
            </a:extLst>
          </p:cNvPr>
          <p:cNvSpPr/>
          <p:nvPr/>
        </p:nvSpPr>
        <p:spPr>
          <a:xfrm>
            <a:off x="5501076" y="1572947"/>
            <a:ext cx="5690270" cy="3727577"/>
          </a:xfrm>
          <a:prstGeom prst="rect">
            <a:avLst/>
          </a:prstGeom>
          <a:solidFill>
            <a:schemeClr val="bg1"/>
          </a:solidFill>
        </p:spPr>
        <p:txBody>
          <a:bodyPr wrap="square" lIns="87393" tIns="43697" rIns="87393" bIns="43697">
            <a:spAutoFit/>
          </a:bodyPr>
          <a:lstStyle/>
          <a:p>
            <a:pPr marL="157097" indent="-157097" algn="just"/>
            <a:r>
              <a:rPr lang="ru-RU" sz="1819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Характеристики задания:</a:t>
            </a:r>
          </a:p>
          <a:p>
            <a:pPr algn="just"/>
            <a:r>
              <a:rPr lang="ru-RU" sz="1819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Содержательная область оценки:    </a:t>
            </a:r>
            <a:r>
              <a:rPr lang="ru-RU" sz="1819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4. Чтение для получения образования</a:t>
            </a:r>
            <a:endParaRPr lang="ru-RU" sz="1819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ru-RU" sz="1819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4.1 Человек и природа</a:t>
            </a:r>
            <a:endParaRPr lang="ru-RU" sz="1819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ru-RU" sz="1819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Компетентностная область оценки:</a:t>
            </a:r>
            <a:r>
              <a:rPr lang="ru-RU" sz="1819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интегрировать и интерпретировать информацию</a:t>
            </a:r>
            <a:r>
              <a:rPr lang="ru-RU" sz="1819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1819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ru-RU" sz="1819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Контекст: </a:t>
            </a:r>
            <a:r>
              <a:rPr lang="ru-RU" sz="1819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образовательный</a:t>
            </a:r>
            <a:endParaRPr lang="ru-RU" sz="1819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ru-RU" sz="1819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Тип текста:</a:t>
            </a:r>
            <a:r>
              <a:rPr lang="ru-RU" sz="1819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составной (объявление, интервью, аннотация, отзыв о книге) </a:t>
            </a:r>
            <a:endParaRPr lang="ru-RU" sz="1819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ru-RU" sz="1819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Уровень сложности задания:</a:t>
            </a:r>
            <a:r>
              <a:rPr lang="ru-RU" sz="1819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средний</a:t>
            </a:r>
            <a:endParaRPr lang="ru-RU" sz="1819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ru-RU" sz="1819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Формат ответа:</a:t>
            </a:r>
            <a:r>
              <a:rPr lang="ru-RU" sz="1819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задание с выбором ответа</a:t>
            </a:r>
            <a:endParaRPr lang="ru-RU" sz="1819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/>
            <a:r>
              <a:rPr lang="ru-RU" sz="1819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Объект оценки:</a:t>
            </a:r>
            <a:r>
              <a:rPr lang="ru-RU" sz="1819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соотносить визуальное изображение с вербальным текстом</a:t>
            </a:r>
            <a:endParaRPr lang="ru-RU" sz="1819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6" name="Заголовок 4">
            <a:extLst>
              <a:ext uri="{FF2B5EF4-FFF2-40B4-BE49-F238E27FC236}">
                <a16:creationId xmlns:a16="http://schemas.microsoft.com/office/drawing/2014/main" id="{75642A99-AAB4-4684-B18B-8895C76C2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661" y="254946"/>
            <a:ext cx="9547714" cy="692013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задания для 5 класса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0E9969-61CB-490D-8A10-0F3F154E747E}"/>
              </a:ext>
            </a:extLst>
          </p:cNvPr>
          <p:cNvSpPr/>
          <p:nvPr/>
        </p:nvSpPr>
        <p:spPr>
          <a:xfrm>
            <a:off x="994307" y="5211384"/>
            <a:ext cx="10197039" cy="1443747"/>
          </a:xfrm>
          <a:prstGeom prst="rect">
            <a:avLst/>
          </a:prstGeom>
          <a:solidFill>
            <a:schemeClr val="bg1"/>
          </a:solidFill>
        </p:spPr>
        <p:txBody>
          <a:bodyPr wrap="square" lIns="87393" tIns="43697" rIns="87393" bIns="43697">
            <a:spAutoFit/>
          </a:bodyPr>
          <a:lstStyle/>
          <a:p>
            <a:r>
              <a:rPr lang="ru-RU" sz="2202" i="1" dirty="0">
                <a:solidFill>
                  <a:srgbClr val="16161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 использую веерный способ расстановки собак в упряжке: каждая собака напрямую связана с санями шлейкой, все шлейки одинаковой длины. Этот способ даёт большую подвижность собакам во время езды, бережёт их силы при поворотах и неровной дороге. </a:t>
            </a:r>
            <a:endParaRPr lang="ru-RU" sz="1627" dirty="0"/>
          </a:p>
        </p:txBody>
      </p:sp>
    </p:spTree>
    <p:extLst>
      <p:ext uri="{BB962C8B-B14F-4D97-AF65-F5344CB8AC3E}">
        <p14:creationId xmlns:p14="http://schemas.microsoft.com/office/powerpoint/2010/main" val="14935090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78260" y="465093"/>
            <a:ext cx="10235485" cy="820789"/>
          </a:xfrm>
        </p:spPr>
        <p:txBody>
          <a:bodyPr>
            <a:normAutofit/>
          </a:bodyPr>
          <a:lstStyle/>
          <a:p>
            <a:r>
              <a:rPr lang="ru-RU" sz="3446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естественнонаучная грамотность?</a:t>
            </a:r>
            <a:endParaRPr lang="uk-UA" sz="3446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49360" y="1358637"/>
            <a:ext cx="10209755" cy="900410"/>
          </a:xfrm>
          <a:prstGeom prst="rect">
            <a:avLst/>
          </a:prstGeom>
        </p:spPr>
        <p:txBody>
          <a:bodyPr wrap="square" lIns="103992" tIns="51992" rIns="103992" bIns="51992">
            <a:spAutoFit/>
          </a:bodyPr>
          <a:lstStyle/>
          <a:p>
            <a:r>
              <a:rPr lang="ru-RU" altLang="ru-RU" sz="1723" b="1" dirty="0">
                <a:latin typeface="Calibri Light" pitchFamily="34" charset="0"/>
                <a:ea typeface="Roboto Light" charset="0"/>
                <a:cs typeface="Calibri Light" pitchFamily="34" charset="0"/>
              </a:rPr>
              <a:t>Естественнонаучная грамотность – это способность человека занимать активную гражданскую позицию по вопросам, связанным с естественными науками, и его готовность интересоваться естественнонаучными идеями.</a:t>
            </a:r>
            <a:r>
              <a:rPr lang="ru-RU" altLang="ru-RU" sz="1723" dirty="0">
                <a:solidFill>
                  <a:schemeClr val="tx1">
                    <a:alpha val="70000"/>
                  </a:schemeClr>
                </a:solidFill>
                <a:latin typeface="Calibri Light" pitchFamily="34" charset="0"/>
                <a:ea typeface="Roboto Light" charset="0"/>
                <a:cs typeface="Calibri Light" pitchFamily="34" charset="0"/>
              </a:rPr>
              <a:t> </a:t>
            </a:r>
            <a:endParaRPr lang="ru-RU" sz="1723" dirty="0">
              <a:solidFill>
                <a:schemeClr val="tx1">
                  <a:alpha val="70000"/>
                </a:schemeClr>
              </a:solidFill>
              <a:latin typeface="Calibri Light" pitchFamily="34" charset="0"/>
              <a:ea typeface="Roboto Light" charset="0"/>
              <a:cs typeface="Calibri Ligh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65834" y="2852943"/>
            <a:ext cx="8060333" cy="1518976"/>
          </a:xfrm>
          <a:prstGeom prst="rect">
            <a:avLst/>
          </a:prstGeom>
        </p:spPr>
        <p:txBody>
          <a:bodyPr wrap="square" lIns="103992" tIns="51992" rIns="103992" bIns="51992">
            <a:spAutoFit/>
          </a:bodyPr>
          <a:lstStyle/>
          <a:p>
            <a:pPr algn="r"/>
            <a:r>
              <a:rPr lang="ru-RU" altLang="ru-RU" sz="2297" b="1" dirty="0">
                <a:latin typeface="Calibri Light" pitchFamily="34" charset="0"/>
                <a:ea typeface="Roboto Light" charset="0"/>
                <a:cs typeface="Calibri Light" pitchFamily="34" charset="0"/>
              </a:rPr>
              <a:t>Естественнонаучно грамотный человек стремится участвовать в аргументированном обсуждении проблем, относящихся к естественным наукам и технологиям, что требует от него следующих </a:t>
            </a:r>
            <a:r>
              <a:rPr lang="ru-RU" altLang="ru-RU" sz="2297" b="1" u="sng" dirty="0">
                <a:latin typeface="Calibri Light" pitchFamily="34" charset="0"/>
                <a:ea typeface="Roboto Light" charset="0"/>
                <a:cs typeface="Calibri Light" pitchFamily="34" charset="0"/>
              </a:rPr>
              <a:t>компетентностей</a:t>
            </a:r>
            <a:r>
              <a:rPr lang="ru-RU" altLang="ru-RU" sz="2297" b="1" dirty="0">
                <a:latin typeface="Calibri Light" pitchFamily="34" charset="0"/>
                <a:ea typeface="Roboto Light" charset="0"/>
                <a:cs typeface="Calibri Light" pitchFamily="34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81116" y="4797165"/>
            <a:ext cx="7746243" cy="1872471"/>
          </a:xfrm>
          <a:prstGeom prst="rect">
            <a:avLst/>
          </a:prstGeom>
        </p:spPr>
        <p:txBody>
          <a:bodyPr wrap="square" lIns="103992" tIns="51992" rIns="103992" bIns="51992">
            <a:spAutoFit/>
          </a:bodyPr>
          <a:lstStyle/>
          <a:p>
            <a:pPr marL="389957" indent="-389957">
              <a:buFont typeface="Wingdings" panose="05000000000000000000" pitchFamily="2" charset="2"/>
              <a:buChar char="Ø"/>
            </a:pPr>
            <a:r>
              <a:rPr lang="ru-RU" altLang="ru-RU" sz="2297" b="1" dirty="0">
                <a:latin typeface="Calibri Light" pitchFamily="34" charset="0"/>
                <a:ea typeface="Roboto Light" charset="0"/>
                <a:cs typeface="Calibri Light" pitchFamily="34" charset="0"/>
              </a:rPr>
              <a:t>научно объяснять явления;</a:t>
            </a:r>
          </a:p>
          <a:p>
            <a:pPr marL="389957" indent="-389957">
              <a:buFont typeface="Wingdings" panose="05000000000000000000" pitchFamily="2" charset="2"/>
              <a:buChar char="Ø"/>
            </a:pPr>
            <a:r>
              <a:rPr lang="ru-RU" altLang="ru-RU" sz="2297" b="1" dirty="0">
                <a:latin typeface="Calibri Light" pitchFamily="34" charset="0"/>
                <a:ea typeface="Roboto Light" charset="0"/>
                <a:cs typeface="Calibri Light" pitchFamily="34" charset="0"/>
              </a:rPr>
              <a:t>понимать основные особенности  естественнонаучного исследования;       </a:t>
            </a:r>
          </a:p>
          <a:p>
            <a:pPr marL="389957" indent="-389957">
              <a:buFont typeface="Wingdings" panose="05000000000000000000" pitchFamily="2" charset="2"/>
              <a:buChar char="Ø"/>
            </a:pPr>
            <a:r>
              <a:rPr lang="ru-RU" altLang="ru-RU" sz="2297" b="1" dirty="0">
                <a:latin typeface="Calibri Light" pitchFamily="34" charset="0"/>
                <a:ea typeface="Roboto Light" charset="0"/>
                <a:cs typeface="Calibri Light" pitchFamily="34" charset="0"/>
              </a:rPr>
              <a:t>интерпретировать данные и использовать научные доказательства для получения выводов.</a:t>
            </a:r>
          </a:p>
        </p:txBody>
      </p:sp>
      <p:cxnSp>
        <p:nvCxnSpPr>
          <p:cNvPr id="13" name="Straight Connector 17"/>
          <p:cNvCxnSpPr/>
          <p:nvPr/>
        </p:nvCxnSpPr>
        <p:spPr>
          <a:xfrm flipV="1">
            <a:off x="409620" y="4422716"/>
            <a:ext cx="11372761" cy="16622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24" idx="4"/>
          </p:cNvCxnSpPr>
          <p:nvPr/>
        </p:nvCxnSpPr>
        <p:spPr>
          <a:xfrm>
            <a:off x="10217564" y="2726019"/>
            <a:ext cx="6093" cy="1712167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10129813" y="4362235"/>
            <a:ext cx="175500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92" tIns="51992" rIns="103992" bIns="51992" rtlCol="0" anchor="ctr"/>
          <a:lstStyle/>
          <a:p>
            <a:pPr algn="ctr"/>
            <a:endParaRPr lang="ru-RU" sz="1723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594856" y="4422724"/>
            <a:ext cx="17955" cy="2435287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2505507" y="4366175"/>
            <a:ext cx="178697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92" tIns="51992" rIns="103992" bIns="51992" rtlCol="0" anchor="ctr"/>
          <a:lstStyle/>
          <a:p>
            <a:pPr algn="ctr"/>
            <a:endParaRPr lang="ru-RU" sz="1723"/>
          </a:p>
        </p:txBody>
      </p:sp>
      <p:cxnSp>
        <p:nvCxnSpPr>
          <p:cNvPr id="28" name="Straight Connector 17"/>
          <p:cNvCxnSpPr/>
          <p:nvPr/>
        </p:nvCxnSpPr>
        <p:spPr>
          <a:xfrm flipV="1">
            <a:off x="414048" y="2645161"/>
            <a:ext cx="11372761" cy="16622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10129813" y="2582000"/>
            <a:ext cx="175500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92" tIns="51992" rIns="103992" bIns="51992" rtlCol="0" anchor="ctr"/>
          <a:lstStyle/>
          <a:p>
            <a:pPr algn="ctr"/>
            <a:endParaRPr lang="ru-RU" sz="1723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>
            <a:off x="1357263" y="1229727"/>
            <a:ext cx="4152" cy="1441231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1263447" y="2594987"/>
            <a:ext cx="175500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92" tIns="51992" rIns="103992" bIns="51992" rtlCol="0" anchor="ctr"/>
          <a:lstStyle/>
          <a:p>
            <a:pPr algn="ctr"/>
            <a:endParaRPr lang="ru-RU" sz="1723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871EDFC-11F6-4D2F-9B24-696E5EF77E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9" r="17531" b="65620"/>
          <a:stretch/>
        </p:blipFill>
        <p:spPr>
          <a:xfrm>
            <a:off x="601161" y="158438"/>
            <a:ext cx="1723871" cy="50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2884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7BC3761-3727-4D31-AA6A-CD8FE9F0A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CC0305-CF3F-41BC-828C-9DC57D47CE8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949" y="508251"/>
            <a:ext cx="10997796" cy="590798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704907" y="273857"/>
            <a:ext cx="4135712" cy="1148794"/>
          </a:xfrm>
          <a:prstGeom prst="rect">
            <a:avLst/>
          </a:prstGeom>
        </p:spPr>
        <p:txBody>
          <a:bodyPr wrap="square" lIns="87393" tIns="43697" rIns="87393" bIns="43697">
            <a:spAutoFit/>
          </a:bodyPr>
          <a:lstStyle/>
          <a:p>
            <a:r>
              <a:rPr lang="en-US" sz="3446" b="1" dirty="0">
                <a:solidFill>
                  <a:srgbClr val="0070C0"/>
                </a:solidFill>
              </a:rPr>
              <a:t>http://skiv.instrao.ru</a:t>
            </a:r>
            <a:endParaRPr lang="ru-RU" sz="3446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81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422" y="95534"/>
            <a:ext cx="10563366" cy="633573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altLang="ru-RU" sz="2000" b="1" dirty="0"/>
              <a:t>2021/2022 учебный год</a:t>
            </a:r>
          </a:p>
          <a:p>
            <a:pPr marL="0" indent="0" algn="ctr">
              <a:lnSpc>
                <a:spcPct val="80000"/>
              </a:lnSpc>
              <a:buNone/>
            </a:pPr>
            <a:endParaRPr lang="ru-RU" altLang="ru-RU" sz="2000" b="1" dirty="0"/>
          </a:p>
          <a:p>
            <a:pPr marL="0" indent="0" algn="just">
              <a:lnSpc>
                <a:spcPct val="80000"/>
              </a:lnSpc>
              <a:buNone/>
            </a:pPr>
            <a:r>
              <a:rPr lang="ru-RU" altLang="ru-RU" sz="2100" dirty="0"/>
              <a:t>«История России. Всеобщая история» в 5–9-х классах – на основе Федерального государственного образовательного стандарта основного общего образования (ФГОС ООО: Приказ </a:t>
            </a:r>
            <a:r>
              <a:rPr lang="ru-RU" altLang="ru-RU" sz="2100" dirty="0" err="1"/>
              <a:t>Минобрнауки</a:t>
            </a:r>
            <a:r>
              <a:rPr lang="ru-RU" altLang="ru-RU" sz="2100" dirty="0"/>
              <a:t> России от 17.12.2010 N1897                                   «Об утверждении федерального государственного образовательного стандарта основного общего образования» (редакция от 11.12.2020). Режим доступа: </a:t>
            </a:r>
            <a:r>
              <a:rPr lang="en-US" sz="2100" u="sng" dirty="0">
                <a:hlinkClick r:id="rId3"/>
              </a:rPr>
              <a:t>https</a:t>
            </a:r>
            <a:r>
              <a:rPr lang="ru-RU" sz="2100" u="sng" dirty="0">
                <a:hlinkClick r:id="rId3"/>
              </a:rPr>
              <a:t>://</a:t>
            </a:r>
            <a:r>
              <a:rPr lang="en-US" sz="2100" u="sng" dirty="0" err="1">
                <a:hlinkClick r:id="rId3"/>
              </a:rPr>
              <a:t>tpku</a:t>
            </a:r>
            <a:r>
              <a:rPr lang="ru-RU" sz="2100" u="sng" dirty="0">
                <a:hlinkClick r:id="rId3"/>
              </a:rPr>
              <a:t>.</a:t>
            </a:r>
            <a:r>
              <a:rPr lang="en-US" sz="2100" u="sng" dirty="0">
                <a:hlinkClick r:id="rId3"/>
              </a:rPr>
              <a:t>mil</a:t>
            </a:r>
            <a:r>
              <a:rPr lang="ru-RU" sz="2100" u="sng" dirty="0">
                <a:hlinkClick r:id="rId3"/>
              </a:rPr>
              <a:t>.</a:t>
            </a:r>
            <a:r>
              <a:rPr lang="en-US" sz="2100" u="sng" dirty="0" err="1">
                <a:hlinkClick r:id="rId3"/>
              </a:rPr>
              <a:t>ru</a:t>
            </a:r>
            <a:r>
              <a:rPr lang="ru-RU" sz="2100" u="sng" dirty="0">
                <a:hlinkClick r:id="rId3"/>
              </a:rPr>
              <a:t>/</a:t>
            </a:r>
            <a:r>
              <a:rPr lang="en-US" sz="2100" u="sng" dirty="0">
                <a:hlinkClick r:id="rId3"/>
              </a:rPr>
              <a:t>upload</a:t>
            </a:r>
            <a:r>
              <a:rPr lang="ru-RU" sz="2100" u="sng" dirty="0">
                <a:hlinkClick r:id="rId3"/>
              </a:rPr>
              <a:t>/</a:t>
            </a:r>
            <a:r>
              <a:rPr lang="en-US" sz="2100" u="sng" dirty="0">
                <a:hlinkClick r:id="rId3"/>
              </a:rPr>
              <a:t>site</a:t>
            </a:r>
            <a:r>
              <a:rPr lang="ru-RU" sz="2100" u="sng" dirty="0">
                <a:hlinkClick r:id="rId3"/>
              </a:rPr>
              <a:t>123/</a:t>
            </a:r>
            <a:r>
              <a:rPr lang="en-US" sz="2100" u="sng" dirty="0">
                <a:hlinkClick r:id="rId3"/>
              </a:rPr>
              <a:t>document</a:t>
            </a:r>
            <a:r>
              <a:rPr lang="ru-RU" sz="2100" u="sng" dirty="0">
                <a:hlinkClick r:id="rId3"/>
              </a:rPr>
              <a:t>_</a:t>
            </a:r>
            <a:r>
              <a:rPr lang="en-US" sz="2100" u="sng" dirty="0">
                <a:hlinkClick r:id="rId3"/>
              </a:rPr>
              <a:t>file</a:t>
            </a:r>
            <a:r>
              <a:rPr lang="ru-RU" sz="2100" u="sng" dirty="0">
                <a:hlinkClick r:id="rId3"/>
              </a:rPr>
              <a:t>/</a:t>
            </a:r>
            <a:r>
              <a:rPr lang="en-US" sz="2100" u="sng" dirty="0" err="1">
                <a:hlinkClick r:id="rId3"/>
              </a:rPr>
              <a:t>gjsPwIV</a:t>
            </a:r>
            <a:r>
              <a:rPr lang="ru-RU" sz="2100" u="sng" dirty="0">
                <a:hlinkClick r:id="rId3"/>
              </a:rPr>
              <a:t>0</a:t>
            </a:r>
            <a:r>
              <a:rPr lang="en-US" sz="2100" u="sng" dirty="0" err="1">
                <a:hlinkClick r:id="rId3"/>
              </a:rPr>
              <a:t>bs</a:t>
            </a:r>
            <a:r>
              <a:rPr lang="ru-RU" sz="2100" u="sng" dirty="0">
                <a:hlinkClick r:id="rId3"/>
              </a:rPr>
              <a:t>.</a:t>
            </a:r>
            <a:r>
              <a:rPr lang="en-US" sz="2100" u="sng" dirty="0">
                <a:hlinkClick r:id="rId3"/>
              </a:rPr>
              <a:t>pdf</a:t>
            </a:r>
            <a:r>
              <a:rPr lang="ru-RU" sz="2100" u="sng" dirty="0"/>
              <a:t> 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sz="2100" u="sng" dirty="0"/>
          </a:p>
          <a:p>
            <a:pPr marL="0" indent="0" algn="just">
              <a:lnSpc>
                <a:spcPct val="80000"/>
              </a:lnSpc>
              <a:buNone/>
            </a:pPr>
            <a:r>
              <a:rPr lang="ru-RU" altLang="ru-RU" sz="2100" i="1" dirty="0">
                <a:solidFill>
                  <a:srgbClr val="C00000"/>
                </a:solidFill>
              </a:rPr>
              <a:t>Приказ </a:t>
            </a:r>
            <a:r>
              <a:rPr lang="ru-RU" altLang="ru-RU" sz="2100" i="1" dirty="0" err="1">
                <a:solidFill>
                  <a:srgbClr val="C00000"/>
                </a:solidFill>
              </a:rPr>
              <a:t>Минпросвещения</a:t>
            </a:r>
            <a:r>
              <a:rPr lang="ru-RU" altLang="ru-RU" sz="2100" i="1" dirty="0">
                <a:solidFill>
                  <a:srgbClr val="C00000"/>
                </a:solidFill>
              </a:rPr>
              <a:t> России от 31.05.2021 N287 «Об утверждении федерального государственного образовательного стандарта основного общего образования» вступает в силу 01.09.2022 года!!!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altLang="ru-RU" sz="2100" dirty="0"/>
          </a:p>
          <a:p>
            <a:pPr marL="0" indent="0" algn="just">
              <a:lnSpc>
                <a:spcPct val="80000"/>
              </a:lnSpc>
              <a:buNone/>
            </a:pPr>
            <a:r>
              <a:rPr lang="ru-RU" altLang="ru-RU" sz="2100" dirty="0"/>
              <a:t>«История» в 10–11-х классах – на основе Федерального государственного образовательного стандарта среднего общего образования (ФГОС СОО: Приказ </a:t>
            </a:r>
            <a:r>
              <a:rPr lang="ru-RU" altLang="ru-RU" sz="2100" dirty="0" err="1"/>
              <a:t>Минобрнауки</a:t>
            </a:r>
            <a:r>
              <a:rPr lang="ru-RU" altLang="ru-RU" sz="2100" dirty="0"/>
              <a:t> России от 17.05.2012 </a:t>
            </a:r>
            <a:r>
              <a:rPr lang="ru-RU" altLang="ru-RU" sz="2100" i="1" dirty="0"/>
              <a:t>N</a:t>
            </a:r>
            <a:r>
              <a:rPr lang="ru-RU" altLang="ru-RU" sz="2100" dirty="0"/>
              <a:t>413 «Об утверждении федерального государственного образовательного стандарта среднего общего образования» (редакция 29.06.2017). Режим доступа: </a:t>
            </a:r>
            <a:r>
              <a:rPr lang="en-US" altLang="ru-RU" sz="2100" dirty="0">
                <a:hlinkClick r:id="rId4"/>
              </a:rPr>
              <a:t>https://xn--b1aew.xn--p1ai/upload/site143/folder_page/017/376/996/Prikaz_Minobrnauki_Rossii_ot_17.05.2012_N_413.pdf</a:t>
            </a:r>
            <a:r>
              <a:rPr lang="en-US" altLang="ru-RU" sz="2100" dirty="0"/>
              <a:t>.</a:t>
            </a:r>
            <a:r>
              <a:rPr lang="ru-RU" altLang="ru-RU" sz="2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96986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17B84F-9B20-4B0C-BC9C-03CDE92E8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A06E5E-E154-43EB-9FD6-2841786E4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81CBAE-707C-470E-A635-68D735E68A1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771" y="28876"/>
            <a:ext cx="11088443" cy="630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926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620AC38-85FE-4545-B11E-4B8ADF3840E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3154" y="1748770"/>
            <a:ext cx="2402831" cy="36283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1952D5-204D-4EA9-B544-1F99E7094275}"/>
              </a:ext>
            </a:extLst>
          </p:cNvPr>
          <p:cNvSpPr txBox="1"/>
          <p:nvPr/>
        </p:nvSpPr>
        <p:spPr>
          <a:xfrm>
            <a:off x="362812" y="1361155"/>
            <a:ext cx="2561661" cy="309208"/>
          </a:xfrm>
          <a:prstGeom prst="rect">
            <a:avLst/>
          </a:prstGeom>
          <a:noFill/>
        </p:spPr>
        <p:txBody>
          <a:bodyPr wrap="square" lIns="87393" tIns="43697" rIns="87393" bIns="43697" rtlCol="0">
            <a:spAutoFit/>
          </a:bodyPr>
          <a:lstStyle/>
          <a:p>
            <a:pPr algn="ctr"/>
            <a:r>
              <a:rPr lang="ru-RU" sz="1436" dirty="0"/>
              <a:t>Демоверсия 5 класс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8D6A09-3F03-4386-8DC2-41A2E5F25835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9632" y="2640993"/>
            <a:ext cx="2435654" cy="37632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8F9423-2743-4C00-9F9F-6BAA2F5E195B}"/>
              </a:ext>
            </a:extLst>
          </p:cNvPr>
          <p:cNvSpPr txBox="1"/>
          <p:nvPr/>
        </p:nvSpPr>
        <p:spPr>
          <a:xfrm>
            <a:off x="2787429" y="1981512"/>
            <a:ext cx="2205714" cy="706878"/>
          </a:xfrm>
          <a:prstGeom prst="rect">
            <a:avLst/>
          </a:prstGeom>
          <a:noFill/>
        </p:spPr>
        <p:txBody>
          <a:bodyPr wrap="square" lIns="87393" tIns="43697" rIns="87393" bIns="43697" rtlCol="0">
            <a:spAutoFit/>
          </a:bodyPr>
          <a:lstStyle/>
          <a:p>
            <a:pPr algn="ctr"/>
            <a:r>
              <a:rPr lang="ru-RU" sz="1340" dirty="0"/>
              <a:t>Характеристики  заданий </a:t>
            </a:r>
          </a:p>
          <a:p>
            <a:pPr algn="ctr"/>
            <a:r>
              <a:rPr lang="ru-RU" sz="1340" dirty="0"/>
              <a:t>и система оценивания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732905-C765-41FE-BC69-16461565B9C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5969" y="1670363"/>
            <a:ext cx="2374208" cy="36283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AAA9D7-A538-4E72-9DBD-675366D04327}"/>
              </a:ext>
            </a:extLst>
          </p:cNvPr>
          <p:cNvSpPr txBox="1"/>
          <p:nvPr/>
        </p:nvSpPr>
        <p:spPr>
          <a:xfrm>
            <a:off x="4993143" y="1016510"/>
            <a:ext cx="2561661" cy="309208"/>
          </a:xfrm>
          <a:prstGeom prst="rect">
            <a:avLst/>
          </a:prstGeom>
          <a:noFill/>
        </p:spPr>
        <p:txBody>
          <a:bodyPr wrap="square" lIns="87393" tIns="43697" rIns="87393" bIns="43697" rtlCol="0">
            <a:spAutoFit/>
          </a:bodyPr>
          <a:lstStyle/>
          <a:p>
            <a:r>
              <a:rPr lang="ru-RU" sz="1436" dirty="0"/>
              <a:t>Демоверсия 7 класс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08FCD07-E190-4914-90C3-D066CE8A6261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6346" y="2153640"/>
            <a:ext cx="2483815" cy="37632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319D45-A96C-493A-9F70-BBED61479DBB}"/>
              </a:ext>
            </a:extLst>
          </p:cNvPr>
          <p:cNvSpPr txBox="1"/>
          <p:nvPr/>
        </p:nvSpPr>
        <p:spPr>
          <a:xfrm>
            <a:off x="7336715" y="1292226"/>
            <a:ext cx="1998928" cy="913089"/>
          </a:xfrm>
          <a:prstGeom prst="rect">
            <a:avLst/>
          </a:prstGeom>
          <a:noFill/>
        </p:spPr>
        <p:txBody>
          <a:bodyPr wrap="square" lIns="87393" tIns="43697" rIns="87393" bIns="43697" rtlCol="0">
            <a:spAutoFit/>
          </a:bodyPr>
          <a:lstStyle/>
          <a:p>
            <a:pPr algn="ctr"/>
            <a:r>
              <a:rPr lang="ru-RU" sz="1340" dirty="0"/>
              <a:t>Характеристики  заданий </a:t>
            </a:r>
          </a:p>
          <a:p>
            <a:pPr algn="ctr"/>
            <a:r>
              <a:rPr lang="ru-RU" sz="1340" dirty="0"/>
              <a:t>и система оценивания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50558F2-3812-42F7-85DD-69A20DF28B5F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833347" y="2688390"/>
            <a:ext cx="2483815" cy="37993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A41E0C1-97DE-493F-9626-2AD4A8D4769D}"/>
              </a:ext>
            </a:extLst>
          </p:cNvPr>
          <p:cNvSpPr txBox="1"/>
          <p:nvPr/>
        </p:nvSpPr>
        <p:spPr>
          <a:xfrm>
            <a:off x="9146138" y="1494788"/>
            <a:ext cx="2171024" cy="618521"/>
          </a:xfrm>
          <a:prstGeom prst="rect">
            <a:avLst/>
          </a:prstGeom>
          <a:noFill/>
        </p:spPr>
        <p:txBody>
          <a:bodyPr wrap="square" lIns="87393" tIns="43697" rIns="87393" bIns="43697" rtlCol="0">
            <a:spAutoFit/>
          </a:bodyPr>
          <a:lstStyle/>
          <a:p>
            <a:pPr algn="ctr"/>
            <a:r>
              <a:rPr lang="ru-RU" sz="1723" dirty="0"/>
              <a:t>Основные подходы к оценке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1716" y="13"/>
            <a:ext cx="11194409" cy="842428"/>
          </a:xfrm>
          <a:prstGeom prst="rect">
            <a:avLst/>
          </a:prstGeom>
          <a:noFill/>
        </p:spPr>
        <p:txBody>
          <a:bodyPr wrap="square" lIns="87393" tIns="43697" rIns="87393" bIns="43697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063" b="1" dirty="0"/>
              <a:t>Пять документов по каждой составляющей функциональной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2456903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38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10768083" cy="6858000"/>
          </a:xfrm>
        </p:spPr>
        <p:txBody>
          <a:bodyPr>
            <a:normAutofit fontScale="55000" lnSpcReduction="20000"/>
          </a:bodyPr>
          <a:lstStyle/>
          <a:p>
            <a:pPr lvl="0" algn="just">
              <a:lnSpc>
                <a:spcPct val="120000"/>
              </a:lnSpc>
            </a:pPr>
            <a:endParaRPr lang="ru-RU" sz="3800" dirty="0"/>
          </a:p>
          <a:p>
            <a:pPr lvl="0" algn="just">
              <a:lnSpc>
                <a:spcPct val="120000"/>
              </a:lnSpc>
            </a:pPr>
            <a:r>
              <a:rPr lang="ru-RU" sz="3800" dirty="0"/>
              <a:t>«Концепция преподавания учебного курса «История России»                                     в образовательных организациях Российской Федерации, реализующих основные общеобразовательные программы», утвержденная решением Коллегии Министерства просвещения Российской Федерации                          (протокол от 23.10.2020 №ПК-1вн). Режим доступа: </a:t>
            </a:r>
            <a:r>
              <a:rPr lang="ru-RU" sz="3800" u="sng" dirty="0">
                <a:hlinkClick r:id="rId3"/>
              </a:rPr>
              <a:t>http://www.instrao.ru/index.php/content-page/447-uchebnye-predmety/3623-istoriya</a:t>
            </a:r>
            <a:r>
              <a:rPr lang="ru-RU" sz="3800" dirty="0"/>
              <a:t>.</a:t>
            </a:r>
          </a:p>
          <a:p>
            <a:pPr lvl="0" algn="just">
              <a:lnSpc>
                <a:spcPct val="120000"/>
              </a:lnSpc>
            </a:pPr>
            <a:r>
              <a:rPr lang="ru-RU" sz="3800" dirty="0"/>
              <a:t>Постановление Главного государственного санитарного врача Российской Федерации от 28.09.2020 №28 «Об утверждении санитарных правил СП2.4. 3648-20 «Санитарно-эпидемиологические требования к организациям воспитания и обучения, отдыха и оздоровления детей и молодежи». Режим доступа: </a:t>
            </a:r>
            <a:r>
              <a:rPr lang="ru-RU" sz="3800" u="sng" dirty="0">
                <a:hlinkClick r:id="rId4"/>
              </a:rPr>
              <a:t>https://lap-samara.ru/downloads/news/sanpin_gdip.pdf</a:t>
            </a:r>
            <a:r>
              <a:rPr lang="ru-RU" sz="3800" u="sng" dirty="0"/>
              <a:t>. </a:t>
            </a:r>
          </a:p>
          <a:p>
            <a:pPr lvl="0" algn="just">
              <a:lnSpc>
                <a:spcPct val="120000"/>
              </a:lnSpc>
            </a:pPr>
            <a:r>
              <a:rPr lang="ru-RU" sz="3800" dirty="0"/>
              <a:t>Письмо Министерства образования, науки и молодёжи Республики Крым от 20.04.2021 №1503/01-14 «О  формировании  учебных  планов общеобразовательных  организаций  Республики  Крым,  реализующих  основные образовательные  программы,  на  2021/2022  учебный  год» 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en-US" altLang="ru-RU" sz="2400" dirty="0"/>
              <a:t>.</a:t>
            </a:r>
            <a:r>
              <a:rPr lang="ru-RU" alt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1955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2262" y="1910687"/>
            <a:ext cx="10508776" cy="368648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altLang="ru-RU" sz="2400" b="1" dirty="0">
                <a:solidFill>
                  <a:srgbClr val="C00000"/>
                </a:solidFill>
              </a:rPr>
              <a:t>Преподавание истории на уровне среднего общего образования 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altLang="ru-RU" sz="2400" b="1" dirty="0">
                <a:solidFill>
                  <a:schemeClr val="bg1">
                    <a:lumMod val="50000"/>
                  </a:schemeClr>
                </a:solidFill>
              </a:rPr>
              <a:t>«История» 10</a:t>
            </a:r>
            <a:r>
              <a:rPr lang="ru-RU" sz="2400" i="1" dirty="0"/>
              <a:t>–</a:t>
            </a:r>
            <a:r>
              <a:rPr lang="ru-RU" altLang="ru-RU" sz="2400" b="1" dirty="0">
                <a:solidFill>
                  <a:schemeClr val="bg1">
                    <a:lumMod val="50000"/>
                  </a:schemeClr>
                </a:solidFill>
              </a:rPr>
              <a:t>11 классы(базовый и углубленный уровни)</a:t>
            </a:r>
          </a:p>
          <a:p>
            <a:r>
              <a:rPr lang="ru-RU" sz="2400" dirty="0">
                <a:solidFill>
                  <a:srgbClr val="105A5B"/>
                </a:solidFill>
              </a:rPr>
              <a:t>Базовый уровень: 140 часов за два года (70/70)</a:t>
            </a:r>
          </a:p>
          <a:p>
            <a:r>
              <a:rPr lang="ru-RU" sz="2400" dirty="0">
                <a:solidFill>
                  <a:srgbClr val="105A5B"/>
                </a:solidFill>
              </a:rPr>
              <a:t>Углубленный уровень «История»: 280 часов (140/140)</a:t>
            </a:r>
          </a:p>
          <a:p>
            <a:pPr marL="0" indent="0" algn="just">
              <a:buNone/>
            </a:pPr>
            <a:r>
              <a:rPr lang="ru-RU" sz="1900" dirty="0"/>
              <a:t>Учебный план профиля обучения (кроме универсального) должен содержать не менее 3 (4) учебных предметов на углубленном уровне изучения из соответствующей профилю обучения предметной области и (или) смежной с ней предметной области</a:t>
            </a:r>
          </a:p>
          <a:p>
            <a:endParaRPr lang="ru-RU" sz="2400" dirty="0">
              <a:solidFill>
                <a:srgbClr val="105A5B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ru-RU" alt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ru-RU" alt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95005" y="5597171"/>
            <a:ext cx="95544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«Россия в мире»: в Концепция преподавания истории России прописано о необходимости исключить данный учебный предмет из обязательной части учебных планов 10–11 классов и рекомендовать его в качестве курса по выбору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8528" y="298336"/>
            <a:ext cx="104825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2400" b="1" dirty="0">
                <a:solidFill>
                  <a:srgbClr val="C00000"/>
                </a:solidFill>
              </a:rPr>
              <a:t>Преподавание истории на уровне основного общего образования </a:t>
            </a:r>
          </a:p>
          <a:p>
            <a:pPr>
              <a:lnSpc>
                <a:spcPct val="80000"/>
              </a:lnSpc>
            </a:pPr>
            <a:endParaRPr lang="ru-RU" alt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altLang="ru-RU" sz="2400" b="1" dirty="0">
                <a:solidFill>
                  <a:schemeClr val="bg1">
                    <a:lumMod val="50000"/>
                  </a:schemeClr>
                </a:solidFill>
              </a:rPr>
              <a:t>«История России. Всеобщая история» 5</a:t>
            </a:r>
            <a:r>
              <a:rPr lang="ru-RU" sz="2400" i="1" dirty="0"/>
              <a:t>–</a:t>
            </a:r>
            <a:r>
              <a:rPr lang="ru-RU" altLang="ru-RU" sz="2400" b="1" dirty="0">
                <a:solidFill>
                  <a:schemeClr val="bg1">
                    <a:lumMod val="50000"/>
                  </a:schemeClr>
                </a:solidFill>
              </a:rPr>
              <a:t>9 классы</a:t>
            </a:r>
          </a:p>
          <a:p>
            <a:r>
              <a:rPr lang="ru-RU" sz="2400" dirty="0">
                <a:solidFill>
                  <a:srgbClr val="105A5B"/>
                </a:solidFill>
              </a:rPr>
              <a:t>340 часов (68 ч. для каждой параллели классов)</a:t>
            </a:r>
          </a:p>
          <a:p>
            <a:pPr>
              <a:lnSpc>
                <a:spcPct val="80000"/>
              </a:lnSpc>
            </a:pPr>
            <a:endParaRPr lang="ru-RU" alt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ru-RU" alt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158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830" y="136477"/>
            <a:ext cx="11068334" cy="6863395"/>
          </a:xfrm>
          <a:prstGeom prst="rect">
            <a:avLst/>
          </a:prstGeom>
        </p:spPr>
        <p:txBody>
          <a:bodyPr wrap="square" lIns="91418" tIns="45709" rIns="91418" bIns="45709">
            <a:spAutoFit/>
          </a:bodyPr>
          <a:lstStyle/>
          <a:p>
            <a:pPr algn="ctr"/>
            <a:r>
              <a:rPr lang="ru-RU" altLang="ru-RU" sz="2000" b="1" u="sng" dirty="0">
                <a:solidFill>
                  <a:schemeClr val="accent1">
                    <a:lumMod val="75000"/>
                  </a:schemeClr>
                </a:solidFill>
              </a:rPr>
              <a:t>Место учебного предмета «История»</a:t>
            </a:r>
          </a:p>
          <a:p>
            <a:pPr algn="just"/>
            <a:r>
              <a:rPr lang="ru-RU" altLang="ru-RU" sz="2000" dirty="0">
                <a:solidFill>
                  <a:srgbClr val="105A5B"/>
                </a:solidFill>
              </a:rPr>
              <a:t>                   </a:t>
            </a:r>
            <a:r>
              <a:rPr lang="ru-RU" altLang="ru-RU" sz="2000" b="1" dirty="0">
                <a:solidFill>
                  <a:srgbClr val="105A5B"/>
                </a:solidFill>
              </a:rPr>
              <a:t>«История»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</a:rPr>
              <a:t>изучается на уровне среднего общего образования в качестве обязательного учебного предмета в </a:t>
            </a:r>
            <a:r>
              <a:rPr lang="ru-RU" altLang="ru-RU" sz="2000" u="sng" dirty="0">
                <a:solidFill>
                  <a:schemeClr val="accent1">
                    <a:lumMod val="75000"/>
                  </a:schemeClr>
                </a:solidFill>
              </a:rPr>
              <a:t>10–11-х классах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</a:rPr>
              <a:t>Структурно предмет «История» </a:t>
            </a:r>
            <a:r>
              <a:rPr lang="ru-RU" altLang="ru-RU" sz="2000" dirty="0">
                <a:solidFill>
                  <a:srgbClr val="C00000"/>
                </a:solidFill>
              </a:rPr>
              <a:t>на базовом уровне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</a:rPr>
              <a:t>включает учебные курсы по   «Всеобщая (Новейшая) история» и «История России». периода 1914–2020 гг.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</a:rPr>
              <a:t>Предмет «История» </a:t>
            </a:r>
            <a:r>
              <a:rPr lang="ru-RU" altLang="ru-RU" sz="2000" dirty="0">
                <a:solidFill>
                  <a:srgbClr val="C00000"/>
                </a:solidFill>
              </a:rPr>
              <a:t>на углубленном уровне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</a:rPr>
              <a:t>включает в себя расширенное содержание «Истории» на базовом уровне, а также повторительно-обобщающий курс «История России до 1914 года», направленный на подготовку к итоговой аттестации и вступительным испытаниям в вузы</a:t>
            </a:r>
            <a:endParaRPr lang="ru-RU" altLang="ru-RU" sz="2000" i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ru-RU" altLang="ru-RU" sz="2000" u="sng" dirty="0">
              <a:solidFill>
                <a:schemeClr val="accent1">
                  <a:lumMod val="75000"/>
                </a:schemeClr>
              </a:solidFill>
            </a:endParaRPr>
          </a:p>
          <a:p>
            <a:pPr indent="540253" algn="ctr"/>
            <a:r>
              <a:rPr lang="ru-RU" sz="2000" b="1" dirty="0">
                <a:solidFill>
                  <a:srgbClr val="105A5B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Хронологические рамки исторических периодов, изучаемых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10-11-х классах, в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соответствии с Концепцией преподавания учебного курса «История России»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письмом Министерства образования, науки и молодежи Республики Крым от 24.06.2019г. №01–14/1721.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История. Базовый уровень:</a:t>
            </a:r>
          </a:p>
          <a:p>
            <a:pPr algn="just"/>
            <a:r>
              <a:rPr lang="ru-RU" sz="20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– в 10 классе: «История России», «Новейшая история» в хронологических рамках 1914–1945 гг.;</a:t>
            </a:r>
          </a:p>
          <a:p>
            <a:pPr algn="just"/>
            <a:r>
              <a:rPr lang="ru-RU" sz="20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– в 11 классе: «История России», «Новейшая история» 1945–2020 гг. </a:t>
            </a:r>
          </a:p>
          <a:p>
            <a:pPr algn="just"/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История. Углубленный уровень:</a:t>
            </a:r>
          </a:p>
          <a:p>
            <a:pPr algn="just"/>
            <a:r>
              <a:rPr lang="ru-RU" sz="20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– в 10 классе: «История России», «Новейшая история» в хронологических рамках 1914–1945 гг.;</a:t>
            </a:r>
          </a:p>
          <a:p>
            <a:pPr algn="just"/>
            <a:r>
              <a:rPr lang="ru-RU" sz="20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– в 11 классе: в первом полугодии изучается период 1945–2020 гг., во втором полугодии – повторительно-обобщающий курс «История. Россия до 1914 года» </a:t>
            </a:r>
          </a:p>
          <a:p>
            <a:pPr algn="just"/>
            <a:r>
              <a:rPr lang="ru-RU" sz="20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Рекомендовано запланировать уроки повторения исторического периода 1914–1941 гг. </a:t>
            </a:r>
          </a:p>
          <a:p>
            <a:pPr algn="just"/>
            <a:endParaRPr lang="ru-RU" altLang="ru-RU" sz="20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55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4149" y="228601"/>
            <a:ext cx="9825251" cy="715963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 dirty="0">
                <a:solidFill>
                  <a:srgbClr val="247274"/>
                </a:solidFill>
              </a:rPr>
              <a:t>Учебно-методическое обеспечение преподавания истории</a:t>
            </a:r>
            <a:endParaRPr lang="en-US" altLang="ru-RU" sz="2400" b="1" dirty="0">
              <a:solidFill>
                <a:srgbClr val="247274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251" y="980728"/>
            <a:ext cx="10604310" cy="5542902"/>
          </a:xfrm>
        </p:spPr>
        <p:txBody>
          <a:bodyPr>
            <a:normAutofit/>
          </a:bodyPr>
          <a:lstStyle/>
          <a:p>
            <a:pPr indent="0" algn="ctr">
              <a:spcAft>
                <a:spcPts val="0"/>
              </a:spcAft>
              <a:buNone/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Федеральный перечень учебников</a:t>
            </a:r>
          </a:p>
          <a:p>
            <a:pPr lvl="0"/>
            <a:r>
              <a:rPr lang="ru-RU" sz="2000" dirty="0"/>
              <a:t>Приказ Министерства просвещения Российской Федерации от 20.05.2020 №254 «Об утверждении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 образования организациями, осуществляющими образовательную деятельность». Режим доступа: </a:t>
            </a:r>
            <a:r>
              <a:rPr lang="ru-RU" sz="2000" u="sng" dirty="0">
                <a:hlinkClick r:id="rId3"/>
              </a:rPr>
              <a:t>https://docs.edu.gov.ru/document/d6b617ec2750a10a922b3734371db82a/</a:t>
            </a:r>
            <a:r>
              <a:rPr lang="ru-RU" sz="2000" b="1" dirty="0"/>
              <a:t>.</a:t>
            </a:r>
            <a:endParaRPr lang="ru-RU" sz="2000" dirty="0"/>
          </a:p>
          <a:p>
            <a:pPr lvl="0"/>
            <a:r>
              <a:rPr lang="ru-RU" sz="2000" dirty="0"/>
              <a:t>Приказ Министерства просвещения Российской Федерации от 23.12.2020 №766 «О внесении изменений в федеральный перечень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 организациями, осуществляющими образовательную деятельность, утвержденный приказом Министерства просвещения Российской Федерации от 20.05.2020 № 254». Режим доступа: </a:t>
            </a:r>
            <a:r>
              <a:rPr lang="ru-RU" sz="2000" u="sng" dirty="0">
                <a:hlinkClick r:id="rId4"/>
              </a:rPr>
              <a:t>http://publication.pravo.gov.ru/Document/View/0001202103020043</a:t>
            </a:r>
            <a:r>
              <a:rPr lang="ru-RU" sz="2000" b="1" dirty="0"/>
              <a:t>. </a:t>
            </a:r>
            <a:endParaRPr lang="ru-RU" sz="2000" dirty="0"/>
          </a:p>
          <a:p>
            <a:pPr algn="just">
              <a:spcAft>
                <a:spcPts val="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Times New Roman"/>
            </a:endParaRPr>
          </a:p>
          <a:p>
            <a:pPr>
              <a:lnSpc>
                <a:spcPct val="80000"/>
              </a:lnSpc>
            </a:pPr>
            <a:endParaRPr lang="en-US" altLang="ru-RU" sz="2000" dirty="0">
              <a:solidFill>
                <a:srgbClr val="247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69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667652"/>
              </p:ext>
            </p:extLst>
          </p:nvPr>
        </p:nvGraphicFramePr>
        <p:xfrm>
          <a:off x="118417" y="0"/>
          <a:ext cx="11072746" cy="66911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3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6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7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75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21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7657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06129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Порядковый номер учебника в Федеральном перечне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линии УМК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Автор/авторский коллектив УМК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Классы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Наименование издания УМК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Примечание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226">
                <a:tc gridSpan="6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1.1.2.3. Основное общее образование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226">
                <a:tc gridSpan="6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1.1.2.3.1 История России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1915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1.1.2.3.1.1.1–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1.1.2.3.1.1.4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Арсентьев Н.М., Данилов А.А. и др.; под ред. </a:t>
                      </a:r>
                      <a:r>
                        <a:rPr lang="ru-RU" sz="1400" dirty="0" err="1">
                          <a:effectLst/>
                        </a:rPr>
                        <a:t>Торкунова</a:t>
                      </a:r>
                      <a:r>
                        <a:rPr lang="ru-RU" sz="1400" dirty="0">
                          <a:effectLst/>
                        </a:rPr>
                        <a:t> А.В.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6–9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АО «Издательство «Просвещение»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Данный учебник для каждой параллели классов в 2-х частях.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 ред. Приказа </a:t>
                      </a:r>
                      <a:r>
                        <a:rPr lang="ru-RU" sz="1400" dirty="0" err="1">
                          <a:effectLst/>
                        </a:rPr>
                        <a:t>Минпросвещения</a:t>
                      </a:r>
                      <a:r>
                        <a:rPr lang="ru-RU" sz="1400" dirty="0">
                          <a:effectLst/>
                        </a:rPr>
                        <a:t> России от 23.12.2020 №766 данная линия учебников указана под номерами 1.1.2.3.1.6.1–1.1.2.3.1.6.4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3677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1.1.2.3.1.2.1–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1.1.2.3.1.2.4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Пчелов Е.В., Лукин П.В. и др.; 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 ред. Петрова Ю.А.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6–9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«Русское слово-учебник»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06129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1.1.2.3.1.3.1–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1.1.2.3.1.3.4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Вдовина В.Г., Баранов П.А., Александров С.В. и др.; 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 ред. Тишкова В.А.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6–9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Издательский центр «ВЕНТАНА–ГРАФ»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Правообладатель АО «Издательство «Просвещение»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3677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1.1.2.3.1.4.1–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1.1.2.3.1.4.4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Андреев И.Н.–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Волобуев О.В.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6–9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ООО «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ДРОФА</a:t>
                      </a:r>
                      <a:r>
                        <a:rPr lang="ru-RU" sz="1400" u="sng" strike="noStrike" dirty="0">
                          <a:solidFill>
                            <a:schemeClr val="tx1"/>
                          </a:solidFill>
                          <a:effectLst/>
                        </a:rPr>
                        <a:t>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Правообладатель 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903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1.1.2.3.1.7.1–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1.1.2.3.1.7.4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История России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Черникова Т.В., Чиликин К.П., Пазин Р.В. и др.; 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 общей ред. Мединского В.Р.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6–9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«Издательство «Просвещение»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684" y="4860758"/>
            <a:ext cx="668106" cy="9464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t="57675" r="27961" b="5775"/>
          <a:stretch/>
        </p:blipFill>
        <p:spPr>
          <a:xfrm>
            <a:off x="1636295" y="2050202"/>
            <a:ext cx="4283242" cy="122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408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621573"/>
              </p:ext>
            </p:extLst>
          </p:nvPr>
        </p:nvGraphicFramePr>
        <p:xfrm>
          <a:off x="132347" y="385009"/>
          <a:ext cx="11057023" cy="5559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08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2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2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62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01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138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48362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Порядковый номер учебника в Федеральном перечне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Наименование линии УМК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Автор/авторский коллектив УМК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Классы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Наименование издания УМК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Примечание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672">
                <a:tc gridSpan="6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1.1.2.3. Основное общее образование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672">
                <a:tc gridSpan="6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1.1.2.3.2 Всеобщая история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8689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1.1.2.3.2.1.1–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1.1.2.3.2.1.5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Всеобщая история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Под ред. </a:t>
                      </a:r>
                      <a:r>
                        <a:rPr lang="ru-RU" sz="1600" dirty="0" err="1">
                          <a:effectLst/>
                        </a:rPr>
                        <a:t>Искендерова</a:t>
                      </a:r>
                      <a:r>
                        <a:rPr lang="ru-RU" sz="1600" dirty="0">
                          <a:effectLst/>
                        </a:rPr>
                        <a:t> А.А. 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Под ред. Сванидзе А.А.</a:t>
                      </a: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линия УМК А. А. </a:t>
                      </a:r>
                      <a:r>
                        <a:rPr lang="ru-RU" sz="1600" dirty="0" err="1">
                          <a:effectLst/>
                        </a:rPr>
                        <a:t>Вигасина</a:t>
                      </a:r>
                      <a:r>
                        <a:rPr lang="ru-RU" sz="1600" dirty="0">
                          <a:effectLst/>
                        </a:rPr>
                        <a:t> – О.С. </a:t>
                      </a:r>
                      <a:r>
                        <a:rPr lang="ru-RU" sz="1600" dirty="0" err="1">
                          <a:effectLst/>
                        </a:rPr>
                        <a:t>Сороко</a:t>
                      </a:r>
                      <a:r>
                        <a:rPr lang="ru-RU" sz="1600" dirty="0">
                          <a:effectLst/>
                        </a:rPr>
                        <a:t>-Цюпы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5, 7–9</a:t>
                      </a: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АО «Издательство «Просвещение»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345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1.1.2.3.2.2.1–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1.1.2.3.2.2.5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Всеобщая история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Под ред. Карпова С.П.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5–9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ООО «Русское слово-учебник»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8689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1.1.2.3.2.3.1–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1.1.2.3.2.3.5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Всеобщая история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Уколова В.И., Ведюшкин В.А. и др; под ред. Пудовиной Е.И.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Линия УМК «Сферы 1-11»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5–9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АО «Издательство «Просвещение»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8362"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1.1.2.3.2.4.1–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1.1.2.3.2.4.5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Всеобщая история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Саплина Е.В., </a:t>
                      </a:r>
                      <a:r>
                        <a:rPr lang="ru-RU" sz="1600" dirty="0" err="1">
                          <a:effectLst/>
                        </a:rPr>
                        <a:t>Чиликин</a:t>
                      </a:r>
                      <a:r>
                        <a:rPr lang="ru-RU" sz="1600" dirty="0">
                          <a:effectLst/>
                        </a:rPr>
                        <a:t> К.П., </a:t>
                      </a:r>
                      <a:r>
                        <a:rPr lang="ru-RU" sz="1600" dirty="0" err="1">
                          <a:effectLst/>
                        </a:rPr>
                        <a:t>Тырин</a:t>
                      </a:r>
                      <a:r>
                        <a:rPr lang="ru-RU" sz="1600" dirty="0">
                          <a:effectLst/>
                        </a:rPr>
                        <a:t> С.В., Морозов А.Ю. и др.;</a:t>
                      </a:r>
                    </a:p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под общей ред. </a:t>
                      </a:r>
                      <a:r>
                        <a:rPr lang="ru-RU" sz="1600" dirty="0" err="1">
                          <a:effectLst/>
                        </a:rPr>
                        <a:t>Мединского</a:t>
                      </a:r>
                      <a:r>
                        <a:rPr lang="ru-RU" sz="1600" dirty="0">
                          <a:effectLst/>
                        </a:rPr>
                        <a:t> В.Р.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5–9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АО «Издательство «Просвещение»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0519" marR="5051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AutoShape 1"/>
          <p:cNvSpPr>
            <a:spLocks/>
          </p:cNvSpPr>
          <p:nvPr/>
        </p:nvSpPr>
        <p:spPr bwMode="auto">
          <a:xfrm>
            <a:off x="5972568" y="2053985"/>
            <a:ext cx="145527" cy="415498"/>
          </a:xfrm>
          <a:prstGeom prst="rightBrace">
            <a:avLst>
              <a:gd name="adj1" fmla="val 29386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1094" y="2053985"/>
            <a:ext cx="813538" cy="108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517599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766</TotalTime>
  <Words>5520</Words>
  <Application>Microsoft Office PowerPoint</Application>
  <PresentationFormat>Широкоэкранный</PresentationFormat>
  <Paragraphs>574</Paragraphs>
  <Slides>32</Slides>
  <Notes>20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4" baseType="lpstr">
      <vt:lpstr>Arial</vt:lpstr>
      <vt:lpstr>Calibri</vt:lpstr>
      <vt:lpstr>Calibri Light</vt:lpstr>
      <vt:lpstr>Century Schoolbook</vt:lpstr>
      <vt:lpstr>Gotham Pro Black</vt:lpstr>
      <vt:lpstr>Times New Roman</vt:lpstr>
      <vt:lpstr>Verdana</vt:lpstr>
      <vt:lpstr>Wingdings</vt:lpstr>
      <vt:lpstr>Wingdings 2</vt:lpstr>
      <vt:lpstr>View</vt:lpstr>
      <vt:lpstr>Тема Office</vt:lpstr>
      <vt:lpstr>Точечный рисунок</vt:lpstr>
      <vt:lpstr>Республиканский семинар  «Об особенностях преподавания учебных предметов «История» и «Обществознание»                                                  в общеобразовательных организациях Республики Крым в 2021/2022 учебном году»                                     18.08.2021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Учебно-методическое обеспечение преподавания истории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Рабочие программы по истории</vt:lpstr>
      <vt:lpstr>Заполнение страниц классных журналов</vt:lpstr>
      <vt:lpstr>Презентация PowerPoint</vt:lpstr>
      <vt:lpstr>Подготовка обучающихся к международному мониторинговому исследованию Pisa–2022</vt:lpstr>
      <vt:lpstr>Презентация PowerPoint</vt:lpstr>
      <vt:lpstr>Презентация PowerPoint</vt:lpstr>
      <vt:lpstr>Презентация PowerPoint</vt:lpstr>
      <vt:lpstr>Содержательная и критериальная основа совершенствования и оценки качества образования</vt:lpstr>
      <vt:lpstr>Содержательная и критериальная основа совершенствования и оценки качества образования</vt:lpstr>
      <vt:lpstr>Виды функциональной грамотности</vt:lpstr>
      <vt:lpstr>Математическая грамотность</vt:lpstr>
      <vt:lpstr>Пример «Тормозной путь». 7 класс</vt:lpstr>
      <vt:lpstr>Оценка читательской грамотности (исследование PISA)</vt:lpstr>
      <vt:lpstr>Пример задания для 5 класса</vt:lpstr>
      <vt:lpstr>Что такое естественнонаучная грамотность?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Республиканский семинар  «Об особенностях преподавания учебных предметов «История» и «Обществознание» в общеобразовательных организациях Республики Крым в 2021/2022 учебном году»</dc:title>
  <dc:creator>Windows User</dc:creator>
  <cp:lastModifiedBy>user</cp:lastModifiedBy>
  <cp:revision>44</cp:revision>
  <dcterms:created xsi:type="dcterms:W3CDTF">2021-08-17T17:35:30Z</dcterms:created>
  <dcterms:modified xsi:type="dcterms:W3CDTF">2021-08-18T08:43:36Z</dcterms:modified>
</cp:coreProperties>
</file>