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8" r:id="rId3"/>
    <p:sldId id="257" r:id="rId4"/>
    <p:sldId id="266" r:id="rId5"/>
    <p:sldId id="279" r:id="rId6"/>
    <p:sldId id="292" r:id="rId7"/>
    <p:sldId id="296" r:id="rId8"/>
    <p:sldId id="280" r:id="rId9"/>
    <p:sldId id="297" r:id="rId10"/>
    <p:sldId id="298" r:id="rId11"/>
    <p:sldId id="281" r:id="rId12"/>
    <p:sldId id="305" r:id="rId13"/>
    <p:sldId id="282" r:id="rId14"/>
    <p:sldId id="302" r:id="rId15"/>
    <p:sldId id="304" r:id="rId16"/>
    <p:sldId id="303" r:id="rId17"/>
    <p:sldId id="283" r:id="rId18"/>
    <p:sldId id="301" r:id="rId19"/>
    <p:sldId id="285" r:id="rId20"/>
    <p:sldId id="294" r:id="rId21"/>
    <p:sldId id="286" r:id="rId22"/>
    <p:sldId id="299" r:id="rId23"/>
    <p:sldId id="289" r:id="rId24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FBBE46-AB3B-44C2-A7B6-AD49D20796D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64943C45-72F5-4989-8441-5F9E55ADBB4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 и зрения 50%</a:t>
          </a:r>
          <a:endParaRPr lang="ru-RU" sz="2400" b="1" dirty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A89EE8-2CDF-4937-96CA-562ABE0EA877}" type="parTrans" cxnId="{8D661F0F-482E-4397-933F-C22B479105F4}">
      <dgm:prSet/>
      <dgm:spPr/>
      <dgm:t>
        <a:bodyPr/>
        <a:lstStyle/>
        <a:p>
          <a:endParaRPr lang="ru-RU"/>
        </a:p>
      </dgm:t>
    </dgm:pt>
    <dgm:pt modelId="{F3CE72C2-D345-4131-BF52-DA00313268A5}" type="sibTrans" cxnId="{8D661F0F-482E-4397-933F-C22B479105F4}">
      <dgm:prSet/>
      <dgm:spPr/>
      <dgm:t>
        <a:bodyPr/>
        <a:lstStyle/>
        <a:p>
          <a:endParaRPr lang="ru-RU"/>
        </a:p>
      </dgm:t>
    </dgm:pt>
    <dgm:pt modelId="{7A6EFDF6-1A30-4E72-AE55-675052E4066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слуха, зрения, обсуждения 70%</a:t>
          </a:r>
          <a:endParaRPr lang="ru-RU" sz="2400" b="1" dirty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8E3680-7D22-4564-943E-59E72E2BEA73}" type="parTrans" cxnId="{DF885900-7AD6-4A6F-B16B-C62EFFAC4444}">
      <dgm:prSet/>
      <dgm:spPr/>
      <dgm:t>
        <a:bodyPr/>
        <a:lstStyle/>
        <a:p>
          <a:endParaRPr lang="ru-RU"/>
        </a:p>
      </dgm:t>
    </dgm:pt>
    <dgm:pt modelId="{F90A60D0-3977-4CE0-A6AF-BB32C90C012B}" type="sibTrans" cxnId="{DF885900-7AD6-4A6F-B16B-C62EFFAC4444}">
      <dgm:prSet/>
      <dgm:spPr/>
      <dgm:t>
        <a:bodyPr/>
        <a:lstStyle/>
        <a:p>
          <a:endParaRPr lang="ru-RU"/>
        </a:p>
      </dgm:t>
    </dgm:pt>
    <dgm:pt modelId="{6D4D42C1-676D-4ED3-B197-7E72FD4551F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слуха, зрения, обсуждения и выполнения действия 90%</a:t>
          </a:r>
          <a:endParaRPr lang="ru-RU" sz="2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121D88-BCA9-488B-BC50-E8B3B57F63F5}" type="parTrans" cxnId="{2B913DAE-0AEF-446A-8265-88D532B74D9F}">
      <dgm:prSet/>
      <dgm:spPr/>
      <dgm:t>
        <a:bodyPr/>
        <a:lstStyle/>
        <a:p>
          <a:endParaRPr lang="ru-RU"/>
        </a:p>
      </dgm:t>
    </dgm:pt>
    <dgm:pt modelId="{095DFDCA-C9FB-4716-804F-B0578E5AD073}" type="sibTrans" cxnId="{2B913DAE-0AEF-446A-8265-88D532B74D9F}">
      <dgm:prSet/>
      <dgm:spPr/>
      <dgm:t>
        <a:bodyPr/>
        <a:lstStyle/>
        <a:p>
          <a:endParaRPr lang="ru-RU"/>
        </a:p>
      </dgm:t>
    </dgm:pt>
    <dgm:pt modelId="{68355C54-2687-4781-8455-E3D4B6CFB717}" type="pres">
      <dgm:prSet presAssocID="{CDFBBE46-AB3B-44C2-A7B6-AD49D20796D2}" presName="compositeShape" presStyleCnt="0">
        <dgm:presLayoutVars>
          <dgm:dir/>
          <dgm:resizeHandles/>
        </dgm:presLayoutVars>
      </dgm:prSet>
      <dgm:spPr/>
    </dgm:pt>
    <dgm:pt modelId="{FDD1FB9D-A4D3-4C97-A6B9-22DECC0A0EFB}" type="pres">
      <dgm:prSet presAssocID="{CDFBBE46-AB3B-44C2-A7B6-AD49D20796D2}" presName="pyramid" presStyleLbl="node1" presStyleIdx="0" presStyleCnt="1"/>
      <dgm:spPr/>
      <dgm:t>
        <a:bodyPr/>
        <a:lstStyle/>
        <a:p>
          <a:endParaRPr lang="ru-RU"/>
        </a:p>
      </dgm:t>
    </dgm:pt>
    <dgm:pt modelId="{D1615C47-A6D0-41EA-AF66-A0247D4D3352}" type="pres">
      <dgm:prSet presAssocID="{CDFBBE46-AB3B-44C2-A7B6-AD49D20796D2}" presName="theList" presStyleCnt="0"/>
      <dgm:spPr/>
    </dgm:pt>
    <dgm:pt modelId="{7E1A6FB8-9FB5-469E-BA2C-FBA6623CF0BF}" type="pres">
      <dgm:prSet presAssocID="{64943C45-72F5-4989-8441-5F9E55ADBB45}" presName="aNode" presStyleLbl="fgAcc1" presStyleIdx="0" presStyleCnt="3" custScaleX="197724" custScaleY="27352" custLinFactY="15902" custLinFactNeighborX="-131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D35F7-2C01-418C-95D1-BF6756056D51}" type="pres">
      <dgm:prSet presAssocID="{64943C45-72F5-4989-8441-5F9E55ADBB45}" presName="aSpace" presStyleCnt="0"/>
      <dgm:spPr/>
    </dgm:pt>
    <dgm:pt modelId="{79D6095B-F8B0-4414-B893-E06C9EA6BD11}" type="pres">
      <dgm:prSet presAssocID="{7A6EFDF6-1A30-4E72-AE55-675052E40662}" presName="aNode" presStyleLbl="fgAcc1" presStyleIdx="1" presStyleCnt="3" custScaleX="201009" custScaleY="32922" custLinFactY="13023" custLinFactNeighborX="-196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92231-8582-483C-BC7B-6C947DF36798}" type="pres">
      <dgm:prSet presAssocID="{7A6EFDF6-1A30-4E72-AE55-675052E40662}" presName="aSpace" presStyleCnt="0"/>
      <dgm:spPr/>
    </dgm:pt>
    <dgm:pt modelId="{4258D1C3-C38B-42CC-8AC3-C2C11C64037D}" type="pres">
      <dgm:prSet presAssocID="{6D4D42C1-676D-4ED3-B197-7E72FD4551F2}" presName="aNode" presStyleLbl="fgAcc1" presStyleIdx="2" presStyleCnt="3" custScaleX="199715" custScaleY="35151" custLinFactY="6577" custLinFactNeighborX="-32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9D7FBA-D246-4793-823E-C1C0FAE3704B}" type="pres">
      <dgm:prSet presAssocID="{6D4D42C1-676D-4ED3-B197-7E72FD4551F2}" presName="aSpace" presStyleCnt="0"/>
      <dgm:spPr/>
    </dgm:pt>
  </dgm:ptLst>
  <dgm:cxnLst>
    <dgm:cxn modelId="{2B913DAE-0AEF-446A-8265-88D532B74D9F}" srcId="{CDFBBE46-AB3B-44C2-A7B6-AD49D20796D2}" destId="{6D4D42C1-676D-4ED3-B197-7E72FD4551F2}" srcOrd="2" destOrd="0" parTransId="{21121D88-BCA9-488B-BC50-E8B3B57F63F5}" sibTransId="{095DFDCA-C9FB-4716-804F-B0578E5AD073}"/>
    <dgm:cxn modelId="{8D661F0F-482E-4397-933F-C22B479105F4}" srcId="{CDFBBE46-AB3B-44C2-A7B6-AD49D20796D2}" destId="{64943C45-72F5-4989-8441-5F9E55ADBB45}" srcOrd="0" destOrd="0" parTransId="{64A89EE8-2CDF-4937-96CA-562ABE0EA877}" sibTransId="{F3CE72C2-D345-4131-BF52-DA00313268A5}"/>
    <dgm:cxn modelId="{128034A3-1A4B-418C-979D-16E919B3AB44}" type="presOf" srcId="{64943C45-72F5-4989-8441-5F9E55ADBB45}" destId="{7E1A6FB8-9FB5-469E-BA2C-FBA6623CF0BF}" srcOrd="0" destOrd="0" presId="urn:microsoft.com/office/officeart/2005/8/layout/pyramid2"/>
    <dgm:cxn modelId="{FFFD481A-5159-42F7-ADB7-8FE8438A9D71}" type="presOf" srcId="{CDFBBE46-AB3B-44C2-A7B6-AD49D20796D2}" destId="{68355C54-2687-4781-8455-E3D4B6CFB717}" srcOrd="0" destOrd="0" presId="urn:microsoft.com/office/officeart/2005/8/layout/pyramid2"/>
    <dgm:cxn modelId="{DF885900-7AD6-4A6F-B16B-C62EFFAC4444}" srcId="{CDFBBE46-AB3B-44C2-A7B6-AD49D20796D2}" destId="{7A6EFDF6-1A30-4E72-AE55-675052E40662}" srcOrd="1" destOrd="0" parTransId="{D18E3680-7D22-4564-943E-59E72E2BEA73}" sibTransId="{F90A60D0-3977-4CE0-A6AF-BB32C90C012B}"/>
    <dgm:cxn modelId="{7DF8849E-3FAE-4D9E-9E00-F197E166268B}" type="presOf" srcId="{7A6EFDF6-1A30-4E72-AE55-675052E40662}" destId="{79D6095B-F8B0-4414-B893-E06C9EA6BD11}" srcOrd="0" destOrd="0" presId="urn:microsoft.com/office/officeart/2005/8/layout/pyramid2"/>
    <dgm:cxn modelId="{A66323EC-BDA5-4350-BC19-99F282F01E19}" type="presOf" srcId="{6D4D42C1-676D-4ED3-B197-7E72FD4551F2}" destId="{4258D1C3-C38B-42CC-8AC3-C2C11C64037D}" srcOrd="0" destOrd="0" presId="urn:microsoft.com/office/officeart/2005/8/layout/pyramid2"/>
    <dgm:cxn modelId="{B02BB516-0743-4831-B060-31B6AC9229A2}" type="presParOf" srcId="{68355C54-2687-4781-8455-E3D4B6CFB717}" destId="{FDD1FB9D-A4D3-4C97-A6B9-22DECC0A0EFB}" srcOrd="0" destOrd="0" presId="urn:microsoft.com/office/officeart/2005/8/layout/pyramid2"/>
    <dgm:cxn modelId="{B6735E85-02FD-48D8-9752-5BF97F0AA7F3}" type="presParOf" srcId="{68355C54-2687-4781-8455-E3D4B6CFB717}" destId="{D1615C47-A6D0-41EA-AF66-A0247D4D3352}" srcOrd="1" destOrd="0" presId="urn:microsoft.com/office/officeart/2005/8/layout/pyramid2"/>
    <dgm:cxn modelId="{FDA7DAA0-725C-4840-87D4-9E7CB35BE67D}" type="presParOf" srcId="{D1615C47-A6D0-41EA-AF66-A0247D4D3352}" destId="{7E1A6FB8-9FB5-469E-BA2C-FBA6623CF0BF}" srcOrd="0" destOrd="0" presId="urn:microsoft.com/office/officeart/2005/8/layout/pyramid2"/>
    <dgm:cxn modelId="{43B3FFF4-6FD7-4500-9E40-0AEE942E3B02}" type="presParOf" srcId="{D1615C47-A6D0-41EA-AF66-A0247D4D3352}" destId="{AD1D35F7-2C01-418C-95D1-BF6756056D51}" srcOrd="1" destOrd="0" presId="urn:microsoft.com/office/officeart/2005/8/layout/pyramid2"/>
    <dgm:cxn modelId="{81AA55E0-CF34-4208-8A98-751D9E482670}" type="presParOf" srcId="{D1615C47-A6D0-41EA-AF66-A0247D4D3352}" destId="{79D6095B-F8B0-4414-B893-E06C9EA6BD11}" srcOrd="2" destOrd="0" presId="urn:microsoft.com/office/officeart/2005/8/layout/pyramid2"/>
    <dgm:cxn modelId="{6C34B102-A98E-4B53-A7BC-4C16B1D281BB}" type="presParOf" srcId="{D1615C47-A6D0-41EA-AF66-A0247D4D3352}" destId="{0C892231-8582-483C-BC7B-6C947DF36798}" srcOrd="3" destOrd="0" presId="urn:microsoft.com/office/officeart/2005/8/layout/pyramid2"/>
    <dgm:cxn modelId="{3DDA8D50-4D7E-414F-AF00-6940E14CB209}" type="presParOf" srcId="{D1615C47-A6D0-41EA-AF66-A0247D4D3352}" destId="{4258D1C3-C38B-42CC-8AC3-C2C11C64037D}" srcOrd="4" destOrd="0" presId="urn:microsoft.com/office/officeart/2005/8/layout/pyramid2"/>
    <dgm:cxn modelId="{F72CD734-3226-43B6-A6D9-64008622917D}" type="presParOf" srcId="{D1615C47-A6D0-41EA-AF66-A0247D4D3352}" destId="{FE9D7FBA-D246-4793-823E-C1C0FAE3704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1FB9D-A4D3-4C97-A6B9-22DECC0A0EFB}">
      <dsp:nvSpPr>
        <dsp:cNvPr id="0" name=""/>
        <dsp:cNvSpPr/>
      </dsp:nvSpPr>
      <dsp:spPr>
        <a:xfrm>
          <a:off x="94741" y="0"/>
          <a:ext cx="4840311" cy="484031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A6FB8-9FB5-469E-BA2C-FBA6623CF0BF}">
      <dsp:nvSpPr>
        <dsp:cNvPr id="0" name=""/>
        <dsp:cNvSpPr/>
      </dsp:nvSpPr>
      <dsp:spPr>
        <a:xfrm>
          <a:off x="936101" y="1311929"/>
          <a:ext cx="6220798" cy="7964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 и зрения 50%</a:t>
          </a:r>
          <a:endParaRPr lang="ru-RU" sz="2400" b="1" kern="1200" dirty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979" y="1350807"/>
        <a:ext cx="6143042" cy="718665"/>
      </dsp:txXfrm>
    </dsp:sp>
    <dsp:sp modelId="{79D6095B-F8B0-4414-B893-E06C9EA6BD11}">
      <dsp:nvSpPr>
        <dsp:cNvPr id="0" name=""/>
        <dsp:cNvSpPr/>
      </dsp:nvSpPr>
      <dsp:spPr>
        <a:xfrm>
          <a:off x="864100" y="2388490"/>
          <a:ext cx="6324150" cy="9586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слуха, зрения, обсуждения 70%</a:t>
          </a:r>
          <a:endParaRPr lang="ru-RU" sz="2400" b="1" kern="1200" dirty="0">
            <a:solidFill>
              <a:schemeClr val="accent4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10895" y="2435285"/>
        <a:ext cx="6230560" cy="865016"/>
      </dsp:txXfrm>
    </dsp:sp>
    <dsp:sp modelId="{4258D1C3-C38B-42CC-8AC3-C2C11C64037D}">
      <dsp:nvSpPr>
        <dsp:cNvPr id="0" name=""/>
        <dsp:cNvSpPr/>
      </dsp:nvSpPr>
      <dsp:spPr>
        <a:xfrm>
          <a:off x="936117" y="3523374"/>
          <a:ext cx="6283438" cy="10235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помощи слуха, зрения, обсуждения и выполнения действия 90%</a:t>
          </a:r>
          <a:endParaRPr lang="ru-RU" sz="2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86081" y="3573338"/>
        <a:ext cx="6183510" cy="9235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821BA-14B0-48A3-8037-817AD38B77BA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98201-023E-4AA2-954D-DBEC6D9160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372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94E12-EBF6-46B1-B1BD-BA9E34A2C5B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08FF-B3B1-4402-8F99-4A06829D5D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799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D08FF-B3B1-4402-8F99-4A06829D5DF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538FB7-7CD6-4494-BE26-DB4B5AB47859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0302EFA-4145-45A3-9FF1-F28019D48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урока истории и обществознания в соответствии с ФГОС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714752"/>
            <a:ext cx="6572296" cy="2000264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«Формирование профессиональных компетенций молодых специалистов: конструирование урока в соответствии с ФГОС. Рефлексия в процессе предметов социально-гуманитарного цикла»</a:t>
            </a:r>
          </a:p>
          <a:p>
            <a:r>
              <a:rPr lang="ru-RU" sz="29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12.11.2020</a:t>
            </a:r>
          </a:p>
          <a:p>
            <a:endParaRPr lang="ru-RU" sz="2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Селезнёва Е.И., </a:t>
            </a:r>
          </a:p>
          <a:p>
            <a:r>
              <a:rPr lang="ru-RU" sz="33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МБУ ДПО «ИМЦ» </a:t>
            </a:r>
            <a:r>
              <a:rPr lang="ru-RU" sz="33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Симферополь</a:t>
            </a:r>
            <a:endParaRPr lang="ru-RU" sz="33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50" y="1094956"/>
            <a:ext cx="7776864" cy="567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794" y="34035"/>
            <a:ext cx="8784976" cy="10292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К мотивации необходимо возвращаться в ходе занятия, на этапе объяснения материала, рефлексии, сформулировать на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ее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основе домашнее задание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7201" y="2996952"/>
            <a:ext cx="2195736" cy="15841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Не о равенстве, не о свободе, а об уничтожении традиционных устоев народа …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82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344816" cy="53783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Второе: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и чётко сформулировать для себя и для учащихся целевую установку урока – зачем он нужен?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формулировании целей –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субъективная позиция учащихся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учатся видеть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ставить цели, выбрать способы реализации, анализировать достоинства и недостатки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66190"/>
              </p:ext>
            </p:extLst>
          </p:nvPr>
        </p:nvGraphicFramePr>
        <p:xfrm>
          <a:off x="18490" y="2492896"/>
          <a:ext cx="9143999" cy="1524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1079"/>
                <a:gridCol w="324492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метапредметные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предметные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новых ценностей, нравственных норм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Освоение способов деятельности, навыков самоорганизации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знаний и умений по предмету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2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81515203"/>
              </p:ext>
            </p:extLst>
          </p:nvPr>
        </p:nvGraphicFramePr>
        <p:xfrm>
          <a:off x="1" y="332657"/>
          <a:ext cx="9036496" cy="671229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64456"/>
                <a:gridCol w="2151566"/>
                <a:gridCol w="2761763"/>
                <a:gridCol w="2158711"/>
              </a:tblGrid>
              <a:tr h="78101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uk-UA" sz="2400" dirty="0" err="1">
                          <a:effectLst/>
                          <a:latin typeface="Constantia" panose="02030602050306030303" pitchFamily="18" charset="0"/>
                        </a:rPr>
                        <a:t>Планируемые</a:t>
                      </a:r>
                      <a:r>
                        <a:rPr lang="uk-UA" sz="2400" dirty="0">
                          <a:effectLst/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uk-UA" sz="2400" dirty="0" err="1">
                          <a:effectLst/>
                          <a:latin typeface="Constantia" panose="02030602050306030303" pitchFamily="18" charset="0"/>
                        </a:rPr>
                        <a:t>результаты</a:t>
                      </a:r>
                      <a:r>
                        <a:rPr lang="uk-UA" sz="2400" dirty="0">
                          <a:effectLst/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uk-UA" sz="2400" dirty="0" err="1">
                          <a:effectLst/>
                          <a:latin typeface="Constantia" panose="02030602050306030303" pitchFamily="18" charset="0"/>
                        </a:rPr>
                        <a:t>учебной</a:t>
                      </a:r>
                      <a:r>
                        <a:rPr lang="uk-UA" sz="2400" dirty="0">
                          <a:effectLst/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uk-UA" sz="2400" dirty="0" err="1" smtClean="0">
                          <a:effectLst/>
                          <a:latin typeface="Constantia" panose="02030602050306030303" pitchFamily="18" charset="0"/>
                        </a:rPr>
                        <a:t>деятельности</a:t>
                      </a:r>
                      <a:endParaRPr lang="uk-UA" sz="2400" dirty="0" smtClean="0">
                        <a:effectLst/>
                        <a:latin typeface="Constantia" panose="02030602050306030303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Constantia" panose="02030602050306030303" pitchFamily="18" charset="0"/>
                        </a:rPr>
                        <a:t>Тема: </a:t>
                      </a:r>
                      <a:r>
                        <a:rPr lang="ru-RU" sz="2400" dirty="0" smtClean="0">
                          <a:effectLst/>
                          <a:latin typeface="Constantia" panose="02030602050306030303" pitchFamily="18" charset="0"/>
                        </a:rPr>
                        <a:t>Древнейшие люди.</a:t>
                      </a:r>
                      <a:endParaRPr lang="ru-RU" sz="24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9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Предметные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Раскрывают значение </a:t>
                      </a:r>
                      <a:r>
                        <a:rPr lang="ru-RU" sz="1800" u="sng" dirty="0">
                          <a:effectLst/>
                          <a:latin typeface="Constantia" panose="02030602050306030303" pitchFamily="18" charset="0"/>
                        </a:rPr>
                        <a:t>понятий</a:t>
                      </a: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: первобытные люди, орудие труда, собирательство.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Определяют   основные отличительные признаки человека разумного;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Constantia" panose="02030602050306030303" pitchFamily="18" charset="0"/>
                        </a:rPr>
                        <a:t>устно описывают</a:t>
                      </a: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 первые орудия труда;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дают сравнительную характеристику первобытного и современного человека.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7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Constantia" panose="02030602050306030303" pitchFamily="18" charset="0"/>
                        </a:rPr>
                        <a:t>Метапредметные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Constantia" panose="02030602050306030303" pitchFamily="18" charset="0"/>
                        </a:rPr>
                        <a:t>познавательные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Constantia" panose="02030602050306030303" pitchFamily="18" charset="0"/>
                        </a:rPr>
                        <a:t>регулятивные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к</a:t>
                      </a:r>
                      <a:r>
                        <a:rPr lang="uk-UA" sz="1800" dirty="0" err="1">
                          <a:effectLst/>
                          <a:latin typeface="Constantia" panose="02030602050306030303" pitchFamily="18" charset="0"/>
                        </a:rPr>
                        <a:t>оммуникативные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</a:tr>
              <a:tr h="2103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Используют общие приёмы решения задач.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2165" algn="l"/>
                        </a:tabLs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	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Ставят учебную задачу, определяют последовательность промежуточных целей с учётом конечного результата, составляют план и алгоритм действий.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Допускают возможность различных точек зрения, в том числе не совпадающих с их собственной.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</a:tr>
              <a:tr h="837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Личностные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anose="02030602050306030303" pitchFamily="18" charset="0"/>
                        </a:rPr>
                        <a:t> Определяют внутреннюю позицию обучающегося на уровне положительного отношения к образовательному процессу.  </a:t>
                      </a:r>
                      <a:endParaRPr lang="ru-RU" sz="1800" dirty="0"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</a:txBody>
                  <a:tcPr marL="42857" marR="4285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93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7632848" cy="4598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учебный материал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учебные задания, целью которых является узнавание нового материала: применение знаний в новой ситуации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Упорядочить материал «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простого к сложному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три набора заданий: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542767"/>
              </p:ext>
            </p:extLst>
          </p:nvPr>
        </p:nvGraphicFramePr>
        <p:xfrm>
          <a:off x="827584" y="3501008"/>
          <a:ext cx="7632848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5472608"/>
              </a:tblGrid>
              <a:tr h="2232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AA2B1E"/>
                        </a:buClr>
                        <a:buSzPct val="85000"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задания на воспроизведение материала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Что такое крепостное право?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Как оно влияло на развитие России в XIX веке?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Представители каких общественных движений в XIX веке выступали за отмену крепостного права?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Какие попытки предпринимали российские императоры в XIX веке для изменения положения крепостных?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1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772238"/>
              </p:ext>
            </p:extLst>
          </p:nvPr>
        </p:nvGraphicFramePr>
        <p:xfrm>
          <a:off x="1115616" y="2348881"/>
          <a:ext cx="6984776" cy="3418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48272"/>
                <a:gridCol w="4536504"/>
              </a:tblGrid>
              <a:tr h="51485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опорные слова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(даны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Положения 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реформы (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найти самостоятельно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Гражданские права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Крестьяне получили гражданские права.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Крестьяне могли выкупить землю у помещика.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Выкуп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 стоимости земли платил крестьянин, 80% государство. Эти деньги с процентами нужно вернуть государству в течение 49 лет.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Временнообязанные крестьяне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выхода на выкуп крестьяне считались </a:t>
                      </a:r>
                      <a:r>
                        <a:rPr lang="ru-RU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временнообязанными</a:t>
                      </a:r>
                      <a:r>
                        <a:rPr lang="ru-RU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(платили оброк, работали на барщине). Выкуп с 1863г.</a:t>
                      </a: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764704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задание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осмысление материала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</a:t>
            </a: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учебником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отрывок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положения крестьянской реформы») выделите основные условия освобождения крестьян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818295"/>
            <a:ext cx="4579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положения реформы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0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21903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Приобретения и потери крестьян и помещиков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317173"/>
              </p:ext>
            </p:extLst>
          </p:nvPr>
        </p:nvGraphicFramePr>
        <p:xfrm>
          <a:off x="971600" y="1302807"/>
          <a:ext cx="7200800" cy="3830848"/>
        </p:xfrm>
        <a:graphic>
          <a:graphicData uri="http://schemas.openxmlformats.org/drawingml/2006/table">
            <a:tbl>
              <a:tblPr/>
              <a:tblGrid>
                <a:gridCol w="3505151"/>
                <a:gridCol w="3695649"/>
              </a:tblGrid>
              <a:tr h="1992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для крестьян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для крестьян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336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Гражданские права.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Бесплатно мог получить ? часть надела.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Оброк и барщина для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временнообязанных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точно определены в Уставных грамотах.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 выкупа давало государство.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Выкуп земли у помещика.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Помещик отрезал лучшие земли.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Большие группы крестьян не получали земли.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выкупа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временнообязанные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отношения (барщина, оброк).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Рассчитываться с государством 49 лет.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Земля – собственность общины.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Выкуп с 1863г.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2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для помещиков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для помещиков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8869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Продавали землю.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Временнообязанные отношения.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Получал всю сумму сразу.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Отрезает лучшие земли.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Теряли рабочую силу, надо искать другие источники дохода.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Оброк и барщина точно определяются в Уставной грамоте.</a:t>
                      </a:r>
                    </a:p>
                  </a:txBody>
                  <a:tcPr marL="21656" marR="21656" marT="21656" marB="216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43608" y="5229200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обсуждение. Корректировка таблицы.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Для кого реформа более выгодна?</a:t>
            </a:r>
            <a:b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Почему так получилось?</a:t>
            </a:r>
            <a:endParaRPr lang="ru-RU" sz="20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задание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закрепление материала учащимися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00808"/>
            <a:ext cx="6408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2225"/>
            <a:r>
              <a:rPr lang="ru-RU" dirty="0">
                <a:solidFill>
                  <a:srgbClr val="333333"/>
                </a:solidFill>
                <a:latin typeface="Helvetica Neue"/>
              </a:rPr>
              <a:t>- 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положительные и отрицательные стороны Крестьянской реформы вы можете назвать? Свой ответ обоснуйте.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2225">
              <a:buFontTx/>
              <a:buChar char="-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чём историческое значение отмены крепостного права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2225">
              <a:buFontTx/>
              <a:buChar char="-"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Почему, на ваш взгляд, разнятся оценки этого события? Какая из оценок Крестьянской реформы вам кажется наиболее точной?</a:t>
            </a:r>
            <a:endParaRPr lang="ru-RU" sz="24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2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052736"/>
            <a:ext cx="6768752" cy="511256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Четвёртое:</a:t>
            </a:r>
          </a:p>
          <a:p>
            <a:pPr marL="0" indent="0"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ребёнка – каким образом можно изучить данную тему?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 определить, над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умениями в настоящий момент необходимо работать учащимся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чётко представлять, какие УУД формируются на каждом этапе урока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1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816650"/>
              </p:ext>
            </p:extLst>
          </p:nvPr>
        </p:nvGraphicFramePr>
        <p:xfrm>
          <a:off x="0" y="1"/>
          <a:ext cx="9252520" cy="7472024"/>
        </p:xfrm>
        <a:graphic>
          <a:graphicData uri="http://schemas.openxmlformats.org/drawingml/2006/table">
            <a:tbl>
              <a:tblPr/>
              <a:tblGrid>
                <a:gridCol w="2051720"/>
                <a:gridCol w="7200800"/>
              </a:tblGrid>
              <a:tr h="291888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Этап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УУД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888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1.Оргмомент.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Коммуникативные.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0930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2.Актуализация знаний.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Регулятивные: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 способность начинать и заканчивать учебные действия в нужный момент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758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3.Постановка проблемы.</a:t>
                      </a: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Регулятивные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: определять цель, проблему.</a:t>
                      </a:r>
                    </a:p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Познавательные: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 логические действия – анализ объектов с целью выделения признаков, действия исследования.</a:t>
                      </a:r>
                    </a:p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Коммуникативные:</a:t>
                      </a: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планировать учебные действия с учителем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43028" marR="43028" marT="26893" marB="26893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278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Открытие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новых знаний.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Коммуникативные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: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совершенствовать навыки работы в группе, умение слушать, умение выражать свои мысли.</a:t>
                      </a:r>
                    </a:p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Познавательные: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600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поиск и выделение необходимой </a:t>
                      </a:r>
                      <a:r>
                        <a:rPr lang="ru-RU" sz="1600" u="sng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информации,</a:t>
                      </a:r>
                      <a:r>
                        <a:rPr lang="ru-RU" sz="1600" u="sng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Bookman Old Style" panose="02050604050505020204" pitchFamily="18" charset="0"/>
                        </a:rPr>
                        <a:t> составление плана по теме, работа с таблицей, историческим источником, анализ исторической ситуации и т.д. </a:t>
                      </a:r>
                      <a:endParaRPr lang="ru-RU" sz="1600" u="sng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Регулятивные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: выбирать средства для организации своего поведения, умение планировать, контролировать и выполнять действия по заданному образцу, самооценка.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5895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5.Первичное закрепление знаний.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Регулятивные: развивать способность исправлять промежуточные результаты своих действий, самооценка.</a:t>
                      </a:r>
                    </a:p>
                    <a:p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Познавательные: включают способность решения задач, тестов.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502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6.Информация о домашнем</a:t>
                      </a:r>
                    </a:p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задании.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Регулятивные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: умение принимать решение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1809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7.Рефлексия.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Личностные: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знание моральных норм и умение следовать им (взаимопомощь, правдивость, ответственность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</a:rPr>
                        <a:t>).</a:t>
                      </a:r>
                    </a:p>
                  </a:txBody>
                  <a:tcPr marL="73152" marR="73152">
                    <a:lnL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07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692696"/>
            <a:ext cx="7200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Пятое: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Спланировать контроль над деятельностью учащихся: что контролировать,                                          как контролировать,                                                                       как использовать результаты контроля. Задания ученикам по рефлексии: «Каков главный результат деятельности?»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611762"/>
              </p:ext>
            </p:extLst>
          </p:nvPr>
        </p:nvGraphicFramePr>
        <p:xfrm>
          <a:off x="3851920" y="3943488"/>
          <a:ext cx="4295151" cy="1751688"/>
        </p:xfrm>
        <a:graphic>
          <a:graphicData uri="http://schemas.openxmlformats.org/drawingml/2006/table">
            <a:tbl>
              <a:tblPr firstRow="1" firstCol="1" bandRow="1"/>
              <a:tblGrid>
                <a:gridCol w="3093291"/>
                <a:gridCol w="539478"/>
                <a:gridCol w="662382"/>
              </a:tblGrid>
              <a:tr h="3496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 диагностики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выполнил правильно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5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правильно выполнил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4-3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выполнил 2-1 заданий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28325" y="3470811"/>
            <a:ext cx="3168352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Выполнение тестов и самопроверка:</a:t>
            </a:r>
            <a:endParaRPr kumimoji="0" lang="ru-RU" altLang="ru-RU" sz="2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Понятие ПП.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Характеристика особенностей ПП.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Изобретение Х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века.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объединения предприятий.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развития капитализма.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55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980728"/>
            <a:ext cx="6264696" cy="5162916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это было так, это бы ещё ничего. Если бы, конечно, оно так и было. Но так как это не так, так оно и  не так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Такова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логика вещей.                                         </a:t>
            </a:r>
          </a:p>
          <a:p>
            <a:pPr marL="0" indent="0" algn="r"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Льюис Кэрролл</a:t>
            </a:r>
            <a:r>
              <a:rPr lang="ru-RU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не хочется быть Алисой в нашем педагогическом Зазеркалье! Как хочется понимать четко и однозначно требования ФГОС, профессионального стандарта, локальных актов и прочих документов.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6" r="9134"/>
          <a:stretch/>
        </p:blipFill>
        <p:spPr bwMode="auto">
          <a:xfrm>
            <a:off x="-131642" y="1700808"/>
            <a:ext cx="2615410" cy="393753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8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665916"/>
              </p:ext>
            </p:extLst>
          </p:nvPr>
        </p:nvGraphicFramePr>
        <p:xfrm>
          <a:off x="899592" y="4293096"/>
          <a:ext cx="6912767" cy="1205096"/>
        </p:xfrm>
        <a:graphic>
          <a:graphicData uri="http://schemas.openxmlformats.org/drawingml/2006/table">
            <a:tbl>
              <a:tblPr firstRow="1" firstCol="1" bandRow="1"/>
              <a:tblGrid>
                <a:gridCol w="1382199"/>
                <a:gridCol w="1382642"/>
                <a:gridCol w="1382642"/>
                <a:gridCol w="1382642"/>
                <a:gridCol w="1382642"/>
              </a:tblGrid>
              <a:tr h="504056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задания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 оценки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Моя оценка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учителя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74176"/>
              </p:ext>
            </p:extLst>
          </p:nvPr>
        </p:nvGraphicFramePr>
        <p:xfrm>
          <a:off x="1043610" y="5517232"/>
          <a:ext cx="7272806" cy="576064"/>
        </p:xfrm>
        <a:graphic>
          <a:graphicData uri="http://schemas.openxmlformats.org/drawingml/2006/table">
            <a:tbl>
              <a:tblPr firstRow="1" firstCol="1" bandRow="1"/>
              <a:tblGrid>
                <a:gridCol w="1454189"/>
                <a:gridCol w="1673116"/>
                <a:gridCol w="1600018"/>
                <a:gridCol w="1236377"/>
                <a:gridCol w="1309106"/>
              </a:tblGrid>
              <a:tr h="57606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Термины, хронология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Исторические факты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Историческая карта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ичности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Итоговая оценка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7" marR="4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99592" y="518483"/>
            <a:ext cx="7128792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Рекомендации для учителя по оцениванию на уроке: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Оценивание: предметное знание +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результаты (умение работать в группе, умение строить монологическое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высказывание и пр.)</a:t>
            </a:r>
            <a:r>
              <a:rPr kumimoji="0" lang="ru-RU" alt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регулятивные.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представлять учащимся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дифференцированные задания (разный уровень сложности)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оценивания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должны быть известны учащимся до их выполнения. Критерии смогут быть разработаны на основе требований ЕГЭ и ГИА.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оценивании текущего оценивания должна преобладать самооценка и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взаимооценка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основе обоснованных критериев.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5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128792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Шестое: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домашнее задание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/>
              </a:rPr>
              <a:t>Цель домашнего задания – закрепление знаний, полученных на уроке и формирование интереса  к учебному предмету. Оно должно быть доступным для ребёнка.      </a:t>
            </a:r>
            <a:endParaRPr lang="ru-RU" b="1" dirty="0" smtClean="0">
              <a:solidFill>
                <a:srgbClr val="002060"/>
              </a:solidFill>
              <a:latin typeface="Times New Roman"/>
            </a:endParaRPr>
          </a:p>
          <a:p>
            <a:pPr marL="0" indent="0" algn="just">
              <a:buNone/>
            </a:pPr>
            <a:endParaRPr lang="ru-RU" dirty="0">
              <a:solidFill>
                <a:srgbClr val="000000"/>
              </a:solidFill>
              <a:latin typeface="Verdana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Стр. 55-56, вопросы и задания к документам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Эссе «Как могло пойти развитие России, если бы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декабристы победили?»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0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21856"/>
            <a:ext cx="7200800" cy="635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2800" b="1" i="1" dirty="0">
                <a:solidFill>
                  <a:srgbClr val="AA2B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Седьмое:</a:t>
            </a: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одготовить оборудование для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список необходимых учебно-наглядных пособий, приборов и т. д. Продумать вид классной доски.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необходимое техническое оборудование: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чебник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(История России XIX век под редакцией А.А. Данилова, Л.Г.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Косулиной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тетради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раздаточный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материал,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компьютер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мультимедийный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проектор,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урока.</a:t>
            </a: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7244" y="4221088"/>
            <a:ext cx="3769068" cy="208823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28%                       33%</a:t>
            </a:r>
          </a:p>
          <a:p>
            <a:pPr algn="ctr"/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доска</a:t>
            </a:r>
          </a:p>
          <a:p>
            <a:pPr algn="ctr"/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                       23%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9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514" y="3187541"/>
            <a:ext cx="34563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158" y="1412776"/>
            <a:ext cx="3096344" cy="232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959" y="3068959"/>
            <a:ext cx="3518033" cy="26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1" y="260648"/>
            <a:ext cx="2745647" cy="205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Доживем до понедельника (1968) - фото №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-27799"/>
            <a:ext cx="3203848" cy="240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45646" y="260648"/>
            <a:ext cx="3194505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В центре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внимания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на уроке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– дети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319883"/>
            <a:ext cx="2925157" cy="1161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AA2B1E"/>
              </a:buClr>
              <a:buSzPct val="85000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 Проблема нравственного выбора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678548"/>
            <a:ext cx="8064896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AA2B1E"/>
              </a:buClr>
              <a:buSzPct val="85000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Цель урока истории – самоопределение человека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как личности,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понимание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им своего места в обществе, своих исторических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ea typeface="Calibri"/>
                <a:cs typeface="Times New Roman"/>
              </a:rPr>
              <a:t>корней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792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1600" y="1154999"/>
            <a:ext cx="7204517" cy="4598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ФГОС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характер</a:t>
            </a:r>
          </a:p>
          <a:p>
            <a:pPr marL="0" indent="0" algn="r"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ФГОС:                      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личности обучающегося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97"/>
            <a:ext cx="4430267" cy="299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2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79638" y="817563"/>
            <a:ext cx="6964362" cy="120173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03465" y="653467"/>
            <a:ext cx="6608895" cy="2127461"/>
          </a:xfrm>
        </p:spPr>
        <p:txBody>
          <a:bodyPr>
            <a:normAutofit lnSpcReduction="10000"/>
          </a:bodyPr>
          <a:lstStyle/>
          <a:p>
            <a:pPr marL="269875" indent="-269875" algn="just">
              <a:buFont typeface="Wingdings" pitchFamily="2" charset="2"/>
              <a:buChar char="§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Структура урока – это не догма!</a:t>
            </a:r>
          </a:p>
          <a:p>
            <a:pPr marL="269875" indent="-269875" algn="just">
              <a:buFont typeface="Wingdings" pitchFamily="2" charset="2"/>
              <a:buChar char="§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Некоторые этапы могут выпадать!</a:t>
            </a:r>
          </a:p>
          <a:p>
            <a:pPr marL="0" indent="0" algn="just">
              <a:buNone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153860" y="4437112"/>
            <a:ext cx="6984776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68135" y="4080844"/>
            <a:ext cx="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420139" y="4080844"/>
            <a:ext cx="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60032" y="4080844"/>
            <a:ext cx="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156176" y="4097019"/>
            <a:ext cx="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71600" y="3068960"/>
            <a:ext cx="1876688" cy="8076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мотивация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09945" y="4869160"/>
            <a:ext cx="2412268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актуализация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3087591"/>
            <a:ext cx="2304256" cy="8076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08104" y="4884318"/>
            <a:ext cx="1296144" cy="7049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39128" y="4073157"/>
            <a:ext cx="0" cy="65575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660232" y="2708920"/>
            <a:ext cx="1800200" cy="11676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ткрытие нового знания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92280" y="4884318"/>
            <a:ext cx="1872208" cy="7049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рефлексия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281582"/>
              </p:ext>
            </p:extLst>
          </p:nvPr>
        </p:nvGraphicFramePr>
        <p:xfrm>
          <a:off x="12526" y="1"/>
          <a:ext cx="9143999" cy="66649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9552"/>
                <a:gridCol w="3528392"/>
                <a:gridCol w="5076055"/>
              </a:tblGrid>
              <a:tr h="1085078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Виды уроков для каждого типа урока по ФГОС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330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Типы урока по ФГОС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уроков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58614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открытия нового знания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Лекции, путешествие,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инсценировка, экспедиция, проблемный урок, экскурсия, беседа, конференция, мультимедиа-урок, игра, урок смешанного типа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8463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рефлексии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Сочинение, практикум, диалог, ролевая игра, деловая игра, комбинированный урок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1727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систематизации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знаний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Конкурс, конференция, экскурсия, консультация, урок-суд, диспут, обзорная лекция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1727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развивающего контроля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Письменная работа, устный опрос, викторина, смотр знаний, защита проектов, рефератов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105809"/>
              </p:ext>
            </p:extLst>
          </p:nvPr>
        </p:nvGraphicFramePr>
        <p:xfrm>
          <a:off x="0" y="6580"/>
          <a:ext cx="9144000" cy="7172771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995936"/>
                <a:gridCol w="5148064"/>
              </a:tblGrid>
              <a:tr h="1305756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4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Новые процедуры в структуре урока по ФГОС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021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Этапы урока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j-lt"/>
                        </a:rPr>
                        <a:t>НОВОЕ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42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Подготовительный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Проектирование информационно-образовательной среды, ресурсов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42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Организационный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Характеристика ресурсов при определённом типе </a:t>
                      </a:r>
                      <a:r>
                        <a:rPr lang="ru-RU" sz="2000" dirty="0" smtClean="0">
                          <a:latin typeface="+mj-lt"/>
                        </a:rPr>
                        <a:t>уроков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034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Мотивационно-целевой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Мотивация</a:t>
                      </a:r>
                    </a:p>
                    <a:p>
                      <a:r>
                        <a:rPr lang="ru-RU" sz="2000" dirty="0" smtClean="0">
                          <a:latin typeface="+mj-lt"/>
                        </a:rPr>
                        <a:t>Активное </a:t>
                      </a:r>
                      <a:r>
                        <a:rPr lang="ru-RU" sz="2000" dirty="0" smtClean="0">
                          <a:latin typeface="+mj-lt"/>
                        </a:rPr>
                        <a:t>целеполагание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548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Проектировочный 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Учебное проектирование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034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Операционно-</a:t>
                      </a:r>
                      <a:r>
                        <a:rPr lang="ru-RU" sz="24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деятельностный</a:t>
                      </a:r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Система учебных задач, которые </a:t>
                      </a:r>
                      <a:r>
                        <a:rPr lang="ru-RU" sz="2000" dirty="0" smtClean="0">
                          <a:latin typeface="+mj-lt"/>
                        </a:rPr>
                        <a:t>решают обучающиеся в</a:t>
                      </a:r>
                      <a:r>
                        <a:rPr lang="ru-RU" sz="2000" baseline="0" dirty="0" smtClean="0">
                          <a:latin typeface="+mj-lt"/>
                        </a:rPr>
                        <a:t> процессе деятельности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034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Контрольно-оценочный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Критерии </a:t>
                      </a:r>
                      <a:r>
                        <a:rPr lang="ru-RU" sz="2000" dirty="0" smtClean="0">
                          <a:latin typeface="+mj-lt"/>
                        </a:rPr>
                        <a:t>оценивания</a:t>
                      </a: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Самооценка и взаимооценка обучающихся 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548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</a:rPr>
                        <a:t>Рефлексивный этап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Разные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виды и приемы рефлексии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692696"/>
            <a:ext cx="6964362" cy="1201737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AA2B1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УСВОЕНИЕ УЧЕБНОЙ ИНФОРМАЦИИ</a:t>
            </a:r>
            <a:br>
              <a:rPr lang="ru-RU" sz="2400" b="1" dirty="0">
                <a:solidFill>
                  <a:srgbClr val="AA2B1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72968633"/>
              </p:ext>
            </p:extLst>
          </p:nvPr>
        </p:nvGraphicFramePr>
        <p:xfrm>
          <a:off x="899592" y="1397000"/>
          <a:ext cx="7344816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979712" y="1700808"/>
            <a:ext cx="5760640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слушании (восприятие с помощью слуха) усвоение 20 %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9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алгоритм проектирования урока по ФГОС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2119256"/>
            <a:ext cx="7143800" cy="3881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тему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 (в соответствии с КТП)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место темы в учебном курсе –тип урока;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пределить ведущие понятия, на которые опирается данный урок ( ИКС, параграф учебника);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структуру урока в соответствии с типом и видом урока(оптимальный);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времени!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«изюминку» урока. Каждый урок должен содержать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нечто,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вызовет удивление, изумление, восторг учащихся.</a:t>
            </a: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9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92696"/>
            <a:ext cx="756084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AA2B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solidFill>
                  <a:srgbClr val="AA2B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Мотивация-это побуждение к действию</a:t>
            </a:r>
          </a:p>
          <a:p>
            <a:endParaRPr lang="ru-RU" sz="2800" b="1" dirty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AA2B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AA2B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18" y="1400400"/>
            <a:ext cx="3708412" cy="248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5 художников, которые возвращают нас в детство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42" y="1390955"/>
            <a:ext cx="3567858" cy="24862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827584" y="4005064"/>
            <a:ext cx="3708412" cy="208823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dirty="0" smtClean="0">
              <a:latin typeface="Constantia" panose="02030602050306030303" pitchFamily="18" charset="0"/>
              <a:ea typeface="Times New Roman"/>
            </a:endParaRPr>
          </a:p>
          <a:p>
            <a:pPr marL="285750" indent="-285750" algn="ctr">
              <a:buFontTx/>
              <a:buChar char="-"/>
            </a:pPr>
            <a:endParaRPr lang="ru-RU" b="1" dirty="0" smtClean="0">
              <a:solidFill>
                <a:schemeClr val="bg2">
                  <a:lumMod val="25000"/>
                </a:schemeClr>
              </a:solidFill>
              <a:latin typeface="Constantia" panose="02030602050306030303" pitchFamily="18" charset="0"/>
              <a:ea typeface="Times New Roman"/>
            </a:endParaRPr>
          </a:p>
          <a:p>
            <a:pPr marL="285750" indent="-285750" algn="ctr">
              <a:buFontTx/>
              <a:buChar char="-"/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Constantia" panose="02030602050306030303" pitchFamily="18" charset="0"/>
              <a:ea typeface="Times New Roman"/>
            </a:endParaRPr>
          </a:p>
          <a:p>
            <a:pPr marL="285750" indent="-285750" algn="ctr">
              <a:buFontTx/>
              <a:buChar char="-"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Вы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помните своё детство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?</a:t>
            </a:r>
          </a:p>
          <a:p>
            <a:pPr marL="285750" indent="-285750" algn="ctr">
              <a:buFontTx/>
              <a:buChar char="-"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Не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помню, забыл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- Забыл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? Самое интересное, может быть, забыл?!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marL="285750" indent="-285750" algn="ctr">
              <a:buFontTx/>
              <a:buChar char="-"/>
            </a:pP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4005064"/>
            <a:ext cx="4320480" cy="2592288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onstantia" panose="02030602050306030303" pitchFamily="18" charset="0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atin typeface="Constantia" panose="02030602050306030303" pitchFamily="18" charset="0"/>
                <a:ea typeface="Times New Roman"/>
                <a:cs typeface="Times New Roman"/>
              </a:rPr>
              <a:t>-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И как тогда жить,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если исторического рода своего не помнишь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?!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М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ы 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изучаем историю и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культуру: 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припоминаем, а иногда и заново открываем себя, свою страну, своё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</a:rPr>
              <a:t>время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 …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Constantia" panose="02030602050306030303" pitchFamily="18" charset="0"/>
              <a:ea typeface="Calibri"/>
              <a:cs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3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1816</TotalTime>
  <Words>1446</Words>
  <Application>Microsoft Office PowerPoint</Application>
  <PresentationFormat>Экран (4:3)</PresentationFormat>
  <Paragraphs>273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  Конструирование урока истории и обществознания в соответствии с ФГОС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УСВОЕНИЕ УЧЕБНОЙ ИНФОРМАЦИИ </vt:lpstr>
      <vt:lpstr>Единый алгоритм проектирования урока по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проектирования урока в соответствии с ФГОС</dc:title>
  <dc:creator>Елена</dc:creator>
  <cp:lastModifiedBy>Екатерина</cp:lastModifiedBy>
  <cp:revision>118</cp:revision>
  <cp:lastPrinted>2019-10-30T20:01:28Z</cp:lastPrinted>
  <dcterms:created xsi:type="dcterms:W3CDTF">2019-10-27T15:42:53Z</dcterms:created>
  <dcterms:modified xsi:type="dcterms:W3CDTF">2020-11-13T08:42:48Z</dcterms:modified>
</cp:coreProperties>
</file>