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73" r:id="rId4"/>
    <p:sldId id="260" r:id="rId5"/>
    <p:sldId id="257" r:id="rId6"/>
    <p:sldId id="261" r:id="rId7"/>
    <p:sldId id="262" r:id="rId8"/>
    <p:sldId id="275" r:id="rId9"/>
    <p:sldId id="276" r:id="rId10"/>
    <p:sldId id="277" r:id="rId11"/>
    <p:sldId id="279" r:id="rId12"/>
    <p:sldId id="281" r:id="rId13"/>
    <p:sldId id="284" r:id="rId14"/>
    <p:sldId id="286" r:id="rId15"/>
    <p:sldId id="287" r:id="rId16"/>
    <p:sldId id="265" r:id="rId17"/>
    <p:sldId id="270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81" d="100"/>
          <a:sy n="81" d="100"/>
        </p:scale>
        <p:origin x="-106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7B53C-28A2-4808-BE31-8F9390ED2DDA}" type="datetimeFigureOut">
              <a:rPr lang="en-US" smtClean="0"/>
              <a:pPr/>
              <a:t>11/13/2020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0F9F6-6210-48D8-909B-FD5C04305F0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777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7B53C-28A2-4808-BE31-8F9390ED2DDA}" type="datetimeFigureOut">
              <a:rPr lang="en-US" smtClean="0"/>
              <a:pPr/>
              <a:t>11/13/2020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0F9F6-6210-48D8-909B-FD5C04305F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811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7B53C-28A2-4808-BE31-8F9390ED2DDA}" type="datetimeFigureOut">
              <a:rPr lang="en-US" smtClean="0"/>
              <a:pPr/>
              <a:t>11/13/2020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0F9F6-6210-48D8-909B-FD5C04305F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306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7B53C-28A2-4808-BE31-8F9390ED2DDA}" type="datetimeFigureOut">
              <a:rPr lang="en-US" smtClean="0"/>
              <a:pPr/>
              <a:t>11/13/2020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0F9F6-6210-48D8-909B-FD5C04305F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363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7B53C-28A2-4808-BE31-8F9390ED2DDA}" type="datetimeFigureOut">
              <a:rPr lang="en-US" smtClean="0"/>
              <a:pPr/>
              <a:t>11/13/2020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0F9F6-6210-48D8-909B-FD5C04305F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743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7B53C-28A2-4808-BE31-8F9390ED2DDA}" type="datetimeFigureOut">
              <a:rPr lang="en-US" smtClean="0"/>
              <a:pPr/>
              <a:t>11/13/2020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0F9F6-6210-48D8-909B-FD5C04305F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157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7B53C-28A2-4808-BE31-8F9390ED2DDA}" type="datetimeFigureOut">
              <a:rPr lang="en-US" smtClean="0"/>
              <a:pPr/>
              <a:t>11/13/2020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0F9F6-6210-48D8-909B-FD5C04305F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311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7B53C-28A2-4808-BE31-8F9390ED2DDA}" type="datetimeFigureOut">
              <a:rPr lang="en-US" smtClean="0"/>
              <a:pPr/>
              <a:t>11/13/2020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0F9F6-6210-48D8-909B-FD5C04305F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825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7B53C-28A2-4808-BE31-8F9390ED2DDA}" type="datetimeFigureOut">
              <a:rPr lang="en-US" smtClean="0"/>
              <a:pPr/>
              <a:t>11/13/2020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0F9F6-6210-48D8-909B-FD5C04305F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725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7B53C-28A2-4808-BE31-8F9390ED2DDA}" type="datetimeFigureOut">
              <a:rPr lang="en-US" smtClean="0"/>
              <a:pPr/>
              <a:t>11/13/2020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0F9F6-6210-48D8-909B-FD5C04305F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180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7B53C-28A2-4808-BE31-8F9390ED2DDA}" type="datetimeFigureOut">
              <a:rPr lang="en-US" smtClean="0"/>
              <a:pPr/>
              <a:t>11/13/2020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0F9F6-6210-48D8-909B-FD5C04305F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380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77B53C-28A2-4808-BE31-8F9390ED2DDA}" type="datetimeFigureOut">
              <a:rPr lang="en-US" smtClean="0"/>
              <a:pPr/>
              <a:t>11/13/2020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0F9F6-6210-48D8-909B-FD5C04305F0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535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49255" y="522514"/>
            <a:ext cx="6007608" cy="3217355"/>
          </a:xfrm>
        </p:spPr>
        <p:txBody>
          <a:bodyPr>
            <a:noAutofit/>
          </a:bodyPr>
          <a:lstStyle/>
          <a:p>
            <a:r>
              <a:rPr lang="ru-RU" sz="4800" b="1" i="1" dirty="0" smtClean="0"/>
              <a:t>Рефлексия как неотъемлемый этап урока в соответствии с требованиями ФГОС </a:t>
            </a:r>
            <a:endParaRPr lang="en-US" sz="4800" b="1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0445" y="4379948"/>
            <a:ext cx="4663440" cy="2229858"/>
          </a:xfrm>
        </p:spPr>
        <p:txBody>
          <a:bodyPr>
            <a:normAutofit/>
          </a:bodyPr>
          <a:lstStyle/>
          <a:p>
            <a:pPr algn="l"/>
            <a:r>
              <a:rPr lang="ru-RU" dirty="0" err="1" smtClean="0"/>
              <a:t>Волотовская</a:t>
            </a:r>
            <a:r>
              <a:rPr lang="ru-RU" dirty="0" smtClean="0"/>
              <a:t> </a:t>
            </a:r>
            <a:r>
              <a:rPr lang="ru-RU" dirty="0" smtClean="0"/>
              <a:t>Ю.А</a:t>
            </a:r>
            <a:r>
              <a:rPr lang="ru-RU" dirty="0" smtClean="0"/>
              <a:t>., учитель истории и обществознания</a:t>
            </a:r>
            <a:endParaRPr lang="ru-RU" dirty="0" smtClean="0"/>
          </a:p>
          <a:p>
            <a:pPr algn="l"/>
            <a:r>
              <a:rPr lang="ru-RU" dirty="0" smtClean="0"/>
              <a:t>МБОУ « Школа- лицей № 17»</a:t>
            </a:r>
          </a:p>
          <a:p>
            <a:pPr algn="l"/>
            <a:r>
              <a:rPr lang="ru-RU" dirty="0" smtClean="0"/>
              <a:t>г. Симферополь</a:t>
            </a:r>
          </a:p>
          <a:p>
            <a:pPr algn="l"/>
            <a:r>
              <a:rPr lang="ru-RU" dirty="0" smtClean="0"/>
              <a:t>12 </a:t>
            </a:r>
            <a:r>
              <a:rPr lang="ru-RU" dirty="0" smtClean="0"/>
              <a:t>ноября </a:t>
            </a:r>
            <a:r>
              <a:rPr lang="ru-RU" dirty="0" smtClean="0"/>
              <a:t>2020 </a:t>
            </a:r>
            <a:r>
              <a:rPr lang="ru-RU" dirty="0" smtClean="0"/>
              <a:t>года</a:t>
            </a:r>
            <a:endParaRPr lang="ru-RU" dirty="0" smtClean="0"/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912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0" y="1289277"/>
            <a:ext cx="3802743" cy="823912"/>
          </a:xfrm>
        </p:spPr>
        <p:txBody>
          <a:bodyPr/>
          <a:lstStyle/>
          <a:p>
            <a:r>
              <a:rPr lang="ru-RU" b="1" dirty="0" smtClean="0"/>
              <a:t>Эмоциональная</a:t>
            </a: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4294967295"/>
          </p:nvPr>
        </p:nvSpPr>
        <p:spPr>
          <a:xfrm>
            <a:off x="0" y="2975427"/>
            <a:ext cx="3367314" cy="3127149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Другое название – сенсорная. </a:t>
            </a:r>
            <a:r>
              <a:rPr lang="ru-RU" sz="2400" dirty="0" smtClean="0"/>
              <a:t>В</a:t>
            </a:r>
            <a:r>
              <a:rPr lang="ru-RU" sz="2400" dirty="0" smtClean="0"/>
              <a:t>ключает в т.ч. символьную классификацию</a:t>
            </a:r>
            <a:endParaRPr lang="ru-RU" sz="2400" dirty="0" smtClean="0"/>
          </a:p>
          <a:p>
            <a:endParaRPr lang="ru-RU" sz="2400" dirty="0"/>
          </a:p>
          <a:p>
            <a:r>
              <a:rPr lang="ru-RU" sz="2400" i="1" dirty="0" smtClean="0"/>
              <a:t>Основной вопрос – «Какое у тебя настроение?»</a:t>
            </a:r>
            <a:endParaRPr lang="ru-RU" sz="2400" i="1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4294967295"/>
          </p:nvPr>
        </p:nvSpPr>
        <p:spPr>
          <a:xfrm>
            <a:off x="3352801" y="1274764"/>
            <a:ext cx="3352800" cy="823912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Рефлексия деятельности</a:t>
            </a:r>
            <a:endParaRPr lang="ru-RU" b="1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294967295"/>
          </p:nvPr>
        </p:nvSpPr>
        <p:spPr>
          <a:xfrm>
            <a:off x="2873829" y="2699656"/>
            <a:ext cx="3701142" cy="3824515"/>
          </a:xfrm>
        </p:spPr>
        <p:txBody>
          <a:bodyPr>
            <a:noAutofit/>
          </a:bodyPr>
          <a:lstStyle/>
          <a:p>
            <a:r>
              <a:rPr lang="ru-RU" sz="2400" dirty="0" smtClean="0"/>
              <a:t>При проверке </a:t>
            </a:r>
            <a:r>
              <a:rPr lang="ru-RU" sz="2400" dirty="0" smtClean="0"/>
              <a:t>домашнего задания, </a:t>
            </a:r>
            <a:r>
              <a:rPr lang="ru-RU" sz="2400" dirty="0" smtClean="0"/>
              <a:t>на этапе закрепления материала, при защите </a:t>
            </a:r>
            <a:r>
              <a:rPr lang="ru-RU" sz="2400" dirty="0" smtClean="0"/>
              <a:t>проекта</a:t>
            </a:r>
            <a:endParaRPr lang="ru-RU" sz="2400" dirty="0" smtClean="0"/>
          </a:p>
          <a:p>
            <a:r>
              <a:rPr lang="ru-RU" sz="2400" i="1" dirty="0" smtClean="0"/>
              <a:t>Основные вопросы – «Что у меня получилось в результате?» и «Что мне нужно сделать, чтобы добиться успеха?»</a:t>
            </a:r>
            <a:endParaRPr lang="ru-RU" sz="2400" i="1" dirty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0" y="0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Классификация рефлексии по цели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Стрелка вправо 9"/>
          <p:cNvSpPr/>
          <p:nvPr/>
        </p:nvSpPr>
        <p:spPr>
          <a:xfrm rot="5400000">
            <a:off x="1161141" y="2002971"/>
            <a:ext cx="513951" cy="3193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5400000">
            <a:off x="4463141" y="2140857"/>
            <a:ext cx="513951" cy="3193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Текст 4"/>
          <p:cNvSpPr txBox="1">
            <a:spLocks/>
          </p:cNvSpPr>
          <p:nvPr/>
        </p:nvSpPr>
        <p:spPr>
          <a:xfrm>
            <a:off x="6458857" y="1325563"/>
            <a:ext cx="3352800" cy="82391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800" b="1" dirty="0" smtClean="0"/>
              <a:t>Рефлексия содержания</a:t>
            </a:r>
          </a:p>
        </p:txBody>
      </p:sp>
      <p:sp>
        <p:nvSpPr>
          <p:cNvPr id="13" name="Стрелка вправо 12"/>
          <p:cNvSpPr/>
          <p:nvPr/>
        </p:nvSpPr>
        <p:spPr>
          <a:xfrm rot="5400000">
            <a:off x="7518398" y="2191657"/>
            <a:ext cx="513951" cy="3193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бъект 5"/>
          <p:cNvSpPr txBox="1">
            <a:spLocks/>
          </p:cNvSpPr>
          <p:nvPr/>
        </p:nvSpPr>
        <p:spPr>
          <a:xfrm>
            <a:off x="6473370" y="2706913"/>
            <a:ext cx="2467429" cy="38245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/>
              <a:t> При </a:t>
            </a:r>
            <a:r>
              <a:rPr lang="ru-RU" sz="2400" dirty="0" smtClean="0"/>
              <a:t>подведении итогов урока или </a:t>
            </a:r>
            <a:r>
              <a:rPr lang="ru-RU" sz="2400" dirty="0" smtClean="0"/>
              <a:t>темы</a:t>
            </a:r>
            <a:endParaRPr lang="ru-RU" sz="2400" dirty="0" smtClean="0"/>
          </a:p>
          <a:p>
            <a:endParaRPr lang="ru-RU" sz="2400" dirty="0" smtClean="0"/>
          </a:p>
          <a:p>
            <a:pPr>
              <a:buFont typeface="Arial" pitchFamily="34" charset="0"/>
              <a:buChar char="•"/>
            </a:pPr>
            <a:r>
              <a:rPr lang="ru-RU" sz="2400" i="1" dirty="0" smtClean="0"/>
              <a:t> Основной </a:t>
            </a:r>
            <a:r>
              <a:rPr lang="ru-RU" sz="2400" i="1" dirty="0" smtClean="0"/>
              <a:t>вопрос – «Что я узнал и чему научился?»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1357046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  <p:bldP spid="1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73793" y="1177925"/>
            <a:ext cx="7886700" cy="17249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i="1" dirty="0" smtClean="0"/>
              <a:t>Рефлексия настроения и эмоционального </a:t>
            </a:r>
            <a:r>
              <a:rPr lang="ru-RU" sz="3200" b="1" i="1" dirty="0" smtClean="0"/>
              <a:t>состояния -  </a:t>
            </a:r>
            <a:r>
              <a:rPr lang="ru-RU" sz="3200" b="1" i="1" dirty="0" smtClean="0"/>
              <a:t>целесообразно проводить в начале урока с целью установления эмоционального контакта </a:t>
            </a:r>
            <a:endParaRPr lang="ru-RU" sz="3200" b="1" i="1" dirty="0"/>
          </a:p>
        </p:txBody>
      </p:sp>
      <p:sp>
        <p:nvSpPr>
          <p:cNvPr id="19458" name="AutoShape 2" descr="Технология деятельностного мето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53143" y="0"/>
            <a:ext cx="8287657" cy="9144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Формы и приемы рефлексии</a:t>
            </a:r>
            <a:endParaRPr lang="ru-RU" sz="3200" dirty="0"/>
          </a:p>
        </p:txBody>
      </p:sp>
      <p:pic>
        <p:nvPicPr>
          <p:cNvPr id="13" name="Picture 4" descr="«Смайлики»"/>
          <p:cNvPicPr>
            <a:picLocks noChangeAspect="1" noChangeArrowheads="1"/>
          </p:cNvPicPr>
          <p:nvPr/>
        </p:nvPicPr>
        <p:blipFill>
          <a:blip r:embed="rId2"/>
          <a:srcRect l="5931" t="20373" r="3624" b="3185"/>
          <a:stretch>
            <a:fillRect/>
          </a:stretch>
        </p:blipFill>
        <p:spPr bwMode="auto">
          <a:xfrm>
            <a:off x="2220685" y="2886916"/>
            <a:ext cx="3393440" cy="2151033"/>
          </a:xfrm>
          <a:prstGeom prst="rect">
            <a:avLst/>
          </a:prstGeom>
          <a:noFill/>
        </p:spPr>
      </p:pic>
      <p:pic>
        <p:nvPicPr>
          <p:cNvPr id="14" name="Picture 6" descr="https://4b2aa243-a-c28e352e-s-sites.googlegroups.com/a/edufe46.ru/pst1/refleksia-na-uroke/buketnastroenia/img12.jpg?attachauth=ANoY7co1Jj6JbMtSGDAQLPnYbpg0AJ4hzW3Qk_oQunZV-o7_WcCiMP9g3QjZVqUQPvnmpGOtcaBHQjOKoOLR26wzlPlemDqoG_0Tjlo0RUN7_rTyK3-8-dxVdQBbp0GK5rsmiEbEoKiAbnKta30Sd03R0p8RhDPkLJ3TphdzHpGZ724UyK2R1hMN2sFTwyrNn5prM0DsAKeWCRhXr3TdE0c_iBGK5_GIXLFdBVRi_ZULBNqTzrXXdccBpKGp44s747q9NtxL4E3l&amp;attredirects=0"/>
          <p:cNvPicPr>
            <a:picLocks noChangeAspect="1" noChangeArrowheads="1"/>
          </p:cNvPicPr>
          <p:nvPr/>
        </p:nvPicPr>
        <p:blipFill>
          <a:blip r:embed="rId3"/>
          <a:srcRect l="1156" t="29207" r="65416" b="5728"/>
          <a:stretch>
            <a:fillRect/>
          </a:stretch>
        </p:blipFill>
        <p:spPr bwMode="auto">
          <a:xfrm>
            <a:off x="6243007" y="3139441"/>
            <a:ext cx="2005461" cy="2927531"/>
          </a:xfrm>
          <a:prstGeom prst="rect">
            <a:avLst/>
          </a:prstGeom>
          <a:noFill/>
        </p:spPr>
      </p:pic>
      <p:pic>
        <p:nvPicPr>
          <p:cNvPr id="15" name="Picture 8" descr="http://zharikova.my1.ru/25spos/reflek/solnysh_tuch.jpg"/>
          <p:cNvPicPr>
            <a:picLocks noChangeAspect="1" noChangeArrowheads="1"/>
          </p:cNvPicPr>
          <p:nvPr/>
        </p:nvPicPr>
        <p:blipFill>
          <a:blip r:embed="rId4"/>
          <a:srcRect t="4381" b="53333"/>
          <a:stretch>
            <a:fillRect/>
          </a:stretch>
        </p:blipFill>
        <p:spPr bwMode="auto">
          <a:xfrm>
            <a:off x="500743" y="5084886"/>
            <a:ext cx="5590901" cy="17731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7975" y="1003754"/>
            <a:ext cx="8632825" cy="17249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i="1" dirty="0" smtClean="0"/>
              <a:t>Рефлексия </a:t>
            </a:r>
            <a:r>
              <a:rPr lang="ru-RU" sz="3200" b="1" i="1" dirty="0" smtClean="0"/>
              <a:t>деятельности</a:t>
            </a:r>
            <a:br>
              <a:rPr lang="ru-RU" sz="3200" b="1" i="1" dirty="0" smtClean="0"/>
            </a:br>
            <a:r>
              <a:rPr lang="ru-RU" sz="3200" b="1" i="1" dirty="0" smtClean="0"/>
              <a:t>(применение </a:t>
            </a:r>
            <a:r>
              <a:rPr lang="ru-RU" sz="3200" b="1" i="1" dirty="0" smtClean="0"/>
              <a:t>данной рефлексии  даёт возможность оценить активность каждого </a:t>
            </a:r>
            <a:r>
              <a:rPr lang="ru-RU" sz="3200" b="1" i="1" dirty="0" smtClean="0"/>
              <a:t>обучающегося на </a:t>
            </a:r>
            <a:r>
              <a:rPr lang="ru-RU" sz="3200" b="1" i="1" dirty="0" smtClean="0"/>
              <a:t>разных этапах </a:t>
            </a:r>
            <a:r>
              <a:rPr lang="ru-RU" sz="3200" b="1" i="1" dirty="0" smtClean="0"/>
              <a:t>урока)</a:t>
            </a:r>
            <a:endParaRPr lang="ru-RU" sz="3200" b="1" i="1" dirty="0" smtClean="0"/>
          </a:p>
        </p:txBody>
      </p:sp>
      <p:sp>
        <p:nvSpPr>
          <p:cNvPr id="19458" name="AutoShape 2" descr="Технология деятельностного мето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53143" y="0"/>
            <a:ext cx="8287657" cy="9144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Формы и приемы рефлексии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99142" y="2537711"/>
            <a:ext cx="815122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- Что я делал? С какой целью? Почему я это делаю так? Какой результат я получил? Какой вариант лучше? </a:t>
            </a:r>
            <a:endParaRPr lang="ru-RU" sz="2800" dirty="0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43987" y="3944982"/>
            <a:ext cx="8125099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- "На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занятии (уроке) я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понял, я узнал, я разобрался…";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"Я похвалил бы себя…";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"Особенно мне понравилось…";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"После занятия мне захотелось…";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"Я мечтаю о </a:t>
            </a:r>
            <a:r>
              <a:rPr lang="ru-RU" sz="2800" dirty="0">
                <a:ea typeface="Calibri" pitchFamily="34" charset="0"/>
                <a:cs typeface="Times New Roman" pitchFamily="18" charset="0"/>
              </a:rPr>
              <a:t>… "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30250" y="1003754"/>
            <a:ext cx="7886700" cy="731261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/>
              <a:t>Рефлексия деятельности</a:t>
            </a:r>
            <a:endParaRPr lang="ru-RU" sz="3200" b="1" i="1" dirty="0" smtClean="0"/>
          </a:p>
        </p:txBody>
      </p:sp>
      <p:sp>
        <p:nvSpPr>
          <p:cNvPr id="19458" name="AutoShape 2" descr="Технология деятельностного мето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53143" y="0"/>
            <a:ext cx="8287657" cy="9144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Формы и приемы рефлексии</a:t>
            </a:r>
            <a:endParaRPr lang="ru-RU" sz="3200" dirty="0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155575" y="1661041"/>
            <a:ext cx="8683625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600" dirty="0"/>
              <a:t>- "Плюс – минус – интересно"</a:t>
            </a:r>
          </a:p>
          <a:p>
            <a:endParaRPr lang="ru-RU" sz="2600" dirty="0" smtClean="0"/>
          </a:p>
          <a:p>
            <a:r>
              <a:rPr lang="ru-RU" sz="2600" dirty="0" smtClean="0"/>
              <a:t>- </a:t>
            </a:r>
            <a:r>
              <a:rPr lang="ru-RU" sz="2600" dirty="0" err="1" smtClean="0"/>
              <a:t>Синквейн</a:t>
            </a:r>
            <a:r>
              <a:rPr lang="ru-RU" sz="2600" dirty="0" smtClean="0"/>
              <a:t> – это </a:t>
            </a:r>
            <a:r>
              <a:rPr lang="ru-RU" sz="2600" dirty="0" err="1" smtClean="0"/>
              <a:t>пятистрочная</a:t>
            </a:r>
            <a:r>
              <a:rPr lang="ru-RU" sz="2600" dirty="0" smtClean="0"/>
              <a:t> строфа.</a:t>
            </a:r>
          </a:p>
          <a:p>
            <a:r>
              <a:rPr lang="ru-RU" sz="2600" dirty="0" smtClean="0"/>
              <a:t>1-я строка – одно ключевое слово, определяющее содержание </a:t>
            </a:r>
            <a:r>
              <a:rPr lang="ru-RU" sz="2600" dirty="0" err="1" smtClean="0"/>
              <a:t>синквейна</a:t>
            </a:r>
            <a:r>
              <a:rPr lang="ru-RU" sz="2600" dirty="0" smtClean="0"/>
              <a:t>;</a:t>
            </a:r>
          </a:p>
          <a:p>
            <a:r>
              <a:rPr lang="ru-RU" sz="2600" dirty="0" smtClean="0"/>
              <a:t>2-я строка – два прилагательных, характеризующих данное понятие;</a:t>
            </a:r>
          </a:p>
          <a:p>
            <a:r>
              <a:rPr lang="ru-RU" sz="2600" dirty="0" smtClean="0"/>
              <a:t>3-я строка – три глагола, обозначающих действие в рамках заданной темы;</a:t>
            </a:r>
          </a:p>
          <a:p>
            <a:r>
              <a:rPr lang="ru-RU" sz="2600" dirty="0" smtClean="0"/>
              <a:t>4-я строка – короткое предложение, раскрывающее суть темы или отношение к ней;</a:t>
            </a:r>
          </a:p>
          <a:p>
            <a:r>
              <a:rPr lang="ru-RU" sz="2600" dirty="0" smtClean="0"/>
              <a:t>5-я строка – синоним ключевого слова (существительное).</a:t>
            </a:r>
            <a:endParaRPr lang="ru-RU" sz="2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30250" y="1003754"/>
            <a:ext cx="7886700" cy="1724932"/>
          </a:xfrm>
        </p:spPr>
        <p:txBody>
          <a:bodyPr>
            <a:normAutofit/>
          </a:bodyPr>
          <a:lstStyle/>
          <a:p>
            <a:pPr algn="ctr"/>
            <a:r>
              <a:rPr lang="ru-RU" sz="2900" b="1" i="1" dirty="0" smtClean="0"/>
              <a:t>Рефлексия содержания учебного </a:t>
            </a:r>
            <a:r>
              <a:rPr lang="ru-RU" sz="2900" b="1" i="1" dirty="0" smtClean="0"/>
              <a:t>предмета (используется </a:t>
            </a:r>
            <a:r>
              <a:rPr lang="ru-RU" sz="2900" b="1" i="1" dirty="0" smtClean="0"/>
              <a:t>для выявления уровня осознания содержания </a:t>
            </a:r>
            <a:r>
              <a:rPr lang="ru-RU" sz="2900" b="1" i="1" dirty="0" smtClean="0"/>
              <a:t>пройденного)</a:t>
            </a:r>
            <a:endParaRPr lang="ru-RU" sz="2900" b="1" i="1" dirty="0" smtClean="0"/>
          </a:p>
        </p:txBody>
      </p:sp>
      <p:sp>
        <p:nvSpPr>
          <p:cNvPr id="19458" name="AutoShape 2" descr="Технология деятельностного мето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53143" y="0"/>
            <a:ext cx="8287657" cy="9144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Формы и приемы рефлексии</a:t>
            </a:r>
            <a:endParaRPr lang="ru-RU" sz="3200" dirty="0"/>
          </a:p>
        </p:txBody>
      </p:sp>
      <p:pic>
        <p:nvPicPr>
          <p:cNvPr id="10" name="Picture 2" descr="приемы рефлексии - Начальные классы - 1 класс"/>
          <p:cNvPicPr>
            <a:picLocks noChangeAspect="1" noChangeArrowheads="1"/>
          </p:cNvPicPr>
          <p:nvPr/>
        </p:nvPicPr>
        <p:blipFill>
          <a:blip r:embed="rId2"/>
          <a:srcRect t="18272" b="44585"/>
          <a:stretch>
            <a:fillRect/>
          </a:stretch>
        </p:blipFill>
        <p:spPr bwMode="auto">
          <a:xfrm>
            <a:off x="1498146" y="2582093"/>
            <a:ext cx="6096000" cy="1698171"/>
          </a:xfrm>
          <a:prstGeom prst="rect">
            <a:avLst/>
          </a:prstGeom>
          <a:noFill/>
        </p:spPr>
      </p:pic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232229" y="4180344"/>
            <a:ext cx="8911771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На столе перед каждым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учащимся два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жетона: один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 улыбающимся личиком, другой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 грустным. На доске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размещается поезд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вагончиками, на которых обозначены этапы урока.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Учитель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предлагаюет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опустить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веселое личико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тот вагончик, который указывает на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задание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вызвавшее интерес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при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выполнении,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грустное личико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тот, который символизирует задание,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показавшееся неинтересным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30250" y="1003754"/>
            <a:ext cx="7886700" cy="1724932"/>
          </a:xfrm>
        </p:spPr>
        <p:txBody>
          <a:bodyPr>
            <a:normAutofit/>
          </a:bodyPr>
          <a:lstStyle/>
          <a:p>
            <a:pPr algn="ctr"/>
            <a:r>
              <a:rPr lang="ru-RU" sz="2900" b="1" i="1" dirty="0" smtClean="0"/>
              <a:t>Рефлексия содержания учебного </a:t>
            </a:r>
            <a:r>
              <a:rPr lang="ru-RU" sz="2900" b="1" i="1" dirty="0" smtClean="0"/>
              <a:t>предмета</a:t>
            </a:r>
            <a:endParaRPr lang="ru-RU" sz="2900" b="1" i="1" dirty="0" smtClean="0"/>
          </a:p>
        </p:txBody>
      </p:sp>
      <p:sp>
        <p:nvSpPr>
          <p:cNvPr id="19458" name="AutoShape 2" descr="Технология деятельностного мето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53143" y="0"/>
            <a:ext cx="8287657" cy="9144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Формы и приемы рефлексии</a:t>
            </a:r>
            <a:endParaRPr lang="ru-RU" sz="3200" dirty="0"/>
          </a:p>
        </p:txBody>
      </p:sp>
      <p:pic>
        <p:nvPicPr>
          <p:cNvPr id="8" name="Picture 6" descr="«Дерево знаний / успеха»"/>
          <p:cNvPicPr>
            <a:picLocks noChangeAspect="1" noChangeArrowheads="1"/>
          </p:cNvPicPr>
          <p:nvPr/>
        </p:nvPicPr>
        <p:blipFill>
          <a:blip r:embed="rId2"/>
          <a:srcRect l="11162" t="28272" r="11052" b="23728"/>
          <a:stretch>
            <a:fillRect/>
          </a:stretch>
        </p:blipFill>
        <p:spPr bwMode="auto">
          <a:xfrm>
            <a:off x="2364376" y="2516778"/>
            <a:ext cx="4741818" cy="2194560"/>
          </a:xfrm>
          <a:prstGeom prst="rect">
            <a:avLst/>
          </a:prstGeom>
          <a:noFill/>
        </p:spPr>
      </p:pic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624114" y="4862286"/>
            <a:ext cx="7750629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Учащиеся записывают свое мнение об уроке на бумаге в форме листьев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дерева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можно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предложить ряд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вопросов),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затем прикрепляют их на заготовку дерева на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плакате.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496389" y="576552"/>
            <a:ext cx="7889966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 планировании </a:t>
            </a:r>
            <a:r>
              <a:rPr kumimoji="0" lang="ru-RU" sz="4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рефлексии на уроке: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1) необходимо учитывать возрастные особенности учащихся и состав класса;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2) особенности предмета, тему и тип урока;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3) учить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школьников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осуществлять </a:t>
            </a:r>
            <a:r>
              <a:rPr lang="ru-RU" sz="2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рефлексию </a:t>
            </a: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(задавать </a:t>
            </a:r>
            <a:r>
              <a:rPr lang="ru-RU" sz="2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рефлексивные вопросы самому себе, проводить рефлексию собственной деятельности на </a:t>
            </a: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уроке)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4) усложнять виды рефлексии по мере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их усвоения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учащимися;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5) разнообразить применяемые виды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рефлексии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Сад бабочек «Чудо на ладони», Санкт-Петербург. Карта, фото, как добраться –  путеводитель по городу на PtMap.r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19569" y="326570"/>
            <a:ext cx="6287517" cy="4545875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67838" y="5250635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 smtClean="0"/>
              <a:t>Успехов !!!</a:t>
            </a:r>
            <a:endParaRPr lang="ru-RU" sz="7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ТИПЫ УРОКОВ (ФГОС):</a:t>
            </a:r>
            <a:endParaRPr lang="ru-RU" b="1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09451" y="1463039"/>
            <a:ext cx="7445829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1) Уроки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открытия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нового знания;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2) Уроки отработки умений и рефлексии;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3) Уроки общеметодологической направленности;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4) Уроки развивающего контроля.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4376057" y="4062549"/>
            <a:ext cx="352697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22514" y="4636701"/>
            <a:ext cx="786384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Схема урока: постановка учебного задания, </a:t>
            </a:r>
            <a:r>
              <a:rPr lang="ru-RU" sz="2800" b="1" dirty="0" err="1" smtClean="0"/>
              <a:t>деятельностное</a:t>
            </a:r>
            <a:r>
              <a:rPr lang="ru-RU" sz="2800" b="1" dirty="0" smtClean="0"/>
              <a:t> обучение по его выполнению, подведение итога деятельности, контроль процесса и степени выполнения, рефлексия. 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17750" y="188687"/>
            <a:ext cx="5696174" cy="4049826"/>
          </a:xfrm>
        </p:spPr>
        <p:txBody>
          <a:bodyPr>
            <a:noAutofit/>
          </a:bodyPr>
          <a:lstStyle/>
          <a:p>
            <a:pPr>
              <a:spcBef>
                <a:spcPts val="1"/>
              </a:spcBef>
            </a:pPr>
            <a:r>
              <a:rPr lang="ru-RU" sz="4800" dirty="0" smtClean="0"/>
              <a:t>	</a:t>
            </a:r>
            <a:r>
              <a:rPr lang="ru-RU" sz="4400" dirty="0" smtClean="0"/>
              <a:t>В </a:t>
            </a:r>
            <a:r>
              <a:rPr lang="ru-RU" sz="4400" dirty="0"/>
              <a:t>структуре урока, </a:t>
            </a:r>
            <a:r>
              <a:rPr lang="ru-RU" sz="4400" dirty="0" smtClean="0"/>
              <a:t>соответствующего требованиям ФГОС, рефлексия является</a:t>
            </a:r>
            <a:br>
              <a:rPr lang="ru-RU" sz="4400" dirty="0" smtClean="0"/>
            </a:br>
            <a:r>
              <a:rPr lang="ru-RU" sz="4400" b="1" dirty="0" smtClean="0">
                <a:solidFill>
                  <a:srgbClr val="FF0000"/>
                </a:solidFill>
              </a:rPr>
              <a:t>обязательным</a:t>
            </a:r>
            <a:r>
              <a:rPr lang="ru-RU" sz="4400" dirty="0">
                <a:solidFill>
                  <a:srgbClr val="FF0000"/>
                </a:solidFill>
              </a:rPr>
              <a:t> 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этапом </a:t>
            </a:r>
            <a:r>
              <a:rPr lang="ru-RU" sz="4400" dirty="0"/>
              <a:t>урока.</a:t>
            </a:r>
            <a:endParaRPr lang="ru-RU" sz="4400" b="0" i="0" baseline="0" dirty="0">
              <a:latin typeface="Constanti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6946" y="0"/>
            <a:ext cx="2983283" cy="954107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Организационный </a:t>
            </a:r>
            <a:r>
              <a:rPr lang="ru-RU" sz="2800" dirty="0" smtClean="0"/>
              <a:t>этап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290287" y="1067911"/>
            <a:ext cx="3033484" cy="954107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Постановка цели и задач. </a:t>
            </a:r>
            <a:r>
              <a:rPr lang="ru-RU" sz="2800" dirty="0" smtClean="0">
                <a:solidFill>
                  <a:schemeClr val="bg1"/>
                </a:solidFill>
              </a:rPr>
              <a:t>Мотивация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9314" y="2111404"/>
            <a:ext cx="2989943" cy="95410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70C0"/>
                </a:solidFill>
              </a:rPr>
              <a:t>Актуализация знаний </a:t>
            </a:r>
            <a:r>
              <a:rPr lang="ru-RU" sz="2800" dirty="0" smtClean="0">
                <a:solidFill>
                  <a:srgbClr val="0070C0"/>
                </a:solidFill>
              </a:rPr>
              <a:t>учащихся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5003" y="3104352"/>
            <a:ext cx="2954254" cy="138499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Первичное усвоение новых </a:t>
            </a:r>
            <a:r>
              <a:rPr lang="ru-RU" sz="2800" dirty="0" smtClean="0"/>
              <a:t>знаний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355003" y="4539731"/>
            <a:ext cx="2896197" cy="1384995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Первичная проверка </a:t>
            </a:r>
            <a:r>
              <a:rPr lang="ru-RU" sz="2800" dirty="0" smtClean="0"/>
              <a:t>внимания</a:t>
            </a:r>
            <a:endParaRPr lang="ru-RU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369518" y="5903893"/>
            <a:ext cx="2910711" cy="954107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Первичное </a:t>
            </a:r>
            <a:r>
              <a:rPr lang="ru-RU" sz="2800" dirty="0" smtClean="0"/>
              <a:t>закрепление</a:t>
            </a:r>
            <a:endParaRPr lang="ru-RU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3311135" y="4409102"/>
            <a:ext cx="2694791" cy="1815882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Контроль усвоения. Коррекция </a:t>
            </a:r>
            <a:r>
              <a:rPr lang="ru-RU" sz="2800" dirty="0" smtClean="0"/>
              <a:t>ошибок</a:t>
            </a:r>
            <a:endParaRPr lang="ru-RU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5573102" y="5473005"/>
            <a:ext cx="2694791" cy="1384995"/>
          </a:xfrm>
          <a:prstGeom prst="rect">
            <a:avLst/>
          </a:prstGeom>
          <a:solidFill>
            <a:srgbClr val="E329AE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Информация о д</a:t>
            </a:r>
            <a:r>
              <a:rPr lang="en-US" sz="2800" dirty="0" smtClean="0"/>
              <a:t>/</a:t>
            </a:r>
            <a:r>
              <a:rPr lang="ru-RU" sz="2800" dirty="0" smtClean="0"/>
              <a:t>з, инструктаж по </a:t>
            </a:r>
            <a:r>
              <a:rPr lang="ru-RU" sz="2800" dirty="0" smtClean="0"/>
              <a:t>нему</a:t>
            </a:r>
            <a:endParaRPr lang="ru-RU" sz="2800" dirty="0"/>
          </a:p>
        </p:txBody>
      </p:sp>
      <p:sp>
        <p:nvSpPr>
          <p:cNvPr id="17" name="TextBox 16"/>
          <p:cNvSpPr txBox="1"/>
          <p:nvPr/>
        </p:nvSpPr>
        <p:spPr>
          <a:xfrm>
            <a:off x="6705600" y="4162359"/>
            <a:ext cx="2438400" cy="138499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Подведение итогов.</a:t>
            </a:r>
          </a:p>
          <a:p>
            <a:pPr algn="ctr"/>
            <a:r>
              <a:rPr lang="ru-RU" sz="2800" dirty="0" smtClean="0"/>
              <a:t>Рефлексия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7845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Красный знак вопроса изображение_Фото номер 401172354_AI Формат  изображения_ru.lovepik.co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790093">
            <a:off x="299320" y="274115"/>
            <a:ext cx="1769609" cy="1769609"/>
          </a:xfrm>
          <a:prstGeom prst="rect">
            <a:avLst/>
          </a:prstGeom>
          <a:noFill/>
        </p:spPr>
      </p:pic>
      <p:pic>
        <p:nvPicPr>
          <p:cNvPr id="6" name="Picture 2" descr="Красный знак вопроса изображение_Фото номер 401172354_AI Формат  изображения_ru.lovepik.co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155687">
            <a:off x="7132042" y="334377"/>
            <a:ext cx="1769609" cy="176960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61647" y="2129246"/>
            <a:ext cx="7772400" cy="4480559"/>
          </a:xfrm>
        </p:spPr>
        <p:txBody>
          <a:bodyPr>
            <a:normAutofit fontScale="90000"/>
          </a:bodyPr>
          <a:lstStyle/>
          <a:p>
            <a:r>
              <a:rPr lang="ru-RU" sz="4900" b="1" dirty="0" smtClean="0"/>
              <a:t>- это </a:t>
            </a:r>
            <a:r>
              <a:rPr lang="ru-RU" sz="4900" b="1" dirty="0" smtClean="0"/>
              <a:t>обращение внимания субъекта на самого себя и на свое сознание, в частности на продукты собственной активности, а </a:t>
            </a:r>
            <a:r>
              <a:rPr lang="ru-RU" sz="4900" b="1" dirty="0" smtClean="0"/>
              <a:t>также </a:t>
            </a:r>
            <a:r>
              <a:rPr lang="ru-RU" sz="4900" b="1" dirty="0" smtClean="0"/>
              <a:t>какое- либо их </a:t>
            </a:r>
            <a:r>
              <a:rPr lang="ru-RU" sz="4900" b="1" dirty="0" smtClean="0"/>
              <a:t>переосмысление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811" y="315556"/>
            <a:ext cx="8020593" cy="1655762"/>
          </a:xfrm>
        </p:spPr>
        <p:txBody>
          <a:bodyPr>
            <a:noAutofit/>
          </a:bodyPr>
          <a:lstStyle/>
          <a:p>
            <a:r>
              <a:rPr lang="ru-RU" sz="6600" dirty="0" smtClean="0"/>
              <a:t>Рефлексия </a:t>
            </a:r>
          </a:p>
          <a:p>
            <a:r>
              <a:rPr lang="ru-RU" sz="4400" dirty="0" smtClean="0"/>
              <a:t>( от </a:t>
            </a:r>
            <a:r>
              <a:rPr lang="ru-RU" sz="4400" dirty="0" err="1" smtClean="0"/>
              <a:t>позднелат</a:t>
            </a:r>
            <a:r>
              <a:rPr lang="ru-RU" sz="4400" dirty="0" smtClean="0"/>
              <a:t>. </a:t>
            </a:r>
            <a:r>
              <a:rPr lang="en-US" sz="4400" dirty="0" err="1" smtClean="0"/>
              <a:t>Reflexio</a:t>
            </a:r>
            <a:r>
              <a:rPr lang="ru-RU" sz="4400" dirty="0" smtClean="0"/>
              <a:t>) 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1319349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К функциям рефлексии в педагогическом процессе можно отнести:</a:t>
            </a:r>
            <a:endParaRPr lang="ru-RU" sz="3600" b="1" dirty="0"/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744583" y="3782941"/>
            <a:ext cx="7550331" cy="671513"/>
            <a:chOff x="1248" y="1367"/>
            <a:chExt cx="3216" cy="423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7" name="Text Box 5"/>
            <p:cNvSpPr txBox="1">
              <a:spLocks noChangeArrowheads="1"/>
            </p:cNvSpPr>
            <p:nvPr/>
          </p:nvSpPr>
          <p:spPr bwMode="gray">
            <a:xfrm>
              <a:off x="1709" y="1367"/>
              <a:ext cx="2670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ru-RU" sz="3600" dirty="0" smtClean="0"/>
                <a:t>коммуникативную функцию</a:t>
              </a:r>
              <a:endParaRPr lang="en-US" sz="3600" dirty="0">
                <a:solidFill>
                  <a:srgbClr val="000000"/>
                </a:solidFill>
              </a:endParaRP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4</a:t>
              </a:r>
            </a:p>
          </p:txBody>
        </p:sp>
      </p:grpSp>
      <p:grpSp>
        <p:nvGrpSpPr>
          <p:cNvPr id="9" name="Group 7"/>
          <p:cNvGrpSpPr>
            <a:grpSpLocks/>
          </p:cNvGrpSpPr>
          <p:nvPr/>
        </p:nvGrpSpPr>
        <p:grpSpPr bwMode="auto">
          <a:xfrm>
            <a:off x="783771" y="1190237"/>
            <a:ext cx="7576157" cy="646113"/>
            <a:chOff x="1248" y="2023"/>
            <a:chExt cx="3227" cy="407"/>
          </a:xfrm>
        </p:grpSpPr>
        <p:sp>
          <p:nvSpPr>
            <p:cNvPr id="10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gray">
            <a:xfrm>
              <a:off x="1754" y="2023"/>
              <a:ext cx="2721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ru-RU" sz="3600" dirty="0" smtClean="0"/>
                <a:t>диагностическую функцию </a:t>
              </a:r>
              <a:endParaRPr lang="en-US" sz="3600" dirty="0">
                <a:solidFill>
                  <a:srgbClr val="000000"/>
                </a:solidFill>
              </a:endParaRPr>
            </a:p>
          </p:txBody>
        </p:sp>
        <p:sp>
          <p:nvSpPr>
            <p:cNvPr id="13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1</a:t>
              </a:r>
            </a:p>
          </p:txBody>
        </p:sp>
      </p:grpSp>
      <p:grpSp>
        <p:nvGrpSpPr>
          <p:cNvPr id="14" name="Group 12"/>
          <p:cNvGrpSpPr>
            <a:grpSpLocks/>
          </p:cNvGrpSpPr>
          <p:nvPr/>
        </p:nvGrpSpPr>
        <p:grpSpPr bwMode="auto">
          <a:xfrm>
            <a:off x="849086" y="2052611"/>
            <a:ext cx="7432766" cy="660400"/>
            <a:chOff x="1248" y="2640"/>
            <a:chExt cx="3216" cy="416"/>
          </a:xfrm>
        </p:grpSpPr>
        <p:sp>
          <p:nvSpPr>
            <p:cNvPr id="15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7" name="Text Box 15"/>
            <p:cNvSpPr txBox="1">
              <a:spLocks noChangeArrowheads="1"/>
            </p:cNvSpPr>
            <p:nvPr/>
          </p:nvSpPr>
          <p:spPr bwMode="gray">
            <a:xfrm>
              <a:off x="1700" y="2649"/>
              <a:ext cx="2724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ru-RU" sz="3600" dirty="0" smtClean="0"/>
                <a:t>проектировочную функцию</a:t>
              </a:r>
              <a:endParaRPr lang="en-US" sz="3600" dirty="0">
                <a:solidFill>
                  <a:srgbClr val="000000"/>
                </a:solidFill>
              </a:endParaRPr>
            </a:p>
          </p:txBody>
        </p:sp>
        <p:sp>
          <p:nvSpPr>
            <p:cNvPr id="18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2</a:t>
              </a:r>
            </a:p>
          </p:txBody>
        </p:sp>
      </p:grpSp>
      <p:grpSp>
        <p:nvGrpSpPr>
          <p:cNvPr id="19" name="Group 17"/>
          <p:cNvGrpSpPr>
            <a:grpSpLocks/>
          </p:cNvGrpSpPr>
          <p:nvPr/>
        </p:nvGrpSpPr>
        <p:grpSpPr bwMode="auto">
          <a:xfrm>
            <a:off x="849087" y="2866140"/>
            <a:ext cx="7537268" cy="646113"/>
            <a:chOff x="1248" y="3198"/>
            <a:chExt cx="3216" cy="407"/>
          </a:xfrm>
        </p:grpSpPr>
        <p:sp>
          <p:nvSpPr>
            <p:cNvPr id="20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2" name="Text Box 20"/>
            <p:cNvSpPr txBox="1">
              <a:spLocks noChangeArrowheads="1"/>
            </p:cNvSpPr>
            <p:nvPr/>
          </p:nvSpPr>
          <p:spPr bwMode="gray">
            <a:xfrm>
              <a:off x="1724" y="3198"/>
              <a:ext cx="2661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ru-RU" sz="3600" dirty="0" smtClean="0"/>
                <a:t>организаторскую функцию</a:t>
              </a:r>
              <a:endParaRPr lang="en-US" sz="3600" dirty="0">
                <a:solidFill>
                  <a:srgbClr val="000000"/>
                </a:solidFill>
              </a:endParaRPr>
            </a:p>
          </p:txBody>
        </p:sp>
        <p:sp>
          <p:nvSpPr>
            <p:cNvPr id="23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3</a:t>
              </a:r>
            </a:p>
          </p:txBody>
        </p:sp>
      </p:grpSp>
      <p:grpSp>
        <p:nvGrpSpPr>
          <p:cNvPr id="24" name="Group 22"/>
          <p:cNvGrpSpPr>
            <a:grpSpLocks/>
          </p:cNvGrpSpPr>
          <p:nvPr/>
        </p:nvGrpSpPr>
        <p:grpSpPr bwMode="auto">
          <a:xfrm>
            <a:off x="822961" y="4733127"/>
            <a:ext cx="7471954" cy="647700"/>
            <a:chOff x="1248" y="3230"/>
            <a:chExt cx="3216" cy="408"/>
          </a:xfrm>
        </p:grpSpPr>
        <p:sp>
          <p:nvSpPr>
            <p:cNvPr id="25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Rectangle 24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7" name="Text Box 25"/>
            <p:cNvSpPr txBox="1">
              <a:spLocks noChangeArrowheads="1"/>
            </p:cNvSpPr>
            <p:nvPr/>
          </p:nvSpPr>
          <p:spPr bwMode="gray">
            <a:xfrm>
              <a:off x="1720" y="3231"/>
              <a:ext cx="2687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ru-RU" sz="3600" dirty="0" err="1" smtClean="0"/>
                <a:t>смыслотворческую</a:t>
              </a:r>
              <a:r>
                <a:rPr lang="ru-RU" sz="3600" dirty="0" smtClean="0"/>
                <a:t> функцию</a:t>
              </a:r>
              <a:endParaRPr lang="en-US" sz="3600" dirty="0">
                <a:solidFill>
                  <a:srgbClr val="000000"/>
                </a:solidFill>
              </a:endParaRPr>
            </a:p>
          </p:txBody>
        </p:sp>
        <p:sp>
          <p:nvSpPr>
            <p:cNvPr id="28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5</a:t>
              </a:r>
            </a:p>
          </p:txBody>
        </p:sp>
      </p:grpSp>
      <p:grpSp>
        <p:nvGrpSpPr>
          <p:cNvPr id="30" name="Group 22"/>
          <p:cNvGrpSpPr>
            <a:grpSpLocks/>
          </p:cNvGrpSpPr>
          <p:nvPr/>
        </p:nvGrpSpPr>
        <p:grpSpPr bwMode="auto">
          <a:xfrm>
            <a:off x="888274" y="5539398"/>
            <a:ext cx="7406640" cy="646113"/>
            <a:chOff x="1248" y="3214"/>
            <a:chExt cx="3216" cy="407"/>
          </a:xfrm>
        </p:grpSpPr>
        <p:sp>
          <p:nvSpPr>
            <p:cNvPr id="31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Rectangle 24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33" name="Text Box 25"/>
            <p:cNvSpPr txBox="1">
              <a:spLocks noChangeArrowheads="1"/>
            </p:cNvSpPr>
            <p:nvPr/>
          </p:nvSpPr>
          <p:spPr bwMode="gray">
            <a:xfrm>
              <a:off x="1741" y="3214"/>
              <a:ext cx="2518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ru-RU" sz="3600" dirty="0" smtClean="0"/>
                <a:t>мотивационную функцию </a:t>
              </a:r>
              <a:endParaRPr lang="en-US" sz="3600" dirty="0">
                <a:solidFill>
                  <a:srgbClr val="000000"/>
                </a:solidFill>
              </a:endParaRPr>
            </a:p>
          </p:txBody>
        </p:sp>
        <p:sp>
          <p:nvSpPr>
            <p:cNvPr id="34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51100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Когда проводить рефлексию? 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97541" y="1828800"/>
            <a:ext cx="816236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	</a:t>
            </a:r>
            <a:r>
              <a:rPr lang="ru-RU" sz="2800" dirty="0"/>
              <a:t>О</a:t>
            </a:r>
            <a:r>
              <a:rPr lang="ru-RU" sz="2800" dirty="0" smtClean="0"/>
              <a:t>собый </a:t>
            </a:r>
            <a:r>
              <a:rPr lang="ru-RU" sz="2800" dirty="0" smtClean="0"/>
              <a:t>упор делается на рефлексию </a:t>
            </a:r>
            <a:r>
              <a:rPr lang="ru-RU" sz="2800" dirty="0" smtClean="0"/>
              <a:t>деятельности, </a:t>
            </a:r>
            <a:r>
              <a:rPr lang="ru-RU" sz="2800" dirty="0" smtClean="0"/>
              <a:t>предполагая проводить этот этап в конце </a:t>
            </a:r>
            <a:r>
              <a:rPr lang="ru-RU" sz="2800" dirty="0" smtClean="0"/>
              <a:t>урока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55811" y="3715870"/>
            <a:ext cx="81623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	Можно на любом этапе урока! 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9057" y="1893109"/>
            <a:ext cx="7886700" cy="4010297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/>
              <a:t>О</a:t>
            </a:r>
            <a:r>
              <a:rPr lang="ru-RU" sz="3600" b="1" dirty="0" smtClean="0"/>
              <a:t>бучающийся должен понимать: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1) ради чего он изучает данную тему, как она пригодится в будущем;</a:t>
            </a:r>
            <a:br>
              <a:rPr lang="ru-RU" sz="3600" b="1" dirty="0" smtClean="0"/>
            </a:br>
            <a:r>
              <a:rPr lang="ru-RU" sz="3600" b="1" dirty="0" smtClean="0"/>
              <a:t>2) какие цели должны быть достигнуты именно на этом уроке;</a:t>
            </a:r>
            <a:br>
              <a:rPr lang="ru-RU" sz="3600" b="1" dirty="0" smtClean="0"/>
            </a:br>
            <a:r>
              <a:rPr lang="ru-RU" sz="3600" b="1" dirty="0" smtClean="0"/>
              <a:t>3) может ли он адекватно оценивать свой труд и труд своих </a:t>
            </a:r>
            <a:r>
              <a:rPr lang="ru-RU" sz="3600" b="1" dirty="0" smtClean="0"/>
              <a:t>одноклассников</a:t>
            </a:r>
            <a:endParaRPr lang="ru-RU" sz="36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7673" y="333987"/>
            <a:ext cx="7886700" cy="1500187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/>
              <a:t>Для чего нужна рефлексия, каковы ее цели? 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7886700" cy="1325563"/>
          </a:xfrm>
        </p:spPr>
        <p:txBody>
          <a:bodyPr/>
          <a:lstStyle/>
          <a:p>
            <a:pPr algn="ctr"/>
            <a:r>
              <a:rPr lang="ru-RU" b="1" dirty="0" smtClean="0"/>
              <a:t>Классификация рефлексии по содержанию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188686" y="1898877"/>
            <a:ext cx="3868738" cy="823912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Символическая</a:t>
            </a:r>
            <a:endParaRPr lang="ru-RU" sz="40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4294967295"/>
          </p:nvPr>
        </p:nvSpPr>
        <p:spPr>
          <a:xfrm>
            <a:off x="147183" y="3853543"/>
            <a:ext cx="3887787" cy="823912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Устная</a:t>
            </a:r>
            <a:endParaRPr lang="ru-RU" sz="40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294967295"/>
          </p:nvPr>
        </p:nvSpPr>
        <p:spPr>
          <a:xfrm>
            <a:off x="4049486" y="3278414"/>
            <a:ext cx="5094514" cy="1699986"/>
          </a:xfrm>
        </p:spPr>
        <p:txBody>
          <a:bodyPr>
            <a:normAutofit/>
          </a:bodyPr>
          <a:lstStyle/>
          <a:p>
            <a:pPr algn="just"/>
            <a:r>
              <a:rPr lang="ru-RU" sz="3000" dirty="0" smtClean="0"/>
              <a:t>умение связно высказывать свои мысли, описывать свои эмоции и </a:t>
            </a:r>
            <a:r>
              <a:rPr lang="ru-RU" sz="3000" dirty="0" smtClean="0"/>
              <a:t>состояние</a:t>
            </a:r>
            <a:endParaRPr lang="ru-RU" sz="3000" dirty="0"/>
          </a:p>
        </p:txBody>
      </p:sp>
      <p:sp>
        <p:nvSpPr>
          <p:cNvPr id="13" name="Текст 2"/>
          <p:cNvSpPr txBox="1">
            <a:spLocks/>
          </p:cNvSpPr>
          <p:nvPr/>
        </p:nvSpPr>
        <p:spPr>
          <a:xfrm>
            <a:off x="105508" y="5629308"/>
            <a:ext cx="4846320" cy="86868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Письменная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16914" y="1140711"/>
            <a:ext cx="1262604" cy="2154032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4034970" y="4813256"/>
            <a:ext cx="5425553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 smtClean="0"/>
              <a:t> </a:t>
            </a:r>
            <a:r>
              <a:rPr lang="ru-RU" sz="3000" dirty="0" smtClean="0"/>
              <a:t>листы рефлексии (</a:t>
            </a:r>
            <a:r>
              <a:rPr lang="ru-RU" sz="3000" dirty="0" smtClean="0"/>
              <a:t>на </a:t>
            </a:r>
            <a:r>
              <a:rPr lang="ru-RU" sz="3000" dirty="0" smtClean="0"/>
              <a:t>завершающем этапе изучения учебного </a:t>
            </a:r>
            <a:r>
              <a:rPr lang="ru-RU" sz="3000" dirty="0" smtClean="0"/>
              <a:t>материала) </a:t>
            </a:r>
            <a:endParaRPr lang="ru-RU" sz="3000" dirty="0"/>
          </a:p>
        </p:txBody>
      </p:sp>
      <p:sp>
        <p:nvSpPr>
          <p:cNvPr id="16" name="Стрелка вправо 15"/>
          <p:cNvSpPr/>
          <p:nvPr/>
        </p:nvSpPr>
        <p:spPr>
          <a:xfrm>
            <a:off x="4571999" y="2191657"/>
            <a:ext cx="528465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>
            <a:off x="3294742" y="3853543"/>
            <a:ext cx="528465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>
            <a:off x="3406574" y="5601992"/>
            <a:ext cx="528465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7533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250115" y="1971974"/>
            <a:ext cx="3146228" cy="954107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Коллективная</a:t>
            </a:r>
          </a:p>
          <a:p>
            <a:pPr algn="ctr"/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1086" y="2986437"/>
            <a:ext cx="3175257" cy="954107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Групповая</a:t>
            </a:r>
          </a:p>
          <a:p>
            <a:pPr algn="ctr"/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0115" y="4058958"/>
            <a:ext cx="3160742" cy="954107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Фронтальная</a:t>
            </a:r>
          </a:p>
          <a:p>
            <a:pPr algn="ctr"/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0115" y="5080936"/>
            <a:ext cx="3204285" cy="954107"/>
          </a:xfrm>
          <a:prstGeom prst="rect">
            <a:avLst/>
          </a:prstGeom>
          <a:solidFill>
            <a:schemeClr val="accent2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Индивидуальная</a:t>
            </a:r>
          </a:p>
          <a:p>
            <a:pPr algn="ctr"/>
            <a:endParaRPr lang="ru-RU" sz="2800" dirty="0"/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0" y="0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Классификация рефлексии по форме деятельности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0722" name="Picture 2" descr="Типы компаний, или чем отличается коллектив от команд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10597" y="1408112"/>
            <a:ext cx="3647050" cy="1988231"/>
          </a:xfrm>
          <a:prstGeom prst="rect">
            <a:avLst/>
          </a:prstGeom>
          <a:noFill/>
        </p:spPr>
      </p:pic>
      <p:pic>
        <p:nvPicPr>
          <p:cNvPr id="30724" name="Picture 4" descr="Советы эксперта. Как создать сплоченный коллектив, который может изменить  бизнес компании | TradeMast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3770" y="3171372"/>
            <a:ext cx="3033486" cy="1516743"/>
          </a:xfrm>
          <a:prstGeom prst="rect">
            <a:avLst/>
          </a:prstGeom>
          <a:noFill/>
        </p:spPr>
      </p:pic>
      <p:pic>
        <p:nvPicPr>
          <p:cNvPr id="30726" name="Picture 6" descr="Школьник с стеклами на таблице с книгами и глобусом вытягивает Стоковое  Фото - изображение насчитывающей вытягивает, таблице: 107161838"/>
          <p:cNvPicPr>
            <a:picLocks noChangeAspect="1" noChangeArrowheads="1"/>
          </p:cNvPicPr>
          <p:nvPr/>
        </p:nvPicPr>
        <p:blipFill>
          <a:blip r:embed="rId4"/>
          <a:srcRect t="4828" b="9791"/>
          <a:stretch>
            <a:fillRect/>
          </a:stretch>
        </p:blipFill>
        <p:spPr bwMode="auto">
          <a:xfrm>
            <a:off x="4108314" y="4492172"/>
            <a:ext cx="3310300" cy="2082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1926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160</TotalTime>
  <Words>580</Words>
  <Application>Microsoft Office PowerPoint</Application>
  <PresentationFormat>Экран (4:3)</PresentationFormat>
  <Paragraphs>100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Office Theme</vt:lpstr>
      <vt:lpstr>Рефлексия как неотъемлемый этап урока в соответствии с требованиями ФГОС </vt:lpstr>
      <vt:lpstr>ТИПЫ УРОКОВ (ФГОС):</vt:lpstr>
      <vt:lpstr> В структуре урока, соответствующего требованиям ФГОС, рефлексия является обязательным  этапом урока.</vt:lpstr>
      <vt:lpstr>- это обращение внимания субъекта на самого себя и на свое сознание, в частности на продукты собственной активности, а также какое- либо их переосмысление  </vt:lpstr>
      <vt:lpstr>К функциям рефлексии в педагогическом процессе можно отнести:</vt:lpstr>
      <vt:lpstr>Когда проводить рефлексию? </vt:lpstr>
      <vt:lpstr>   Обучающийся должен понимать: 1) ради чего он изучает данную тему, как она пригодится в будущем; 2) какие цели должны быть достигнуты именно на этом уроке; 3) может ли он адекватно оценивать свой труд и труд своих одноклассников</vt:lpstr>
      <vt:lpstr>Классификация рефлексии по содержанию</vt:lpstr>
      <vt:lpstr>Презентация PowerPoint</vt:lpstr>
      <vt:lpstr>Презентация PowerPoint</vt:lpstr>
      <vt:lpstr>Рефлексия настроения и эмоционального состояния -  целесообразно проводить в начале урока с целью установления эмоционального контакта </vt:lpstr>
      <vt:lpstr>Рефлексия деятельности (применение данной рефлексии  даёт возможность оценить активность каждого обучающегося на разных этапах урока)</vt:lpstr>
      <vt:lpstr>Рефлексия деятельности</vt:lpstr>
      <vt:lpstr>Рефлексия содержания учебного предмета (используется для выявления уровня осознания содержания пройденного)</vt:lpstr>
      <vt:lpstr>Рефлексия содержания учебного предмета</vt:lpstr>
      <vt:lpstr>Презентация PowerPoint</vt:lpstr>
      <vt:lpstr>Успехов 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Екатерина</cp:lastModifiedBy>
  <cp:revision>19</cp:revision>
  <dcterms:created xsi:type="dcterms:W3CDTF">2020-01-15T14:01:23Z</dcterms:created>
  <dcterms:modified xsi:type="dcterms:W3CDTF">2020-11-13T12:53:24Z</dcterms:modified>
</cp:coreProperties>
</file>