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8" r:id="rId3"/>
    <p:sldId id="261" r:id="rId4"/>
    <p:sldId id="275" r:id="rId5"/>
    <p:sldId id="257" r:id="rId6"/>
    <p:sldId id="260" r:id="rId7"/>
    <p:sldId id="262" r:id="rId8"/>
    <p:sldId id="264" r:id="rId9"/>
    <p:sldId id="269" r:id="rId10"/>
    <p:sldId id="265" r:id="rId11"/>
    <p:sldId id="276" r:id="rId12"/>
    <p:sldId id="263" r:id="rId13"/>
    <p:sldId id="274" r:id="rId14"/>
    <p:sldId id="271" r:id="rId15"/>
    <p:sldId id="272" r:id="rId16"/>
    <p:sldId id="273" r:id="rId17"/>
    <p:sldId id="266" r:id="rId18"/>
    <p:sldId id="267" r:id="rId19"/>
    <p:sldId id="268" r:id="rId20"/>
    <p:sldId id="270" r:id="rId21"/>
    <p:sldId id="259"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19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243B54FC-96FF-4FE7-B086-DD65F299BB6C}" type="datetimeFigureOut">
              <a:rPr lang="ru-RU" smtClean="0"/>
              <a:pPr/>
              <a:t>13.11.2020</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7" name="Прямая соединительная лини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Номер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7CEC9F3-5F3D-42AE-8DB4-5F0DC962BCDD}" type="slidenum">
              <a:rPr lang="ru-RU" smtClean="0"/>
              <a:pPr/>
              <a:t>‹#›</a:t>
            </a:fld>
            <a:endParaRPr lang="ru-RU"/>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transition advTm="500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43B54FC-96FF-4FE7-B086-DD65F299BB6C}" type="datetimeFigureOut">
              <a:rPr lang="ru-RU" smtClean="0"/>
              <a:pPr/>
              <a:t>13.11.2020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7CEC9F3-5F3D-42AE-8DB4-5F0DC962BCDD}"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advTm="500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я соединительная лини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6915912" y="3009901"/>
            <a:ext cx="457200" cy="441325"/>
          </a:xfrm>
        </p:spPr>
        <p:txBody>
          <a:bodyPr/>
          <a:lstStyle/>
          <a:p>
            <a:fld id="{17CEC9F3-5F3D-42AE-8DB4-5F0DC962BCDD}" type="slidenum">
              <a:rPr lang="ru-RU" smtClean="0"/>
              <a:pPr/>
              <a:t>‹#›</a:t>
            </a:fld>
            <a:endParaRPr lang="ru-RU"/>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43B54FC-96FF-4FE7-B086-DD65F299BB6C}" type="datetimeFigureOut">
              <a:rPr lang="ru-RU" smtClean="0"/>
              <a:pPr/>
              <a:t>13.11.2020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transition advTm="5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243B54FC-96FF-4FE7-B086-DD65F299BB6C}" type="datetimeFigureOut">
              <a:rPr lang="ru-RU" smtClean="0"/>
              <a:pPr/>
              <a:t>13.11.2020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4361688" y="1026372"/>
            <a:ext cx="457200" cy="441325"/>
          </a:xfrm>
        </p:spPr>
        <p:txBody>
          <a:bodyPr/>
          <a:lstStyle/>
          <a:p>
            <a:fld id="{17CEC9F3-5F3D-42AE-8DB4-5F0DC962BCDD}" type="slidenum">
              <a:rPr lang="ru-RU" smtClean="0"/>
              <a:pPr/>
              <a:t>‹#›</a:t>
            </a:fld>
            <a:endParaRPr lang="ru-RU"/>
          </a:p>
        </p:txBody>
      </p:sp>
      <p:sp>
        <p:nvSpPr>
          <p:cNvPr id="8" name="Содержимое 7"/>
          <p:cNvSpPr>
            <a:spLocks noGrp="1"/>
          </p:cNvSpPr>
          <p:nvPr>
            <p:ph sz="quarter" idx="1"/>
          </p:nvPr>
        </p:nvSpPr>
        <p:spPr>
          <a:xfrm>
            <a:off x="301752" y="1527048"/>
            <a:ext cx="850392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transition advTm="500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3" name="Прямоуголь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уголь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Нижний колонтитул 4"/>
          <p:cNvSpPr>
            <a:spLocks noGrp="1"/>
          </p:cNvSpPr>
          <p:nvPr>
            <p:ph type="ftr" sz="quarter" idx="11"/>
          </p:nvPr>
        </p:nvSpPr>
        <p:spPr/>
        <p:txBody>
          <a:bodyPr/>
          <a:lstStyle/>
          <a:p>
            <a:endParaRPr lang="ru-RU"/>
          </a:p>
        </p:txBody>
      </p:sp>
      <p:sp>
        <p:nvSpPr>
          <p:cNvPr id="4" name="Дата 3"/>
          <p:cNvSpPr>
            <a:spLocks noGrp="1"/>
          </p:cNvSpPr>
          <p:nvPr>
            <p:ph type="dt" sz="half" idx="10"/>
          </p:nvPr>
        </p:nvSpPr>
        <p:spPr/>
        <p:txBody>
          <a:bodyPr/>
          <a:lstStyle/>
          <a:p>
            <a:fld id="{243B54FC-96FF-4FE7-B086-DD65F299BB6C}" type="datetimeFigureOut">
              <a:rPr lang="ru-RU" smtClean="0"/>
              <a:pPr/>
              <a:t>13.11.2020</a:t>
            </a:fld>
            <a:endParaRPr lang="ru-RU"/>
          </a:p>
        </p:txBody>
      </p:sp>
      <p:sp>
        <p:nvSpPr>
          <p:cNvPr id="8" name="Прямая соединительная лини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7CEC9F3-5F3D-42AE-8DB4-5F0DC962BCDD}" type="slidenum">
              <a:rPr lang="ru-RU" smtClean="0"/>
              <a:pPr/>
              <a:t>‹#›</a:t>
            </a:fld>
            <a:endParaRPr lang="ru-RU"/>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transition advTm="5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a:xfrm>
            <a:off x="5791200" y="6409944"/>
            <a:ext cx="3044952" cy="365760"/>
          </a:xfrm>
        </p:spPr>
        <p:txBody>
          <a:bodyPr/>
          <a:lstStyle/>
          <a:p>
            <a:fld id="{243B54FC-96FF-4FE7-B086-DD65F299BB6C}" type="datetimeFigureOut">
              <a:rPr lang="ru-RU" smtClean="0"/>
              <a:pPr/>
              <a:t>13.11.2020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7CEC9F3-5F3D-42AE-8DB4-5F0DC962BCDD}" type="slidenum">
              <a:rPr lang="ru-RU" smtClean="0"/>
              <a:pPr/>
              <a:t>‹#›</a:t>
            </a:fld>
            <a:endParaRPr lang="ru-RU"/>
          </a:p>
        </p:txBody>
      </p:sp>
      <p:sp>
        <p:nvSpPr>
          <p:cNvPr id="8" name="Прямая соединительная лини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transition advTm="500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243B54FC-96FF-4FE7-B086-DD65F299BB6C}" type="datetimeFigureOut">
              <a:rPr lang="ru-RU" smtClean="0"/>
              <a:pPr/>
              <a:t>13.11.2020</a:t>
            </a:fld>
            <a:endParaRPr lang="ru-RU"/>
          </a:p>
        </p:txBody>
      </p:sp>
      <p:sp>
        <p:nvSpPr>
          <p:cNvPr id="8" name="Нижний колонтитул 7"/>
          <p:cNvSpPr>
            <a:spLocks noGrp="1"/>
          </p:cNvSpPr>
          <p:nvPr>
            <p:ph type="ftr" sz="quarter" idx="11"/>
          </p:nvPr>
        </p:nvSpPr>
        <p:spPr>
          <a:xfrm>
            <a:off x="304800" y="6409944"/>
            <a:ext cx="3581400" cy="365760"/>
          </a:xfrm>
        </p:spPr>
        <p:txBody>
          <a:bodyPr/>
          <a:lstStyle/>
          <a:p>
            <a:endParaRPr lang="ru-RU"/>
          </a:p>
        </p:txBody>
      </p:sp>
      <p:sp>
        <p:nvSpPr>
          <p:cNvPr id="15" name="Прямая соединительная лини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Содержимое 23"/>
          <p:cNvSpPr>
            <a:spLocks noGrp="1"/>
          </p:cNvSpPr>
          <p:nvPr>
            <p:ph sz="quarter" idx="2"/>
          </p:nvPr>
        </p:nvSpPr>
        <p:spPr>
          <a:xfrm>
            <a:off x="301752" y="2471383"/>
            <a:ext cx="4041648" cy="3818404"/>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Содержимое 25"/>
          <p:cNvSpPr>
            <a:spLocks noGrp="1"/>
          </p:cNvSpPr>
          <p:nvPr>
            <p:ph sz="quarter" idx="4"/>
          </p:nvPr>
        </p:nvSpPr>
        <p:spPr>
          <a:xfrm>
            <a:off x="4800600" y="2471383"/>
            <a:ext cx="4038600" cy="382219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Номер слайда 8"/>
          <p:cNvSpPr>
            <a:spLocks noGrp="1"/>
          </p:cNvSpPr>
          <p:nvPr>
            <p:ph type="sldNum" sz="quarter" idx="12"/>
          </p:nvPr>
        </p:nvSpPr>
        <p:spPr>
          <a:xfrm>
            <a:off x="4343400" y="1042416"/>
            <a:ext cx="457200" cy="441325"/>
          </a:xfrm>
        </p:spPr>
        <p:txBody>
          <a:bodyPr/>
          <a:lstStyle>
            <a:lvl1pPr algn="ctr">
              <a:defRPr/>
            </a:lvl1pPr>
          </a:lstStyle>
          <a:p>
            <a:fld id="{17CEC9F3-5F3D-42AE-8DB4-5F0DC962BCDD}" type="slidenum">
              <a:rPr lang="ru-RU" smtClean="0"/>
              <a:pPr/>
              <a:t>‹#›</a:t>
            </a:fld>
            <a:endParaRPr lang="ru-RU"/>
          </a:p>
        </p:txBody>
      </p:sp>
      <p:sp>
        <p:nvSpPr>
          <p:cNvPr id="23" name="Заголовок 22"/>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transition advTm="500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243B54FC-96FF-4FE7-B086-DD65F299BB6C}" type="datetimeFigureOut">
              <a:rPr lang="ru-RU" smtClean="0"/>
              <a:pPr/>
              <a:t>13.11.2020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a:xfrm>
            <a:off x="4343400" y="1036020"/>
            <a:ext cx="457200" cy="441325"/>
          </a:xfrm>
        </p:spPr>
        <p:txBody>
          <a:bodyPr/>
          <a:lstStyle/>
          <a:p>
            <a:fld id="{17CEC9F3-5F3D-42AE-8DB4-5F0DC962BCDD}" type="slidenum">
              <a:rPr lang="ru-RU" smtClean="0"/>
              <a:pPr/>
              <a:t>‹#›</a:t>
            </a:fld>
            <a:endParaRPr lang="ru-RU"/>
          </a:p>
        </p:txBody>
      </p:sp>
    </p:spTree>
  </p:cSld>
  <p:clrMapOvr>
    <a:masterClrMapping/>
  </p:clrMapOvr>
  <p:transition advTm="500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уголь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уголь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Дата 1"/>
          <p:cNvSpPr>
            <a:spLocks noGrp="1"/>
          </p:cNvSpPr>
          <p:nvPr>
            <p:ph type="dt" sz="half" idx="10"/>
          </p:nvPr>
        </p:nvSpPr>
        <p:spPr/>
        <p:txBody>
          <a:bodyPr/>
          <a:lstStyle/>
          <a:p>
            <a:fld id="{243B54FC-96FF-4FE7-B086-DD65F299BB6C}" type="datetimeFigureOut">
              <a:rPr lang="ru-RU" smtClean="0"/>
              <a:pPr/>
              <a:t>13.11.2020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17CEC9F3-5F3D-42AE-8DB4-5F0DC962BCDD}" type="slidenum">
              <a:rPr lang="ru-RU" smtClean="0"/>
              <a:pPr/>
              <a:t>‹#›</a:t>
            </a:fld>
            <a:endParaRPr lang="ru-RU"/>
          </a:p>
        </p:txBody>
      </p:sp>
    </p:spTree>
  </p:cSld>
  <p:clrMapOvr>
    <a:masterClrMapping/>
  </p:clrMapOvr>
  <p:transition advTm="500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9" name="Прямоуголь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оуголь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я соединительная лини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Содержимое 19"/>
          <p:cNvSpPr>
            <a:spLocks noGrp="1"/>
          </p:cNvSpPr>
          <p:nvPr>
            <p:ph sz="quarter" idx="1"/>
          </p:nvPr>
        </p:nvSpPr>
        <p:spPr>
          <a:xfrm>
            <a:off x="3124200" y="685800"/>
            <a:ext cx="5638800" cy="5410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17CEC9F3-5F3D-42AE-8DB4-5F0DC962BCDD}" type="slidenum">
              <a:rPr lang="ru-RU" smtClean="0"/>
              <a:pPr/>
              <a:t>‹#›</a:t>
            </a:fld>
            <a:endParaRPr lang="ru-RU"/>
          </a:p>
        </p:txBody>
      </p:sp>
      <p:sp>
        <p:nvSpPr>
          <p:cNvPr id="21" name="Прямоуголь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p:txBody>
          <a:bodyPr/>
          <a:lstStyle/>
          <a:p>
            <a:fld id="{243B54FC-96FF-4FE7-B086-DD65F299BB6C}" type="datetimeFigureOut">
              <a:rPr lang="ru-RU" smtClean="0"/>
              <a:pPr/>
              <a:t>13.11.2020</a:t>
            </a:fld>
            <a:endParaRPr lang="ru-RU"/>
          </a:p>
        </p:txBody>
      </p:sp>
      <p:sp>
        <p:nvSpPr>
          <p:cNvPr id="6" name="Нижний колонтитул 5"/>
          <p:cNvSpPr>
            <a:spLocks noGrp="1"/>
          </p:cNvSpPr>
          <p:nvPr>
            <p:ph type="ftr" sz="quarter" idx="11"/>
          </p:nvPr>
        </p:nvSpPr>
        <p:spPr>
          <a:xfrm>
            <a:off x="301752" y="6410848"/>
            <a:ext cx="3383280" cy="365760"/>
          </a:xfrm>
        </p:spPr>
        <p:txBody>
          <a:bodyPr/>
          <a:lstStyle/>
          <a:p>
            <a:endParaRPr lang="ru-RU"/>
          </a:p>
        </p:txBody>
      </p:sp>
    </p:spTree>
  </p:cSld>
  <p:clrMapOvr>
    <a:overrideClrMapping bg1="lt1" tx1="dk1" bg2="lt2" tx2="dk2" accent1="accent1" accent2="accent2" accent3="accent3" accent4="accent4" accent5="accent5" accent6="accent6" hlink="hlink" folHlink="folHlink"/>
  </p:clrMapOvr>
  <p:transition advTm="500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1" name="Прямая соединительная лини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уголь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уголь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p>
            <a:fld id="{17CEC9F3-5F3D-42AE-8DB4-5F0DC962BCDD}" type="slidenum">
              <a:rPr lang="ru-RU" smtClean="0"/>
              <a:pPr/>
              <a:t>‹#›</a:t>
            </a:fld>
            <a:endParaRPr lang="ru-RU"/>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3000375" y="609600"/>
            <a:ext cx="5867400" cy="4267200"/>
          </a:xfrm>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22" name="Прямоуголь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a:xfrm>
            <a:off x="5788152" y="6404984"/>
            <a:ext cx="3044952" cy="365760"/>
          </a:xfrm>
        </p:spPr>
        <p:txBody>
          <a:bodyPr/>
          <a:lstStyle/>
          <a:p>
            <a:fld id="{243B54FC-96FF-4FE7-B086-DD65F299BB6C}" type="datetimeFigureOut">
              <a:rPr lang="ru-RU" smtClean="0"/>
              <a:pPr/>
              <a:t>13.11.2020</a:t>
            </a:fld>
            <a:endParaRPr lang="ru-RU"/>
          </a:p>
        </p:txBody>
      </p:sp>
      <p:sp>
        <p:nvSpPr>
          <p:cNvPr id="6" name="Нижний колонтитул 5"/>
          <p:cNvSpPr>
            <a:spLocks noGrp="1"/>
          </p:cNvSpPr>
          <p:nvPr>
            <p:ph type="ftr" sz="quarter" idx="11"/>
          </p:nvPr>
        </p:nvSpPr>
        <p:spPr>
          <a:xfrm>
            <a:off x="301752" y="6410848"/>
            <a:ext cx="3584448" cy="365760"/>
          </a:xfrm>
        </p:spPr>
        <p:txBody>
          <a:bodyPr/>
          <a:lstStyle/>
          <a:p>
            <a:endParaRPr lang="ru-RU"/>
          </a:p>
        </p:txBody>
      </p:sp>
    </p:spTree>
  </p:cSld>
  <p:clrMapOvr>
    <a:masterClrMapping/>
  </p:clrMapOvr>
  <p:transition advTm="500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Дата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243B54FC-96FF-4FE7-B086-DD65F299BB6C}" type="datetimeFigureOut">
              <a:rPr lang="ru-RU" smtClean="0"/>
              <a:pPr/>
              <a:t>13.11.2020</a:t>
            </a:fld>
            <a:endParaRPr lang="ru-RU"/>
          </a:p>
        </p:txBody>
      </p:sp>
      <p:sp>
        <p:nvSpPr>
          <p:cNvPr id="3" name="Нижний колонтитул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ru-RU"/>
          </a:p>
        </p:txBody>
      </p:sp>
      <p:sp>
        <p:nvSpPr>
          <p:cNvPr id="8" name="Прямоуголь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я соединительная лини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7CEC9F3-5F3D-42AE-8DB4-5F0DC962BCDD}" type="slidenum">
              <a:rPr lang="ru-RU" smtClean="0"/>
              <a:pPr/>
              <a:t>‹#›</a:t>
            </a:fld>
            <a:endParaRPr lang="ru-RU"/>
          </a:p>
        </p:txBody>
      </p:sp>
      <p:sp>
        <p:nvSpPr>
          <p:cNvPr id="22" name="Заголовок 21"/>
          <p:cNvSpPr>
            <a:spLocks noGrp="1"/>
          </p:cNvSpPr>
          <p:nvPr>
            <p:ph type="title"/>
          </p:nvPr>
        </p:nvSpPr>
        <p:spPr>
          <a:xfrm>
            <a:off x="301752" y="228600"/>
            <a:ext cx="8534400" cy="758952"/>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advTm="5000">
    <p:fade/>
  </p:transition>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Рефлексия на уроках истории и обществознания.</a:t>
            </a:r>
            <a:br>
              <a:rPr lang="ru-RU" dirty="0" smtClean="0"/>
            </a:br>
            <a:r>
              <a:rPr lang="ru-RU" dirty="0" smtClean="0"/>
              <a:t>Практические аспекты</a:t>
            </a:r>
            <a:endParaRPr lang="ru-RU" dirty="0"/>
          </a:p>
        </p:txBody>
      </p:sp>
      <p:pic>
        <p:nvPicPr>
          <p:cNvPr id="72706" name="Picture 2" descr="Рефлексия - 68toponimika"/>
          <p:cNvPicPr>
            <a:picLocks noChangeAspect="1" noChangeArrowheads="1"/>
          </p:cNvPicPr>
          <p:nvPr/>
        </p:nvPicPr>
        <p:blipFill>
          <a:blip r:embed="rId2" cstate="print"/>
          <a:srcRect/>
          <a:stretch>
            <a:fillRect/>
          </a:stretch>
        </p:blipFill>
        <p:spPr bwMode="auto">
          <a:xfrm>
            <a:off x="1619672" y="2891898"/>
            <a:ext cx="3456384" cy="3442560"/>
          </a:xfrm>
          <a:prstGeom prst="rect">
            <a:avLst/>
          </a:prstGeom>
          <a:noFill/>
        </p:spPr>
      </p:pic>
      <p:sp>
        <p:nvSpPr>
          <p:cNvPr id="3" name="Прямоугольник 2"/>
          <p:cNvSpPr/>
          <p:nvPr/>
        </p:nvSpPr>
        <p:spPr>
          <a:xfrm>
            <a:off x="4283968" y="4613178"/>
            <a:ext cx="4572000" cy="2308324"/>
          </a:xfrm>
          <a:prstGeom prst="rect">
            <a:avLst/>
          </a:prstGeom>
        </p:spPr>
        <p:txBody>
          <a:bodyPr>
            <a:spAutoFit/>
          </a:bodyPr>
          <a:lstStyle/>
          <a:p>
            <a:r>
              <a:rPr lang="ru-RU" dirty="0"/>
              <a:t>Меликова </a:t>
            </a:r>
            <a:r>
              <a:rPr lang="ru-RU" dirty="0" err="1"/>
              <a:t>Джанетта</a:t>
            </a:r>
            <a:r>
              <a:rPr lang="ru-RU" dirty="0"/>
              <a:t> </a:t>
            </a:r>
            <a:r>
              <a:rPr lang="ru-RU" dirty="0" smtClean="0"/>
              <a:t>Владимировна учитель истории и обществознания</a:t>
            </a:r>
            <a:endParaRPr lang="ru-RU" dirty="0"/>
          </a:p>
          <a:p>
            <a:r>
              <a:rPr lang="ru-RU" dirty="0" smtClean="0"/>
              <a:t>Муниципального бюджетного  общеобразовательного учреждения</a:t>
            </a:r>
            <a:r>
              <a:rPr lang="ru-RU" dirty="0"/>
              <a:t/>
            </a:r>
            <a:br>
              <a:rPr lang="ru-RU" dirty="0"/>
            </a:br>
            <a:r>
              <a:rPr lang="ru-RU" dirty="0"/>
              <a:t>«</a:t>
            </a:r>
            <a:r>
              <a:rPr lang="ru-RU" dirty="0" err="1"/>
              <a:t>Щелкинская</a:t>
            </a:r>
            <a:r>
              <a:rPr lang="ru-RU" dirty="0"/>
              <a:t> СОШ №1»</a:t>
            </a:r>
            <a:br>
              <a:rPr lang="ru-RU" dirty="0"/>
            </a:br>
            <a:r>
              <a:rPr lang="ru-RU" dirty="0"/>
              <a:t>Ленинского района Республики Крым</a:t>
            </a:r>
            <a:br>
              <a:rPr lang="ru-RU" dirty="0"/>
            </a:br>
            <a:r>
              <a:rPr lang="ru-RU" dirty="0"/>
              <a:t/>
            </a:r>
            <a:br>
              <a:rPr lang="ru-RU" dirty="0"/>
            </a:br>
            <a:endParaRPr lang="ru-RU" dirty="0"/>
          </a:p>
        </p:txBody>
      </p:sp>
    </p:spTree>
  </p:cSld>
  <p:clrMapOvr>
    <a:masterClrMapping/>
  </p:clrMapOvr>
  <p:transition advTm="5000">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lstStyle/>
          <a:p>
            <a:pPr algn="ctr"/>
            <a:r>
              <a:rPr lang="ru-RU" dirty="0" smtClean="0"/>
              <a:t>Форма составления</a:t>
            </a:r>
            <a:endParaRPr lang="ru-RU" dirty="0"/>
          </a:p>
        </p:txBody>
      </p:sp>
      <p:sp>
        <p:nvSpPr>
          <p:cNvPr id="3" name="Текст 2"/>
          <p:cNvSpPr>
            <a:spLocks noGrp="1"/>
          </p:cNvSpPr>
          <p:nvPr>
            <p:ph type="body" sz="half" idx="3"/>
          </p:nvPr>
        </p:nvSpPr>
        <p:spPr/>
        <p:txBody>
          <a:bodyPr/>
          <a:lstStyle/>
          <a:p>
            <a:pPr algn="ctr"/>
            <a:r>
              <a:rPr lang="ru-RU" dirty="0" smtClean="0"/>
              <a:t>Пример</a:t>
            </a:r>
            <a:endParaRPr lang="ru-RU" dirty="0"/>
          </a:p>
        </p:txBody>
      </p:sp>
      <p:pic>
        <p:nvPicPr>
          <p:cNvPr id="10" name="Содержимое 9" descr="фишбон.jpg"/>
          <p:cNvPicPr>
            <a:picLocks noGrp="1" noChangeAspect="1"/>
          </p:cNvPicPr>
          <p:nvPr>
            <p:ph sz="quarter" idx="4"/>
          </p:nvPr>
        </p:nvPicPr>
        <p:blipFill>
          <a:blip r:embed="rId2" cstate="print"/>
          <a:srcRect l="13953" t="11395" b="12530"/>
          <a:stretch>
            <a:fillRect/>
          </a:stretch>
        </p:blipFill>
        <p:spPr>
          <a:xfrm>
            <a:off x="4860032" y="2564904"/>
            <a:ext cx="3960440" cy="3528392"/>
          </a:xfrm>
          <a:prstGeom prst="rect">
            <a:avLst/>
          </a:prstGeom>
          <a:ln>
            <a:noFill/>
          </a:ln>
          <a:effectLst>
            <a:glow rad="101600">
              <a:schemeClr val="accent3">
                <a:satMod val="175000"/>
                <a:alpha val="40000"/>
              </a:schemeClr>
            </a:glow>
            <a:outerShdw blurRad="50800" dist="38100" dir="8100000" algn="tr" rotWithShape="0">
              <a:prstClr val="black">
                <a:alpha val="40000"/>
              </a:prstClr>
            </a:outerShdw>
            <a:softEdge rad="112500"/>
          </a:effectLst>
        </p:spPr>
      </p:pic>
      <p:sp>
        <p:nvSpPr>
          <p:cNvPr id="6" name="Заголовок 5"/>
          <p:cNvSpPr>
            <a:spLocks noGrp="1"/>
          </p:cNvSpPr>
          <p:nvPr>
            <p:ph type="title"/>
          </p:nvPr>
        </p:nvSpPr>
        <p:spPr/>
        <p:txBody>
          <a:bodyPr/>
          <a:lstStyle/>
          <a:p>
            <a:r>
              <a:rPr lang="ru-RU" dirty="0" smtClean="0"/>
              <a:t>«</a:t>
            </a:r>
            <a:r>
              <a:rPr lang="ru-RU" dirty="0" err="1" smtClean="0"/>
              <a:t>Фишбоун</a:t>
            </a:r>
            <a:r>
              <a:rPr lang="ru-RU" dirty="0" smtClean="0"/>
              <a:t>»</a:t>
            </a:r>
            <a:endParaRPr lang="ru-RU" dirty="0"/>
          </a:p>
        </p:txBody>
      </p:sp>
      <p:pic>
        <p:nvPicPr>
          <p:cNvPr id="9" name="Содержимое 8"/>
          <p:cNvPicPr>
            <a:picLocks noGrp="1"/>
          </p:cNvPicPr>
          <p:nvPr>
            <p:ph sz="quarter" idx="2"/>
          </p:nvPr>
        </p:nvPicPr>
        <p:blipFill>
          <a:blip r:embed="rId3" cstate="print">
            <a:extLst>
              <a:ext uri="{28A0092B-C50C-407E-A947-70E740481C1C}">
                <a14:useLocalDpi xmlns:a14="http://schemas.microsoft.com/office/drawing/2010/main" val="0"/>
              </a:ext>
            </a:extLst>
          </a:blip>
          <a:srcRect/>
          <a:stretch>
            <a:fillRect/>
          </a:stretch>
        </p:blipFill>
        <p:spPr bwMode="auto">
          <a:xfrm rot="16200000">
            <a:off x="575559" y="2312877"/>
            <a:ext cx="3528392" cy="4032445"/>
          </a:xfrm>
          <a:prstGeom prst="rect">
            <a:avLst/>
          </a:prstGeom>
          <a:ln>
            <a:noFill/>
          </a:ln>
          <a:effectLst>
            <a:glow rad="101600">
              <a:schemeClr val="accent3">
                <a:satMod val="175000"/>
                <a:alpha val="40000"/>
              </a:schemeClr>
            </a:glow>
            <a:outerShdw blurRad="50800" dist="38100" dir="8100000" algn="tr" rotWithShape="0">
              <a:prstClr val="black">
                <a:alpha val="40000"/>
              </a:prstClr>
            </a:outerShdw>
            <a:softEdge rad="112500"/>
          </a:effectLst>
        </p:spPr>
      </p:pic>
    </p:spTree>
  </p:cSld>
  <p:clrMapOvr>
    <a:masterClrMapping/>
  </p:clrMapOvr>
  <p:transition advTm="5000">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lstStyle/>
          <a:p>
            <a:r>
              <a:rPr lang="ru-RU" dirty="0" smtClean="0"/>
              <a:t>Техника «Чтение с остановками»</a:t>
            </a:r>
            <a:endParaRPr lang="ru-RU" dirty="0"/>
          </a:p>
        </p:txBody>
      </p:sp>
      <p:sp>
        <p:nvSpPr>
          <p:cNvPr id="8" name="Содержимое 7"/>
          <p:cNvSpPr>
            <a:spLocks noGrp="1"/>
          </p:cNvSpPr>
          <p:nvPr>
            <p:ph sz="quarter" idx="1"/>
          </p:nvPr>
        </p:nvSpPr>
        <p:spPr>
          <a:xfrm>
            <a:off x="611560" y="1527048"/>
            <a:ext cx="7920880" cy="4572000"/>
          </a:xfrm>
        </p:spPr>
        <p:txBody>
          <a:bodyPr>
            <a:normAutofit fontScale="25000" lnSpcReduction="20000"/>
          </a:bodyPr>
          <a:lstStyle/>
          <a:p>
            <a:pPr algn="ctr">
              <a:buNone/>
            </a:pPr>
            <a:r>
              <a:rPr lang="ru-RU" sz="7200" b="1" dirty="0" smtClean="0"/>
              <a:t>ДРЕВНИЙ МИР</a:t>
            </a:r>
            <a:endParaRPr lang="ru-RU" sz="7200" dirty="0" smtClean="0"/>
          </a:p>
          <a:p>
            <a:pPr algn="ctr">
              <a:buNone/>
            </a:pPr>
            <a:r>
              <a:rPr lang="ru-RU" sz="7200" b="1" dirty="0" smtClean="0"/>
              <a:t>Текст с ошибками «Древние греки»</a:t>
            </a:r>
          </a:p>
          <a:p>
            <a:pPr algn="ctr">
              <a:buNone/>
            </a:pPr>
            <a:endParaRPr lang="ru-RU" dirty="0" smtClean="0"/>
          </a:p>
          <a:p>
            <a:pPr>
              <a:buNone/>
            </a:pPr>
            <a:r>
              <a:rPr lang="ru-RU" sz="2800" dirty="0" smtClean="0"/>
              <a:t>       </a:t>
            </a:r>
            <a:r>
              <a:rPr lang="ru-RU" sz="7600" dirty="0" smtClean="0"/>
              <a:t>Благодаря очень хорошим, плодородным почвам жители Аттики выращивали много хлеба. Напротив, оливкового масла и вина в Аттике не хватало, поэтому его в больших количествах привозили из других стран. Спарта была очень красивым городом. Чужеземцы всегда любовались ее крепостными стенами, огромным театром, парками с прекрасными статуями, роскошными, богато украшенными особняками знатных горожан. Солон провел мудрую реформу. Он приказал отпустить на волю всех рабов. С этого времени рабов в Афинах больше не стало. Солон провел мудрую реформу. Он приказал отпустить на волю всех рабов. С этого времени рабов в Афинах больше не стало. Илоты, коренные жители Спарты, были равноправными гражданами государства, занимались в основном торговлей и ремеслом, которые также процветали здесь.</a:t>
            </a:r>
          </a:p>
          <a:p>
            <a:pPr>
              <a:buNone/>
            </a:pPr>
            <a:endParaRPr lang="ru-RU" sz="2800" dirty="0" smtClean="0"/>
          </a:p>
          <a:p>
            <a:pPr>
              <a:buNone/>
            </a:pPr>
            <a:r>
              <a:rPr lang="ru-RU" sz="2800" dirty="0" smtClean="0"/>
              <a:t> </a:t>
            </a:r>
          </a:p>
          <a:p>
            <a:endParaRPr lang="ru-RU" dirty="0"/>
          </a:p>
        </p:txBody>
      </p:sp>
    </p:spTree>
  </p:cSld>
  <p:clrMapOvr>
    <a:masterClrMapping/>
  </p:clrMapOvr>
  <p:transition advTm="5000">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Техника «Чтение с остановками»</a:t>
            </a:r>
            <a:endParaRPr lang="ru-RU" dirty="0"/>
          </a:p>
        </p:txBody>
      </p:sp>
      <p:sp>
        <p:nvSpPr>
          <p:cNvPr id="3" name="Содержимое 2"/>
          <p:cNvSpPr>
            <a:spLocks noGrp="1"/>
          </p:cNvSpPr>
          <p:nvPr>
            <p:ph sz="quarter" idx="1"/>
          </p:nvPr>
        </p:nvSpPr>
        <p:spPr>
          <a:xfrm>
            <a:off x="179512" y="1556792"/>
            <a:ext cx="8784976" cy="4752528"/>
          </a:xfrm>
        </p:spPr>
        <p:txBody>
          <a:bodyPr>
            <a:normAutofit fontScale="40000" lnSpcReduction="20000"/>
          </a:bodyPr>
          <a:lstStyle/>
          <a:p>
            <a:pPr algn="ctr">
              <a:buNone/>
            </a:pPr>
            <a:r>
              <a:rPr lang="ru-RU" sz="3300" b="1" dirty="0" smtClean="0"/>
              <a:t>ДРЕВНИЙ МИР</a:t>
            </a:r>
            <a:endParaRPr lang="ru-RU" sz="3300" dirty="0" smtClean="0"/>
          </a:p>
          <a:p>
            <a:pPr algn="ctr">
              <a:buNone/>
            </a:pPr>
            <a:r>
              <a:rPr lang="ru-RU" sz="3300" b="1" dirty="0" smtClean="0"/>
              <a:t>Текст с ошибками «Древние греки»</a:t>
            </a:r>
          </a:p>
          <a:p>
            <a:pPr algn="ctr">
              <a:buNone/>
            </a:pPr>
            <a:endParaRPr lang="ru-RU" dirty="0" smtClean="0"/>
          </a:p>
          <a:p>
            <a:pPr>
              <a:buNone/>
            </a:pPr>
            <a:r>
              <a:rPr lang="ru-RU" sz="5000" dirty="0" smtClean="0"/>
              <a:t>   Благодаря очень хорошим, плодородным почвам жители Аттики выращивали много хлеба.</a:t>
            </a:r>
          </a:p>
          <a:p>
            <a:r>
              <a:rPr lang="ru-RU" sz="3800" i="1" dirty="0" smtClean="0"/>
              <a:t> </a:t>
            </a:r>
            <a:r>
              <a:rPr lang="ru-RU" sz="3800" i="1" dirty="0" smtClean="0"/>
              <a:t>(Почвы </a:t>
            </a:r>
            <a:r>
              <a:rPr lang="ru-RU" sz="3800" i="1" dirty="0" smtClean="0"/>
              <a:t>в Аттике были не плодородными, здесь не выращивали хлеб).</a:t>
            </a:r>
          </a:p>
          <a:p>
            <a:endParaRPr lang="ru-RU" sz="3800" i="1" dirty="0" smtClean="0"/>
          </a:p>
          <a:p>
            <a:pPr>
              <a:buNone/>
            </a:pPr>
            <a:r>
              <a:rPr lang="ru-RU" sz="4200" dirty="0" smtClean="0"/>
              <a:t>  </a:t>
            </a:r>
            <a:r>
              <a:rPr lang="ru-RU" sz="5000" dirty="0" smtClean="0"/>
              <a:t>Напротив, оливкового масла и вина в Аттике не хватало, поэтому его в больших количествах привозили из других стран.</a:t>
            </a:r>
          </a:p>
          <a:p>
            <a:r>
              <a:rPr lang="ru-RU" sz="3800" i="1" dirty="0" smtClean="0"/>
              <a:t>(Афиняне </a:t>
            </a:r>
            <a:r>
              <a:rPr lang="ru-RU" sz="3800" i="1" dirty="0" smtClean="0"/>
              <a:t>выращивали сами оливки и виноград, поэтому, </a:t>
            </a:r>
            <a:r>
              <a:rPr lang="ru-RU" sz="3800" i="1" dirty="0" smtClean="0"/>
              <a:t>вывозили </a:t>
            </a:r>
            <a:r>
              <a:rPr lang="ru-RU" sz="3800" i="1" dirty="0" smtClean="0"/>
              <a:t>вино и масло в другие страны).</a:t>
            </a:r>
          </a:p>
          <a:p>
            <a:endParaRPr lang="ru-RU" sz="3800" i="1" dirty="0" smtClean="0"/>
          </a:p>
          <a:p>
            <a:pPr>
              <a:buNone/>
            </a:pPr>
            <a:r>
              <a:rPr lang="ru-RU" sz="5000" dirty="0" smtClean="0"/>
              <a:t>Спарта была очень красивым городом. Чужеземцы всегда любовались ее крепостными стенами, огромным театром, парками с прекрасными статуями, роскошными, богато украшенными особняками знатных горожан.</a:t>
            </a:r>
          </a:p>
          <a:p>
            <a:r>
              <a:rPr lang="ru-RU" sz="3800" i="1" dirty="0" smtClean="0"/>
              <a:t>(Иноземцы </a:t>
            </a:r>
            <a:r>
              <a:rPr lang="ru-RU" sz="3800" i="1" dirty="0" smtClean="0"/>
              <a:t>очень редко допускались в Спарту).</a:t>
            </a:r>
          </a:p>
          <a:p>
            <a:r>
              <a:rPr lang="ru-RU" sz="3800" i="1" dirty="0" smtClean="0"/>
              <a:t>(Спартанцы </a:t>
            </a:r>
            <a:r>
              <a:rPr lang="ru-RU" sz="3800" i="1" dirty="0" smtClean="0"/>
              <a:t>не строили театров, не ставили статуй, их основным занятием было совершенствование боевого искусства и война).</a:t>
            </a:r>
          </a:p>
          <a:p>
            <a:r>
              <a:rPr lang="ru-RU" sz="3800" i="1" dirty="0" smtClean="0"/>
              <a:t>(В </a:t>
            </a:r>
            <a:r>
              <a:rPr lang="ru-RU" sz="3800" i="1" dirty="0" smtClean="0"/>
              <a:t>Спарте осуждались богатство и роскошь, украшения).</a:t>
            </a:r>
          </a:p>
          <a:p>
            <a:pPr>
              <a:buNone/>
            </a:pPr>
            <a:endParaRPr lang="ru-RU" sz="3300" dirty="0" smtClean="0"/>
          </a:p>
          <a:p>
            <a:endParaRPr lang="ru-RU" sz="4300" dirty="0" smtClean="0"/>
          </a:p>
          <a:p>
            <a:pPr>
              <a:buNone/>
            </a:pPr>
            <a:endParaRPr lang="ru-RU" sz="3300" dirty="0" smtClean="0"/>
          </a:p>
          <a:p>
            <a:endParaRPr lang="ru-RU" dirty="0"/>
          </a:p>
        </p:txBody>
      </p:sp>
    </p:spTree>
  </p:cSld>
  <p:clrMapOvr>
    <a:masterClrMapping/>
  </p:clrMapOvr>
  <p:transition advTm="5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8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800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800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left)">
                                      <p:cBhvr>
                                        <p:cTn id="17" dur="5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800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800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left)">
                                      <p:cBhvr>
                                        <p:cTn id="27" dur="50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800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wipe(left)">
                                      <p:cBhvr>
                                        <p:cTn id="32" dur="50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800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wipe(left)">
                                      <p:cBhvr>
                                        <p:cTn id="37" dur="5000"/>
                                        <p:tgtEl>
                                          <p:spTgt spid="3">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8000"/>
                                  </p:stCondLst>
                                  <p:childTnLst>
                                    <p:set>
                                      <p:cBhvr>
                                        <p:cTn id="41" dur="1" fill="hold">
                                          <p:stCondLst>
                                            <p:cond delay="0"/>
                                          </p:stCondLst>
                                        </p:cTn>
                                        <p:tgtEl>
                                          <p:spTgt spid="3">
                                            <p:txEl>
                                              <p:pRg st="10" end="10"/>
                                            </p:txEl>
                                          </p:spTgt>
                                        </p:tgtEl>
                                        <p:attrNameLst>
                                          <p:attrName>style.visibility</p:attrName>
                                        </p:attrNameLst>
                                      </p:cBhvr>
                                      <p:to>
                                        <p:strVal val="visible"/>
                                      </p:to>
                                    </p:set>
                                    <p:animEffect transition="in" filter="wipe(left)">
                                      <p:cBhvr>
                                        <p:cTn id="42" dur="5000"/>
                                        <p:tgtEl>
                                          <p:spTgt spid="3">
                                            <p:txEl>
                                              <p:pRg st="10" end="1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8000"/>
                                  </p:stCondLst>
                                  <p:childTnLst>
                                    <p:set>
                                      <p:cBhvr>
                                        <p:cTn id="46" dur="1" fill="hold">
                                          <p:stCondLst>
                                            <p:cond delay="0"/>
                                          </p:stCondLst>
                                        </p:cTn>
                                        <p:tgtEl>
                                          <p:spTgt spid="3">
                                            <p:txEl>
                                              <p:pRg st="11" end="11"/>
                                            </p:txEl>
                                          </p:spTgt>
                                        </p:tgtEl>
                                        <p:attrNameLst>
                                          <p:attrName>style.visibility</p:attrName>
                                        </p:attrNameLst>
                                      </p:cBhvr>
                                      <p:to>
                                        <p:strVal val="visible"/>
                                      </p:to>
                                    </p:set>
                                    <p:animEffect transition="in" filter="wipe(left)">
                                      <p:cBhvr>
                                        <p:cTn id="47" dur="5000"/>
                                        <p:tgtEl>
                                          <p:spTgt spid="3">
                                            <p:txEl>
                                              <p:pRg st="11" end="1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8000"/>
                                  </p:stCondLst>
                                  <p:childTnLst>
                                    <p:set>
                                      <p:cBhvr>
                                        <p:cTn id="51" dur="1" fill="hold">
                                          <p:stCondLst>
                                            <p:cond delay="0"/>
                                          </p:stCondLst>
                                        </p:cTn>
                                        <p:tgtEl>
                                          <p:spTgt spid="3">
                                            <p:txEl>
                                              <p:pRg st="12" end="12"/>
                                            </p:txEl>
                                          </p:spTgt>
                                        </p:tgtEl>
                                        <p:attrNameLst>
                                          <p:attrName>style.visibility</p:attrName>
                                        </p:attrNameLst>
                                      </p:cBhvr>
                                      <p:to>
                                        <p:strVal val="visible"/>
                                      </p:to>
                                    </p:set>
                                    <p:animEffect transition="in" filter="wipe(left)">
                                      <p:cBhvr>
                                        <p:cTn id="52" dur="50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Техника «Чтение с остановками»</a:t>
            </a:r>
            <a:endParaRPr lang="ru-RU" dirty="0"/>
          </a:p>
        </p:txBody>
      </p:sp>
      <p:sp>
        <p:nvSpPr>
          <p:cNvPr id="3" name="Содержимое 2"/>
          <p:cNvSpPr>
            <a:spLocks noGrp="1"/>
          </p:cNvSpPr>
          <p:nvPr>
            <p:ph sz="quarter" idx="1"/>
          </p:nvPr>
        </p:nvSpPr>
        <p:spPr>
          <a:xfrm>
            <a:off x="301752" y="1628800"/>
            <a:ext cx="8503920" cy="4680520"/>
          </a:xfrm>
        </p:spPr>
        <p:txBody>
          <a:bodyPr>
            <a:normAutofit fontScale="85000" lnSpcReduction="20000"/>
          </a:bodyPr>
          <a:lstStyle/>
          <a:p>
            <a:pPr>
              <a:buNone/>
            </a:pPr>
            <a:r>
              <a:rPr lang="ru-RU" sz="2400" dirty="0" smtClean="0"/>
              <a:t>  Солон провел мудрую реформу. Он приказал отпустить на волю всех рабов. С этого времени рабов в Афинах больше не стало.</a:t>
            </a:r>
          </a:p>
          <a:p>
            <a:r>
              <a:rPr lang="ru-RU" sz="2000" i="1" dirty="0" smtClean="0"/>
              <a:t>(Солон не отменял рабство в Афинах, Он приказал дать свободу своим землякам, чужестранцы же остались рабами).</a:t>
            </a:r>
          </a:p>
          <a:p>
            <a:endParaRPr lang="ru-RU" sz="2000" dirty="0" smtClean="0"/>
          </a:p>
          <a:p>
            <a:pPr>
              <a:buNone/>
            </a:pPr>
            <a:r>
              <a:rPr lang="ru-RU" sz="2400" dirty="0" smtClean="0"/>
              <a:t>Спартанские юноши отличались грамотностью. Они писали без единой ошибки, очень много читали. По своему образованию спартанцы превосходили всех других греков. </a:t>
            </a:r>
          </a:p>
          <a:p>
            <a:r>
              <a:rPr lang="ru-RU" sz="2000" i="1" dirty="0" smtClean="0"/>
              <a:t>(Спартанцы </a:t>
            </a:r>
            <a:r>
              <a:rPr lang="ru-RU" sz="2000" i="1" dirty="0" smtClean="0"/>
              <a:t>были малограмотными, важными считали физические упражнения).</a:t>
            </a:r>
          </a:p>
          <a:p>
            <a:pPr>
              <a:buNone/>
            </a:pPr>
            <a:endParaRPr lang="ru-RU" sz="2800" dirty="0" smtClean="0"/>
          </a:p>
          <a:p>
            <a:pPr>
              <a:buNone/>
            </a:pPr>
            <a:r>
              <a:rPr lang="ru-RU" sz="2400" dirty="0" smtClean="0"/>
              <a:t>Илоты, коренные жители Спарты, были равноправными гражданами государства, занимались в основном торговлей и ремеслом, которые также процветали здесь.</a:t>
            </a:r>
          </a:p>
          <a:p>
            <a:r>
              <a:rPr lang="ru-RU" sz="2000" i="1" dirty="0" smtClean="0"/>
              <a:t>(Илоты </a:t>
            </a:r>
            <a:r>
              <a:rPr lang="ru-RU" sz="2000" i="1" dirty="0" smtClean="0"/>
              <a:t>– бесправное население Спарты, которое занималось в основном земледелием).</a:t>
            </a:r>
          </a:p>
          <a:p>
            <a:r>
              <a:rPr lang="ru-RU" sz="2000" i="1" dirty="0" smtClean="0"/>
              <a:t>(Торговля </a:t>
            </a:r>
            <a:r>
              <a:rPr lang="ru-RU" sz="2000" i="1" dirty="0" smtClean="0"/>
              <a:t>и ремесло не были развиты в Спарте).</a:t>
            </a:r>
          </a:p>
          <a:p>
            <a:endParaRPr lang="ru-RU" dirty="0"/>
          </a:p>
        </p:txBody>
      </p:sp>
    </p:spTree>
  </p:cSld>
  <p:clrMapOvr>
    <a:masterClrMapping/>
  </p:clrMapOvr>
  <p:transition advTm="5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8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800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800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left)">
                                      <p:cBhvr>
                                        <p:cTn id="17" dur="5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800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800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left)">
                                      <p:cBhvr>
                                        <p:cTn id="27" dur="50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800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wipe(left)">
                                      <p:cBhvr>
                                        <p:cTn id="32" dur="50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800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wipe(left)">
                                      <p:cBhvr>
                                        <p:cTn id="37" dur="5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i="1" dirty="0" smtClean="0"/>
              <a:t>Заполните пропуски в тексте</a:t>
            </a:r>
            <a:endParaRPr lang="ru-RU" sz="3200" dirty="0"/>
          </a:p>
        </p:txBody>
      </p:sp>
      <p:sp>
        <p:nvSpPr>
          <p:cNvPr id="3" name="Содержимое 2"/>
          <p:cNvSpPr>
            <a:spLocks noGrp="1"/>
          </p:cNvSpPr>
          <p:nvPr>
            <p:ph sz="quarter" idx="1"/>
          </p:nvPr>
        </p:nvSpPr>
        <p:spPr>
          <a:xfrm>
            <a:off x="251520" y="1700808"/>
            <a:ext cx="8503920" cy="4572000"/>
          </a:xfrm>
        </p:spPr>
        <p:txBody>
          <a:bodyPr>
            <a:normAutofit fontScale="70000" lnSpcReduction="20000"/>
          </a:bodyPr>
          <a:lstStyle/>
          <a:p>
            <a:pPr algn="ctr">
              <a:buNone/>
            </a:pPr>
            <a:r>
              <a:rPr lang="ru-RU" b="1" dirty="0" smtClean="0"/>
              <a:t>«Закрой окно!»</a:t>
            </a:r>
            <a:endParaRPr lang="ru-RU" dirty="0" smtClean="0"/>
          </a:p>
          <a:p>
            <a:r>
              <a:rPr lang="ru-RU" i="1" dirty="0" smtClean="0"/>
              <a:t>Укажите пропущенные </a:t>
            </a:r>
            <a:r>
              <a:rPr lang="ru-RU" i="1" dirty="0" smtClean="0"/>
              <a:t>в тексте имена</a:t>
            </a:r>
            <a:r>
              <a:rPr lang="ru-RU" i="1" dirty="0" smtClean="0"/>
              <a:t>, даты, географические названия. Впишите в каждый пропуск слова так, чтобы в целом получался </a:t>
            </a:r>
            <a:r>
              <a:rPr lang="ru-RU" i="1" dirty="0" smtClean="0"/>
              <a:t>связный </a:t>
            </a:r>
            <a:r>
              <a:rPr lang="ru-RU" i="1" dirty="0" smtClean="0"/>
              <a:t>рассказ.</a:t>
            </a:r>
          </a:p>
          <a:p>
            <a:endParaRPr lang="ru-RU" dirty="0" smtClean="0"/>
          </a:p>
          <a:p>
            <a:pPr>
              <a:buNone/>
            </a:pPr>
            <a:r>
              <a:rPr lang="ru-RU" dirty="0" smtClean="0"/>
              <a:t>    Во 2-ой половине IX века у восточных славян возникает государство, в котором образуются сначала 2 центра ( ______ ) и (_______). В (_____)году князь(__________) объединяет эти центры, появляется единое государство - ( ) Русь.</a:t>
            </a:r>
          </a:p>
          <a:p>
            <a:pPr>
              <a:buNone/>
            </a:pPr>
            <a:r>
              <a:rPr lang="ru-RU" dirty="0" smtClean="0"/>
              <a:t>    Основными занятиями князей были военные походы, сбор и сбыт дани. До княгини (__________) сбор дани назывался </a:t>
            </a:r>
            <a:r>
              <a:rPr lang="ru-RU" dirty="0" smtClean="0"/>
              <a:t>(__________), после </a:t>
            </a:r>
            <a:r>
              <a:rPr lang="ru-RU" dirty="0" smtClean="0"/>
              <a:t>убийства князя Игоря в (_____) году она изменила систему сбора дани. Были установлены новые нормы, их называли (________). Также </a:t>
            </a:r>
            <a:r>
              <a:rPr lang="ru-RU" dirty="0" smtClean="0"/>
              <a:t>княгиня определила </a:t>
            </a:r>
            <a:r>
              <a:rPr lang="ru-RU" dirty="0" smtClean="0"/>
              <a:t>места для сбора дани </a:t>
            </a:r>
            <a:r>
              <a:rPr lang="ru-RU" dirty="0" smtClean="0"/>
              <a:t>– (_________). </a:t>
            </a:r>
            <a:r>
              <a:rPr lang="ru-RU" dirty="0" smtClean="0"/>
              <a:t>Нередко в военных походах князья погибали. Так случилось с сыном Игоря и Ольги (____________), которого убили (________).</a:t>
            </a:r>
          </a:p>
          <a:p>
            <a:endParaRPr lang="ru-RU" dirty="0"/>
          </a:p>
        </p:txBody>
      </p:sp>
    </p:spTree>
  </p:cSld>
  <p:clrMapOvr>
    <a:masterClrMapping/>
  </p:clrMapOvr>
  <p:transition advTm="5000">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normAutofit fontScale="92500" lnSpcReduction="20000"/>
          </a:bodyPr>
          <a:lstStyle/>
          <a:p>
            <a:pPr>
              <a:buNone/>
            </a:pPr>
            <a:r>
              <a:rPr lang="ru-RU" dirty="0" smtClean="0"/>
              <a:t>   Во 2-ой половине IX века у восточных славян возникает государство, в котором образуются сначала 2 центра </a:t>
            </a:r>
            <a:r>
              <a:rPr lang="ru-RU" i="1" dirty="0" smtClean="0">
                <a:solidFill>
                  <a:srgbClr val="FF0000"/>
                </a:solidFill>
              </a:rPr>
              <a:t>Новгород</a:t>
            </a:r>
            <a:r>
              <a:rPr lang="ru-RU" dirty="0" smtClean="0"/>
              <a:t> и </a:t>
            </a:r>
            <a:r>
              <a:rPr lang="ru-RU" i="1" dirty="0" smtClean="0">
                <a:solidFill>
                  <a:srgbClr val="FF0000"/>
                </a:solidFill>
              </a:rPr>
              <a:t>Киев</a:t>
            </a:r>
            <a:r>
              <a:rPr lang="ru-RU" dirty="0" smtClean="0"/>
              <a:t>. В </a:t>
            </a:r>
            <a:r>
              <a:rPr lang="ru-RU" i="1" dirty="0" smtClean="0">
                <a:solidFill>
                  <a:srgbClr val="FF0000"/>
                </a:solidFill>
              </a:rPr>
              <a:t>882 </a:t>
            </a:r>
            <a:r>
              <a:rPr lang="ru-RU" dirty="0" smtClean="0"/>
              <a:t>году князь Олег объединяет эти центры, появляется единое государство – </a:t>
            </a:r>
            <a:r>
              <a:rPr lang="ru-RU" i="1" dirty="0" smtClean="0">
                <a:solidFill>
                  <a:srgbClr val="FF0000"/>
                </a:solidFill>
              </a:rPr>
              <a:t>Древняя</a:t>
            </a:r>
            <a:r>
              <a:rPr lang="ru-RU" dirty="0" smtClean="0"/>
              <a:t> Русь.</a:t>
            </a:r>
          </a:p>
          <a:p>
            <a:pPr>
              <a:buNone/>
            </a:pPr>
            <a:r>
              <a:rPr lang="ru-RU" dirty="0" smtClean="0"/>
              <a:t>   Основными занятиями князей были военные походы, сбор и сбыт дани. До княгини </a:t>
            </a:r>
            <a:r>
              <a:rPr lang="ru-RU" i="1" dirty="0" smtClean="0">
                <a:solidFill>
                  <a:srgbClr val="FF0000"/>
                </a:solidFill>
              </a:rPr>
              <a:t>Ольги</a:t>
            </a:r>
            <a:r>
              <a:rPr lang="ru-RU" dirty="0" smtClean="0"/>
              <a:t> сбор дани назывался </a:t>
            </a:r>
            <a:r>
              <a:rPr lang="ru-RU" i="1" dirty="0" smtClean="0">
                <a:solidFill>
                  <a:srgbClr val="FF0000"/>
                </a:solidFill>
              </a:rPr>
              <a:t>полюдье</a:t>
            </a:r>
            <a:r>
              <a:rPr lang="ru-RU" dirty="0" smtClean="0"/>
              <a:t>, после убийства князя Игоря в </a:t>
            </a:r>
            <a:r>
              <a:rPr lang="ru-RU" i="1" dirty="0" smtClean="0">
                <a:solidFill>
                  <a:srgbClr val="FF0000"/>
                </a:solidFill>
              </a:rPr>
              <a:t>945</a:t>
            </a:r>
            <a:r>
              <a:rPr lang="ru-RU" dirty="0" smtClean="0"/>
              <a:t> году она изменила систему сбора дани. Были установлены новые нормы, их называли </a:t>
            </a:r>
            <a:r>
              <a:rPr lang="ru-RU" i="1" dirty="0" smtClean="0">
                <a:solidFill>
                  <a:srgbClr val="FF0000"/>
                </a:solidFill>
              </a:rPr>
              <a:t>уроки</a:t>
            </a:r>
            <a:r>
              <a:rPr lang="ru-RU" dirty="0" smtClean="0"/>
              <a:t>. Также </a:t>
            </a:r>
            <a:r>
              <a:rPr lang="ru-RU" dirty="0" smtClean="0"/>
              <a:t>княгиня </a:t>
            </a:r>
            <a:r>
              <a:rPr lang="ru-RU" dirty="0" smtClean="0"/>
              <a:t>определила места для сбора дани – это </a:t>
            </a:r>
            <a:r>
              <a:rPr lang="ru-RU" i="1" dirty="0" smtClean="0">
                <a:solidFill>
                  <a:srgbClr val="FF0000"/>
                </a:solidFill>
              </a:rPr>
              <a:t>погосты</a:t>
            </a:r>
            <a:r>
              <a:rPr lang="ru-RU" dirty="0" smtClean="0"/>
              <a:t>. Нередко в военных походах князья погибали. Так случилось с сыном Игоря и Ольги </a:t>
            </a:r>
            <a:r>
              <a:rPr lang="ru-RU" i="1" dirty="0" smtClean="0">
                <a:solidFill>
                  <a:srgbClr val="FF0000"/>
                </a:solidFill>
              </a:rPr>
              <a:t>Святославом</a:t>
            </a:r>
            <a:r>
              <a:rPr lang="ru-RU" dirty="0" smtClean="0"/>
              <a:t>, которого убили </a:t>
            </a:r>
            <a:r>
              <a:rPr lang="ru-RU" i="1" dirty="0" smtClean="0">
                <a:solidFill>
                  <a:srgbClr val="FF0000"/>
                </a:solidFill>
              </a:rPr>
              <a:t>печенеги</a:t>
            </a:r>
            <a:r>
              <a:rPr lang="ru-RU" dirty="0" smtClean="0"/>
              <a:t>.</a:t>
            </a:r>
          </a:p>
          <a:p>
            <a:endParaRPr lang="ru-RU" dirty="0"/>
          </a:p>
        </p:txBody>
      </p:sp>
      <p:sp>
        <p:nvSpPr>
          <p:cNvPr id="5" name="TextBox 4"/>
          <p:cNvSpPr txBox="1"/>
          <p:nvPr/>
        </p:nvSpPr>
        <p:spPr>
          <a:xfrm>
            <a:off x="683568" y="332656"/>
            <a:ext cx="7848872" cy="584775"/>
          </a:xfrm>
          <a:prstGeom prst="rect">
            <a:avLst/>
          </a:prstGeom>
          <a:noFill/>
        </p:spPr>
        <p:txBody>
          <a:bodyPr wrap="square" rtlCol="0">
            <a:spAutoFit/>
          </a:bodyPr>
          <a:lstStyle/>
          <a:p>
            <a:pPr algn="ctr"/>
            <a:r>
              <a:rPr lang="ru-RU" sz="3200" dirty="0" smtClean="0">
                <a:solidFill>
                  <a:schemeClr val="accent3">
                    <a:lumMod val="75000"/>
                  </a:schemeClr>
                </a:solidFill>
              </a:rPr>
              <a:t>Заполненный текст</a:t>
            </a:r>
            <a:endParaRPr lang="ru-RU" sz="3200" dirty="0">
              <a:solidFill>
                <a:schemeClr val="accent3">
                  <a:lumMod val="75000"/>
                </a:schemeClr>
              </a:solidFill>
            </a:endParaRPr>
          </a:p>
        </p:txBody>
      </p:sp>
    </p:spTree>
  </p:cSld>
  <p:clrMapOvr>
    <a:masterClrMapping/>
  </p:clrMapOvr>
  <p:transition advTm="5000">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dirty="0" smtClean="0"/>
              <a:t>Пометки на полях (</a:t>
            </a:r>
            <a:r>
              <a:rPr lang="ru-RU" i="1" dirty="0" err="1" smtClean="0"/>
              <a:t>инсерт</a:t>
            </a:r>
            <a:r>
              <a:rPr lang="ru-RU" i="1" dirty="0" smtClean="0"/>
              <a:t>, </a:t>
            </a:r>
            <a:r>
              <a:rPr lang="ru-RU" i="1" dirty="0" smtClean="0"/>
              <a:t>маркер)</a:t>
            </a:r>
            <a:endParaRPr lang="ru-RU" dirty="0"/>
          </a:p>
        </p:txBody>
      </p:sp>
      <p:sp>
        <p:nvSpPr>
          <p:cNvPr id="3" name="Содержимое 2"/>
          <p:cNvSpPr>
            <a:spLocks noGrp="1"/>
          </p:cNvSpPr>
          <p:nvPr>
            <p:ph sz="quarter" idx="1"/>
          </p:nvPr>
        </p:nvSpPr>
        <p:spPr/>
        <p:txBody>
          <a:bodyPr>
            <a:normAutofit fontScale="92500" lnSpcReduction="10000"/>
          </a:bodyPr>
          <a:lstStyle/>
          <a:p>
            <a:pPr algn="ctr"/>
            <a:r>
              <a:rPr lang="ru-RU" sz="2000" dirty="0" smtClean="0"/>
              <a:t>«+» – знал, «!» – новый материал (узнал), «?» – хочу узнать</a:t>
            </a:r>
          </a:p>
          <a:p>
            <a:pPr algn="ctr"/>
            <a:endParaRPr lang="ru-RU" sz="2000" dirty="0" smtClean="0"/>
          </a:p>
          <a:p>
            <a:pPr algn="ctr">
              <a:buNone/>
            </a:pPr>
            <a:r>
              <a:rPr lang="ru-RU" sz="2000" b="1" dirty="0" smtClean="0"/>
              <a:t>«Северная война»</a:t>
            </a:r>
          </a:p>
          <a:p>
            <a:pPr>
              <a:buNone/>
            </a:pPr>
            <a:r>
              <a:rPr lang="ru-RU" sz="2000" dirty="0" smtClean="0"/>
              <a:t>   </a:t>
            </a:r>
            <a:r>
              <a:rPr lang="ru-RU" sz="2000" dirty="0" smtClean="0">
                <a:solidFill>
                  <a:srgbClr val="FF0000"/>
                </a:solidFill>
              </a:rPr>
              <a:t>«!»</a:t>
            </a:r>
            <a:r>
              <a:rPr lang="ru-RU" sz="2000" dirty="0" smtClean="0"/>
              <a:t> Результатом войны стали следующие людские потери: со стороны России – 75 тыс. убитых, а шведы потеряли 175 тыс. убитыми. </a:t>
            </a:r>
            <a:r>
              <a:rPr lang="ru-RU" sz="2000" dirty="0" smtClean="0">
                <a:solidFill>
                  <a:srgbClr val="FF0000"/>
                </a:solidFill>
              </a:rPr>
              <a:t>«+» </a:t>
            </a:r>
            <a:r>
              <a:rPr lang="ru-RU" sz="2000" dirty="0" smtClean="0"/>
              <a:t>Итогом Северной войны 1700-1721 гг. стал </a:t>
            </a:r>
            <a:r>
              <a:rPr lang="ru-RU" sz="2000" dirty="0" err="1" smtClean="0"/>
              <a:t>Ништадтский</a:t>
            </a:r>
            <a:r>
              <a:rPr lang="ru-RU" sz="2000" dirty="0" smtClean="0"/>
              <a:t> мирный договор. Согласно </a:t>
            </a:r>
            <a:r>
              <a:rPr lang="ru-RU" sz="2000" dirty="0" smtClean="0"/>
              <a:t>договору </a:t>
            </a:r>
            <a:r>
              <a:rPr lang="ru-RU" sz="2000" dirty="0" smtClean="0"/>
              <a:t>в состав Российской Империи вошли </a:t>
            </a:r>
            <a:r>
              <a:rPr lang="ru-RU" sz="2000" dirty="0" err="1" smtClean="0"/>
              <a:t>Эстляндия</a:t>
            </a:r>
            <a:r>
              <a:rPr lang="ru-RU" sz="2000" dirty="0" smtClean="0"/>
              <a:t>, Карелия, южные земли Финляндии, Лифляндия (Ливония). </a:t>
            </a:r>
            <a:r>
              <a:rPr lang="ru-RU" sz="2000" dirty="0" smtClean="0">
                <a:solidFill>
                  <a:srgbClr val="FF0000"/>
                </a:solidFill>
              </a:rPr>
              <a:t>«!»</a:t>
            </a:r>
            <a:r>
              <a:rPr lang="ru-RU" sz="2000" dirty="0" smtClean="0"/>
              <a:t> Был произведен обмен военнопленными, все «преступники» и </a:t>
            </a:r>
            <a:r>
              <a:rPr lang="ru-RU" sz="2000" dirty="0" smtClean="0"/>
              <a:t>«перебежчики</a:t>
            </a:r>
            <a:r>
              <a:rPr lang="ru-RU" sz="2000" dirty="0" smtClean="0"/>
              <a:t>» с обеих сторон получили полную амнистию. Швеция же в результате войны не только потеряла статус мировой державы, но даже и своего короля: </a:t>
            </a:r>
            <a:r>
              <a:rPr lang="ru-RU" sz="2000" dirty="0" smtClean="0">
                <a:solidFill>
                  <a:srgbClr val="FF0000"/>
                </a:solidFill>
              </a:rPr>
              <a:t>«?»</a:t>
            </a:r>
            <a:r>
              <a:rPr lang="ru-RU" sz="2000" dirty="0" smtClean="0"/>
              <a:t> Карл XII был убит при осаде </a:t>
            </a:r>
            <a:r>
              <a:rPr lang="ru-RU" sz="2000" dirty="0" err="1" smtClean="0"/>
              <a:t>Фредриксхальда</a:t>
            </a:r>
            <a:r>
              <a:rPr lang="ru-RU" sz="2000" dirty="0" smtClean="0"/>
              <a:t> 30 ноября 1718 года. </a:t>
            </a:r>
            <a:r>
              <a:rPr lang="ru-RU" sz="2000" dirty="0" smtClean="0">
                <a:solidFill>
                  <a:srgbClr val="FF0000"/>
                </a:solidFill>
              </a:rPr>
              <a:t>«+»</a:t>
            </a:r>
            <a:r>
              <a:rPr lang="ru-RU" sz="2000" dirty="0" smtClean="0"/>
              <a:t> Таким образом, по итогам Северной войны Россия получила земли на берегу Балтийского моря, что было очень важно для Петра Великого, мечтавшего сделать свою страну морской державой.</a:t>
            </a:r>
          </a:p>
          <a:p>
            <a:pPr>
              <a:buNone/>
            </a:pPr>
            <a:endParaRPr lang="ru-RU" sz="2000" b="1" dirty="0" smtClean="0"/>
          </a:p>
          <a:p>
            <a:endParaRPr lang="ru-RU" dirty="0"/>
          </a:p>
        </p:txBody>
      </p:sp>
    </p:spTree>
  </p:cSld>
  <p:clrMapOvr>
    <a:masterClrMapping/>
  </p:clrMapOvr>
  <p:transition advTm="5000">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r>
              <a:rPr lang="ru-RU" dirty="0" smtClean="0"/>
              <a:t>Кластер</a:t>
            </a:r>
            <a:endParaRPr lang="ru-RU" dirty="0"/>
          </a:p>
        </p:txBody>
      </p:sp>
      <p:sp>
        <p:nvSpPr>
          <p:cNvPr id="7" name="Содержимое 6"/>
          <p:cNvSpPr>
            <a:spLocks noGrp="1"/>
          </p:cNvSpPr>
          <p:nvPr>
            <p:ph sz="quarter" idx="1"/>
          </p:nvPr>
        </p:nvSpPr>
        <p:spPr>
          <a:xfrm>
            <a:off x="301752" y="1844824"/>
            <a:ext cx="8503920" cy="4254224"/>
          </a:xfrm>
        </p:spPr>
        <p:txBody>
          <a:bodyPr/>
          <a:lstStyle/>
          <a:p>
            <a:r>
              <a:rPr lang="ru-RU" b="1" i="1" dirty="0" smtClean="0"/>
              <a:t>Кластер</a:t>
            </a:r>
            <a:r>
              <a:rPr lang="ru-RU" dirty="0" smtClean="0"/>
              <a:t> — это графическая форма организации информации, когда выделяются основные смысловые единицы, </a:t>
            </a:r>
            <a:r>
              <a:rPr lang="ru-RU" dirty="0" smtClean="0"/>
              <a:t>фиксируемые </a:t>
            </a:r>
            <a:r>
              <a:rPr lang="ru-RU" dirty="0" smtClean="0"/>
              <a:t>в виде схемы с обозначением всех связей между ними. Он представляет собой изображение, способствующее систематизации и обобщению учебного материала.</a:t>
            </a:r>
          </a:p>
          <a:p>
            <a:endParaRPr lang="ru-RU" dirty="0"/>
          </a:p>
        </p:txBody>
      </p:sp>
    </p:spTree>
  </p:cSld>
  <p:clrMapOvr>
    <a:masterClrMapping/>
  </p:clrMapOvr>
  <p:transition advTm="5000">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p:nvPr/>
        </p:nvPicPr>
        <p:blipFill>
          <a:blip r:embed="rId2" cstate="print">
            <a:lum contrast="20000"/>
            <a:extLst>
              <a:ext uri="{28A0092B-C50C-407E-A947-70E740481C1C}">
                <a14:useLocalDpi xmlns:a14="http://schemas.microsoft.com/office/drawing/2010/main" val="0"/>
              </a:ext>
            </a:extLst>
          </a:blip>
          <a:srcRect/>
          <a:stretch>
            <a:fillRect/>
          </a:stretch>
        </p:blipFill>
        <p:spPr bwMode="auto">
          <a:xfrm>
            <a:off x="467545" y="404664"/>
            <a:ext cx="8136904" cy="5760640"/>
          </a:xfrm>
          <a:prstGeom prst="rect">
            <a:avLst/>
          </a:prstGeom>
          <a:ln>
            <a:noFill/>
          </a:ln>
          <a:effectLst>
            <a:glow rad="101600">
              <a:schemeClr val="accent3">
                <a:satMod val="175000"/>
                <a:alpha val="40000"/>
              </a:schemeClr>
            </a:glow>
            <a:outerShdw blurRad="50800" dist="38100" dir="8100000" algn="tr" rotWithShape="0">
              <a:prstClr val="black">
                <a:alpha val="40000"/>
              </a:prstClr>
            </a:outerShdw>
            <a:softEdge rad="112500"/>
          </a:effectLst>
        </p:spPr>
      </p:pic>
    </p:spTree>
  </p:cSld>
  <p:clrMapOvr>
    <a:masterClrMapping/>
  </p:clrMapOvr>
  <p:transition advTm="5000">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cstate="print">
            <a:lum contrast="10000"/>
            <a:extLst>
              <a:ext uri="{28A0092B-C50C-407E-A947-70E740481C1C}">
                <a14:useLocalDpi xmlns:a14="http://schemas.microsoft.com/office/drawing/2010/main" val="0"/>
              </a:ext>
            </a:extLst>
          </a:blip>
          <a:srcRect/>
          <a:stretch>
            <a:fillRect/>
          </a:stretch>
        </p:blipFill>
        <p:spPr bwMode="auto">
          <a:xfrm>
            <a:off x="611561" y="548680"/>
            <a:ext cx="7848872" cy="5544616"/>
          </a:xfrm>
          <a:prstGeom prst="rect">
            <a:avLst/>
          </a:prstGeom>
          <a:ln>
            <a:noFill/>
          </a:ln>
          <a:effectLst>
            <a:glow rad="101600">
              <a:schemeClr val="accent3">
                <a:satMod val="175000"/>
                <a:alpha val="40000"/>
              </a:schemeClr>
            </a:glow>
            <a:outerShdw blurRad="50800" dist="38100" dir="8100000" algn="tr" rotWithShape="0">
              <a:prstClr val="black">
                <a:alpha val="40000"/>
              </a:prstClr>
            </a:outerShdw>
            <a:softEdge rad="112500"/>
          </a:effectLst>
        </p:spPr>
      </p:pic>
    </p:spTree>
  </p:cSld>
  <p:clrMapOvr>
    <a:masterClrMapping/>
  </p:clrMapOvr>
  <p:transition advTm="500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Рефлексия настроения</a:t>
            </a:r>
            <a:endParaRPr lang="ru-RU" dirty="0"/>
          </a:p>
        </p:txBody>
      </p:sp>
      <p:sp>
        <p:nvSpPr>
          <p:cNvPr id="4" name="Содержимое 3"/>
          <p:cNvSpPr>
            <a:spLocks noGrp="1"/>
          </p:cNvSpPr>
          <p:nvPr>
            <p:ph sz="quarter" idx="1"/>
          </p:nvPr>
        </p:nvSpPr>
        <p:spPr/>
        <p:txBody>
          <a:bodyPr/>
          <a:lstStyle/>
          <a:p>
            <a:pPr algn="just"/>
            <a:r>
              <a:rPr lang="ru-RU" sz="2000" dirty="0" smtClean="0"/>
              <a:t>Проведение  рефлексии  настроения и эмоционального состояния целесообразно в начале урока с целью установления эмоционального контакта с группой и в конце деятельности. Применяются карточки с изображением лиц, цветовое изображение настроения.</a:t>
            </a:r>
          </a:p>
          <a:p>
            <a:endParaRPr lang="ru-RU" dirty="0"/>
          </a:p>
        </p:txBody>
      </p:sp>
      <p:pic>
        <p:nvPicPr>
          <p:cNvPr id="5" name="Рисунок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9632" y="3356992"/>
            <a:ext cx="6552728" cy="2880320"/>
          </a:xfrm>
          <a:prstGeom prst="rect">
            <a:avLst/>
          </a:prstGeom>
          <a:ln>
            <a:noFill/>
          </a:ln>
          <a:effectLst>
            <a:outerShdw blurRad="50800" dist="38100" dir="5400000" algn="t" rotWithShape="0">
              <a:prstClr val="black">
                <a:alpha val="40000"/>
              </a:prstClr>
            </a:outerShdw>
            <a:softEdge rad="63500"/>
          </a:effectLst>
        </p:spPr>
      </p:pic>
    </p:spTree>
  </p:cSld>
  <p:clrMapOvr>
    <a:masterClrMapping/>
  </p:clrMapOvr>
  <p:transition advTm="5000">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4" name="Picture 4" descr="Marina Levonovna ~ Beesona.Ru"/>
          <p:cNvPicPr>
            <a:picLocks noChangeAspect="1" noChangeArrowheads="1"/>
          </p:cNvPicPr>
          <p:nvPr/>
        </p:nvPicPr>
        <p:blipFill>
          <a:blip r:embed="rId2" cstate="print"/>
          <a:srcRect/>
          <a:stretch>
            <a:fillRect/>
          </a:stretch>
        </p:blipFill>
        <p:spPr bwMode="auto">
          <a:xfrm>
            <a:off x="5796136" y="3645024"/>
            <a:ext cx="2952328" cy="2520280"/>
          </a:xfrm>
          <a:prstGeom prst="rect">
            <a:avLst/>
          </a:prstGeom>
          <a:noFill/>
          <a:effectLst>
            <a:glow rad="139700">
              <a:schemeClr val="accent3">
                <a:satMod val="175000"/>
                <a:alpha val="40000"/>
              </a:schemeClr>
            </a:glow>
            <a:outerShdw blurRad="50800" dist="38100" dir="8100000" algn="tr" rotWithShape="0">
              <a:prstClr val="black">
                <a:alpha val="40000"/>
              </a:prstClr>
            </a:outerShdw>
          </a:effectLst>
        </p:spPr>
      </p:pic>
      <p:sp>
        <p:nvSpPr>
          <p:cNvPr id="2" name="Заголовок 1"/>
          <p:cNvSpPr>
            <a:spLocks noGrp="1"/>
          </p:cNvSpPr>
          <p:nvPr>
            <p:ph type="title"/>
          </p:nvPr>
        </p:nvSpPr>
        <p:spPr/>
        <p:txBody>
          <a:bodyPr/>
          <a:lstStyle/>
          <a:p>
            <a:r>
              <a:rPr lang="ru-RU" dirty="0" smtClean="0"/>
              <a:t>Техника «Благодарю»</a:t>
            </a:r>
            <a:endParaRPr lang="ru-RU" dirty="0"/>
          </a:p>
        </p:txBody>
      </p:sp>
      <p:sp>
        <p:nvSpPr>
          <p:cNvPr id="3" name="Содержимое 2"/>
          <p:cNvSpPr>
            <a:spLocks noGrp="1"/>
          </p:cNvSpPr>
          <p:nvPr>
            <p:ph sz="quarter" idx="1"/>
          </p:nvPr>
        </p:nvSpPr>
        <p:spPr>
          <a:xfrm>
            <a:off x="301752" y="1700808"/>
            <a:ext cx="8503920" cy="4398240"/>
          </a:xfrm>
        </p:spPr>
        <p:txBody>
          <a:bodyPr>
            <a:normAutofit/>
          </a:bodyPr>
          <a:lstStyle/>
          <a:p>
            <a:r>
              <a:rPr lang="ru-RU" sz="2000" dirty="0" smtClean="0"/>
              <a:t>В конце урока учитель предлагает каждому ученику выбрать только одного из ребят, кому хочется сказать спасибо за сотрудничество и пояснить, в чем именно это сотрудничество проявилось. (Учителя из числа выбираемых следует исключить). Благодарственное слово педагога является завершающим. При этом он выбирает тех, кому досталось наименьшее количество комплиментов, стараясь найти убедительные слова признательности и этому участнику событий.</a:t>
            </a:r>
          </a:p>
          <a:p>
            <a:endParaRPr lang="ru-RU" dirty="0"/>
          </a:p>
        </p:txBody>
      </p:sp>
    </p:spTree>
  </p:cSld>
  <p:clrMapOvr>
    <a:masterClrMapping/>
  </p:clrMapOvr>
  <p:transition advTm="5000">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Рефлексия деятельности</a:t>
            </a:r>
            <a:endParaRPr lang="ru-RU" dirty="0"/>
          </a:p>
        </p:txBody>
      </p:sp>
      <p:pic>
        <p:nvPicPr>
          <p:cNvPr id="4" name="Содержимое 3" descr="лесенка успеха.png"/>
          <p:cNvPicPr>
            <a:picLocks noGrp="1" noChangeAspect="1"/>
          </p:cNvPicPr>
          <p:nvPr>
            <p:ph sz="quarter" idx="1"/>
          </p:nvPr>
        </p:nvPicPr>
        <p:blipFill>
          <a:blip r:embed="rId2" cstate="print"/>
          <a:stretch>
            <a:fillRect/>
          </a:stretch>
        </p:blipFill>
        <p:spPr>
          <a:xfrm>
            <a:off x="467544" y="1700808"/>
            <a:ext cx="8208912" cy="4608512"/>
          </a:xfrm>
          <a:prstGeom prst="round2DiagRect">
            <a:avLst>
              <a:gd name="adj1" fmla="val 16667"/>
              <a:gd name="adj2" fmla="val 0"/>
            </a:avLst>
          </a:prstGeom>
          <a:ln w="88900" cap="sq">
            <a:solidFill>
              <a:srgbClr val="FFFFFF"/>
            </a:solidFill>
            <a:miter lim="800000"/>
          </a:ln>
          <a:effectLst>
            <a:glow rad="139700">
              <a:schemeClr val="accent3">
                <a:satMod val="175000"/>
                <a:alpha val="40000"/>
              </a:schemeClr>
            </a:glow>
            <a:outerShdw blurRad="254000" algn="tl" rotWithShape="0">
              <a:srgbClr val="000000">
                <a:alpha val="43000"/>
              </a:srgbClr>
            </a:outerShdw>
            <a:softEdge rad="63500"/>
          </a:effectLst>
        </p:spPr>
      </p:pic>
    </p:spTree>
  </p:cSld>
  <p:clrMapOvr>
    <a:masterClrMapping/>
  </p:clrMapOvr>
  <p:transition advTm="500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sz="half" idx="2"/>
          </p:nvPr>
        </p:nvSpPr>
        <p:spPr>
          <a:xfrm>
            <a:off x="381000" y="990600"/>
            <a:ext cx="2318792" cy="5257800"/>
          </a:xfrm>
        </p:spPr>
        <p:txBody>
          <a:bodyPr>
            <a:normAutofit/>
          </a:bodyPr>
          <a:lstStyle/>
          <a:p>
            <a:r>
              <a:rPr lang="ru-RU" sz="1800" dirty="0" smtClean="0"/>
              <a:t>В конце урока </a:t>
            </a:r>
            <a:r>
              <a:rPr lang="ru-RU" sz="1800" dirty="0" smtClean="0"/>
              <a:t>дается </a:t>
            </a:r>
            <a:r>
              <a:rPr lang="ru-RU" sz="1800" dirty="0" smtClean="0"/>
              <a:t> </a:t>
            </a:r>
            <a:r>
              <a:rPr lang="ru-RU" sz="1800" dirty="0" smtClean="0"/>
              <a:t>анкета, </a:t>
            </a:r>
            <a:r>
              <a:rPr lang="ru-RU" sz="1800" dirty="0" smtClean="0"/>
              <a:t>которая позволяет осуществить самоанализ, дать качественную и количественную оценку уроку.</a:t>
            </a:r>
            <a:endParaRPr lang="ru-RU" sz="1800" dirty="0"/>
          </a:p>
        </p:txBody>
      </p:sp>
      <p:pic>
        <p:nvPicPr>
          <p:cNvPr id="9" name="Рисунок 8" descr="рефлекси яанкета.jpg"/>
          <p:cNvPicPr>
            <a:picLocks noGrp="1" noChangeAspect="1"/>
          </p:cNvPicPr>
          <p:nvPr>
            <p:ph type="pic" idx="1"/>
          </p:nvPr>
        </p:nvPicPr>
        <p:blipFill>
          <a:blip r:embed="rId2" cstate="print"/>
          <a:stretch>
            <a:fillRect/>
          </a:stretch>
        </p:blipFill>
        <p:spPr>
          <a:xfrm>
            <a:off x="3059832" y="764704"/>
            <a:ext cx="5760640" cy="5472608"/>
          </a:xfrm>
        </p:spPr>
      </p:pic>
    </p:spTree>
  </p:cSld>
  <p:clrMapOvr>
    <a:masterClrMapping/>
  </p:clrMapOvr>
  <p:transition advTm="5000">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00375" y="1124744"/>
            <a:ext cx="5867400" cy="5123656"/>
          </a:xfrm>
          <a:solidFill>
            <a:schemeClr val="bg1"/>
          </a:solidFill>
          <a:ln>
            <a:solidFill>
              <a:schemeClr val="bg1"/>
            </a:solidFill>
          </a:ln>
        </p:spPr>
        <p:txBody>
          <a:bodyPr/>
          <a:lstStyle/>
          <a:p>
            <a:pPr algn="ctr"/>
            <a:r>
              <a:rPr lang="ru-RU" sz="2000" b="0" dirty="0" smtClean="0">
                <a:solidFill>
                  <a:schemeClr val="accent1">
                    <a:lumMod val="75000"/>
                  </a:schemeClr>
                </a:solidFill>
              </a:rPr>
              <a:t>Я узнал…</a:t>
            </a:r>
            <a:br>
              <a:rPr lang="ru-RU" sz="2000" b="0" dirty="0" smtClean="0">
                <a:solidFill>
                  <a:schemeClr val="accent1">
                    <a:lumMod val="75000"/>
                  </a:schemeClr>
                </a:solidFill>
              </a:rPr>
            </a:br>
            <a:r>
              <a:rPr lang="ru-RU" sz="2000" b="0" dirty="0" smtClean="0">
                <a:solidFill>
                  <a:schemeClr val="accent1">
                    <a:lumMod val="75000"/>
                  </a:schemeClr>
                </a:solidFill>
              </a:rPr>
              <a:t>Мне больше всего удалось…</a:t>
            </a:r>
            <a:br>
              <a:rPr lang="ru-RU" sz="2000" b="0" dirty="0" smtClean="0">
                <a:solidFill>
                  <a:schemeClr val="accent1">
                    <a:lumMod val="75000"/>
                  </a:schemeClr>
                </a:solidFill>
              </a:rPr>
            </a:br>
            <a:r>
              <a:rPr lang="ru-RU" sz="2000" b="0" dirty="0" smtClean="0">
                <a:solidFill>
                  <a:schemeClr val="accent1">
                    <a:lumMod val="75000"/>
                  </a:schemeClr>
                </a:solidFill>
              </a:rPr>
              <a:t>Я чувствовал…</a:t>
            </a:r>
            <a:br>
              <a:rPr lang="ru-RU" sz="2000" b="0" dirty="0" smtClean="0">
                <a:solidFill>
                  <a:schemeClr val="accent1">
                    <a:lumMod val="75000"/>
                  </a:schemeClr>
                </a:solidFill>
              </a:rPr>
            </a:br>
            <a:r>
              <a:rPr lang="ru-RU" sz="2000" b="0" dirty="0" smtClean="0">
                <a:solidFill>
                  <a:schemeClr val="accent1">
                    <a:lumMod val="75000"/>
                  </a:schemeClr>
                </a:solidFill>
              </a:rPr>
              <a:t>Я думал…</a:t>
            </a:r>
            <a:br>
              <a:rPr lang="ru-RU" sz="2000" b="0" dirty="0" smtClean="0">
                <a:solidFill>
                  <a:schemeClr val="accent1">
                    <a:lumMod val="75000"/>
                  </a:schemeClr>
                </a:solidFill>
              </a:rPr>
            </a:br>
            <a:r>
              <a:rPr lang="ru-RU" sz="2000" b="0" dirty="0" smtClean="0">
                <a:solidFill>
                  <a:schemeClr val="accent1">
                    <a:lumMod val="75000"/>
                  </a:schemeClr>
                </a:solidFill>
              </a:rPr>
              <a:t>Я приобрел…</a:t>
            </a:r>
            <a:br>
              <a:rPr lang="ru-RU" sz="2000" b="0" dirty="0" smtClean="0">
                <a:solidFill>
                  <a:schemeClr val="accent1">
                    <a:lumMod val="75000"/>
                  </a:schemeClr>
                </a:solidFill>
              </a:rPr>
            </a:br>
            <a:r>
              <a:rPr lang="ru-RU" sz="2000" b="0" dirty="0" smtClean="0">
                <a:solidFill>
                  <a:schemeClr val="accent1">
                    <a:lumMod val="75000"/>
                  </a:schemeClr>
                </a:solidFill>
              </a:rPr>
              <a:t>Я получил от этого урока…</a:t>
            </a:r>
            <a:br>
              <a:rPr lang="ru-RU" sz="2000" b="0" dirty="0" smtClean="0">
                <a:solidFill>
                  <a:schemeClr val="accent1">
                    <a:lumMod val="75000"/>
                  </a:schemeClr>
                </a:solidFill>
              </a:rPr>
            </a:br>
            <a:r>
              <a:rPr lang="ru-RU" sz="2000" b="0" dirty="0" smtClean="0">
                <a:solidFill>
                  <a:schemeClr val="accent1">
                    <a:lumMod val="75000"/>
                  </a:schemeClr>
                </a:solidFill>
              </a:rPr>
              <a:t>За это я могу себя похвалить…</a:t>
            </a:r>
            <a:br>
              <a:rPr lang="ru-RU" sz="2000" b="0" dirty="0" smtClean="0">
                <a:solidFill>
                  <a:schemeClr val="accent1">
                    <a:lumMod val="75000"/>
                  </a:schemeClr>
                </a:solidFill>
              </a:rPr>
            </a:br>
            <a:r>
              <a:rPr lang="ru-RU" sz="2000" b="0" dirty="0" smtClean="0">
                <a:solidFill>
                  <a:schemeClr val="accent1">
                    <a:lumMod val="75000"/>
                  </a:schemeClr>
                </a:solidFill>
              </a:rPr>
              <a:t>Мне показалось важным…</a:t>
            </a:r>
            <a:br>
              <a:rPr lang="ru-RU" sz="2000" b="0" dirty="0" smtClean="0">
                <a:solidFill>
                  <a:schemeClr val="accent1">
                    <a:lumMod val="75000"/>
                  </a:schemeClr>
                </a:solidFill>
              </a:rPr>
            </a:br>
            <a:r>
              <a:rPr lang="ru-RU" sz="2000" b="0" dirty="0" smtClean="0">
                <a:solidFill>
                  <a:schemeClr val="accent1">
                    <a:lumMod val="75000"/>
                  </a:schemeClr>
                </a:solidFill>
              </a:rPr>
              <a:t>Было трудно…</a:t>
            </a:r>
            <a:br>
              <a:rPr lang="ru-RU" sz="2000" b="0" dirty="0" smtClean="0">
                <a:solidFill>
                  <a:schemeClr val="accent1">
                    <a:lumMod val="75000"/>
                  </a:schemeClr>
                </a:solidFill>
              </a:rPr>
            </a:br>
            <a:r>
              <a:rPr lang="ru-RU" sz="2000" b="0" dirty="0" smtClean="0">
                <a:solidFill>
                  <a:schemeClr val="accent1">
                    <a:lumMod val="75000"/>
                  </a:schemeClr>
                </a:solidFill>
              </a:rPr>
              <a:t>Я научился…</a:t>
            </a:r>
            <a:br>
              <a:rPr lang="ru-RU" sz="2000" b="0" dirty="0" smtClean="0">
                <a:solidFill>
                  <a:schemeClr val="accent1">
                    <a:lumMod val="75000"/>
                  </a:schemeClr>
                </a:solidFill>
              </a:rPr>
            </a:br>
            <a:r>
              <a:rPr lang="ru-RU" sz="2000" b="0" dirty="0" smtClean="0">
                <a:solidFill>
                  <a:schemeClr val="accent1">
                    <a:lumMod val="75000"/>
                  </a:schemeClr>
                </a:solidFill>
              </a:rPr>
              <a:t>Урок заставил задуматься…</a:t>
            </a:r>
            <a:br>
              <a:rPr lang="ru-RU" sz="2000" b="0" dirty="0" smtClean="0">
                <a:solidFill>
                  <a:schemeClr val="accent1">
                    <a:lumMod val="75000"/>
                  </a:schemeClr>
                </a:solidFill>
              </a:rPr>
            </a:br>
            <a:r>
              <a:rPr lang="ru-RU" sz="2000" b="0" dirty="0" smtClean="0">
                <a:solidFill>
                  <a:schemeClr val="accent1">
                    <a:lumMod val="75000"/>
                  </a:schemeClr>
                </a:solidFill>
              </a:rPr>
              <a:t>Урок навел меня на размышление…</a:t>
            </a:r>
            <a:br>
              <a:rPr lang="ru-RU" sz="2000" b="0" dirty="0" smtClean="0">
                <a:solidFill>
                  <a:schemeClr val="accent1">
                    <a:lumMod val="75000"/>
                  </a:schemeClr>
                </a:solidFill>
              </a:rPr>
            </a:br>
            <a:r>
              <a:rPr lang="ru-RU" sz="2000" b="0" dirty="0" smtClean="0">
                <a:solidFill>
                  <a:schemeClr val="accent1">
                    <a:lumMod val="75000"/>
                  </a:schemeClr>
                </a:solidFill>
              </a:rPr>
              <a:t>Над этим мне надо еще поработать…</a:t>
            </a:r>
            <a:br>
              <a:rPr lang="ru-RU" sz="2000" b="0" dirty="0" smtClean="0">
                <a:solidFill>
                  <a:schemeClr val="accent1">
                    <a:lumMod val="75000"/>
                  </a:schemeClr>
                </a:solidFill>
              </a:rPr>
            </a:br>
            <a:r>
              <a:rPr lang="ru-RU" sz="2000" b="0" dirty="0" smtClean="0">
                <a:solidFill>
                  <a:schemeClr val="accent1">
                    <a:lumMod val="75000"/>
                  </a:schemeClr>
                </a:solidFill>
              </a:rPr>
              <a:t>Я выбрал эти задания, потому что…</a:t>
            </a:r>
            <a:r>
              <a:rPr lang="ru-RU" dirty="0" smtClean="0"/>
              <a:t/>
            </a:r>
            <a:br>
              <a:rPr lang="ru-RU" dirty="0" smtClean="0"/>
            </a:br>
            <a:endParaRPr lang="ru-RU" dirty="0"/>
          </a:p>
        </p:txBody>
      </p:sp>
      <p:sp>
        <p:nvSpPr>
          <p:cNvPr id="4" name="Текст 3"/>
          <p:cNvSpPr>
            <a:spLocks noGrp="1"/>
          </p:cNvSpPr>
          <p:nvPr>
            <p:ph type="body" sz="half" idx="2"/>
          </p:nvPr>
        </p:nvSpPr>
        <p:spPr>
          <a:xfrm>
            <a:off x="251520" y="990600"/>
            <a:ext cx="2567880" cy="5257800"/>
          </a:xfrm>
        </p:spPr>
        <p:txBody>
          <a:bodyPr>
            <a:normAutofit/>
          </a:bodyPr>
          <a:lstStyle/>
          <a:p>
            <a:r>
              <a:rPr lang="ru-RU" sz="2400" dirty="0" smtClean="0"/>
              <a:t>Незаконченная фраза</a:t>
            </a:r>
            <a:endParaRPr lang="ru-RU" sz="2400" dirty="0"/>
          </a:p>
        </p:txBody>
      </p:sp>
    </p:spTree>
  </p:cSld>
  <p:clrMapOvr>
    <a:masterClrMapping/>
  </p:clrMapOvr>
  <p:transition advTm="500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9552" y="260648"/>
            <a:ext cx="8064896" cy="707886"/>
          </a:xfrm>
          <a:prstGeom prst="rect">
            <a:avLst/>
          </a:prstGeom>
          <a:noFill/>
        </p:spPr>
        <p:txBody>
          <a:bodyPr wrap="square" rtlCol="0">
            <a:spAutoFit/>
          </a:bodyPr>
          <a:lstStyle/>
          <a:p>
            <a:pPr algn="ctr"/>
            <a:r>
              <a:rPr lang="ru-RU" sz="4000" dirty="0" smtClean="0">
                <a:solidFill>
                  <a:schemeClr val="accent3">
                    <a:lumMod val="75000"/>
                  </a:schemeClr>
                </a:solidFill>
                <a:latin typeface="+mj-lt"/>
                <a:cs typeface="Arial" pitchFamily="34" charset="0"/>
              </a:rPr>
              <a:t>Виды рефлексии</a:t>
            </a:r>
            <a:endParaRPr lang="ru-RU" sz="4000" dirty="0">
              <a:solidFill>
                <a:schemeClr val="accent3">
                  <a:lumMod val="75000"/>
                </a:schemeClr>
              </a:solidFill>
              <a:latin typeface="+mj-lt"/>
              <a:cs typeface="Arial" pitchFamily="34" charset="0"/>
            </a:endParaRPr>
          </a:p>
        </p:txBody>
      </p:sp>
      <p:sp>
        <p:nvSpPr>
          <p:cNvPr id="8" name="Прямоугольник 7"/>
          <p:cNvSpPr/>
          <p:nvPr/>
        </p:nvSpPr>
        <p:spPr>
          <a:xfrm>
            <a:off x="539552" y="1720840"/>
            <a:ext cx="8208912" cy="2246769"/>
          </a:xfrm>
          <a:prstGeom prst="rect">
            <a:avLst/>
          </a:prstGeom>
        </p:spPr>
        <p:txBody>
          <a:bodyPr wrap="square">
            <a:spAutoFit/>
          </a:bodyPr>
          <a:lstStyle/>
          <a:p>
            <a:r>
              <a:rPr lang="ru-RU" sz="2000" b="1" i="1" u="sng" dirty="0">
                <a:solidFill>
                  <a:schemeClr val="accent3">
                    <a:lumMod val="75000"/>
                  </a:schemeClr>
                </a:solidFill>
              </a:rPr>
              <a:t>Рефлексия содержания учебного материала</a:t>
            </a:r>
            <a:r>
              <a:rPr lang="ru-RU" sz="2000" b="1" dirty="0"/>
              <a:t> </a:t>
            </a:r>
            <a:r>
              <a:rPr lang="ru-RU" sz="2000" dirty="0"/>
              <a:t>используется для выявления уровня осознания содержания пройденного. Обычно в конце урока подводятся его итоги, обсуждение того, что узнали</a:t>
            </a:r>
            <a:r>
              <a:rPr lang="ru-RU" sz="2000" dirty="0" smtClean="0"/>
              <a:t>, как работали – т.е. каждый оценивает свой вклад в достижение поставленных </a:t>
            </a:r>
            <a:r>
              <a:rPr lang="ru-RU" sz="2000" dirty="0"/>
              <a:t>в начале урока целей, свою активность, эффективность работы класса, увлекательность и полезность выбранных форм работы.</a:t>
            </a:r>
          </a:p>
        </p:txBody>
      </p:sp>
    </p:spTree>
  </p:cSld>
  <p:clrMapOvr>
    <a:masterClrMapping/>
  </p:clrMapOvr>
  <p:transition advTm="5000">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Рефлексия содержания учебного материала</a:t>
            </a:r>
            <a:endParaRPr lang="ru-RU" dirty="0"/>
          </a:p>
        </p:txBody>
      </p:sp>
      <p:pic>
        <p:nvPicPr>
          <p:cNvPr id="4" name="Содержимое 3" descr="учебный материал рнефл.jpg"/>
          <p:cNvPicPr>
            <a:picLocks noGrp="1" noChangeAspect="1"/>
          </p:cNvPicPr>
          <p:nvPr>
            <p:ph sz="quarter" idx="1"/>
          </p:nvPr>
        </p:nvPicPr>
        <p:blipFill>
          <a:blip r:embed="rId2" cstate="print"/>
          <a:stretch>
            <a:fillRect/>
          </a:stretch>
        </p:blipFill>
        <p:spPr>
          <a:xfrm>
            <a:off x="611559" y="1700808"/>
            <a:ext cx="7920881" cy="4381236"/>
          </a:xfrm>
          <a:prstGeom prst="rect">
            <a:avLst/>
          </a:prstGeom>
          <a:ln>
            <a:noFill/>
          </a:ln>
          <a:effectLst>
            <a:glow rad="101600">
              <a:schemeClr val="accent3">
                <a:satMod val="175000"/>
                <a:alpha val="40000"/>
              </a:schemeClr>
            </a:glow>
            <a:outerShdw blurRad="50800" dist="38100" dir="8100000" algn="tr" rotWithShape="0">
              <a:prstClr val="black">
                <a:alpha val="40000"/>
              </a:prstClr>
            </a:outerShdw>
            <a:softEdge rad="112500"/>
          </a:effectLst>
        </p:spPr>
      </p:pic>
    </p:spTree>
  </p:cSld>
  <p:clrMapOvr>
    <a:masterClrMapping/>
  </p:clrMapOvr>
  <p:transition advTm="5000">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t>Техника </a:t>
            </a:r>
            <a:r>
              <a:rPr lang="ru-RU" dirty="0" smtClean="0"/>
              <a:t>вопросов (таксономия Б. </a:t>
            </a:r>
            <a:r>
              <a:rPr lang="ru-RU" dirty="0" err="1" smtClean="0"/>
              <a:t>Блума</a:t>
            </a:r>
            <a:r>
              <a:rPr lang="ru-RU" dirty="0" smtClean="0"/>
              <a:t>) </a:t>
            </a:r>
            <a:endParaRPr lang="ru-RU" dirty="0"/>
          </a:p>
        </p:txBody>
      </p:sp>
      <p:pic>
        <p:nvPicPr>
          <p:cNvPr id="7" name="Содержимое 6" descr="техника вопросов.jpg"/>
          <p:cNvPicPr>
            <a:picLocks noGrp="1" noChangeAspect="1"/>
          </p:cNvPicPr>
          <p:nvPr>
            <p:ph sz="quarter" idx="1"/>
          </p:nvPr>
        </p:nvPicPr>
        <p:blipFill>
          <a:blip r:embed="rId2" cstate="print"/>
          <a:srcRect b="4430"/>
          <a:stretch>
            <a:fillRect/>
          </a:stretch>
        </p:blipFill>
        <p:spPr>
          <a:xfrm>
            <a:off x="1547664" y="1772816"/>
            <a:ext cx="6048672" cy="4320479"/>
          </a:xfrm>
          <a:prstGeom prst="round2DiagRect">
            <a:avLst>
              <a:gd name="adj1" fmla="val 16667"/>
              <a:gd name="adj2" fmla="val 0"/>
            </a:avLst>
          </a:prstGeom>
          <a:ln w="88900" cap="sq">
            <a:solidFill>
              <a:srgbClr val="FFFFFF"/>
            </a:solidFill>
            <a:miter lim="800000"/>
          </a:ln>
          <a:effectLst>
            <a:glow rad="101600">
              <a:schemeClr val="accent3">
                <a:satMod val="175000"/>
                <a:alpha val="40000"/>
              </a:schemeClr>
            </a:glow>
            <a:outerShdw blurRad="50800" dist="38100" dir="8100000" algn="tr" rotWithShape="0">
              <a:prstClr val="black">
                <a:alpha val="40000"/>
              </a:prstClr>
            </a:outerShdw>
            <a:softEdge rad="31750"/>
          </a:effectLst>
        </p:spPr>
      </p:pic>
    </p:spTree>
  </p:cSld>
  <p:clrMapOvr>
    <a:masterClrMapping/>
  </p:clrMapOvr>
  <p:transition advTm="5000">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idx="1"/>
          </p:nvPr>
        </p:nvSpPr>
        <p:spPr/>
        <p:txBody>
          <a:bodyPr/>
          <a:lstStyle/>
          <a:p>
            <a:pPr algn="ctr"/>
            <a:r>
              <a:rPr lang="ru-RU" dirty="0" smtClean="0"/>
              <a:t>Форма составления</a:t>
            </a:r>
            <a:endParaRPr lang="ru-RU" dirty="0"/>
          </a:p>
        </p:txBody>
      </p:sp>
      <p:sp>
        <p:nvSpPr>
          <p:cNvPr id="6" name="Текст 5"/>
          <p:cNvSpPr>
            <a:spLocks noGrp="1"/>
          </p:cNvSpPr>
          <p:nvPr>
            <p:ph type="body" sz="half" idx="3"/>
          </p:nvPr>
        </p:nvSpPr>
        <p:spPr/>
        <p:txBody>
          <a:bodyPr/>
          <a:lstStyle/>
          <a:p>
            <a:pPr algn="ctr"/>
            <a:r>
              <a:rPr lang="ru-RU" dirty="0" smtClean="0"/>
              <a:t>Пример</a:t>
            </a:r>
            <a:endParaRPr lang="ru-RU" dirty="0"/>
          </a:p>
        </p:txBody>
      </p:sp>
      <p:pic>
        <p:nvPicPr>
          <p:cNvPr id="4" name="Содержимое 3" descr="синувейн.jpg"/>
          <p:cNvPicPr>
            <a:picLocks noGrp="1" noChangeAspect="1"/>
          </p:cNvPicPr>
          <p:nvPr>
            <p:ph sz="quarter" idx="2"/>
          </p:nvPr>
        </p:nvPicPr>
        <p:blipFill>
          <a:blip r:embed="rId2" cstate="print"/>
          <a:srcRect l="7126" t="18637" r="9139" b="5428"/>
          <a:stretch>
            <a:fillRect/>
          </a:stretch>
        </p:blipFill>
        <p:spPr>
          <a:xfrm>
            <a:off x="323528" y="2636912"/>
            <a:ext cx="4104456" cy="3384376"/>
          </a:xfrm>
          <a:prstGeom prst="rect">
            <a:avLst/>
          </a:prstGeom>
          <a:ln>
            <a:noFill/>
          </a:ln>
          <a:effectLst>
            <a:glow rad="101600">
              <a:schemeClr val="accent3">
                <a:satMod val="175000"/>
                <a:alpha val="40000"/>
              </a:schemeClr>
            </a:glow>
            <a:outerShdw blurRad="50800" dist="38100" dir="8100000" algn="tr" rotWithShape="0">
              <a:prstClr val="black">
                <a:alpha val="40000"/>
              </a:prstClr>
            </a:outerShdw>
            <a:softEdge rad="112500"/>
          </a:effectLst>
        </p:spPr>
      </p:pic>
      <p:pic>
        <p:nvPicPr>
          <p:cNvPr id="8" name="Содержимое 7" descr="пример синквейн.jpg"/>
          <p:cNvPicPr>
            <a:picLocks noGrp="1" noChangeAspect="1"/>
          </p:cNvPicPr>
          <p:nvPr>
            <p:ph sz="quarter" idx="4"/>
          </p:nvPr>
        </p:nvPicPr>
        <p:blipFill>
          <a:blip r:embed="rId3" cstate="print"/>
          <a:srcRect l="3255" t="20904" b="7776"/>
          <a:stretch>
            <a:fillRect/>
          </a:stretch>
        </p:blipFill>
        <p:spPr>
          <a:xfrm>
            <a:off x="4716016" y="2636912"/>
            <a:ext cx="4104456" cy="3384376"/>
          </a:xfrm>
          <a:prstGeom prst="rect">
            <a:avLst/>
          </a:prstGeom>
          <a:ln>
            <a:noFill/>
          </a:ln>
          <a:effectLst>
            <a:glow rad="101600">
              <a:schemeClr val="accent3">
                <a:satMod val="175000"/>
                <a:alpha val="40000"/>
              </a:schemeClr>
            </a:glow>
            <a:outerShdw blurRad="50800" dist="38100" dir="8100000" algn="tr" rotWithShape="0">
              <a:prstClr val="black">
                <a:alpha val="40000"/>
              </a:prstClr>
            </a:outerShdw>
            <a:softEdge rad="112500"/>
          </a:effectLst>
        </p:spPr>
      </p:pic>
      <p:sp>
        <p:nvSpPr>
          <p:cNvPr id="2" name="Заголовок 1"/>
          <p:cNvSpPr>
            <a:spLocks noGrp="1"/>
          </p:cNvSpPr>
          <p:nvPr>
            <p:ph type="title"/>
          </p:nvPr>
        </p:nvSpPr>
        <p:spPr/>
        <p:txBody>
          <a:bodyPr/>
          <a:lstStyle/>
          <a:p>
            <a:r>
              <a:rPr lang="ru-RU" dirty="0" smtClean="0"/>
              <a:t>Синквейн</a:t>
            </a:r>
            <a:endParaRPr lang="ru-RU" dirty="0"/>
          </a:p>
        </p:txBody>
      </p:sp>
    </p:spTree>
  </p:cSld>
  <p:clrMapOvr>
    <a:masterClrMapping/>
  </p:clrMapOvr>
  <p:transition advTm="5000">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lstStyle/>
          <a:p>
            <a:pPr algn="ctr"/>
            <a:r>
              <a:rPr lang="ru-RU" dirty="0" smtClean="0"/>
              <a:t>Форма составления</a:t>
            </a:r>
            <a:endParaRPr lang="ru-RU" dirty="0"/>
          </a:p>
        </p:txBody>
      </p:sp>
      <p:sp>
        <p:nvSpPr>
          <p:cNvPr id="3" name="Текст 2"/>
          <p:cNvSpPr>
            <a:spLocks noGrp="1"/>
          </p:cNvSpPr>
          <p:nvPr>
            <p:ph type="body" sz="half" idx="3"/>
          </p:nvPr>
        </p:nvSpPr>
        <p:spPr/>
        <p:txBody>
          <a:bodyPr/>
          <a:lstStyle/>
          <a:p>
            <a:pPr algn="ctr"/>
            <a:r>
              <a:rPr lang="ru-RU" dirty="0" smtClean="0"/>
              <a:t>Пример</a:t>
            </a:r>
            <a:endParaRPr lang="ru-RU" dirty="0"/>
          </a:p>
        </p:txBody>
      </p:sp>
      <p:pic>
        <p:nvPicPr>
          <p:cNvPr id="7" name="Содержимое 6" descr="диаманта.jpg"/>
          <p:cNvPicPr>
            <a:picLocks noGrp="1" noChangeAspect="1"/>
          </p:cNvPicPr>
          <p:nvPr>
            <p:ph sz="quarter" idx="2"/>
          </p:nvPr>
        </p:nvPicPr>
        <p:blipFill>
          <a:blip r:embed="rId2" cstate="print">
            <a:lum contrast="20000"/>
          </a:blip>
          <a:srcRect l="14253" t="15385" r="18047" b="9615"/>
          <a:stretch>
            <a:fillRect/>
          </a:stretch>
        </p:blipFill>
        <p:spPr>
          <a:xfrm>
            <a:off x="395536" y="2564904"/>
            <a:ext cx="3888432" cy="3600400"/>
          </a:xfrm>
          <a:prstGeom prst="rect">
            <a:avLst/>
          </a:prstGeom>
          <a:ln>
            <a:noFill/>
          </a:ln>
          <a:effectLst>
            <a:glow rad="101600">
              <a:schemeClr val="accent3">
                <a:satMod val="175000"/>
                <a:alpha val="40000"/>
              </a:schemeClr>
            </a:glow>
            <a:outerShdw blurRad="50800" dist="38100" dir="8100000" algn="tr" rotWithShape="0">
              <a:prstClr val="black">
                <a:alpha val="40000"/>
              </a:prstClr>
            </a:outerShdw>
            <a:softEdge rad="112500"/>
          </a:effectLst>
        </p:spPr>
      </p:pic>
      <p:pic>
        <p:nvPicPr>
          <p:cNvPr id="8" name="Содержимое 7" descr="диам пример.jpg"/>
          <p:cNvPicPr>
            <a:picLocks noGrp="1" noChangeAspect="1"/>
          </p:cNvPicPr>
          <p:nvPr>
            <p:ph sz="quarter" idx="4"/>
          </p:nvPr>
        </p:nvPicPr>
        <p:blipFill>
          <a:blip r:embed="rId3" cstate="print">
            <a:lum contrast="10000"/>
          </a:blip>
          <a:srcRect l="5038" t="25675" r="7596" b="24433"/>
          <a:stretch>
            <a:fillRect/>
          </a:stretch>
        </p:blipFill>
        <p:spPr>
          <a:xfrm>
            <a:off x="4932040" y="2564904"/>
            <a:ext cx="3744416" cy="3600400"/>
          </a:xfrm>
          <a:prstGeom prst="rect">
            <a:avLst/>
          </a:prstGeom>
          <a:ln>
            <a:noFill/>
          </a:ln>
          <a:effectLst>
            <a:glow rad="101600">
              <a:schemeClr val="accent3">
                <a:satMod val="175000"/>
                <a:alpha val="40000"/>
              </a:schemeClr>
            </a:glow>
            <a:outerShdw blurRad="50800" dist="38100" dir="8100000" algn="tr" rotWithShape="0">
              <a:prstClr val="black">
                <a:alpha val="40000"/>
              </a:prstClr>
            </a:outerShdw>
            <a:softEdge rad="112500"/>
          </a:effectLst>
        </p:spPr>
      </p:pic>
      <p:sp>
        <p:nvSpPr>
          <p:cNvPr id="6" name="Заголовок 5"/>
          <p:cNvSpPr>
            <a:spLocks noGrp="1"/>
          </p:cNvSpPr>
          <p:nvPr>
            <p:ph type="title"/>
          </p:nvPr>
        </p:nvSpPr>
        <p:spPr/>
        <p:txBody>
          <a:bodyPr/>
          <a:lstStyle/>
          <a:p>
            <a:r>
              <a:rPr lang="ru-RU" dirty="0" smtClean="0"/>
              <a:t>Диаманта </a:t>
            </a:r>
            <a:endParaRPr lang="ru-RU" dirty="0"/>
          </a:p>
        </p:txBody>
      </p:sp>
    </p:spTree>
  </p:cSld>
  <p:clrMapOvr>
    <a:masterClrMapping/>
  </p:clrMapOvr>
  <p:transition advTm="5000">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фициаль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512</TotalTime>
  <Words>748</Words>
  <Application>Microsoft Office PowerPoint</Application>
  <PresentationFormat>Экран (4:3)</PresentationFormat>
  <Paragraphs>73</Paragraphs>
  <Slides>21</Slides>
  <Notes>0</Notes>
  <HiddenSlides>1</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Официальная</vt:lpstr>
      <vt:lpstr>Рефлексия на уроках истории и обществознания. Практические аспекты</vt:lpstr>
      <vt:lpstr>Рефлексия настроения</vt:lpstr>
      <vt:lpstr>Презентация PowerPoint</vt:lpstr>
      <vt:lpstr>Я узнал… Мне больше всего удалось… Я чувствовал… Я думал… Я приобрел… Я получил от этого урока… За это я могу себя похвалить… Мне показалось важным… Было трудно… Я научился… Урок заставил задуматься… Урок навел меня на размышление… Над этим мне надо еще поработать… Я выбрал эти задания, потому что… </vt:lpstr>
      <vt:lpstr>Презентация PowerPoint</vt:lpstr>
      <vt:lpstr>Рефлексия содержания учебного материала</vt:lpstr>
      <vt:lpstr>Техника вопросов (таксономия Б. Блума) </vt:lpstr>
      <vt:lpstr>Синквейн</vt:lpstr>
      <vt:lpstr>Диаманта </vt:lpstr>
      <vt:lpstr>«Фишбоун»</vt:lpstr>
      <vt:lpstr>Техника «Чтение с остановками»</vt:lpstr>
      <vt:lpstr>Техника «Чтение с остановками»</vt:lpstr>
      <vt:lpstr>Техника «Чтение с остановками»</vt:lpstr>
      <vt:lpstr>Заполните пропуски в тексте</vt:lpstr>
      <vt:lpstr>Презентация PowerPoint</vt:lpstr>
      <vt:lpstr>Пометки на полях (инсерт, маркер)</vt:lpstr>
      <vt:lpstr>Кластер</vt:lpstr>
      <vt:lpstr>Презентация PowerPoint</vt:lpstr>
      <vt:lpstr>Презентация PowerPoint</vt:lpstr>
      <vt:lpstr>Техника «Благодарю»</vt:lpstr>
      <vt:lpstr>Рефлексия деятельности</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Рефлексия на уроках истории и обществознания. Практические аспекты</dc:title>
  <dc:creator>Меликова Д В</dc:creator>
  <cp:lastModifiedBy>Екатерина</cp:lastModifiedBy>
  <cp:revision>33</cp:revision>
  <dcterms:created xsi:type="dcterms:W3CDTF">2020-11-10T09:43:27Z</dcterms:created>
  <dcterms:modified xsi:type="dcterms:W3CDTF">2020-11-13T12:32:00Z</dcterms:modified>
</cp:coreProperties>
</file>