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57" r:id="rId4"/>
    <p:sldId id="279" r:id="rId5"/>
    <p:sldId id="259" r:id="rId6"/>
    <p:sldId id="280" r:id="rId7"/>
    <p:sldId id="281" r:id="rId8"/>
    <p:sldId id="272" r:id="rId9"/>
    <p:sldId id="268" r:id="rId10"/>
    <p:sldId id="271" r:id="rId11"/>
    <p:sldId id="263" r:id="rId12"/>
    <p:sldId id="276" r:id="rId13"/>
    <p:sldId id="270" r:id="rId14"/>
    <p:sldId id="273" r:id="rId15"/>
    <p:sldId id="275" r:id="rId16"/>
    <p:sldId id="278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CB2E25-52B8-48A5-BC49-F4B9139EAD51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E669D24-09EF-4ED8-B4DF-1CBE43FD25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869160"/>
            <a:ext cx="8305800" cy="1143000"/>
          </a:xfrm>
        </p:spPr>
        <p:txBody>
          <a:bodyPr/>
          <a:lstStyle/>
          <a:p>
            <a:r>
              <a:rPr lang="ru-RU" sz="2400" b="1" dirty="0" smtClean="0"/>
              <a:t>ГБОУ ДПО РК «Крымский республиканский институт постдипломного педагогического образования»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Учебно-исследовательская деятельность </a:t>
            </a:r>
            <a:br>
              <a:rPr lang="ru-RU" sz="4400" b="1" dirty="0" smtClean="0">
                <a:solidFill>
                  <a:srgbClr val="FFFF00"/>
                </a:solidFill>
              </a:rPr>
            </a:br>
            <a:r>
              <a:rPr lang="ru-RU" sz="4400" b="1" dirty="0" smtClean="0">
                <a:solidFill>
                  <a:srgbClr val="FFFF00"/>
                </a:solidFill>
              </a:rPr>
              <a:t>как способ формирования образовательных результатов в школе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-99392"/>
            <a:ext cx="8229600" cy="208823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900" b="1" dirty="0" smtClean="0">
                <a:solidFill>
                  <a:srgbClr val="FFFF00"/>
                </a:solidFill>
              </a:rPr>
              <a:t>Фрагменты исследовательских работ учащихся</a:t>
            </a:r>
            <a:br>
              <a:rPr lang="ru-RU" sz="6900" b="1" dirty="0" smtClean="0">
                <a:solidFill>
                  <a:srgbClr val="FFFF00"/>
                </a:solidFill>
              </a:rPr>
            </a:br>
            <a:r>
              <a:rPr lang="ru-RU" sz="5300" b="1" dirty="0" smtClean="0">
                <a:solidFill>
                  <a:srgbClr val="FFFF00"/>
                </a:solidFill>
                <a:latin typeface="+mn-lt"/>
              </a:rPr>
              <a:t>Тема: Роль</a:t>
            </a:r>
            <a:r>
              <a:rPr lang="ru-RU" sz="5300" b="1" dirty="0" smtClean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latin typeface="+mn-lt"/>
                <a:cs typeface="Times New Roman"/>
              </a:rPr>
              <a:t> православия в возрождении духовных традиций</a:t>
            </a:r>
            <a:r>
              <a:rPr lang="ru-RU" sz="5300" b="1" dirty="0" smtClean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latin typeface="+mn-lt"/>
                <a:ea typeface="Calibri"/>
                <a:cs typeface="Times New Roman"/>
              </a:rPr>
              <a:t>  </a:t>
            </a:r>
            <a:endParaRPr lang="ru-RU" sz="5300" b="1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639060"/>
              </p:ext>
            </p:extLst>
          </p:nvPr>
        </p:nvGraphicFramePr>
        <p:xfrm>
          <a:off x="179512" y="2132856"/>
          <a:ext cx="8712968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64807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Актуальность работы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В условиях всё более  распространяющихся  кризисов  семьи, личности, духовно-нравственных  ценностей поиск путей духовно-нравственного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 развития личности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Научная новизна 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Опыт деятельности Братства Православных Разведчиков Следопытов (БПРС) по формированию системы духовно-нравственных ценностей современной молодёжи  в настоящее время не обобщён.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08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>Критерии исследовательской работы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596428"/>
              </p:ext>
            </p:extLst>
          </p:nvPr>
        </p:nvGraphicFramePr>
        <p:xfrm>
          <a:off x="0" y="1500174"/>
          <a:ext cx="91440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012"/>
                <a:gridCol w="748498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Продукт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Новое  знание «истинное творчество».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Исследователь не всегда знает, что получит в ходе исследования.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работы и результат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Исследование, чаще всего идет в рамках долгосрочных исследовательских программ. Точный результат не известен. Время завершения не может быть определено точно.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Исследование это умение извлекать знания :</a:t>
                      </a:r>
                      <a:endParaRPr lang="ru-RU" sz="2400" b="1" u="sng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гуманитарной области – осуществляя реконструкцию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прошлого.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36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6547" y="1052736"/>
            <a:ext cx="8229600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Социологический опрос</a:t>
            </a:r>
          </a:p>
          <a:p>
            <a:r>
              <a:rPr lang="ru-RU" sz="3600" dirty="0" smtClean="0"/>
              <a:t>Туристический маршрут</a:t>
            </a:r>
          </a:p>
          <a:p>
            <a:r>
              <a:rPr lang="ru-RU" sz="3600" dirty="0" smtClean="0"/>
              <a:t>Буклет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2192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Продукт исследования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24944"/>
            <a:ext cx="81758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FFFF00"/>
                </a:solidFill>
                <a:ea typeface="Times New Roman"/>
                <a:cs typeface="Times New Roman"/>
              </a:rPr>
              <a:t>РАЗДЕЛ 2. ПОСТРОЕНИЕ МАРШРУТА «ПО СТОПАМ ВЕРНЫХ</a:t>
            </a:r>
            <a:r>
              <a:rPr lang="ru-RU" sz="2000" b="1" dirty="0" smtClean="0">
                <a:solidFill>
                  <a:srgbClr val="FFFF00"/>
                </a:solidFill>
                <a:ea typeface="Times New Roman"/>
                <a:cs typeface="Times New Roman"/>
              </a:rPr>
              <a:t>»</a:t>
            </a:r>
          </a:p>
          <a:p>
            <a:pPr algn="just">
              <a:spcAft>
                <a:spcPts val="0"/>
              </a:spcAft>
            </a:pPr>
            <a:r>
              <a:rPr lang="ru-RU" sz="2000" b="1" u="sng" dirty="0" smtClean="0">
                <a:ea typeface="Calibri"/>
              </a:rPr>
              <a:t>Тема</a:t>
            </a:r>
            <a:r>
              <a:rPr lang="ru-RU" sz="2000" b="1" dirty="0" smtClean="0">
                <a:ea typeface="Calibri"/>
              </a:rPr>
              <a:t>: Морской </a:t>
            </a:r>
            <a:r>
              <a:rPr lang="ru-RU" sz="2000" b="1" dirty="0">
                <a:ea typeface="Calibri"/>
              </a:rPr>
              <a:t>бой у мыса Сарыч между русской черноморской эскадрой и германскими кораблями «</a:t>
            </a:r>
            <a:r>
              <a:rPr lang="ru-RU" sz="2000" b="1" dirty="0" err="1">
                <a:ea typeface="Calibri"/>
              </a:rPr>
              <a:t>Гебен</a:t>
            </a:r>
            <a:r>
              <a:rPr lang="ru-RU" sz="2000" b="1" dirty="0">
                <a:ea typeface="Calibri"/>
              </a:rPr>
              <a:t>» и «</a:t>
            </a:r>
            <a:r>
              <a:rPr lang="ru-RU" sz="2000" b="1" dirty="0" err="1">
                <a:ea typeface="Calibri"/>
              </a:rPr>
              <a:t>Бреслау</a:t>
            </a:r>
            <a:r>
              <a:rPr lang="ru-RU" sz="2000" b="1" dirty="0" smtClean="0">
                <a:ea typeface="Calibri"/>
              </a:rPr>
              <a:t>». </a:t>
            </a: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ea typeface="Calibri"/>
              </a:rPr>
              <a:t>В </a:t>
            </a:r>
            <a:r>
              <a:rPr lang="ru-RU" sz="2000" b="1" dirty="0">
                <a:ea typeface="Calibri"/>
              </a:rPr>
              <a:t>этом сражении участвовали броненосцы «</a:t>
            </a:r>
            <a:r>
              <a:rPr lang="ru-RU" sz="2000" b="1" dirty="0" err="1">
                <a:ea typeface="Calibri"/>
              </a:rPr>
              <a:t>Евстафий</a:t>
            </a:r>
            <a:r>
              <a:rPr lang="ru-RU" sz="2000" b="1" dirty="0">
                <a:ea typeface="Calibri"/>
              </a:rPr>
              <a:t>» и «Иоанн Златоуст</a:t>
            </a:r>
            <a:r>
              <a:rPr lang="ru-RU" sz="2000" b="1" dirty="0" smtClean="0">
                <a:ea typeface="Calibri"/>
              </a:rPr>
              <a:t>»…</a:t>
            </a: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ea typeface="Calibri"/>
              </a:rPr>
              <a:t> </a:t>
            </a:r>
            <a:r>
              <a:rPr lang="ru-RU" sz="2000" b="1" dirty="0">
                <a:ea typeface="Calibri"/>
              </a:rPr>
              <a:t>М</a:t>
            </a:r>
            <a:r>
              <a:rPr lang="ru-RU" sz="2000" b="1" dirty="0" smtClean="0">
                <a:ea typeface="Calibri"/>
              </a:rPr>
              <a:t>аршрут </a:t>
            </a:r>
            <a:r>
              <a:rPr lang="ru-RU" sz="2000" b="1" dirty="0">
                <a:ea typeface="Calibri"/>
              </a:rPr>
              <a:t>Георгиевского похода </a:t>
            </a:r>
            <a:r>
              <a:rPr lang="ru-RU" sz="2000" b="1" dirty="0" smtClean="0">
                <a:ea typeface="Calibri"/>
              </a:rPr>
              <a:t>построен  таким образом, чтобы </a:t>
            </a:r>
            <a:r>
              <a:rPr lang="ru-RU" sz="2000" b="1" dirty="0">
                <a:ea typeface="Calibri"/>
              </a:rPr>
              <a:t>выйти к месту боя у мыса Сарыч: </a:t>
            </a:r>
            <a:endParaRPr lang="ru-RU" sz="2000" b="1" dirty="0" smtClean="0"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ea typeface="Calibri"/>
              </a:rPr>
              <a:t>с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. Соколиное 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– г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. Орлиный 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залет – т/с Чайный домик – т/с </a:t>
            </a:r>
            <a:r>
              <a:rPr lang="ru-RU" sz="2400" b="1" dirty="0" err="1">
                <a:solidFill>
                  <a:srgbClr val="FFFF00"/>
                </a:solidFill>
                <a:ea typeface="Calibri"/>
              </a:rPr>
              <a:t>Беш-Текне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 – г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. </a:t>
            </a:r>
            <a:r>
              <a:rPr lang="ru-RU" sz="2400" b="1" dirty="0" err="1" smtClean="0">
                <a:solidFill>
                  <a:srgbClr val="FFFF00"/>
                </a:solidFill>
                <a:ea typeface="Calibri"/>
              </a:rPr>
              <a:t>Исар-Кая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 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– </a:t>
            </a:r>
            <a:r>
              <a:rPr lang="ru-RU" sz="2400" b="1" dirty="0" err="1">
                <a:solidFill>
                  <a:srgbClr val="FFFF00"/>
                </a:solidFill>
                <a:ea typeface="Calibri"/>
              </a:rPr>
              <a:t>г.Кильсе-Бурун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 – 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                     пер. </a:t>
            </a:r>
            <a:r>
              <a:rPr lang="ru-RU" sz="2400" b="1" dirty="0" err="1" smtClean="0">
                <a:solidFill>
                  <a:srgbClr val="FFFF00"/>
                </a:solidFill>
                <a:ea typeface="Calibri"/>
              </a:rPr>
              <a:t>Байдарские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 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ворота – г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. </a:t>
            </a:r>
            <a:r>
              <a:rPr lang="ru-RU" sz="2400" b="1" dirty="0" err="1" smtClean="0">
                <a:solidFill>
                  <a:srgbClr val="FFFF00"/>
                </a:solidFill>
                <a:ea typeface="Calibri"/>
              </a:rPr>
              <a:t>Челеби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 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– с</a:t>
            </a:r>
            <a:r>
              <a:rPr lang="ru-RU" sz="2400" b="1" dirty="0" smtClean="0">
                <a:solidFill>
                  <a:srgbClr val="FFFF00"/>
                </a:solidFill>
                <a:ea typeface="Calibri"/>
              </a:rPr>
              <a:t>. Орлиное</a:t>
            </a:r>
            <a:r>
              <a:rPr lang="ru-RU" sz="2400" b="1" dirty="0">
                <a:solidFill>
                  <a:srgbClr val="FFFF00"/>
                </a:solidFill>
                <a:ea typeface="Calibri"/>
              </a:rPr>
              <a:t>.</a:t>
            </a:r>
            <a:endParaRPr lang="ru-RU" sz="2400" b="1" dirty="0">
              <a:solidFill>
                <a:srgbClr val="FFFF00"/>
              </a:solidFill>
              <a:effectLst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Основная «</a:t>
            </a:r>
            <a:r>
              <a:rPr lang="ru-RU" b="1" dirty="0" smtClean="0">
                <a:solidFill>
                  <a:schemeClr val="tx1"/>
                </a:solidFill>
              </a:rPr>
              <a:t>сюжетная </a:t>
            </a:r>
            <a:r>
              <a:rPr lang="ru-RU" b="1" dirty="0">
                <a:solidFill>
                  <a:schemeClr val="tx1"/>
                </a:solidFill>
              </a:rPr>
              <a:t>линия работы» - рассказ не о том, что и как происходило, а о том, </a:t>
            </a:r>
            <a:r>
              <a:rPr lang="ru-RU" b="1" u="sng" dirty="0">
                <a:solidFill>
                  <a:schemeClr val="tx1"/>
                </a:solidFill>
              </a:rPr>
              <a:t>что и как </a:t>
            </a:r>
            <a:r>
              <a:rPr lang="ru-RU" b="1" dirty="0">
                <a:solidFill>
                  <a:schemeClr val="tx1"/>
                </a:solidFill>
              </a:rPr>
              <a:t>удалось узнать.</a:t>
            </a:r>
          </a:p>
        </p:txBody>
      </p:sp>
      <p:pic>
        <p:nvPicPr>
          <p:cNvPr id="3" name="Рисунок 2" descr="https://pp.userapi.com/c626629/v626629083/20d4f/D4YBeKa2Dz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928934"/>
            <a:ext cx="5072098" cy="3500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pp.userapi.com/c626629/v626629947/23ed0/VqYi1ll-sZ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3071810"/>
            <a:ext cx="2745105" cy="2058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44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588" y="1340768"/>
            <a:ext cx="8229600" cy="12192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4100" b="1" spc="0" dirty="0">
                <a:ln>
                  <a:noFill/>
                </a:ln>
                <a:solidFill>
                  <a:srgbClr val="FFFF00"/>
                </a:solidFill>
                <a:effectLst/>
                <a:ea typeface="+mn-ea"/>
                <a:cs typeface="+mn-cs"/>
              </a:rPr>
              <a:t>Фрагменты исследовательских работ учащихся</a:t>
            </a:r>
            <a:br>
              <a:rPr lang="ru-RU" sz="4100" b="1" spc="0" dirty="0">
                <a:ln>
                  <a:noFill/>
                </a:ln>
                <a:solidFill>
                  <a:srgbClr val="FFFF00"/>
                </a:solidFill>
                <a:effectLst/>
                <a:ea typeface="+mn-ea"/>
                <a:cs typeface="+mn-cs"/>
              </a:rPr>
            </a:br>
            <a:r>
              <a:rPr lang="ru-RU" sz="3200" b="1" spc="0" dirty="0">
                <a:ln>
                  <a:noFill/>
                </a:ln>
                <a:solidFill>
                  <a:srgbClr val="FFFF00"/>
                </a:solidFill>
                <a:effectLst/>
                <a:ea typeface="+mn-ea"/>
                <a:cs typeface="+mn-cs"/>
              </a:rPr>
              <a:t>Тема: Роль</a:t>
            </a:r>
            <a:r>
              <a:rPr lang="ru-RU" sz="3200" b="1" spc="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ea typeface="+mn-ea"/>
                <a:cs typeface="Times New Roman"/>
              </a:rPr>
              <a:t> православия в возрождении духовных традиций</a:t>
            </a:r>
            <a:r>
              <a:rPr lang="ru-RU" sz="3200" b="1" spc="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ea typeface="Calibri"/>
                <a:cs typeface="Times New Roman"/>
              </a:rPr>
              <a:t>  </a:t>
            </a:r>
            <a:r>
              <a:rPr lang="ru-RU" sz="3200" b="1" spc="0" dirty="0">
                <a:ln>
                  <a:noFill/>
                </a:ln>
                <a:solidFill>
                  <a:srgbClr val="FFFF00"/>
                </a:solidFill>
                <a:effectLst/>
                <a:ea typeface="+mn-ea"/>
                <a:cs typeface="+mn-cs"/>
              </a:rPr>
              <a:t/>
            </a:r>
            <a:br>
              <a:rPr lang="ru-RU" sz="3200" b="1" spc="0" dirty="0">
                <a:ln>
                  <a:noFill/>
                </a:ln>
                <a:solidFill>
                  <a:srgbClr val="FFFF00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60848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  <a:ea typeface="Times New Roman"/>
              </a:rPr>
              <a:t>…традиционный </a:t>
            </a:r>
            <a:r>
              <a:rPr lang="ru-RU" sz="2400" b="1" dirty="0">
                <a:latin typeface="+mj-lt"/>
                <a:ea typeface="Times New Roman"/>
              </a:rPr>
              <a:t>летний палаточный лагерь для 4 отряда БПРС апостолов Петра и Павла, который именовался «По стопам Верных» подошел к концу. Закончились 8 дней приключений, 7 незабываемых вечеров, бесед у костра, игр и, конечно же, борьбы с комарами, жарой и дождём.</a:t>
            </a:r>
            <a:br>
              <a:rPr lang="ru-RU" sz="2400" b="1" dirty="0">
                <a:latin typeface="+mj-lt"/>
                <a:ea typeface="Times New Roman"/>
              </a:rPr>
            </a:br>
            <a:r>
              <a:rPr lang="ru-RU" sz="2400" b="1" dirty="0" smtClean="0">
                <a:latin typeface="+mj-lt"/>
                <a:ea typeface="Times New Roman"/>
              </a:rPr>
              <a:t>    После </a:t>
            </a:r>
            <a:r>
              <a:rPr lang="ru-RU" sz="2400" b="1" dirty="0">
                <a:latin typeface="+mj-lt"/>
                <a:ea typeface="Times New Roman"/>
              </a:rPr>
              <a:t>лагеря все разъехались – кто в другие лагеря, кто в семейный быт, кто на отдых к морю, но у каждого надолго остались эмоции после проведения такого долгого времени в кругу доброй, дружной, а самое главное, православной семьи, под названием «Братство Православных Разведчиков-Следопытов». 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0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84976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spc="0" dirty="0">
                <a:ln>
                  <a:noFill/>
                </a:ln>
                <a:solidFill>
                  <a:srgbClr val="FFFF00"/>
                </a:solidFill>
                <a:effectLst/>
              </a:rPr>
              <a:t>Фрагменты исследовательских работ учащихся</a:t>
            </a:r>
            <a:r>
              <a:rPr lang="ru-RU" sz="3700" b="1" spc="0" dirty="0">
                <a:ln>
                  <a:noFill/>
                </a:ln>
                <a:solidFill>
                  <a:srgbClr val="FFFF00"/>
                </a:solidFill>
                <a:effectLst/>
              </a:rPr>
              <a:t/>
            </a:r>
            <a:br>
              <a:rPr lang="ru-RU" sz="3700" b="1" spc="0" dirty="0">
                <a:ln>
                  <a:noFill/>
                </a:ln>
                <a:solidFill>
                  <a:srgbClr val="FFFF00"/>
                </a:solidFill>
                <a:effectLst/>
              </a:rPr>
            </a:br>
            <a:r>
              <a:rPr lang="ru-RU" sz="3100" b="1" spc="0" dirty="0">
                <a:ln>
                  <a:noFill/>
                </a:ln>
                <a:solidFill>
                  <a:srgbClr val="FFFF00"/>
                </a:solidFill>
                <a:effectLst/>
              </a:rPr>
              <a:t>Тема: Роль</a:t>
            </a:r>
            <a:r>
              <a:rPr lang="ru-RU" sz="3100" b="1" spc="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cs typeface="Times New Roman"/>
              </a:rPr>
              <a:t> православия в возрождении духовных традиций</a:t>
            </a:r>
            <a:endParaRPr lang="ru-RU" sz="3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964353"/>
            <a:ext cx="921550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-100" dirty="0" smtClean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ea typeface="Calibri"/>
                <a:cs typeface="Times New Roman"/>
              </a:rPr>
              <a:t>Современное  общество – это  люди, чей внутренний мир,  подобно прекрасному саду, процветает  и ныне, возрождая человечность, искренность и милосердие,  </a:t>
            </a:r>
            <a:r>
              <a:rPr lang="ru-RU" sz="2400" b="1" dirty="0" smtClean="0">
                <a:ea typeface="Calibri"/>
              </a:rPr>
              <a:t>ярким </a:t>
            </a:r>
            <a:r>
              <a:rPr lang="ru-RU" sz="2400" b="1" dirty="0">
                <a:ea typeface="Calibri"/>
              </a:rPr>
              <a:t>тому доказательством  является деятельность Братства Православных Разведчиков-Следопытов. </a:t>
            </a:r>
            <a:r>
              <a:rPr lang="ru-RU" sz="2400" b="1" dirty="0" smtClean="0">
                <a:ea typeface="Calibri"/>
              </a:rPr>
              <a:t>                                             В </a:t>
            </a:r>
            <a:r>
              <a:rPr lang="ru-RU" sz="2400" b="1" dirty="0">
                <a:ea typeface="Calibri"/>
              </a:rPr>
              <a:t>организацию приходят люди совершенно </a:t>
            </a:r>
            <a:r>
              <a:rPr lang="ru-RU" sz="2400" b="1" dirty="0" smtClean="0">
                <a:ea typeface="Calibri"/>
              </a:rPr>
              <a:t>разных характеров</a:t>
            </a:r>
            <a:r>
              <a:rPr lang="ru-RU" sz="2400" b="1" dirty="0">
                <a:ea typeface="Calibri"/>
              </a:rPr>
              <a:t>, темпераментов, убеждений и внутренних состояний. Однако это никак не мешает им объединяться, находить друзей, становиться частью большой  и дружелюбной семьи. Именно здесь ребята проходят настоящую школу жизни, полную самых непредсказуемых испытаний, и в итоге выходят теми, кто в полной мере олицетворяет в себе черты «человека».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7641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382676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/>
                <a:ea typeface="Calibri"/>
              </a:rPr>
              <a:t>   эмблема </a:t>
            </a:r>
            <a:r>
              <a:rPr lang="ru-RU" sz="2800" dirty="0">
                <a:latin typeface="Times New Roman"/>
                <a:ea typeface="Calibri"/>
              </a:rPr>
              <a:t>БПРС 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  <a:r>
              <a:rPr lang="ru-RU" sz="2800" dirty="0" smtClean="0">
                <a:latin typeface="Times New Roman"/>
                <a:ea typeface="Calibri"/>
              </a:rPr>
              <a:t>- круг</a:t>
            </a:r>
            <a:r>
              <a:rPr lang="ru-RU" sz="2800" dirty="0">
                <a:latin typeface="Times New Roman"/>
                <a:ea typeface="Calibri"/>
              </a:rPr>
              <a:t>, </a:t>
            </a:r>
            <a:r>
              <a:rPr lang="ru-RU" sz="2800" dirty="0" smtClean="0">
                <a:latin typeface="Times New Roman"/>
                <a:ea typeface="Calibri"/>
              </a:rPr>
              <a:t>с расположенными в нем косым Андреевским </a:t>
            </a:r>
            <a:r>
              <a:rPr lang="ru-RU" sz="2800" dirty="0">
                <a:latin typeface="Times New Roman"/>
                <a:ea typeface="Calibri"/>
              </a:rPr>
              <a:t>и </a:t>
            </a:r>
            <a:r>
              <a:rPr lang="ru-RU" sz="2800" dirty="0" smtClean="0">
                <a:latin typeface="Times New Roman"/>
                <a:ea typeface="Calibri"/>
              </a:rPr>
              <a:t>прямым греческим крестами, наложенными </a:t>
            </a:r>
            <a:r>
              <a:rPr lang="ru-RU" sz="2800" dirty="0">
                <a:latin typeface="Times New Roman"/>
                <a:ea typeface="Calibri"/>
              </a:rPr>
              <a:t>друг на друга, в едином центре которых – Вифлеемская </a:t>
            </a:r>
            <a:r>
              <a:rPr lang="ru-RU" sz="2800" dirty="0" smtClean="0">
                <a:latin typeface="Times New Roman"/>
                <a:ea typeface="Calibri"/>
              </a:rPr>
              <a:t>звезда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Приложение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71612"/>
            <a:ext cx="394226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332656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FF00"/>
                </a:solidFill>
                <a:effectLst/>
                <a:ea typeface="Calibri"/>
              </a:rPr>
              <a:t>Исследование формирует познавательную установку на то, что мир «познаваем» и готовность исследовать мир «как он есть на самом деле</a:t>
            </a:r>
            <a:r>
              <a:rPr lang="ru-RU" sz="3600" b="1" dirty="0" smtClean="0">
                <a:solidFill>
                  <a:srgbClr val="FFFF00"/>
                </a:solidFill>
                <a:effectLst/>
                <a:ea typeface="Calibri"/>
              </a:rPr>
              <a:t>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5035550" cy="3346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604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i="1" dirty="0" smtClean="0">
                <a:solidFill>
                  <a:srgbClr val="FFFF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«</a:t>
            </a:r>
            <a:r>
              <a:rPr lang="ru-RU" sz="2800" b="1" i="1" dirty="0" smtClean="0">
                <a:solidFill>
                  <a:srgbClr val="FFFF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Пробуди </a:t>
            </a:r>
            <a:r>
              <a:rPr lang="ru-RU" sz="2800" b="1" i="1" dirty="0">
                <a:solidFill>
                  <a:srgbClr val="FFFF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нравственным примером из истории сердце и мысль учеников и дай возможность поработать над своим нравственным </a:t>
            </a:r>
            <a:r>
              <a:rPr lang="ru-RU" sz="2800" b="1" i="1" dirty="0" smtClean="0">
                <a:solidFill>
                  <a:srgbClr val="FFFF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выбором»</a:t>
            </a:r>
            <a:endParaRPr lang="ru-RU" sz="2800" b="1" i="1" dirty="0">
              <a:solidFill>
                <a:srgbClr val="FFFF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269" y="2276872"/>
            <a:ext cx="6492062" cy="433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70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14290"/>
            <a:ext cx="9036496" cy="24482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Республиканская конференция 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«Православие в Крыму: история, традиции, современность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Елена\Downloads\DSC_062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77"/>
          <a:stretch/>
        </p:blipFill>
        <p:spPr bwMode="auto">
          <a:xfrm>
            <a:off x="214282" y="2857496"/>
            <a:ext cx="8651354" cy="3786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2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893726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Цель: </a:t>
            </a:r>
            <a:br>
              <a:rPr lang="ru-RU" sz="32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32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духовно-нравственное воспитание подрастающего поколения на основе православных традиций, гражданственности и патриотизма</a:t>
            </a:r>
            <a:endParaRPr lang="ru-RU" sz="32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C:\Users\Елена\Downloads\DSC_055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78"/>
          <a:stretch/>
        </p:blipFill>
        <p:spPr bwMode="auto">
          <a:xfrm>
            <a:off x="1259632" y="-1"/>
            <a:ext cx="7632848" cy="408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12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82" y="1052736"/>
            <a:ext cx="9112518" cy="6084912"/>
          </a:xfrm>
        </p:spPr>
        <p:txBody>
          <a:bodyPr>
            <a:noAutofit/>
          </a:bodyPr>
          <a:lstStyle/>
          <a:p>
            <a:pPr marL="363538" indent="-363538"/>
            <a:r>
              <a:rPr lang="ru-RU" sz="3600" b="1" dirty="0" smtClean="0">
                <a:solidFill>
                  <a:srgbClr val="FFFF00"/>
                </a:solidFill>
              </a:rPr>
              <a:t>     Задачи: 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- </a:t>
            </a:r>
            <a:r>
              <a:rPr lang="ru-RU" sz="3600" b="1" u="sng" dirty="0" smtClean="0">
                <a:solidFill>
                  <a:srgbClr val="FFFF00"/>
                </a:solidFill>
              </a:rPr>
              <a:t>воспитание</a:t>
            </a:r>
            <a:r>
              <a:rPr lang="ru-RU" sz="3600" b="1" dirty="0" smtClean="0">
                <a:solidFill>
                  <a:srgbClr val="FFFF00"/>
                </a:solidFill>
              </a:rPr>
              <a:t> норм и принципов христианской морали на основе православных традиций, жизни и деятельности крымских подвижников благочестия;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-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привлечение учащихся к </a:t>
            </a:r>
            <a:r>
              <a:rPr lang="ru-RU" sz="3600" b="1" u="sng" dirty="0" smtClean="0">
                <a:solidFill>
                  <a:schemeClr val="tx1"/>
                </a:solidFill>
              </a:rPr>
              <a:t>исследовательской  деятельности  по </a:t>
            </a:r>
            <a:r>
              <a:rPr lang="ru-RU" sz="3600" b="1" dirty="0" smtClean="0">
                <a:solidFill>
                  <a:schemeClr val="tx1"/>
                </a:solidFill>
              </a:rPr>
              <a:t>изучению духовных сокровищ Православия, истории возникновения и развития  христианства и Православия в Крыму.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8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7400" y="1813173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В исследовании необходимо </a:t>
            </a:r>
            <a:r>
              <a:rPr lang="ru-RU" sz="4400" b="1" u="sng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самостоятельно</a:t>
            </a:r>
            <a:r>
              <a:rPr lang="ru-RU" sz="44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узнать нечто новое из исторических источников, сохранивших для нас информацию о прошлом. </a:t>
            </a:r>
            <a:br>
              <a:rPr lang="ru-RU" sz="4400" b="1" spc="-100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601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Структура  исследования: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/>
              <a:t>Введение</a:t>
            </a:r>
          </a:p>
          <a:p>
            <a:r>
              <a:rPr lang="ru-RU" sz="4400" dirty="0" smtClean="0"/>
              <a:t>Главы</a:t>
            </a:r>
          </a:p>
          <a:p>
            <a:r>
              <a:rPr lang="ru-RU" sz="4400" dirty="0" smtClean="0"/>
              <a:t>Заключение</a:t>
            </a:r>
          </a:p>
          <a:p>
            <a:endParaRPr lang="ru-RU" sz="4400" dirty="0"/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!!! Выводы соответствуют цели исследования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ioannkron.tltepar.ru/arhive/content/uploads/ypYRLCcaP5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4071934" cy="3560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</a:rPr>
              <a:t>Критерии исследовательской работы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289501"/>
              </p:ext>
            </p:extLst>
          </p:nvPr>
        </p:nvGraphicFramePr>
        <p:xfrm>
          <a:off x="179512" y="1196752"/>
          <a:ext cx="8964488" cy="497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736"/>
                <a:gridCol w="67687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Этапы реализации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Формирование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проблемы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обоснование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актуальности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Выдвижение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гипотезы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Постановка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цели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конкретизация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задач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исследования;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Определение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объекта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предмета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исследования;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Выбор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методов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методики проведения исследования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Описание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процесса исследования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Обсуждение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результатов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Формирование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выводов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2400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полученных результатов</a:t>
                      </a:r>
                      <a:endParaRPr lang="ru-RU" sz="2400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1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252520" cy="12192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Фрагменты исследовательских работ учащихся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  <a:latin typeface="+mn-lt"/>
              </a:rPr>
              <a:t>Тема: Роль</a:t>
            </a:r>
            <a:r>
              <a:rPr lang="ru-RU" sz="3200" b="1" dirty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latin typeface="+mn-lt"/>
                <a:cs typeface="Times New Roman"/>
              </a:rPr>
              <a:t> </a:t>
            </a:r>
            <a:r>
              <a:rPr lang="ru-RU" sz="3200" b="1" dirty="0" smtClean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latin typeface="+mn-lt"/>
                <a:cs typeface="Times New Roman"/>
              </a:rPr>
              <a:t>православия в возрождении духовных традиций</a:t>
            </a:r>
            <a:r>
              <a:rPr lang="ru-RU" sz="3200" b="1" dirty="0" smtClean="0">
                <a:ln w="3200">
                  <a:solidFill>
                    <a:srgbClr val="EDBAB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latin typeface="+mn-lt"/>
                <a:ea typeface="Calibri"/>
                <a:cs typeface="Times New Roman"/>
              </a:rPr>
              <a:t>  </a:t>
            </a:r>
            <a:endParaRPr lang="ru-RU" sz="3200" b="1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371357"/>
              </p:ext>
            </p:extLst>
          </p:nvPr>
        </p:nvGraphicFramePr>
        <p:xfrm>
          <a:off x="34546" y="1556792"/>
          <a:ext cx="9144000" cy="454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/>
                <a:gridCol w="76683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</a:rPr>
                        <a:t>Цель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i="0" u="none" strike="noStrike" kern="1200" cap="none" spc="-100" normalizeH="0" baseline="0" noProof="0" dirty="0" smtClean="0">
                          <a:ln w="3200">
                            <a:solidFill>
                              <a:srgbClr val="EDBAB1">
                                <a:shade val="75000"/>
                                <a:alpha val="25000"/>
                              </a:srgbClr>
                            </a:solidFill>
                            <a:prstDash val="solid"/>
                            <a:round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onstantia" panose="02030602050306030303" pitchFamily="18" charset="0"/>
                          <a:ea typeface="Calibri"/>
                          <a:cs typeface="Times New Roman"/>
                        </a:rPr>
                        <a:t>опровержение сложившихся в последнее время стереотипов, что  современное общество состоит  только из сплошных обывателей и потребителей, пекущихся лишь о своём материальном благополучии, но и людей, чей внутренний мир, подобно прекрасному саду, процветает  и ныне, возрождая  человечность, искренность и милосердие.</a:t>
                      </a:r>
                      <a:endParaRPr lang="ru-RU" sz="2000" dirty="0">
                        <a:solidFill>
                          <a:srgbClr val="C0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Задачи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Constantia" panose="02030602050306030303" pitchFamily="18" charset="0"/>
                          <a:ea typeface="Calibri"/>
                          <a:cs typeface="Times New Roman"/>
                        </a:rPr>
                        <a:t>- выявить причинно-следственную связь между нравственным выбором  людей сегодня и направленностью  их деятельности;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Constantia" panose="02030602050306030303" pitchFamily="18" charset="0"/>
                          <a:ea typeface="Calibri"/>
                        </a:rPr>
                        <a:t>-       продемонстрировать на примере молодёжной организации  воплощение    идей поиска верного пути  в  реальность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Объект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Constantia" panose="02030602050306030303" pitchFamily="18" charset="0"/>
                          <a:ea typeface="Calibri"/>
                          <a:cs typeface="Times New Roman"/>
                        </a:rPr>
                        <a:t>4-й отряд Братства Православных Разведчиков Следопытов (БПРС). </a:t>
                      </a: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2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rgbClr val="292934"/>
      </a:dk1>
      <a:lt1>
        <a:srgbClr val="FFFFFF"/>
      </a:lt1>
      <a:dk2>
        <a:srgbClr val="EDBAB1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629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Учебно-исследовательская деятельность  как способ формирования образовательных результатов в школе</vt:lpstr>
      <vt:lpstr>Презентация PowerPoint</vt:lpstr>
      <vt:lpstr>Республиканская конференция   «Православие в Крыму: история, традиции, современность</vt:lpstr>
      <vt:lpstr>Презентация PowerPoint</vt:lpstr>
      <vt:lpstr>     Задачи:  - воспитание норм и принципов христианской морали на основе православных традиций, жизни и деятельности крымских подвижников благочестия; - привлечение учащихся к исследовательской  деятельности  по изучению духовных сокровищ Православия, истории возникновения и развития  христианства и Православия в Крыму. </vt:lpstr>
      <vt:lpstr>Презентация PowerPoint</vt:lpstr>
      <vt:lpstr>Структура  исследования:</vt:lpstr>
      <vt:lpstr>Критерии исследовательской работы</vt:lpstr>
      <vt:lpstr>Фрагменты исследовательских работ учащихся Тема: Роль православия в возрождении духовных традиций  </vt:lpstr>
      <vt:lpstr>Презентация PowerPoint</vt:lpstr>
      <vt:lpstr>Критерии исследовательской работы</vt:lpstr>
      <vt:lpstr>Продукт исследования</vt:lpstr>
      <vt:lpstr>   Основная «сюжетная линия работы» - рассказ не о том, что и как происходило, а о том, что и как удалось узнать.</vt:lpstr>
      <vt:lpstr>Фрагменты исследовательских работ учащихся Тема: Роль православия в возрождении духовных традиций   </vt:lpstr>
      <vt:lpstr>Фрагменты исследовательских работ учащихся Тема: Роль православия в возрождении духовных традиций</vt:lpstr>
      <vt:lpstr>Приложение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Учебно-исследовательская деятельность  как способ формирования образовательных результатов в школе</dc:title>
  <dc:creator>Елена</dc:creator>
  <cp:lastModifiedBy>Екатерина</cp:lastModifiedBy>
  <cp:revision>41</cp:revision>
  <dcterms:created xsi:type="dcterms:W3CDTF">2020-09-05T17:07:32Z</dcterms:created>
  <dcterms:modified xsi:type="dcterms:W3CDTF">2020-09-09T18:50:26Z</dcterms:modified>
</cp:coreProperties>
</file>