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11"/>
  </p:notesMasterIdLst>
  <p:sldIdLst>
    <p:sldId id="442" r:id="rId2"/>
    <p:sldId id="443" r:id="rId3"/>
    <p:sldId id="444" r:id="rId4"/>
    <p:sldId id="445" r:id="rId5"/>
    <p:sldId id="446" r:id="rId6"/>
    <p:sldId id="447" r:id="rId7"/>
    <p:sldId id="448" r:id="rId8"/>
    <p:sldId id="449" r:id="rId9"/>
    <p:sldId id="450" r:id="rId10"/>
  </p:sldIdLst>
  <p:sldSz cx="9144000" cy="5143500" type="screen16x9"/>
  <p:notesSz cx="6858000" cy="9144000"/>
  <p:embeddedFontLst>
    <p:embeddedFont>
      <p:font typeface="Montserrat" panose="020B0604020202020204" charset="-52"/>
      <p:regular r:id="rId12"/>
      <p:bold r:id="rId13"/>
      <p:italic r:id="rId14"/>
      <p:boldItalic r:id="rId15"/>
    </p:embeddedFont>
    <p:embeddedFont>
      <p:font typeface="Montserrat Light" panose="020B0604020202020204" charset="-52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47B01A-5694-46FE-8E39-322A703FEA07}">
  <a:tblStyle styleId="{9D47B01A-5694-46FE-8E39-322A703FEA0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84235" autoAdjust="0"/>
  </p:normalViewPr>
  <p:slideViewPr>
    <p:cSldViewPr>
      <p:cViewPr varScale="1">
        <p:scale>
          <a:sx n="97" d="100"/>
          <a:sy n="97" d="100"/>
        </p:scale>
        <p:origin x="1061" y="10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4FB477-DDCB-482F-937D-0C0DD4B79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EA62E6-4EE6-4DF2-905A-52A9DD7DE9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ECE5BB-A975-41BD-BFA5-1346CBAA7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B2900-2416-4EA7-A933-123122F686B9}" type="datetimeFigureOut">
              <a:rPr lang="ru-RU" smtClean="0"/>
              <a:pPr/>
              <a:t>25.11.2022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A19BF7-CB67-49A6-93A8-E9B2F5F9F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CD89FD-D134-4522-A725-B1516AE27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E9B2-D332-45BB-A611-8B8C55BB94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24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55300" y="836000"/>
            <a:ext cx="74334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Montserrat"/>
              <a:buNone/>
              <a:defRPr sz="3000" b="1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55300" y="1430147"/>
            <a:ext cx="7433400" cy="30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ontserrat Light"/>
              <a:buChar char="●"/>
              <a:defRPr sz="2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L="914400" lvl="1" indent="-381000" rtl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Montserrat Light"/>
              <a:buChar char="○"/>
              <a:defRPr sz="2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lvl="2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Light"/>
              <a:buChar char="■"/>
              <a:defRPr sz="2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marL="1828800" lvl="3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Light"/>
              <a:buChar char="●"/>
              <a:defRPr sz="2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marL="2286000" lvl="4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Light"/>
              <a:buChar char="○"/>
              <a:defRPr sz="2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marL="2743200" lvl="5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Light"/>
              <a:buChar char="■"/>
              <a:defRPr sz="2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lvl="6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Light"/>
              <a:buChar char="●"/>
              <a:defRPr sz="2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lvl="7" indent="-381000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 Light"/>
              <a:buChar char="○"/>
              <a:defRPr sz="2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marL="4114800" lvl="8" indent="-381000" rtl="0"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Montserrat Light"/>
              <a:buChar char="■"/>
              <a:defRPr sz="24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3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r" rtl="0">
              <a:buNone/>
              <a:defRPr sz="13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r" rtl="0">
              <a:buNone/>
              <a:defRPr sz="13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r" rtl="0">
              <a:buNone/>
              <a:defRPr sz="13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r" rtl="0">
              <a:buNone/>
              <a:defRPr sz="13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r" rtl="0">
              <a:buNone/>
              <a:defRPr sz="13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r" rtl="0">
              <a:buNone/>
              <a:defRPr sz="13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r" rtl="0">
              <a:buNone/>
              <a:defRPr sz="13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r" rtl="0">
              <a:buNone/>
              <a:defRPr sz="1300" b="1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-92800"/>
            <a:ext cx="9144000" cy="1033817"/>
            <a:chOff x="0" y="0"/>
            <a:chExt cx="12192000" cy="1378423"/>
          </a:xfrm>
        </p:grpSpPr>
        <p:sp>
          <p:nvSpPr>
            <p:cNvPr id="9" name="Прямоугольник: усеченные противолежащие углы 8">
              <a:extLst>
                <a:ext uri="{FF2B5EF4-FFF2-40B4-BE49-F238E27FC236}">
                  <a16:creationId xmlns:a16="http://schemas.microsoft.com/office/drawing/2014/main" id="{9C92BB49-28C1-49C2-97A9-619B0336BBF0}"/>
                </a:ext>
              </a:extLst>
            </p:cNvPr>
            <p:cNvSpPr/>
            <p:nvPr/>
          </p:nvSpPr>
          <p:spPr>
            <a:xfrm>
              <a:off x="0" y="0"/>
              <a:ext cx="12192000" cy="1378423"/>
            </a:xfrm>
            <a:prstGeom prst="snip2DiagRect">
              <a:avLst/>
            </a:prstGeom>
            <a:solidFill>
              <a:srgbClr val="0070C0"/>
            </a:solidFill>
            <a:ln>
              <a:solidFill>
                <a:srgbClr val="2654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485000" algn="ctr">
                <a:lnSpc>
                  <a:spcPts val="1950"/>
                </a:lnSpc>
              </a:pPr>
              <a:r>
                <a:rPr lang="ru-RU" sz="1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ГБОУ ДПО РК «КРЫМСКИЙ РЕСПУБЛИКАНСКИЙ ИНСТИТУТ ПОСТДИПЛОМНОГО ПЕДАГОГИЧЕСКОГО ОБРАЗОВАНИЯ»</a:t>
              </a:r>
            </a:p>
          </p:txBody>
        </p:sp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AA86FE8C-E408-481B-8DB8-D8D130F34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830" y="76882"/>
              <a:ext cx="1784080" cy="1114355"/>
            </a:xfrm>
            <a:prstGeom prst="rect">
              <a:avLst/>
            </a:prstGeom>
          </p:spPr>
        </p:pic>
      </p:grpSp>
      <p:sp>
        <p:nvSpPr>
          <p:cNvPr id="6" name="Прямоугольник 5"/>
          <p:cNvSpPr/>
          <p:nvPr/>
        </p:nvSpPr>
        <p:spPr>
          <a:xfrm>
            <a:off x="685800" y="1033818"/>
            <a:ext cx="8358187" cy="20926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ru-RU" sz="27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542484"/>
              </p:ext>
            </p:extLst>
          </p:nvPr>
        </p:nvGraphicFramePr>
        <p:xfrm>
          <a:off x="3016121" y="3628906"/>
          <a:ext cx="5960693" cy="994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53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5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4388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4" marR="68594" marT="34279" marB="34279">
                    <a:noFill/>
                  </a:tcPr>
                </a:tc>
                <a:tc>
                  <a:txBody>
                    <a:bodyPr/>
                    <a:lstStyle/>
                    <a:p>
                      <a:pPr algn="r" eaLnBrk="0" hangingPunct="0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 sz="1400" b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4" marR="68594" marT="34279" marB="34279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0CAEC43-1BC2-4DAA-BD39-BBA38CD4B141}"/>
              </a:ext>
            </a:extLst>
          </p:cNvPr>
          <p:cNvSpPr/>
          <p:nvPr/>
        </p:nvSpPr>
        <p:spPr>
          <a:xfrm>
            <a:off x="2286001" y="2069689"/>
            <a:ext cx="5061857" cy="1276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hangingPunct="0">
              <a:lnSpc>
                <a:spcPct val="90000"/>
              </a:lnSpc>
              <a:defRPr/>
            </a:pPr>
            <a:endParaRPr lang="ru-RU" sz="105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lnSpc>
                <a:spcPct val="90000"/>
              </a:lnSpc>
              <a:defRPr/>
            </a:pPr>
            <a:endParaRPr lang="ru-RU" sz="105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lnSpc>
                <a:spcPct val="90000"/>
              </a:lnSpc>
              <a:defRPr/>
            </a:pPr>
            <a:endParaRPr lang="ru-RU" sz="105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lnSpc>
                <a:spcPct val="90000"/>
              </a:lnSpc>
              <a:defRPr/>
            </a:pPr>
            <a:endParaRPr lang="ru-RU" sz="105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lnSpc>
                <a:spcPct val="90000"/>
              </a:lnSpc>
              <a:defRPr/>
            </a:pPr>
            <a:endParaRPr lang="ru-RU" sz="105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lnSpc>
                <a:spcPct val="90000"/>
              </a:lnSpc>
              <a:defRPr/>
            </a:pPr>
            <a:endParaRPr lang="ru-RU" sz="105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lnSpc>
                <a:spcPct val="90000"/>
              </a:lnSpc>
              <a:defRPr/>
            </a:pPr>
            <a:endParaRPr lang="ru-RU" sz="105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lnSpc>
                <a:spcPct val="90000"/>
              </a:lnSpc>
              <a:defRPr/>
            </a:pPr>
            <a:endParaRPr lang="ru-RU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89BA426-5868-4E46-943E-F0865E0E5D7A}"/>
              </a:ext>
            </a:extLst>
          </p:cNvPr>
          <p:cNvSpPr/>
          <p:nvPr/>
        </p:nvSpPr>
        <p:spPr>
          <a:xfrm>
            <a:off x="0" y="1033818"/>
            <a:ext cx="4067944" cy="3430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37661" algn="ctr"/>
            <a:endParaRPr lang="ru-RU" sz="105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37661" algn="ctr"/>
            <a:endParaRPr lang="ru-RU" sz="2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37661" algn="ctr"/>
            <a:endParaRPr lang="ru-RU" sz="2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37661" algn="ctr"/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эффективной работы педагогов по профориентации </a:t>
            </a:r>
          </a:p>
          <a:p>
            <a:pPr indent="337661" algn="ctr"/>
            <a:r>
              <a:rPr lang="ru-RU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процессе трудового воспитания в начальной школе</a:t>
            </a:r>
          </a:p>
          <a:p>
            <a:pPr algn="r" eaLnBrk="0" hangingPunct="0">
              <a:lnSpc>
                <a:spcPct val="90000"/>
              </a:lnSpc>
              <a:defRPr/>
            </a:pPr>
            <a:endParaRPr lang="ru-RU" sz="1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lnSpc>
                <a:spcPct val="90000"/>
              </a:lnSpc>
              <a:defRPr/>
            </a:pPr>
            <a:endParaRPr lang="ru-RU" sz="1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lnSpc>
                <a:spcPct val="90000"/>
              </a:lnSpc>
              <a:defRPr/>
            </a:pPr>
            <a:endParaRPr lang="ru-RU" sz="1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lnSpc>
                <a:spcPct val="90000"/>
              </a:lnSpc>
              <a:defRPr/>
            </a:pPr>
            <a:endParaRPr lang="ru-RU" sz="1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 eaLnBrk="0" hangingPunct="0">
              <a:lnSpc>
                <a:spcPct val="90000"/>
              </a:lnSpc>
              <a:defRPr/>
            </a:pPr>
            <a:endParaRPr lang="ru-RU" sz="12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90000"/>
              </a:lnSpc>
              <a:defRPr/>
            </a:pPr>
            <a:r>
              <a:rPr lang="ru-RU" sz="1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Подсмашная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Евгеньевна,</a:t>
            </a:r>
          </a:p>
          <a:p>
            <a:pPr eaLnBrk="0" hangingPunct="0">
              <a:lnSpc>
                <a:spcPct val="90000"/>
              </a:lnSpc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центра развития дошкольного </a:t>
            </a:r>
          </a:p>
          <a:p>
            <a:pPr eaLnBrk="0" hangingPunct="0">
              <a:lnSpc>
                <a:spcPct val="90000"/>
              </a:lnSpc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начального образования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B454CA1-2CDA-4C5B-B23B-E3C727F7A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6" y="1347614"/>
            <a:ext cx="5148064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63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22"/>
    </mc:Choice>
    <mc:Fallback xmlns="">
      <p:transition spd="slow" advTm="512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8F78BF-785A-4734-B10C-956DC89188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H="1" flipV="1">
            <a:off x="6660232" y="2859780"/>
            <a:ext cx="216024" cy="45719"/>
          </a:xfrm>
        </p:spPr>
        <p:txBody>
          <a:bodyPr/>
          <a:lstStyle/>
          <a:p>
            <a:pPr marL="334645" indent="450215" algn="l"/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7F38D2-7DD5-4763-8E8E-3A367D56E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2280" y="2701528"/>
            <a:ext cx="908720" cy="12418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25BDAD7-00FD-4A8C-A068-0194F527E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E9B2-D332-45BB-A611-8B8C55BB94DA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6F08E37-B5C8-4214-B098-D7B241041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614" y="817267"/>
            <a:ext cx="4457284" cy="417646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8B6D75C-4BD9-4739-B13F-49B286311CD5}"/>
              </a:ext>
            </a:extLst>
          </p:cNvPr>
          <p:cNvSpPr/>
          <p:nvPr/>
        </p:nvSpPr>
        <p:spPr>
          <a:xfrm>
            <a:off x="114716" y="123478"/>
            <a:ext cx="36651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в</a:t>
            </a:r>
            <a:r>
              <a:rPr lang="ru-RU" sz="1800" spc="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системе профессиональной ориентации  интегрирует</a:t>
            </a:r>
            <a:r>
              <a:rPr lang="ru-RU" sz="1800" spc="6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такие</a:t>
            </a:r>
            <a:r>
              <a:rPr lang="ru-RU" sz="1800" spc="6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компоненты,</a:t>
            </a:r>
            <a:r>
              <a:rPr lang="ru-RU" sz="1800" spc="7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как:</a:t>
            </a:r>
            <a:b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профессиональное просвещение - распространение сведений</a:t>
            </a:r>
            <a:r>
              <a:rPr lang="ru-RU" sz="1800" spc="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800" spc="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профессиях,</a:t>
            </a:r>
            <a:r>
              <a:rPr lang="ru-RU" sz="1800" spc="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условиях</a:t>
            </a:r>
            <a:r>
              <a:rPr lang="ru-RU" sz="1800" spc="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r>
              <a:rPr lang="ru-RU" sz="1800" spc="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spc="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требованиях,</a:t>
            </a:r>
            <a:r>
              <a:rPr lang="ru-RU" sz="1800" spc="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предъявляемых</a:t>
            </a:r>
            <a:r>
              <a:rPr lang="ru-RU" sz="1800" spc="14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профессией</a:t>
            </a:r>
            <a:r>
              <a:rPr lang="ru-RU" sz="1800" spc="14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 spc="14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качествам</a:t>
            </a:r>
            <a:r>
              <a:rPr lang="ru-RU" sz="1800" spc="14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личности;</a:t>
            </a:r>
            <a:b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профессиональная</a:t>
            </a:r>
            <a:r>
              <a:rPr lang="ru-RU" sz="1800" spc="2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консультация</a:t>
            </a:r>
            <a:r>
              <a:rPr lang="ru-RU" sz="1800" spc="2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оказание специализированной</a:t>
            </a:r>
            <a:r>
              <a:rPr lang="ru-RU" sz="1800" spc="-5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lang="ru-RU" sz="1800" spc="-5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учащимся,</a:t>
            </a:r>
            <a:r>
              <a:rPr lang="ru-RU" sz="1800" spc="-5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sz="1800" spc="-5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родителям</a:t>
            </a:r>
            <a:r>
              <a:rPr lang="ru-RU" sz="1800" spc="-5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spc="-5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установле</a:t>
            </a:r>
            <a:r>
              <a:rPr lang="ru-RU" sz="1800" spc="-1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нии соответствия между требованиями, </a:t>
            </a:r>
            <a:r>
              <a:rPr lang="ru-RU" sz="1800" spc="-1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предъявляемыми</a:t>
            </a:r>
            <a:r>
              <a:rPr lang="ru-RU" sz="1800" spc="-30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 spc="-6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той</a:t>
            </a:r>
            <a:r>
              <a:rPr lang="ru-RU" sz="1800" spc="-5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1800" spc="-5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иной</a:t>
            </a:r>
            <a:r>
              <a:rPr lang="ru-RU" sz="1800" spc="-5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профессии, </a:t>
            </a:r>
            <a:r>
              <a:rPr lang="ru-RU" sz="1800" spc="-5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индивидуально-психологическими</a:t>
            </a:r>
            <a:r>
              <a:rPr lang="ru-RU" sz="1800" spc="7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данными</a:t>
            </a:r>
            <a:r>
              <a:rPr lang="ru-RU" sz="1800" spc="7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  <a:r>
              <a:rPr lang="ru-RU" sz="1800" spc="5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755304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92D248-AD7F-40B1-8525-4FFCE97E3C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48264" y="2859782"/>
            <a:ext cx="2016224" cy="1008112"/>
          </a:xfrm>
        </p:spPr>
        <p:txBody>
          <a:bodyPr/>
          <a:lstStyle/>
          <a:p>
            <a:pPr indent="450215" algn="l">
              <a:tabLst>
                <a:tab pos="286385" algn="l"/>
              </a:tabLst>
            </a:pPr>
            <a:endParaRPr lang="ru-RU" sz="1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B27DAB-F41E-4392-8B48-7D2A619B1E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0232" y="2701528"/>
            <a:ext cx="1340768" cy="12418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924E144-CBBE-442F-B223-7512EC0CD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E9B2-D332-45BB-A611-8B8C55BB94DA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6874449-4E6B-4425-8DD1-D2146C1C2EA3}"/>
              </a:ext>
            </a:extLst>
          </p:cNvPr>
          <p:cNvSpPr/>
          <p:nvPr/>
        </p:nvSpPr>
        <p:spPr>
          <a:xfrm>
            <a:off x="251520" y="51470"/>
            <a:ext cx="8712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Приоритетное</a:t>
            </a:r>
            <a:r>
              <a:rPr lang="ru-RU" sz="2000" spc="1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lang="ru-RU" sz="2000" spc="1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spc="2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работе</a:t>
            </a:r>
            <a:r>
              <a:rPr lang="ru-RU" sz="2000" spc="1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spc="2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младшими</a:t>
            </a:r>
            <a:r>
              <a:rPr lang="ru-RU" sz="2000" spc="1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школьниками</a:t>
            </a:r>
            <a:r>
              <a:rPr lang="ru-RU" sz="20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приобретает</a:t>
            </a:r>
            <a:r>
              <a:rPr lang="ru-RU" sz="20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профпросвещение</a:t>
            </a:r>
            <a:r>
              <a:rPr lang="ru-RU" sz="20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первоначальный</a:t>
            </a:r>
            <a:r>
              <a:rPr lang="ru-RU" sz="20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период</a:t>
            </a:r>
            <a:r>
              <a:rPr lang="ru-RU" sz="20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профессионального</a:t>
            </a:r>
            <a:r>
              <a:rPr lang="ru-RU" sz="20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становления.</a:t>
            </a:r>
            <a:b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 целью данного периода является формирование у детей</a:t>
            </a:r>
            <a:r>
              <a:rPr lang="ru-RU" sz="20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интереса к профессиям через осознанное представление о</a:t>
            </a:r>
            <a:r>
              <a:rPr lang="ru-RU" sz="20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мире</a:t>
            </a:r>
            <a:r>
              <a:rPr lang="ru-RU" sz="20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труда,</a:t>
            </a:r>
            <a:r>
              <a:rPr lang="ru-RU" sz="200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20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интеллектуальной</a:t>
            </a:r>
            <a:r>
              <a:rPr lang="ru-RU" sz="200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сферы,</a:t>
            </a:r>
            <a:r>
              <a:rPr lang="ru-RU" sz="20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lang="ru-RU" sz="20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лексии</a:t>
            </a:r>
            <a:r>
              <a:rPr lang="ru-RU" sz="2000" spc="3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spc="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навыков</a:t>
            </a:r>
            <a:r>
              <a:rPr lang="ru-RU" sz="2000" spc="3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самопознания,</a:t>
            </a:r>
            <a:r>
              <a:rPr lang="ru-RU" sz="2000" spc="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самооценки.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54C64AD-E5F4-4DA5-9CFA-ECC6D80070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39702"/>
            <a:ext cx="9144000" cy="3034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480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5B17E-3365-4877-B515-04D96A3368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812626"/>
            <a:ext cx="4355976" cy="5472608"/>
          </a:xfrm>
        </p:spPr>
        <p:txBody>
          <a:bodyPr/>
          <a:lstStyle/>
          <a:p>
            <a:pPr marL="334645" indent="450215" algn="l"/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Целенаправленное ознакомление детей </a:t>
            </a:r>
            <a:b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различными</a:t>
            </a:r>
            <a:r>
              <a:rPr lang="ru-RU" sz="1800" b="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занятиями</a:t>
            </a:r>
            <a:r>
              <a:rPr lang="ru-RU" sz="1800" b="0" spc="-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1800" b="0" spc="-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одна</a:t>
            </a:r>
            <a:r>
              <a:rPr lang="ru-RU" sz="1800" b="0" spc="-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1800" b="0" spc="-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важных</a:t>
            </a:r>
            <a:r>
              <a:rPr lang="ru-RU" sz="1800" b="0" spc="-3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задач,</a:t>
            </a:r>
            <a:r>
              <a:rPr lang="ru-RU" sz="1800" b="0" spc="-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стоящих</a:t>
            </a:r>
            <a:r>
              <a:rPr lang="ru-RU" sz="1800" b="0" spc="-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</a:t>
            </a:r>
            <a:r>
              <a:rPr lang="ru-RU" sz="1800" b="0" spc="-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педагогами и родителями. Одним из действенных средств </a:t>
            </a:r>
            <a:r>
              <a:rPr lang="ru-RU" sz="1800" b="0" dirty="0" err="1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профилизации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spc="-30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 практическая работа, содействующая    включению</a:t>
            </a:r>
            <a:r>
              <a:rPr lang="ru-RU" sz="1800" b="0" spc="-30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учащихся в доступные им виды труда. Сущность данного</a:t>
            </a:r>
            <a:r>
              <a:rPr lang="ru-RU" sz="1800" b="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этапа предполагает развитие у младших школьников потребности</a:t>
            </a:r>
            <a:r>
              <a:rPr lang="ru-RU" sz="1800" b="0" spc="8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b="0" spc="8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учении,</a:t>
            </a:r>
            <a:r>
              <a:rPr lang="ru-RU" sz="1800" b="0" spc="8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общественно</a:t>
            </a:r>
            <a:r>
              <a:rPr lang="ru-RU" sz="1800" b="0" spc="8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полезном</a:t>
            </a:r>
            <a:r>
              <a:rPr lang="ru-RU" sz="1800" b="0" spc="8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труде,</a:t>
            </a:r>
            <a:r>
              <a:rPr lang="ru-RU" sz="1800" b="0" spc="8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ознакомление</a:t>
            </a:r>
            <a:r>
              <a:rPr lang="ru-RU" sz="1800" b="0" spc="-29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b="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миром</a:t>
            </a:r>
            <a:r>
              <a:rPr lang="ru-RU" sz="1800" b="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профессий,</a:t>
            </a:r>
            <a:r>
              <a:rPr lang="ru-RU" sz="1800" b="0" spc="-5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освоение</a:t>
            </a:r>
            <a:r>
              <a:rPr lang="ru-RU" sz="1800" b="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доступных</a:t>
            </a:r>
            <a:r>
              <a:rPr lang="ru-RU" sz="1800" b="0" spc="-5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элементов</a:t>
            </a:r>
            <a:r>
              <a:rPr lang="ru-RU" sz="1800" b="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r>
              <a:rPr lang="ru-RU" sz="1800" b="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800" b="0" spc="-30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ru-RU" sz="1800" b="0" spc="3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интереса</a:t>
            </a:r>
            <a:r>
              <a:rPr lang="ru-RU" sz="1800" b="0" spc="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 b="0" spc="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некоторым</a:t>
            </a:r>
            <a:r>
              <a:rPr lang="ru-RU" sz="1800" b="0" spc="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1800" b="0" spc="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них.</a:t>
            </a:r>
            <a:br>
              <a:rPr lang="ru-RU" sz="1800" b="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91212D7-2D60-4384-8AF7-B32DDEFB23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84168" y="2701528"/>
            <a:ext cx="1916832" cy="12418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4DEE27D-3B3D-4FA9-97BE-80327EFB5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E9B2-D332-45BB-A611-8B8C55BB94DA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6C0D7F5-41B1-40BF-8DA4-D418F3DD9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771550"/>
            <a:ext cx="445728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619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EBAD44-DB56-458B-A62C-2A3AC0707C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84168" y="1275606"/>
            <a:ext cx="648072" cy="1356866"/>
          </a:xfrm>
        </p:spPr>
        <p:txBody>
          <a:bodyPr/>
          <a:lstStyle/>
          <a:p>
            <a:pPr marL="334645" indent="450215" algn="l"/>
            <a:endParaRPr lang="ru-RU" sz="10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9222F7C-F11F-4163-9D85-0E15B67FC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7164288" y="1491630"/>
            <a:ext cx="836712" cy="12241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DAA2501-39F5-4532-8AB0-A54D6A3D3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E9B2-D332-45BB-A611-8B8C55BB94DA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C8990A7-995E-4CDA-9729-CEEE7AA77E3F}"/>
              </a:ext>
            </a:extLst>
          </p:cNvPr>
          <p:cNvSpPr/>
          <p:nvPr/>
        </p:nvSpPr>
        <p:spPr>
          <a:xfrm>
            <a:off x="114716" y="195486"/>
            <a:ext cx="83658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любой сфере деятельности младших школьников их возрастные особенности имеют особое значение в приобретении знаний и умений.</a:t>
            </a:r>
            <a:r>
              <a:rPr lang="ru-RU" spc="-5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Активизации познавательной деятельности, концентрации внимания детей способствуют интеллектуальные игры,  кроссворды.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750EB0B-4187-4AF1-A681-CE62D8C11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988" y="987574"/>
            <a:ext cx="2890816" cy="1928186"/>
          </a:xfrm>
          <a:prstGeom prst="rect">
            <a:avLst/>
          </a:prstGeom>
        </p:spPr>
      </p:pic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1BC7D35B-033A-43AA-857A-574B864B88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2358924"/>
              </p:ext>
            </p:extLst>
          </p:nvPr>
        </p:nvGraphicFramePr>
        <p:xfrm>
          <a:off x="2771799" y="1264502"/>
          <a:ext cx="2088233" cy="153267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{9D47B01A-5694-46FE-8E39-322A703FEA07}</a:tableStyleId>
              </a:tblPr>
              <a:tblGrid>
                <a:gridCol w="261029">
                  <a:extLst>
                    <a:ext uri="{9D8B030D-6E8A-4147-A177-3AD203B41FA5}">
                      <a16:colId xmlns:a16="http://schemas.microsoft.com/office/drawing/2014/main" val="3272203119"/>
                    </a:ext>
                  </a:extLst>
                </a:gridCol>
                <a:gridCol w="261029">
                  <a:extLst>
                    <a:ext uri="{9D8B030D-6E8A-4147-A177-3AD203B41FA5}">
                      <a16:colId xmlns:a16="http://schemas.microsoft.com/office/drawing/2014/main" val="206739562"/>
                    </a:ext>
                  </a:extLst>
                </a:gridCol>
                <a:gridCol w="261029">
                  <a:extLst>
                    <a:ext uri="{9D8B030D-6E8A-4147-A177-3AD203B41FA5}">
                      <a16:colId xmlns:a16="http://schemas.microsoft.com/office/drawing/2014/main" val="2130399603"/>
                    </a:ext>
                  </a:extLst>
                </a:gridCol>
                <a:gridCol w="225026">
                  <a:extLst>
                    <a:ext uri="{9D8B030D-6E8A-4147-A177-3AD203B41FA5}">
                      <a16:colId xmlns:a16="http://schemas.microsoft.com/office/drawing/2014/main" val="1365292605"/>
                    </a:ext>
                  </a:extLst>
                </a:gridCol>
                <a:gridCol w="297033">
                  <a:extLst>
                    <a:ext uri="{9D8B030D-6E8A-4147-A177-3AD203B41FA5}">
                      <a16:colId xmlns:a16="http://schemas.microsoft.com/office/drawing/2014/main" val="199444998"/>
                    </a:ext>
                  </a:extLst>
                </a:gridCol>
                <a:gridCol w="261029">
                  <a:extLst>
                    <a:ext uri="{9D8B030D-6E8A-4147-A177-3AD203B41FA5}">
                      <a16:colId xmlns:a16="http://schemas.microsoft.com/office/drawing/2014/main" val="2813097610"/>
                    </a:ext>
                  </a:extLst>
                </a:gridCol>
                <a:gridCol w="261029">
                  <a:extLst>
                    <a:ext uri="{9D8B030D-6E8A-4147-A177-3AD203B41FA5}">
                      <a16:colId xmlns:a16="http://schemas.microsoft.com/office/drawing/2014/main" val="4279501115"/>
                    </a:ext>
                  </a:extLst>
                </a:gridCol>
                <a:gridCol w="261029">
                  <a:extLst>
                    <a:ext uri="{9D8B030D-6E8A-4147-A177-3AD203B41FA5}">
                      <a16:colId xmlns:a16="http://schemas.microsoft.com/office/drawing/2014/main" val="825734393"/>
                    </a:ext>
                  </a:extLst>
                </a:gridCol>
              </a:tblGrid>
              <a:tr h="306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94567470"/>
                  </a:ext>
                </a:extLst>
              </a:tr>
              <a:tr h="307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5880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12303342"/>
                  </a:ext>
                </a:extLst>
              </a:tr>
              <a:tr h="307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108633626"/>
                  </a:ext>
                </a:extLst>
              </a:tr>
              <a:tr h="306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6515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277367744"/>
                  </a:ext>
                </a:extLst>
              </a:tr>
              <a:tr h="306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5715" algn="ctr">
                        <a:spcBef>
                          <a:spcPts val="16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3003613"/>
                  </a:ext>
                </a:extLst>
              </a:tr>
            </a:tbl>
          </a:graphicData>
        </a:graphic>
      </p:graphicFrame>
      <p:sp>
        <p:nvSpPr>
          <p:cNvPr id="12" name="Rectangle 6">
            <a:extLst>
              <a:ext uri="{FF2B5EF4-FFF2-40B4-BE49-F238E27FC236}">
                <a16:creationId xmlns:a16="http://schemas.microsoft.com/office/drawing/2014/main" id="{076DBB96-C0B1-461F-8F00-0AE8038F4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1322992"/>
            <a:ext cx="20882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 «Пять Н»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1EDEB684-7641-41BD-8E92-91347362C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152" y="2774428"/>
            <a:ext cx="1866900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9289B7C4-581F-4648-9A6D-A13CC81EE736}"/>
              </a:ext>
            </a:extLst>
          </p:cNvPr>
          <p:cNvSpPr/>
          <p:nvPr/>
        </p:nvSpPr>
        <p:spPr>
          <a:xfrm>
            <a:off x="251520" y="2632472"/>
            <a:ext cx="8365868" cy="2007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0545"/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1600" spc="-2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1600" spc="-1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-2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</a:t>
            </a:r>
            <a:r>
              <a:rPr lang="ru-RU" sz="1600" spc="-1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1600" spc="-2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ы: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55"/>
              </a:spcBef>
              <a:buClr>
                <a:srgbClr val="231F20"/>
              </a:buClr>
              <a:buSzPts val="950"/>
              <a:buFont typeface="Times New Roman" panose="02020603050405020304" pitchFamily="18" charset="0"/>
              <a:buAutoNum type="arabicPeriod"/>
              <a:tabLst>
                <a:tab pos="713105" algn="l"/>
              </a:tabLst>
            </a:pP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Создает</a:t>
            </a:r>
            <a:r>
              <a:rPr lang="ru-RU" sz="1600" spc="1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картины.</a:t>
            </a:r>
            <a:r>
              <a:rPr lang="ru-RU" sz="1600" spc="10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(Художник)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81915" lvl="0" indent="-342900">
              <a:lnSpc>
                <a:spcPct val="102000"/>
              </a:lnSpc>
              <a:spcBef>
                <a:spcPts val="30"/>
              </a:spcBef>
              <a:buClr>
                <a:srgbClr val="231F20"/>
              </a:buClr>
              <a:buSzPts val="950"/>
              <a:buFont typeface="Times New Roman" panose="02020603050405020304" pitchFamily="18" charset="0"/>
              <a:buAutoNum type="arabicPeriod"/>
              <a:tabLst>
                <a:tab pos="713105" algn="l"/>
              </a:tabLst>
            </a:pP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Исполняет произведения на музыкальных инструментах. </a:t>
            </a:r>
            <a:r>
              <a:rPr lang="ru-RU" sz="1600" i="1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600" i="1" dirty="0" err="1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</a:t>
            </a:r>
            <a:r>
              <a:rPr lang="ru-RU" sz="1600" i="1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­</a:t>
            </a:r>
            <a:r>
              <a:rPr lang="ru-RU" sz="1600" i="1" spc="-26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dirty="0" err="1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зыкант</a:t>
            </a:r>
            <a:r>
              <a:rPr lang="ru-RU" sz="1600" i="1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81280" lvl="0" indent="-342900">
              <a:lnSpc>
                <a:spcPct val="102000"/>
              </a:lnSpc>
              <a:buClr>
                <a:srgbClr val="231F20"/>
              </a:buClr>
              <a:buSzPts val="950"/>
              <a:buFont typeface="Times New Roman" panose="02020603050405020304" pitchFamily="18" charset="0"/>
              <a:buAutoNum type="arabicPeriod"/>
              <a:tabLst>
                <a:tab pos="713105" algn="l"/>
              </a:tabLst>
            </a:pP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Разрабатывает</a:t>
            </a:r>
            <a:r>
              <a:rPr lang="ru-RU" sz="1600" spc="8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проекты</a:t>
            </a:r>
            <a:r>
              <a:rPr lang="ru-RU" sz="1600" spc="8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изделий</a:t>
            </a:r>
            <a:r>
              <a:rPr lang="ru-RU" sz="1600" spc="8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производственного</a:t>
            </a:r>
            <a:r>
              <a:rPr lang="ru-RU" sz="1600" spc="8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8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бытового</a:t>
            </a:r>
            <a:r>
              <a:rPr lang="ru-RU" sz="1600" spc="-24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назначения,</a:t>
            </a:r>
            <a:r>
              <a:rPr lang="ru-RU" sz="1600" spc="6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оформляет</a:t>
            </a:r>
            <a:r>
              <a:rPr lang="ru-RU" sz="1600" spc="6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интерьеры</a:t>
            </a:r>
            <a:r>
              <a:rPr lang="ru-RU" sz="1600" spc="6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помещений,</a:t>
            </a:r>
            <a:r>
              <a:rPr lang="ru-RU" sz="1600" spc="6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офисов.</a:t>
            </a:r>
            <a:r>
              <a:rPr lang="ru-RU" sz="1600" spc="6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(Дизайнер)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81280" lvl="0" indent="-342900">
              <a:lnSpc>
                <a:spcPct val="102000"/>
              </a:lnSpc>
              <a:buClr>
                <a:srgbClr val="231F20"/>
              </a:buClr>
              <a:buSzPts val="950"/>
              <a:buFont typeface="Times New Roman" panose="02020603050405020304" pitchFamily="18" charset="0"/>
              <a:buAutoNum type="arabicPeriod"/>
              <a:tabLst>
                <a:tab pos="713105" algn="l"/>
              </a:tabLst>
            </a:pP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Управляет</a:t>
            </a:r>
            <a:r>
              <a:rPr lang="ru-RU" sz="1600" spc="-4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грузовым,</a:t>
            </a:r>
            <a:r>
              <a:rPr lang="ru-RU" sz="1600" spc="-4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пассажирским</a:t>
            </a:r>
            <a:r>
              <a:rPr lang="ru-RU" sz="1600" spc="-4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поездами</a:t>
            </a:r>
            <a:r>
              <a:rPr lang="ru-RU" sz="1600" spc="-4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дальнего</a:t>
            </a:r>
            <a:r>
              <a:rPr lang="ru-RU" sz="1600" spc="-4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следо</a:t>
            </a:r>
            <a:r>
              <a:rPr lang="ru-RU" sz="1600" spc="-26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вания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1600" spc="3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пригородного</a:t>
            </a:r>
            <a:r>
              <a:rPr lang="ru-RU" sz="1600" spc="4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3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местного</a:t>
            </a:r>
            <a:r>
              <a:rPr lang="ru-RU" sz="1600" spc="4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сообщения.</a:t>
            </a:r>
            <a:r>
              <a:rPr lang="ru-RU" sz="1600" spc="3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(Машинист)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1080"/>
              </a:lnSpc>
              <a:buClr>
                <a:srgbClr val="231F20"/>
              </a:buClr>
              <a:buSzPts val="950"/>
              <a:buFont typeface="Times New Roman" panose="02020603050405020304" pitchFamily="18" charset="0"/>
              <a:buAutoNum type="arabicPeriod"/>
              <a:tabLst>
                <a:tab pos="713105" algn="l"/>
              </a:tabLst>
            </a:pP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Ликвидирует</a:t>
            </a:r>
            <a:r>
              <a:rPr lang="ru-RU" sz="1600" spc="15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возгорание</a:t>
            </a:r>
            <a:r>
              <a:rPr lang="ru-RU" sz="1600" spc="15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</a:t>
            </a:r>
            <a:r>
              <a:rPr lang="ru-RU" sz="1600" spc="15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помощи</a:t>
            </a:r>
            <a:r>
              <a:rPr lang="ru-RU" sz="1600" spc="15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специальной</a:t>
            </a:r>
            <a:r>
              <a:rPr lang="ru-RU" sz="1600" spc="155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техники. </a:t>
            </a:r>
            <a:r>
              <a:rPr lang="ru-RU" sz="1600" i="1" dirty="0">
                <a:solidFill>
                  <a:srgbClr val="231F2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(Пожарный)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647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3EA9A-96AC-4B8E-BF55-7A46E1091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72200" y="1923678"/>
            <a:ext cx="1628800" cy="708794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428B17-1AE0-4D86-9F9A-07486A19E5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72200" y="2701528"/>
            <a:ext cx="1628800" cy="1241822"/>
          </a:xfrm>
        </p:spPr>
        <p:txBody>
          <a:bodyPr/>
          <a:lstStyle/>
          <a:p>
            <a:endParaRPr lang="ru-RU" sz="11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12182C8-40C3-4483-87BD-DA19DE563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E9B2-D332-45BB-A611-8B8C55BB94DA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2530860-B4D3-4C42-AB58-B40A710775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614905"/>
            <a:ext cx="5652120" cy="4261101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6B91A82-FFA2-4279-A2A6-B6F26AB59324}"/>
              </a:ext>
            </a:extLst>
          </p:cNvPr>
          <p:cNvSpPr/>
          <p:nvPr/>
        </p:nvSpPr>
        <p:spPr>
          <a:xfrm>
            <a:off x="251520" y="339503"/>
            <a:ext cx="33123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Особое</a:t>
            </a:r>
            <a:r>
              <a:rPr lang="ru-RU" sz="1800" spc="-7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значение</a:t>
            </a:r>
            <a:r>
              <a:rPr lang="ru-RU" sz="1800" spc="-7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8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трудовом</a:t>
            </a:r>
            <a:r>
              <a:rPr lang="ru-RU" sz="1800" spc="-7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spc="-7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профессиональном</a:t>
            </a:r>
            <a:r>
              <a:rPr lang="ru-RU" sz="18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</a:t>
            </a:r>
            <a:r>
              <a:rPr lang="ru-RU" sz="18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нии</a:t>
            </a:r>
            <a:r>
              <a:rPr lang="ru-RU" sz="18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</a:t>
            </a:r>
            <a:r>
              <a:rPr lang="ru-RU" sz="18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младшего</a:t>
            </a:r>
            <a:r>
              <a:rPr lang="ru-RU" sz="18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школьного</a:t>
            </a:r>
            <a:r>
              <a:rPr lang="ru-RU" sz="18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возраста</a:t>
            </a:r>
            <a:r>
              <a:rPr lang="ru-RU" sz="18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отводится</a:t>
            </a:r>
            <a:r>
              <a:rPr lang="ru-RU" sz="18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ности</a:t>
            </a:r>
            <a:r>
              <a:rPr lang="ru-RU" sz="1800" spc="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800" spc="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общению</a:t>
            </a:r>
            <a:r>
              <a:rPr lang="ru-RU" sz="1800" spc="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1800" spc="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составляющим</a:t>
            </a:r>
            <a:r>
              <a:rPr lang="ru-RU" sz="1800" spc="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процесса</a:t>
            </a:r>
            <a:r>
              <a:rPr lang="ru-RU" sz="1800" spc="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взаимодействия.</a:t>
            </a:r>
            <a:r>
              <a:rPr lang="ru-RU" sz="1800" spc="2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Основу</a:t>
            </a:r>
            <a:r>
              <a:rPr lang="ru-RU" sz="1800" spc="2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взаимосвязи</a:t>
            </a:r>
            <a:r>
              <a:rPr lang="ru-RU" sz="1800" spc="2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педагога,</a:t>
            </a:r>
            <a:r>
              <a:rPr lang="ru-RU" sz="1800" spc="2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родителей,</a:t>
            </a:r>
            <a:r>
              <a:rPr lang="ru-RU" sz="1800" spc="2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</a:t>
            </a:r>
            <a:r>
              <a:rPr lang="ru-RU" sz="1800" spc="-2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ся</a:t>
            </a:r>
            <a:r>
              <a:rPr lang="ru-RU" sz="1800" spc="-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2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составляют</a:t>
            </a:r>
            <a:r>
              <a:rPr lang="ru-RU" sz="1800" spc="-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2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отношения,</a:t>
            </a:r>
            <a:r>
              <a:rPr lang="ru-RU" sz="1800" spc="-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1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которые</a:t>
            </a:r>
            <a:r>
              <a:rPr lang="ru-RU" sz="1800" spc="-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1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способствуют</a:t>
            </a:r>
            <a:r>
              <a:rPr lang="ru-RU" sz="1800" spc="-4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1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осознанию</a:t>
            </a:r>
            <a:r>
              <a:rPr lang="ru-RU" sz="1800" spc="-30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1800" spc="-1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последними</a:t>
            </a:r>
            <a:r>
              <a:rPr lang="ru-RU" sz="18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spc="-1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своего</a:t>
            </a:r>
            <a:r>
              <a:rPr lang="ru-RU" sz="180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sz="1800" spc="-1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Я»</a:t>
            </a:r>
            <a:r>
              <a:rPr lang="ru-RU" sz="180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032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4551B4-7C9C-4C86-B392-BD550CEDF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96136" y="841772"/>
            <a:ext cx="2204864" cy="1790700"/>
          </a:xfrm>
        </p:spPr>
        <p:txBody>
          <a:bodyPr/>
          <a:lstStyle/>
          <a:p>
            <a:endParaRPr lang="ru-RU" sz="9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ADA8762-2611-40C4-9672-19A4D465BE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84168" y="2701528"/>
            <a:ext cx="1916832" cy="1241822"/>
          </a:xfrm>
        </p:spPr>
        <p:txBody>
          <a:bodyPr/>
          <a:lstStyle/>
          <a:p>
            <a:endParaRPr lang="ru-RU" sz="10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0E6D7EA-FB45-404B-889C-203E10028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E9B2-D332-45BB-A611-8B8C55BB94DA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FF14C5A-5C17-451E-BFAA-86D3ADF47FED}"/>
              </a:ext>
            </a:extLst>
          </p:cNvPr>
          <p:cNvSpPr/>
          <p:nvPr/>
        </p:nvSpPr>
        <p:spPr>
          <a:xfrm>
            <a:off x="323528" y="339502"/>
            <a:ext cx="302433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Трудовое</a:t>
            </a:r>
            <a:r>
              <a:rPr lang="ru-RU" sz="16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-3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профессиональное воспитание - один из векторов воспитательной</a:t>
            </a:r>
            <a:r>
              <a:rPr lang="ru-RU" sz="1600" spc="-3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</a:t>
            </a:r>
            <a:r>
              <a:rPr lang="ru-RU" sz="1600" spc="-3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школы</a:t>
            </a:r>
            <a:r>
              <a:rPr lang="ru-RU" sz="1600" spc="-2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1600" spc="-3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семьи.</a:t>
            </a:r>
            <a:r>
              <a:rPr lang="ru-RU" sz="1600" spc="-3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solidFill>
                <a:schemeClr val="accent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Интегрирующим</a:t>
            </a:r>
            <a:r>
              <a:rPr lang="ru-RU" sz="1600" spc="-2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фактором   </a:t>
            </a:r>
            <a:r>
              <a:rPr lang="ru-RU" sz="1600" spc="-30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ее</a:t>
            </a:r>
            <a:r>
              <a:rPr lang="ru-RU" sz="16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функционирования</a:t>
            </a:r>
            <a:r>
              <a:rPr lang="ru-RU" sz="16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являются</a:t>
            </a:r>
            <a:r>
              <a:rPr lang="ru-RU" sz="16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следующие</a:t>
            </a:r>
            <a:r>
              <a:rPr lang="ru-RU" sz="16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ключевые</a:t>
            </a:r>
            <a:r>
              <a:rPr lang="ru-RU" sz="16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идеи:</a:t>
            </a:r>
            <a:endParaRPr lang="ru-RU" sz="1600" dirty="0">
              <a:solidFill>
                <a:schemeClr val="accent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538480" algn="l"/>
              </a:tabLst>
            </a:pP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содействие</a:t>
            </a:r>
            <a:r>
              <a:rPr lang="ru-RU" sz="160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младшим</a:t>
            </a:r>
            <a:r>
              <a:rPr lang="ru-RU" sz="1600" spc="-5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школьникам</a:t>
            </a:r>
            <a:r>
              <a:rPr lang="ru-RU" sz="160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-5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целостном</a:t>
            </a:r>
            <a:r>
              <a:rPr lang="ru-RU" sz="1600" spc="-5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восприятии окружающего мира, составной частью которого яв</a:t>
            </a:r>
            <a:r>
              <a:rPr lang="ru-RU" sz="16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ляется</a:t>
            </a:r>
            <a:r>
              <a:rPr lang="ru-RU" sz="16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трудовая,</a:t>
            </a:r>
            <a:r>
              <a:rPr lang="ru-RU" sz="16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профессиональная</a:t>
            </a:r>
            <a:r>
              <a:rPr lang="ru-RU" sz="16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деятельность</a:t>
            </a:r>
            <a:r>
              <a:rPr lang="ru-RU" sz="16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людей;</a:t>
            </a:r>
            <a:endParaRPr lang="ru-RU" sz="1600" dirty="0">
              <a:solidFill>
                <a:schemeClr val="accent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tabLst>
                <a:tab pos="538480" algn="l"/>
              </a:tabLst>
            </a:pP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создание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приобретения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детьми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социально-трудового опыта, формирования социально-трудовых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компетенций.</a:t>
            </a:r>
            <a:endParaRPr lang="ru-RU" sz="1600" dirty="0">
              <a:solidFill>
                <a:schemeClr val="accent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435BFA-16E8-4CDD-B39D-0029EF204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888" y="-49"/>
            <a:ext cx="558011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09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3857F1-4A68-42FC-BBF3-D75531B1C4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72200" y="841772"/>
            <a:ext cx="1628800" cy="1790700"/>
          </a:xfrm>
        </p:spPr>
        <p:txBody>
          <a:bodyPr/>
          <a:lstStyle/>
          <a:p>
            <a:endParaRPr lang="ru-RU" sz="9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789C468-6050-44B9-BC15-1A53A1842E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44208" y="2701528"/>
            <a:ext cx="1556792" cy="1241822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2B78F82-4A3D-4C2A-9796-99502CD28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E9B2-D332-45BB-A611-8B8C55BB94DA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0C00C4A-BD3F-4131-AF37-F44F9A782DA7}"/>
              </a:ext>
            </a:extLst>
          </p:cNvPr>
          <p:cNvSpPr/>
          <p:nvPr/>
        </p:nvSpPr>
        <p:spPr>
          <a:xfrm>
            <a:off x="114716" y="123478"/>
            <a:ext cx="46013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77800"/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Рекомендации:</a:t>
            </a:r>
          </a:p>
          <a:p>
            <a:pPr lvl="0">
              <a:buClr>
                <a:srgbClr val="231F20"/>
              </a:buClr>
              <a:buSzPts val="1100"/>
              <a:tabLst>
                <a:tab pos="448310" algn="l"/>
              </a:tabLst>
            </a:pP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Система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воспитательных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занятий,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представленных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различными формами деятельности педагога и младших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школьников,</a:t>
            </a:r>
            <a:r>
              <a:rPr lang="ru-RU" sz="16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рекомендуется</a:t>
            </a:r>
            <a:r>
              <a:rPr lang="ru-RU" sz="16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6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3—4-х</a:t>
            </a:r>
            <a:r>
              <a:rPr lang="ru-RU" sz="16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классах.</a:t>
            </a:r>
          </a:p>
          <a:p>
            <a:pPr lvl="0">
              <a:buClr>
                <a:srgbClr val="231F20"/>
              </a:buClr>
              <a:buSzPts val="1100"/>
              <a:tabLst>
                <a:tab pos="448310" algn="l"/>
              </a:tabLst>
            </a:pP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При использовании педагогами форм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воспитательных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занятий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допускается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вариативный</a:t>
            </a:r>
            <a:r>
              <a:rPr lang="ru-RU" sz="1600" spc="-30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подход.</a:t>
            </a:r>
          </a:p>
          <a:p>
            <a:pPr lvl="0">
              <a:buClr>
                <a:srgbClr val="231F20"/>
              </a:buClr>
              <a:buSzPts val="1100"/>
              <a:tabLst>
                <a:tab pos="448310" algn="l"/>
              </a:tabLst>
            </a:pP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При</a:t>
            </a:r>
            <a:r>
              <a:rPr lang="ru-RU" sz="16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проектировании</a:t>
            </a:r>
            <a:r>
              <a:rPr lang="ru-RU" sz="16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любого</a:t>
            </a:r>
            <a:r>
              <a:rPr lang="ru-RU" sz="1600" spc="-6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</a:t>
            </a:r>
            <a:r>
              <a:rPr lang="ru-RU" sz="16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воспитательных</a:t>
            </a:r>
            <a:r>
              <a:rPr lang="ru-RU" sz="16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занятий</a:t>
            </a:r>
            <a:r>
              <a:rPr lang="ru-RU" sz="1600" spc="-29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целесообразно сохранять целостность блоков, которые должны включать не менее двух-трех форм работы.</a:t>
            </a:r>
          </a:p>
          <a:p>
            <a:pPr lvl="0">
              <a:buClr>
                <a:srgbClr val="231F20"/>
              </a:buClr>
              <a:buSzPts val="1100"/>
              <a:tabLst>
                <a:tab pos="448310" algn="l"/>
              </a:tabLst>
            </a:pP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Учитывая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возможности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детей,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определяет,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какие</a:t>
            </a:r>
            <a:r>
              <a:rPr lang="ru-RU" sz="16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1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воспитательные</a:t>
            </a:r>
            <a:r>
              <a:rPr lang="ru-RU" sz="1600" spc="-6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</a:t>
            </a:r>
            <a:r>
              <a:rPr lang="ru-RU" sz="1600" spc="-7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spc="-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 апробировать с соответствующей модификацией целей,</a:t>
            </a:r>
            <a:r>
              <a:rPr lang="ru-RU" sz="1600" spc="-30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задач,</a:t>
            </a:r>
            <a:r>
              <a:rPr lang="ru-RU" sz="1600" spc="-8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содержания,</a:t>
            </a:r>
            <a:r>
              <a:rPr lang="ru-RU" sz="1600" spc="-7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технологий,</a:t>
            </a:r>
            <a:r>
              <a:rPr lang="ru-RU" sz="1600" spc="-7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1600" spc="-7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также</a:t>
            </a:r>
            <a:r>
              <a:rPr lang="ru-RU" sz="1600" spc="-7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взаимосвязи</a:t>
            </a:r>
            <a:r>
              <a:rPr lang="ru-RU" sz="1600" spc="-7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600" spc="-8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учебной</a:t>
            </a:r>
            <a:r>
              <a:rPr lang="ru-RU" sz="1600" spc="3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деятельностью.</a:t>
            </a:r>
          </a:p>
          <a:p>
            <a:pPr lvl="0">
              <a:buClr>
                <a:srgbClr val="231F20"/>
              </a:buClr>
              <a:buSzPts val="1100"/>
              <a:tabLst>
                <a:tab pos="448310" algn="l"/>
              </a:tabLst>
            </a:pP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В реализации системы воспитательных </a:t>
            </a:r>
            <a:r>
              <a:rPr lang="ru-RU" sz="1600" spc="-29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занятий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важно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сотрудничество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классного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руководителя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1600" spc="5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семьей.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26C22DE-C511-40F1-8AD9-000D20F32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504" y="792936"/>
            <a:ext cx="4464496" cy="433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0909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3FECAC-B9E5-468B-BB1F-1EC2067E70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4128" y="841772"/>
            <a:ext cx="2276872" cy="1790700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0717BA0-2BC8-4DD6-A16C-7F96C35AF0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0152" y="2701528"/>
            <a:ext cx="2060848" cy="1241822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993EC62-5923-40B8-9469-E1ED79886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DE9B2-D332-45BB-A611-8B8C55BB94DA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1449C19-73C6-4427-A294-9E270153D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99" y="129778"/>
            <a:ext cx="7173417" cy="417195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1B8AB51-B4F5-4789-B410-80EDBB7E4662}"/>
              </a:ext>
            </a:extLst>
          </p:cNvPr>
          <p:cNvSpPr/>
          <p:nvPr/>
        </p:nvSpPr>
        <p:spPr>
          <a:xfrm>
            <a:off x="3299857" y="2417862"/>
            <a:ext cx="344196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ЗА  ВНИМАНИЕ!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992872"/>
      </p:ext>
    </p:extLst>
  </p:cSld>
  <p:clrMapOvr>
    <a:masterClrMapping/>
  </p:clrMapOvr>
</p:sld>
</file>

<file path=ppt/theme/theme1.xml><?xml version="1.0" encoding="utf-8"?>
<a:theme xmlns:a="http://schemas.openxmlformats.org/drawingml/2006/main" name="Nicholas template">
  <a:themeElements>
    <a:clrScheme name="Custom 347">
      <a:dk1>
        <a:srgbClr val="1E2124"/>
      </a:dk1>
      <a:lt1>
        <a:srgbClr val="FFFFFF"/>
      </a:lt1>
      <a:dk2>
        <a:srgbClr val="7C8894"/>
      </a:dk2>
      <a:lt2>
        <a:srgbClr val="E6ECEE"/>
      </a:lt2>
      <a:accent1>
        <a:srgbClr val="2AC3F3"/>
      </a:accent1>
      <a:accent2>
        <a:srgbClr val="004591"/>
      </a:accent2>
      <a:accent3>
        <a:srgbClr val="6BD8B6"/>
      </a:accent3>
      <a:accent4>
        <a:srgbClr val="A9E04B"/>
      </a:accent4>
      <a:accent5>
        <a:srgbClr val="F3C744"/>
      </a:accent5>
      <a:accent6>
        <a:srgbClr val="F37768"/>
      </a:accent6>
      <a:hlink>
        <a:srgbClr val="003C7E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379</Words>
  <Application>Microsoft Office PowerPoint</Application>
  <PresentationFormat>Экран (16:9)</PresentationFormat>
  <Paragraphs>104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Montserrat Light</vt:lpstr>
      <vt:lpstr>Montserrat</vt:lpstr>
      <vt:lpstr>Times New Roman</vt:lpstr>
      <vt:lpstr>Arial</vt:lpstr>
      <vt:lpstr>Nicholas template</vt:lpstr>
      <vt:lpstr>Презентация PowerPoint</vt:lpstr>
      <vt:lpstr>                 </vt:lpstr>
      <vt:lpstr>Презентация PowerPoint</vt:lpstr>
      <vt:lpstr>             Целенаправленное ознакомление детей  с различными занятиями — одна из важных задач, стоящих перед педагогами и родителями. Одним из действенных средств профилизации  является практическая работа, содействующая    включению              учащихся в доступные им виды труда. Сущность данного этапа предполагает развитие у младших школьников потребности в учении, общественно полезном труде, ознакомление с миром профессий, освоение доступных элементов труда и        развитие интереса к некоторым из них.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ПРИМЕНЕНИЯ ТЕХНОЛОГИЙ ЗДОРОВЬЕСБЕРЕЖЕНИЯ  В НАЧАЛЬНОЙ ШКОЛЕ</dc:title>
  <cp:lastModifiedBy>Наталья Подсмашная</cp:lastModifiedBy>
  <cp:revision>286</cp:revision>
  <dcterms:modified xsi:type="dcterms:W3CDTF">2022-11-25T07:53:51Z</dcterms:modified>
</cp:coreProperties>
</file>