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6" r:id="rId2"/>
    <p:sldId id="292" r:id="rId3"/>
    <p:sldId id="294" r:id="rId4"/>
    <p:sldId id="288" r:id="rId5"/>
    <p:sldId id="289" r:id="rId6"/>
    <p:sldId id="290" r:id="rId7"/>
    <p:sldId id="296" r:id="rId8"/>
    <p:sldId id="297" r:id="rId9"/>
    <p:sldId id="298" r:id="rId10"/>
    <p:sldId id="291" r:id="rId11"/>
    <p:sldId id="299" r:id="rId12"/>
    <p:sldId id="29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D67A7-B274-4723-A186-EE73C2882496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829F2-6FE5-41E6-83E8-A1BDC8382F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941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11/24/2022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t>11/24/2022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t>11/24/2022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t>11/24/2022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t>11/24/2022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t>11/24/2022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t>11/24/2022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t>11/24/2022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t>11/24/2022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t>11/24/2022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t>11/24/2022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t>11/24/2022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t>11/24/2022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t>11/24/2022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t>11/24/2022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t>11/24/2022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t>11/24/2022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t>11/24/2022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4549" y="2584704"/>
            <a:ext cx="8825658" cy="1310699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реализации ранней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профилизации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начальной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школе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5459491" y="4718304"/>
            <a:ext cx="5635229" cy="9997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i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Гавриш</a:t>
            </a:r>
            <a:r>
              <a:rPr lang="ru-RU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Антонина Ивановна, преподаватель кафедры дошкольного и начального образования</a:t>
            </a:r>
            <a:endParaRPr lang="ru-R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33197" y="5807656"/>
            <a:ext cx="1268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24.11.2022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571" y="655249"/>
            <a:ext cx="1963082" cy="162167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55264" y="655249"/>
            <a:ext cx="71445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образовательное учреждение </a:t>
            </a:r>
            <a:endParaRPr lang="en-US" sz="20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914400"/>
            <a:r>
              <a:rPr 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Крым "Крымский республиканский институт постдипломного педагогического образования"</a:t>
            </a:r>
            <a:endParaRPr lang="en-US" sz="2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571" y="3683000"/>
            <a:ext cx="5605696" cy="259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364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Профилизация</a:t>
            </a:r>
            <a:r>
              <a:rPr lang="ru-RU" sz="36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новых форм интеграции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60958" y="1732548"/>
            <a:ext cx="5438274" cy="3228920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«Математика», «Окружающий мир» и «Занимательное естествознание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«Наш дом и мы в нем</a:t>
            </a:r>
            <a:r>
              <a:rPr lang="ru-RU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«Первые шаги моего </a:t>
            </a:r>
            <a:r>
              <a:rPr lang="ru-RU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исследования» </a:t>
            </a:r>
            <a:r>
              <a:rPr lang="ru-RU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«Изобразительное искусство</a:t>
            </a:r>
            <a:r>
              <a:rPr lang="ru-RU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«Технология»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«Изостудия», «Маленький мастер», «Оригами», «Техническое моделирование», «Эстетика быта».</a:t>
            </a:r>
          </a:p>
        </p:txBody>
      </p:sp>
    </p:spTree>
    <p:extLst>
      <p:ext uri="{BB962C8B-B14F-4D97-AF65-F5344CB8AC3E}">
        <p14:creationId xmlns:p14="http://schemas.microsoft.com/office/powerpoint/2010/main" val="2383385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Профильная дифференциация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5" y="3158836"/>
            <a:ext cx="4073750" cy="2860964"/>
          </a:xfrm>
        </p:spPr>
        <p:txBody>
          <a:bodyPr>
            <a:normAutofit fontScale="85000" lnSpcReduction="10000"/>
          </a:bodyPr>
          <a:lstStyle/>
          <a:p>
            <a:pPr marL="0" lvl="0" indent="0">
              <a:buClr>
                <a:srgbClr val="ACD433"/>
              </a:buClr>
              <a:buNone/>
            </a:pP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индивидуального подхода в обучении, исходя познавательных интересов, способностей, достигнутых результатов обучения, профессиональных намерений.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0473" y="2443942"/>
            <a:ext cx="5422668" cy="409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128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216" y="973668"/>
            <a:ext cx="10363199" cy="706964"/>
          </a:xfrm>
        </p:spPr>
        <p:txBody>
          <a:bodyPr/>
          <a:lstStyle/>
          <a:p>
            <a:pPr algn="ctr"/>
            <a:r>
              <a:rPr lang="ru-RU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Профориентационные</a:t>
            </a:r>
            <a:r>
              <a:rPr lang="ru-RU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занятия</a:t>
            </a:r>
            <a:r>
              <a:rPr lang="ru-RU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 внеурочное </a:t>
            </a:r>
            <a:r>
              <a:rPr lang="ru-RU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5216" y="2206752"/>
            <a:ext cx="10509503" cy="440131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 «Профессии наших родителей», «Профессии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«Профессии в школе», «Все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 нужны, все профессии важны»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т.д.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общения «Кем я хочу стать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стречи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людьми разных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«Предметы, которым учат учителя», 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 моих родителей»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сочинений и рисунков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«Кем я хочу стать, когда стану взрослым»,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«Профессии в моей семье».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разные объекты труда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1268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368" y="1295400"/>
            <a:ext cx="3913632" cy="1008888"/>
          </a:xfrm>
        </p:spPr>
        <p:txBody>
          <a:bodyPr/>
          <a:lstStyle/>
          <a:p>
            <a:r>
              <a:rPr lang="ru-R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профориентации в начальной школе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35296" y="377952"/>
            <a:ext cx="6388608" cy="6327648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112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  <a:p>
            <a:pPr algn="ctr"/>
            <a:r>
              <a:rPr lang="ru-RU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у младших школьников положительного отношения, интереса к профессиональному труду на основе практического включения в различные виды познавательной, игровой, общественно полезной, досуговой деятельности</a:t>
            </a:r>
          </a:p>
          <a:p>
            <a:pPr algn="ctr"/>
            <a:r>
              <a:rPr lang="ru-RU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побуждение школьников к выработке индивидуальных способов деятельности, формированию адекватной самооценки, приобретению опыта общения</a:t>
            </a:r>
          </a:p>
          <a:p>
            <a:pPr algn="ctr"/>
            <a:endParaRPr lang="ru-RU" sz="1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8368" y="2450592"/>
            <a:ext cx="3913632" cy="3574287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образовательной среды, насыщенной возможностями для реализации способностей, обучающихся через развитие интереса к разным видам сферы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759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402336"/>
            <a:ext cx="8761413" cy="96316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работы по </a:t>
            </a:r>
            <a:r>
              <a:rPr lang="ru-RU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профилизации</a:t>
            </a:r>
            <a:endParaRPr lang="ru-R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2336" y="1536192"/>
            <a:ext cx="11594592" cy="532180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привитие </a:t>
            </a:r>
            <a:r>
              <a:rPr lang="ru-RU" sz="2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любви к труду и уважение к людям </a:t>
            </a:r>
            <a:r>
              <a:rPr lang="ru-RU" sz="2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труда</a:t>
            </a:r>
            <a:endParaRPr lang="ru-RU" sz="20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по профессиям для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закладка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 проектирования и проектной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педагога, психолога склонностей детей по типу темперамента к той или иной профессии, а также интересы и склонности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подчеркивание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значимость трудовой деятельности на всех уроках в начальной школе, воспитание чувства ответственности за свою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по овладению знаниями о роли трудовой деятельности человека в преобразовании окружающего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интересов и склонностей, способностей обучающихся, накопление ими практического опыта в различных сферах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познавательной деятельности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обучающихся умения объективно оценивать свои природные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способности принимать адекватное решение о выборе дальнейшего направления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815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761413" cy="1001436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ранней </a:t>
            </a:r>
            <a:r>
              <a:rPr lang="ru-RU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профилизации</a:t>
            </a:r>
            <a:r>
              <a:rPr lang="ru-RU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условиях введения ФГОС НОО (направления)</a:t>
            </a:r>
            <a:endParaRPr lang="ru-RU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2" y="2603500"/>
            <a:ext cx="9842231" cy="4065524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траектория обучающихся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Урочная деятельность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Внеурочная деятельность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урочной и внеурочной деятельности учащихся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образование 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и участие в предметных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олимпиадах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</a:p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Дистанционные формы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</a:p>
          <a:p>
            <a:pPr lvl="0">
              <a:buClr>
                <a:srgbClr val="ACD433"/>
              </a:buClr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Экскурсионная работа очно и виртуально 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606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3" y="573024"/>
            <a:ext cx="8761413" cy="128016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ориентация </a:t>
            </a:r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составляющая часть </a:t>
            </a:r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урока</a:t>
            </a:r>
            <a:endParaRPr lang="ru-R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9872" y="2603500"/>
            <a:ext cx="11204447" cy="3821684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абота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профпросвещению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Значимость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в жизни человека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различными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профессиями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с требованиями, предъявляемыми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профессией к психофизиологическим качествам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личности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значения знаний в той или иной предметной области в связи с профориентацией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412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</a:t>
            </a:r>
            <a:endParaRPr lang="ru-R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7516" y="2603500"/>
            <a:ext cx="10924673" cy="34163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пословицами и поговорками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загадками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словарных слов (агроном, рабочий, инженер, учитель, шофёр и т.д.)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текстами с содержанием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профориентационной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направленности</a:t>
            </a: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Профориентационные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игры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деятельность. Работа над проектами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856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Литературное чтение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buClr>
                <a:srgbClr val="ACD433"/>
              </a:buClr>
            </a:pP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пословицами и поговорками</a:t>
            </a:r>
          </a:p>
          <a:p>
            <a:pPr lvl="0">
              <a:buClr>
                <a:srgbClr val="ACD433"/>
              </a:buClr>
            </a:pP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загадками</a:t>
            </a:r>
          </a:p>
          <a:p>
            <a:pPr lvl="0">
              <a:buClr>
                <a:srgbClr val="ACD433"/>
              </a:buClr>
            </a:pP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Словарная работа</a:t>
            </a:r>
            <a:endParaRPr lang="ru-RU" sz="24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ACD433"/>
              </a:buClr>
            </a:pP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текстами с содержанием </a:t>
            </a: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профориентационной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направленности</a:t>
            </a:r>
          </a:p>
          <a:p>
            <a:pPr lvl="0">
              <a:buClr>
                <a:srgbClr val="ACD433"/>
              </a:buClr>
            </a:pPr>
            <a:r>
              <a:rPr lang="ru-RU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Профориентационные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</a:p>
          <a:p>
            <a:pPr lvl="0">
              <a:buClr>
                <a:srgbClr val="ACD433"/>
              </a:buClr>
            </a:pP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над сочинениями и изложениями</a:t>
            </a:r>
            <a:endParaRPr lang="ru-RU" sz="24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ACD433"/>
              </a:buClr>
            </a:pP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</a:t>
            </a: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деятельность. Работа над проектами «Писатель», «Поэты России», «Критик» и т.д.</a:t>
            </a:r>
            <a:endParaRPr lang="ru-RU" sz="24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867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 «В книжном магазине», «Патрульный»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над  текстовыми задачами о людях профессий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Профориентация при изучении величин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знаний по математике в разных сферах деятельности человека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деятельность. Работа над проектами</a:t>
            </a: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137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Технология. Изобразительное искусство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деятельность, которая включает все этапы при создании проекта: от задумки, проектирования до получения готового результата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экскурсии на разные объекты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труда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деятельность. Работа над проектами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«Цветочная клумба», «Мир моды», «Модель», «Аллея Славы», «Комната для детей», «Дары осени» и др. композиции, «Чем полезна лепка из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пластелина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«Связано ли оригами с математикой»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выставкам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0716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1930</TotalTime>
  <Words>669</Words>
  <Application>Microsoft Office PowerPoint</Application>
  <PresentationFormat>Широкоэкранный</PresentationFormat>
  <Paragraphs>75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Times New Roman</vt:lpstr>
      <vt:lpstr>Wingdings 3</vt:lpstr>
      <vt:lpstr>Совет директоров</vt:lpstr>
      <vt:lpstr>Презентация PowerPoint</vt:lpstr>
      <vt:lpstr>Цель профориентации в начальной школе</vt:lpstr>
      <vt:lpstr>Содержание работы по профилизации</vt:lpstr>
      <vt:lpstr>Реализация ранней профилизации в условиях введения ФГОС НОО (направления)</vt:lpstr>
      <vt:lpstr>Профессиональная ориентация как составляющая часть урока</vt:lpstr>
      <vt:lpstr>Русский язык</vt:lpstr>
      <vt:lpstr>Литературное чтение</vt:lpstr>
      <vt:lpstr>Математика</vt:lpstr>
      <vt:lpstr>Технология. Изобразительное искусство</vt:lpstr>
      <vt:lpstr>Профилизация за счет новых форм интеграции</vt:lpstr>
      <vt:lpstr>Профильная дифференциация</vt:lpstr>
      <vt:lpstr>Профориентационные занятия во внеурочное время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Machine</cp:lastModifiedBy>
  <cp:revision>131</cp:revision>
  <dcterms:created xsi:type="dcterms:W3CDTF">2020-02-06T09:25:30Z</dcterms:created>
  <dcterms:modified xsi:type="dcterms:W3CDTF">2022-11-24T12:48:26Z</dcterms:modified>
</cp:coreProperties>
</file>