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71" r:id="rId5"/>
    <p:sldId id="265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1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984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1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2340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117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426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24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331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17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856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26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81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7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12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504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355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66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5822E-5141-4055-B024-7B134120DBC2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E9FCD94-DA4B-4E80-896D-EFC874B50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8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788" y="1690255"/>
            <a:ext cx="115492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 в профессиональной ориентации младших школьников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70255" y="5022550"/>
            <a:ext cx="49584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Починок В.Н.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23 муниципального образования городской округ Симферополь Республики Крым</a:t>
            </a:r>
          </a:p>
          <a:p>
            <a:pPr algn="r"/>
            <a:r>
              <a:rPr lang="ru-RU" dirty="0"/>
              <a:t> 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3296" y="169497"/>
            <a:ext cx="11570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 ШКОЛА № 23»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СИМФЕРОПОЛЬ  РЕСПУБЛИКИ КРЫМ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937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68224" y="268224"/>
            <a:ext cx="1163116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«Талантливый».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Характеристика. От его представителей требуется абстрактное мышление, аналитические способности, развитие интеллектуальных способностей.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Примеры профессий: математик, химик, биолог.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Шерлок Холмс,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Знайка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астроном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Стекляшкин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8914" name="Picture 2" descr="C:\Documents and Settings\Вера\Мои документы\index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661" y="1783080"/>
            <a:ext cx="3447859" cy="2580854"/>
          </a:xfrm>
          <a:prstGeom prst="rect">
            <a:avLst/>
          </a:prstGeom>
          <a:noFill/>
        </p:spPr>
      </p:pic>
      <p:pic>
        <p:nvPicPr>
          <p:cNvPr id="38915" name="Picture 3" descr="C:\Documents and Settings\Вера\Мои документы\888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8016" y="2575560"/>
            <a:ext cx="3799332" cy="2532888"/>
          </a:xfrm>
          <a:prstGeom prst="rect">
            <a:avLst/>
          </a:prstGeom>
          <a:noFill/>
        </p:spPr>
      </p:pic>
      <p:pic>
        <p:nvPicPr>
          <p:cNvPr id="38916" name="Picture 4" descr="C:\Documents and Settings\Вера\Мои документы\34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5941" y="3860483"/>
            <a:ext cx="4044163" cy="2345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31648" y="231648"/>
            <a:ext cx="117530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«Надёжный».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Постоянное общение с людьми требует от представителя этого района умения разбираться в людях, обучать их, дружелюбие, ответственность.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Примеры профессий: врач, учитель, психолог.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крокодил Гена, доктор Айболит,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Чиполлино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 упражнения. «Невидимый предмет» (дети предлагают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друг другу невидимый предмет). «Лица» (определить настроение изображённых лиц). 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D:\фото\Наши уроки\DSC00337.JPG"/>
          <p:cNvPicPr/>
          <p:nvPr/>
        </p:nvPicPr>
        <p:blipFill>
          <a:blip r:embed="rId2" cstate="print"/>
          <a:srcRect l="51470" t="25721" r="21272" b="41827"/>
          <a:stretch>
            <a:fillRect/>
          </a:stretch>
        </p:blipFill>
        <p:spPr bwMode="auto">
          <a:xfrm>
            <a:off x="265768" y="2225421"/>
            <a:ext cx="2662767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\Наши уроки\DSC00337.JPG"/>
          <p:cNvPicPr/>
          <p:nvPr/>
        </p:nvPicPr>
        <p:blipFill>
          <a:blip r:embed="rId3" cstate="print"/>
          <a:srcRect l="16836" t="18029" r="59113" b="51923"/>
          <a:stretch>
            <a:fillRect/>
          </a:stretch>
        </p:blipFill>
        <p:spPr bwMode="auto">
          <a:xfrm>
            <a:off x="2148459" y="3490150"/>
            <a:ext cx="24574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\Наши уроки\DSC00339.JPG"/>
          <p:cNvPicPr/>
          <p:nvPr/>
        </p:nvPicPr>
        <p:blipFill>
          <a:blip r:embed="rId4"/>
          <a:srcRect l="36719" t="34615" r="51416" b="48558"/>
          <a:stretch>
            <a:fillRect/>
          </a:stretch>
        </p:blipFill>
        <p:spPr bwMode="auto">
          <a:xfrm>
            <a:off x="4111561" y="4572808"/>
            <a:ext cx="2066925" cy="195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Вера\Мои документы\5555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31552" y="2104834"/>
            <a:ext cx="1878901" cy="186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Вера\Мои документы\еееее.jpe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91562" y="3563112"/>
            <a:ext cx="2634806" cy="14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C:\Documents and Settings\Вера\Мои документы\юююю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309" y="4547616"/>
            <a:ext cx="2512385" cy="1880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04800" y="402336"/>
            <a:ext cx="116555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«Деловой».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Характеристика. Способности к обработке конкретной информации, стремление выполнение работы по определённым правилам. Представители этого района добросовестны, деловиты.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Профессии: бухгалтер, кассир.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Печкин,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Мальвина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Крот.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 упражнения: задания по кодированию и расшифровке фраз, анаграммы, «Перепутанные линии».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62" name="Picture 2" descr="C:\Documents and Settings\Вера\Мои документы\ееее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808" y="2214563"/>
            <a:ext cx="3691128" cy="4185476"/>
          </a:xfrm>
          <a:prstGeom prst="rect">
            <a:avLst/>
          </a:prstGeom>
          <a:noFill/>
        </p:spPr>
      </p:pic>
      <p:pic>
        <p:nvPicPr>
          <p:cNvPr id="40963" name="Picture 3" descr="C:\Documents and Settings\Вера\Мои документы\ммммкккк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4907" y="2946083"/>
            <a:ext cx="2365357" cy="3162109"/>
          </a:xfrm>
          <a:prstGeom prst="rect">
            <a:avLst/>
          </a:prstGeom>
          <a:noFill/>
        </p:spPr>
      </p:pic>
      <p:pic>
        <p:nvPicPr>
          <p:cNvPr id="40965" name="Picture 5" descr="C:\Documents and Settings\Вера\Мои документы\55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4091" y="2791206"/>
            <a:ext cx="5023958" cy="3597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07264" y="158496"/>
            <a:ext cx="119847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«Инициативный».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Характеристика.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Навыки общения, умение разбираться в мотивах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людей, энергичность, инициативность.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Незнайка, Буратино, Гулливер,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Карлсон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 упражнения: «Новая функция» (придумать как можно больше способов использования знакомого предмета: карандаша, бутылки, газеты). «Необитаемый остров» (продумать правила выживания на острове).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D:\фото\Наши уроки\DSC005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240" y="1828038"/>
            <a:ext cx="4792472" cy="399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C:\Documents and Settings\Вера\Мои документы\ььь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6949" y="1909763"/>
            <a:ext cx="5877353" cy="3808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92608" y="475488"/>
            <a:ext cx="116677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«Художественный».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Характеристика. Художественный вкус, воображение, фантазия.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Примеры профессий: художник, музыкант, певец.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поэт Цветик, художник Тюбик.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 упражнения: ««Рассказ по кругу» (придумать по одному предложению). «Несуществующие животные». «Конкурс архитекторов». (из геометрических фигур составить растения, животных, домики).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D:\фото\ТЕХНОЛОГИЯ\DSC007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676" y="2376962"/>
            <a:ext cx="5376292" cy="356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\ТЕХНОЛОГИЯ\DSC008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1302" y="2456102"/>
            <a:ext cx="5227130" cy="3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53568" y="341376"/>
            <a:ext cx="116067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Личность, готовая к успешной социализации, должна: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иметь активную жизненную позицию; уметь ставить цель и определять вариативные пути её достижения; видеть варианты развития событий и быть готовой к преодолению; уметь максимально объективно анализировать достигнутые результаты; владеть коммуникативными навыками ведения диалога; быть готовой к профессиональному самоопределению в новых условиях; стремиться к достижению жизненного успеха; сохранять уверенность, уметь преодолевать трудности в достижении поставленной цели.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D:\фото\Окружающий мир\DSC009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468" y="2320040"/>
            <a:ext cx="5431155" cy="409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\С ФОТОАППАРА\DSC0329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4804" y="2370962"/>
            <a:ext cx="61487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3891" y="324653"/>
            <a:ext cx="52093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  </a:t>
            </a:r>
            <a:r>
              <a:rPr lang="ru-RU" sz="2000" b="1" u="sng" dirty="0"/>
              <a:t>Актуальной задачей</a:t>
            </a:r>
            <a:r>
              <a:rPr lang="ru-RU" sz="2000" u="sng" dirty="0"/>
              <a:t> </a:t>
            </a:r>
          </a:p>
          <a:p>
            <a:pPr algn="ctr"/>
            <a:r>
              <a:rPr lang="ru-RU" sz="2000" dirty="0"/>
              <a:t>современной системы образования является целостность </a:t>
            </a:r>
          </a:p>
          <a:p>
            <a:pPr algn="ctr"/>
            <a:r>
              <a:rPr lang="ru-RU" sz="2000" dirty="0"/>
              <a:t>процессов социального и индивидуального развития ребёнка. </a:t>
            </a:r>
          </a:p>
          <a:p>
            <a:pPr algn="ctr"/>
            <a:r>
              <a:rPr lang="ru-RU" sz="2000" dirty="0"/>
              <a:t>Одним из эффективных решений данной задачи является проведение </a:t>
            </a:r>
          </a:p>
          <a:p>
            <a:pPr algn="ctr"/>
            <a:r>
              <a:rPr lang="ru-RU" sz="2000" dirty="0" err="1"/>
              <a:t>профориентационной</a:t>
            </a:r>
            <a:r>
              <a:rPr lang="ru-RU" sz="2000" dirty="0"/>
              <a:t> работы с</a:t>
            </a:r>
            <a:br>
              <a:rPr lang="ru-RU" sz="2000" dirty="0"/>
            </a:br>
            <a:r>
              <a:rPr lang="ru-RU" sz="2000" dirty="0"/>
              <a:t>младшими школьниками.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85711" y="324653"/>
            <a:ext cx="498763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 </a:t>
            </a:r>
            <a:r>
              <a:rPr lang="ru-RU" sz="2000" b="1" u="sng" dirty="0"/>
              <a:t>Цель ранней профориентации </a:t>
            </a:r>
          </a:p>
          <a:p>
            <a:pPr algn="ctr"/>
            <a:r>
              <a:rPr lang="ru-RU" sz="2000" dirty="0"/>
              <a:t>сформировать у ребенка эмоциональное отношение к </a:t>
            </a:r>
          </a:p>
          <a:p>
            <a:pPr algn="ctr"/>
            <a:r>
              <a:rPr lang="ru-RU" sz="2000" dirty="0"/>
              <a:t>профессиональному миру, ему должна быть предоставлена </a:t>
            </a:r>
          </a:p>
          <a:p>
            <a:pPr algn="ctr"/>
            <a:r>
              <a:rPr lang="ru-RU" sz="2000" dirty="0"/>
              <a:t>возможность использовать свои силы в доступных видах деятельности.</a:t>
            </a:r>
          </a:p>
          <a:p>
            <a:r>
              <a:rPr lang="ru-RU" dirty="0"/>
              <a:t>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833" y="3138484"/>
            <a:ext cx="6078040" cy="371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27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18" y="0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/>
          </a:p>
          <a:p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680" y="172456"/>
            <a:ext cx="11497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Каждый ученик рано или поздно сталкивается с проблемой выбора своей дальнейшей профессии. Эту проблему решить довольно сложно, так как активной позиции в этом отношении у многих пока не сформировалось. Для обучающихся вопросы профориентации знакомы, но с какой стороны подойти к сознательному их решению, не все представляют. Уже в начальной школе важно не упустить ни минуты и вовремя заинтересовать детей предстоящим выбором профессии. </a:t>
            </a:r>
            <a:br>
              <a:rPr lang="ru-RU" dirty="0"/>
            </a:br>
            <a:r>
              <a:rPr lang="ru-RU" dirty="0"/>
              <a:t>  В начальной школе учащиеся наиболее активны как в учебной деятельности, так и во внеурочное время. Им хочется много знать, им всё интересно, они желают участвовать активно во всех делах, которые предлагает педагог: ребята желают проявить себя, продемонстрировать свои умения и знания. Надо отметить, что такая жажда деятельности формирует ещё одно жизненно важное качество личности – трудолюбие, способность активно трудиться, с удовольствием и радостью – это ли не достойная цель обучения и воспитания учащихся?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8" name="Рисунок 7" descr="C:\Documents and Settings\Вера\Мои документы\151514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6574" y="3662314"/>
            <a:ext cx="3846386" cy="300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Вера\Мои документы\6767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2522" y="3670316"/>
            <a:ext cx="3762566" cy="298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Вера\Мои документы\666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4643" y="3584448"/>
            <a:ext cx="2859405" cy="306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0421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8224" y="170688"/>
            <a:ext cx="1165555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Современные подходы к профессиональной ориентации школьников есть комплекс средств, направленных на формирование у личности отношение к себе как к субъекту будущей профессиональной деятельности.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Исходя из этого, ясно, что профессиональная ориентация – это не выбор профессии, одной на всю жизнь, а формирование у него готовности к профессиональному самоопределению, активизации внутренних ресурсов его личности с тем, чтобы включаясь в профессиональную деятельность, человек мог в полной мере реализовать себя в ней.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4" descr="раз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9"/>
          <a:stretch>
            <a:fillRect/>
          </a:stretch>
        </p:blipFill>
        <p:spPr bwMode="auto">
          <a:xfrm>
            <a:off x="336335" y="2009960"/>
            <a:ext cx="5462755" cy="4171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384713_tm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" t="5856" r="917" b="5537"/>
          <a:stretch>
            <a:fillRect/>
          </a:stretch>
        </p:blipFill>
        <p:spPr bwMode="auto">
          <a:xfrm>
            <a:off x="5948912" y="2065239"/>
            <a:ext cx="5401840" cy="405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309" y="258041"/>
            <a:ext cx="11665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  </a:t>
            </a:r>
            <a:r>
              <a:rPr lang="ru-RU" sz="2000" b="1" u="sng" dirty="0"/>
              <a:t>Ведущий вид деятельности для школьника - это игра. </a:t>
            </a:r>
          </a:p>
          <a:p>
            <a:pPr algn="ctr"/>
            <a:r>
              <a:rPr lang="ru-RU" sz="2000" dirty="0"/>
              <a:t>В игре развивается личность ученика, его интеллект, воля, воображение и </a:t>
            </a:r>
          </a:p>
          <a:p>
            <a:pPr algn="ctr"/>
            <a:r>
              <a:rPr lang="ru-RU" sz="2000" dirty="0"/>
              <a:t>общительность, расширяется общая осведомлённость об окружающем мире, </a:t>
            </a:r>
          </a:p>
          <a:p>
            <a:pPr algn="ctr"/>
            <a:r>
              <a:rPr lang="ru-RU" sz="2000" dirty="0"/>
              <a:t>формируется определённый элементарный опыт профессиональных действий, </a:t>
            </a:r>
          </a:p>
          <a:p>
            <a:pPr algn="ctr"/>
            <a:r>
              <a:rPr lang="ru-RU" sz="2000" dirty="0"/>
              <a:t>но самое главное игровая деятельность порождает стремление к самореализации, </a:t>
            </a:r>
          </a:p>
          <a:p>
            <a:pPr algn="ctr"/>
            <a:r>
              <a:rPr lang="ru-RU" sz="2000" dirty="0"/>
              <a:t>самовыражению. В игре школьника начинают отражать содержание деятельности </a:t>
            </a:r>
          </a:p>
          <a:p>
            <a:pPr algn="ctr"/>
            <a:r>
              <a:rPr lang="ru-RU" sz="2000" dirty="0"/>
              <a:t>представителей самых разных профессий (врача, строителя, водителя, парикмахера, </a:t>
            </a:r>
          </a:p>
          <a:p>
            <a:pPr algn="ctr"/>
            <a:r>
              <a:rPr lang="ru-RU" sz="2000" dirty="0"/>
              <a:t>учителя и т.д.). Ярко выраженная склонность учеников к определенным ролям, играм, видам труда или другой деятельности свидетельствует о первых проявлениях "профессиональной направленности" в развитии личности ребенка.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17" y="3671455"/>
            <a:ext cx="5664969" cy="318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55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07136" y="219456"/>
            <a:ext cx="11021568" cy="195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задачи профессиональной ориентации в начальной школе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формирование у детей любви и добросовестного отношения к труду, понимания его роли в жизни человека и общества, развитие интереса к профессиям родителей и наиболее распространённым профессиям ближайшего окружения.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Кроме того, важными направлениями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работы в начальной школе являются: обучение школьников навыкам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самооценивания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развитие рефлексии и реалистической самооценки детей.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768096" y="1780032"/>
            <a:ext cx="1125321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этом возрасте развивается эмоциональный компонент психологической готовности ребёнка к профессиональному самоопределению как предвестник познавательного и мотивационного его компонентов. Игровые технологии в значительной мере способны реализовать эту задачу.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853440" y="2694432"/>
            <a:ext cx="1118006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Профориентационные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игровые процедуры, как правило, легко интегрируются в структуру урока по предметам в начальной школе. И позволяют разнообразить его, делая более эмоционально насыщенным.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уроках по развитию речи можно предложить учащимся игру – сочинение «Начинающий журналист». Готовя материал для сочинения, ученик выступает в роли журналиста, готовит вопросы и интервью для взрослого: чем тот занимается на работе, в каких условиях он трудится, что производит, как получил свою профессию.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D:\фото\ИЗО\DSC0078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425" y="4176903"/>
            <a:ext cx="3729949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фото\Конкурс чтецов\DSC00792.JPG"/>
          <p:cNvPicPr/>
          <p:nvPr/>
        </p:nvPicPr>
        <p:blipFill>
          <a:blip r:embed="rId3" cstate="print"/>
          <a:srcRect t="28125" r="59754"/>
          <a:stretch>
            <a:fillRect/>
          </a:stretch>
        </p:blipFill>
        <p:spPr bwMode="auto">
          <a:xfrm>
            <a:off x="5144453" y="4181856"/>
            <a:ext cx="2378012" cy="251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фото\Наши уроки\ИНДИВИДУАЛЬНО\DSC009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649" y="4187077"/>
            <a:ext cx="3508439" cy="251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68224" y="158496"/>
            <a:ext cx="11631168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Значительным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профориентационным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потенциалом обладают ролевые игры, такие, как «Магазин» (урок математики), «Библиотека» (урок литературы), «Экскурсовод» (урок окружающего мира), в которых имитируется конкретная профессиональная деятельность. В таких играх, как правило, дидактическая задача урока интегрирована с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 в игре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«Магазин»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ученикам предлагается использовать роль кассира, продавцов, администратора, но при этом решается и дидактическая задача (закрепление навыков устного счёта), и воспитательная (культура общения).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 профессиональным играм, которые предлагаются детям, как во время уроков, так и во внеурочное время, можно отнести целый класс игр, объединённых названием «Угадай профессию». Это: «Профессия на букву….», «Что использует в работе?», «Ассоциация » (угадать задуманную профессию».</a:t>
            </a: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b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16992" y="2706624"/>
            <a:ext cx="116433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игре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«Отдел кадров»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учащимся необходимо пояснить, что наилучших результатов в работе добиваются люди, чьи индивидуальные качества наилучшим образом соответствуют требованиям профессии. В этой игре учащимся предлагается подобрать профессию для инопланетян, посетивших нашу планету.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C:\Documents and Settings\Вера\Мои документы\ттт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390" y="3803904"/>
            <a:ext cx="2585466" cy="288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gallery.forum-grad.ru/files/6/1/2/9/3/16711.jpg">
            <a:hlinkClick r:id="rId3"/>
          </p:cNvPr>
          <p:cNvPicPr/>
          <p:nvPr/>
        </p:nvPicPr>
        <p:blipFill rotWithShape="1">
          <a:blip r:embed="rId4"/>
          <a:srcRect l="12509" t="8894" r="28472" b="27884"/>
          <a:stretch/>
        </p:blipFill>
        <p:spPr bwMode="auto">
          <a:xfrm>
            <a:off x="525332" y="3804285"/>
            <a:ext cx="3729676" cy="2815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фото\Наши уроки\DSC0029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62506" y="3867345"/>
            <a:ext cx="3952875" cy="263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92608" y="170688"/>
            <a:ext cx="1174089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процессе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игры «Путешествие по городу мастеров» знакомство с миром труда и профессий проводится в виде путешествия по районам вымышленного города. Коллективная форма занятий с элементами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соревновательности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усиливает обучающий эффект. Игровые упражнения не только способствуют усвоению знаний, но и помогают развивать самостоятельность, элементы самоанализа, познавательные процессы (память, внимание, мышление).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Игра носит пролонгированный характер, поэтому возможны различные варианты её организации: в форме факультативного курса (ГПД); в процессе изучения учебных предметов (технологии, окружающего мира, ); возможно использование при проведении утренников и КВН.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систематизации знаний о мире труда и профессий в данной игре используется единый игровой сюжет – путешествие по городу, состоящему из шести районов.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Каждый район соответствует одной из профессиональных сфер. В процессе изучения каждого района города детям предлагается задание исследовать жизнь его обитателей: составить план района; придумать название улиц и переулков; продумать, какие предприятия и учреждения должны находиться в этом районе, разместить их на плане; «заселить» дома известными персонажами; рассказать об их образе жизни; описать типичный день жителя района. 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D:\фото\Наши уроки\DSC00319.JPG"/>
          <p:cNvPicPr/>
          <p:nvPr/>
        </p:nvPicPr>
        <p:blipFill>
          <a:blip r:embed="rId2" cstate="print"/>
          <a:srcRect l="28060"/>
          <a:stretch>
            <a:fillRect/>
          </a:stretch>
        </p:blipFill>
        <p:spPr bwMode="auto">
          <a:xfrm>
            <a:off x="4420933" y="4120896"/>
            <a:ext cx="2991803" cy="273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\Наши уроки\DSC003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264" y="4144512"/>
            <a:ext cx="3560064" cy="27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\Наши уроки\DSC003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6721" y="4108704"/>
            <a:ext cx="4145280" cy="274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92608" y="158496"/>
            <a:ext cx="11582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Район «Мастеровой».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Характеристика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Представители имеют дело с конкретными объектами (вещами, инструментами, машинами). Им необходимы моторная ловкость, настойчивость, рациональность мышления, реалистичность.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Примеры профессий: инженер, водитель, столяр, агроном.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Сказочные жители: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Самоделкин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Данила – мастер, Железный дровосек, Марья – Искусница.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«Технологические цепочки» (вставь пропущенные звенья: зерно - …- хлеб)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«Профессиональная эстафета» (ученики по очереди рассказывают о производстве определённого предмета)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«Угадай профессию» (угадать профессию по материалу и инструменту). Изготовление различных поделок, предусмотренных программой по технологии (вышивка, аппликация, лепка).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C:\Documents and Settings\Вера\Мои документы\index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896" y="3445954"/>
            <a:ext cx="2838831" cy="191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C:\Documents and Settings\Вера\Мои документы\index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502" y="3124199"/>
            <a:ext cx="1951482" cy="2497897"/>
          </a:xfrm>
          <a:prstGeom prst="rect">
            <a:avLst/>
          </a:prstGeom>
          <a:noFill/>
        </p:spPr>
      </p:pic>
      <p:pic>
        <p:nvPicPr>
          <p:cNvPr id="37891" name="Picture 3" descr="C:\Documents and Settings\Вера\Мои документы\index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2484" y="3287459"/>
            <a:ext cx="2994916" cy="2101405"/>
          </a:xfrm>
          <a:prstGeom prst="rect">
            <a:avLst/>
          </a:prstGeom>
          <a:noFill/>
        </p:spPr>
      </p:pic>
      <p:pic>
        <p:nvPicPr>
          <p:cNvPr id="37892" name="Picture 4" descr="C:\Documents and Settings\Вера\Мои документы\index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92871" y="3368040"/>
            <a:ext cx="3471434" cy="1898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794</TotalTime>
  <Words>1371</Words>
  <Application>Microsoft Office PowerPoint</Application>
  <PresentationFormat>Широкоэкранный</PresentationFormat>
  <Paragraphs>75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</dc:creator>
  <cp:lastModifiedBy>Наталья Подсмашная</cp:lastModifiedBy>
  <cp:revision>33</cp:revision>
  <dcterms:created xsi:type="dcterms:W3CDTF">2018-02-24T10:03:05Z</dcterms:created>
  <dcterms:modified xsi:type="dcterms:W3CDTF">2022-11-25T08:00:46Z</dcterms:modified>
</cp:coreProperties>
</file>