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1" r:id="rId5"/>
    <p:sldId id="277" r:id="rId6"/>
    <p:sldId id="257" r:id="rId7"/>
    <p:sldId id="258" r:id="rId8"/>
    <p:sldId id="262" r:id="rId9"/>
    <p:sldId id="274" r:id="rId10"/>
    <p:sldId id="275" r:id="rId11"/>
    <p:sldId id="263" r:id="rId12"/>
    <p:sldId id="264" r:id="rId13"/>
    <p:sldId id="276" r:id="rId14"/>
    <p:sldId id="265" r:id="rId15"/>
    <p:sldId id="266" r:id="rId16"/>
    <p:sldId id="278" r:id="rId17"/>
    <p:sldId id="268" r:id="rId18"/>
    <p:sldId id="269" r:id="rId19"/>
    <p:sldId id="27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FE"/>
    <a:srgbClr val="ECFDE9"/>
    <a:srgbClr val="E8FBFE"/>
    <a:srgbClr val="F9FEE6"/>
    <a:srgbClr val="FAFEEC"/>
    <a:srgbClr val="05FF76"/>
    <a:srgbClr val="1929C5"/>
    <a:srgbClr val="127BB6"/>
    <a:srgbClr val="1625B2"/>
    <a:srgbClr val="F3F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37C8-2A95-42C2-B059-4525584E9D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E4C4-2525-47E8-AA4A-8BD5C00F9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386029"/>
          </a:xfrm>
          <a:ln w="571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Значимость уроков окружающего мира в ранней профилизации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715016"/>
            <a:ext cx="4043346" cy="757246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 Наумова,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 кафедры дошкольного и начального образования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ДПО РК КРИППО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Кафедра дошкольного и начального образования </a:t>
            </a:r>
            <a:endParaRPr lang="ru-RU" dirty="0"/>
          </a:p>
        </p:txBody>
      </p:sp>
      <p:pic>
        <p:nvPicPr>
          <p:cNvPr id="5" name="Рисунок 4" descr="https://189131.selcdn.ru/leonardo/uploadsForSiteId/144246/texteditor/27d3ddee-3d8a-4869-a307-60ad534d14b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071570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266" name="Picture 2" descr="https://thumbs.dreamstime.com/z/%D0%B1%D1%83-%D1%83%D1%89%D0%B0%D1%8F-%D0%BF%D1%80%D0%BE%D1%84%D0%B5%D1%81%D1%81%D0%B8%D1%8F-48240750.jpg"/>
          <p:cNvPicPr>
            <a:picLocks noChangeAspect="1" noChangeArrowheads="1"/>
          </p:cNvPicPr>
          <p:nvPr/>
        </p:nvPicPr>
        <p:blipFill>
          <a:blip r:embed="rId3" cstate="print"/>
          <a:srcRect l="3636" r="7272" b="10181"/>
          <a:stretch>
            <a:fillRect/>
          </a:stretch>
        </p:blipFill>
        <p:spPr bwMode="auto">
          <a:xfrm>
            <a:off x="6143636" y="3714752"/>
            <a:ext cx="2406333" cy="1866136"/>
          </a:xfrm>
          <a:prstGeom prst="rect">
            <a:avLst/>
          </a:prstGeom>
          <a:noFill/>
        </p:spPr>
      </p:pic>
      <p:pic>
        <p:nvPicPr>
          <p:cNvPr id="8" name="Picture 4" descr="https://sun9-79.userapi.com/s/v1/ig2/GzcJFGOqrwXNeZIUZbJXjYDzaTamTzYRksNa_j8rl3EpKJeduTAM-CqxhaRd5ZXWgzuvyj9I-zsQBuJgFyelkjqD.jpg?size=604x403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22124"/>
            <a:ext cx="3929090" cy="262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rgbClr val="FEF7FF"/>
          </a:solidFill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2 классе продолжается знакомство учеников с трудом людей, углубляется их знание о разных профессиях. Второклассники осваивают различные трудовые навыки и умения.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357586"/>
          </a:xfrm>
          <a:solidFill>
            <a:srgbClr val="FEF7FF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период очень важно провести беседу с учениками на темы «Кем работает папа», «Кем работает мама». Рассмотреть аспекты работы таких профессий как повар, портной, врач, водитель, т.е. тех профессий, с которыми мы сталкиваемся каждый день. По возможности, показывать видеофильмы на данную тему. Очень важно на данном этапе приобщить школьников к трудовой деятельности в классе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s://cdn1.ozone.ru/s3/multimedia-g/6032759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855" y="4571984"/>
            <a:ext cx="171614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E4F9FC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rgbClr val="F8FEE6"/>
          </a:solidFill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экономика.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чего что сделано.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глине.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книге.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делают шерстяные вещи.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построить дом.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Какой бывает транспорт.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Специальный транспорт (пожарный, инспектор ГИБДД, врач «скорой помощи»).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человек научился летать.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Культура и образование. Музеи.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https://mixsp.ru/files/3a2/3a2c769700a83be1a6ed41912fb5e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735881" cy="2970138"/>
          </a:xfrm>
          <a:prstGeom prst="rect">
            <a:avLst/>
          </a:prstGeom>
          <a:noFill/>
        </p:spPr>
      </p:pic>
      <p:pic>
        <p:nvPicPr>
          <p:cNvPr id="7" name="Picture 16" descr="https://ot2do7.ru/uploads/posts/2019-03/1551607294_prof14.jpg"/>
          <p:cNvPicPr>
            <a:picLocks noChangeAspect="1" noChangeArrowheads="1"/>
          </p:cNvPicPr>
          <p:nvPr/>
        </p:nvPicPr>
        <p:blipFill>
          <a:blip r:embed="rId3" cstate="print"/>
          <a:srcRect l="8039" t="15006" r="48552" b="14254"/>
          <a:stretch>
            <a:fillRect/>
          </a:stretch>
        </p:blipFill>
        <p:spPr bwMode="auto">
          <a:xfrm>
            <a:off x="6858016" y="4587859"/>
            <a:ext cx="1857388" cy="227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EF7F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И, наконец, тема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«Все профессии важны»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solidFill>
            <a:srgbClr val="E8FBFE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 тексту даются различные задания: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Прочитай названия профессий.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Расскажи, что ты о них знаешь.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Кем бы ты хотел стать? и пр.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Есть задания на установление соответствия между фото и вопросом.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Предлагается работа с тетрадями.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Далее рассматриваются темы «Кто сделал хлеб» и даются задания к нему.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обобщение предложены задания: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Подготовь рассказ о профессии своих родителей, знакомых.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Постарайся больше узнать у взрослых об их профессиях. Запиши рассказ.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Обсудите в классе разные профессии.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Соберите  книгу о профессиях. Презентуйте работу.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razdniki-spb.ru/wp-content/uploads/2021/01/3771AFD6-4DD1-4570-9908-E3473367E34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800869"/>
            <a:ext cx="1342650" cy="2057131"/>
          </a:xfrm>
          <a:prstGeom prst="rect">
            <a:avLst/>
          </a:prstGeom>
          <a:noFill/>
        </p:spPr>
      </p:pic>
      <p:pic>
        <p:nvPicPr>
          <p:cNvPr id="7" name="Picture 2" descr="https://cfmir.host.webasyst.com/wa-data/public/shop/products/69/08/30869/images/13203/13203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857232"/>
            <a:ext cx="14343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  <a:solidFill>
            <a:srgbClr val="F8FEE2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3-4 классах продолжается знакомство школьников с трудом окружающих людей. На этом периоде у учащихся вырабатываются первые навыки организации своего труда и чувство ответственности за проделанную ими работу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3643339"/>
          </a:xfrm>
          <a:solidFill>
            <a:srgbClr val="FAFEEC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подходящее время для знакомства с более «сложными» профессиями, с которыми ученики не сталкиваются каждодневно – слесарь, токарь, маляр, плотник. Для более подробного представления данных профессий педагог может сводить учеников в кабинет труда или школьную мастерскую. Важно так же организовать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уроки, главными гостями которых будут люди той или иной профессии. Они смогут более подробно рассказать о своей профессии и ответить на вопросы учеников.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klubmama.ru/uploads/posts/2022-08/1661478847_25-klubmama-ru-p-podelka-kem-ya-khochu-stat-foto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72074"/>
            <a:ext cx="2793977" cy="1571612"/>
          </a:xfrm>
          <a:prstGeom prst="rect">
            <a:avLst/>
          </a:prstGeom>
          <a:noFill/>
        </p:spPr>
      </p:pic>
      <p:pic>
        <p:nvPicPr>
          <p:cNvPr id="5" name="Picture 4" descr="https://igramiks.ru/upload/medialibrary/9f4/9f40acc18f943cced87128790da92f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88029"/>
            <a:ext cx="1343185" cy="1469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EF7FF"/>
          </a:solidFill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3-й класс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Можно рассмотреть темы: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rgbClr val="E4F9FC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и наше здоровье.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Школа кулинаров.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учит экономика.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Растениеводство. Труд людей.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Животноводство. Как трудятся животноводы.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бывает промышленность.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Экономика родного края.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" descr="https://i.pinimg.com/736x/db/39/77/db397738eef48a8fa31537a371930a0c.jpg"/>
          <p:cNvPicPr>
            <a:picLocks noChangeAspect="1" noChangeArrowheads="1"/>
          </p:cNvPicPr>
          <p:nvPr/>
        </p:nvPicPr>
        <p:blipFill>
          <a:blip r:embed="rId2" cstate="print"/>
          <a:srcRect l="14293" t="8889" r="5668" b="4444"/>
          <a:stretch>
            <a:fillRect/>
          </a:stretch>
        </p:blipFill>
        <p:spPr bwMode="auto">
          <a:xfrm>
            <a:off x="7358082" y="4429132"/>
            <a:ext cx="1589954" cy="2214578"/>
          </a:xfrm>
          <a:prstGeom prst="rect">
            <a:avLst/>
          </a:prstGeom>
          <a:noFill/>
        </p:spPr>
      </p:pic>
      <p:pic>
        <p:nvPicPr>
          <p:cNvPr id="7" name="Picture 6" descr="https://img2.labirint.ru/rcimg/e4af2c8b823f7842cd814eff796f2a99/1920x1080/books52/511808/ph_1.jpg?1563864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134204" cy="218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глазами: астронома, географа, историка, эколога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rgbClr val="F8FEE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Растениеводство в нашем крае.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Отрасли растениеводства (полеводство, овощеводство, плодоводство, цветоводство).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Животноводство в нашем крае.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Отрасли животноводства (крупный и мелкий рогатый скот, свиноводство, коневодство, кролиководство, овцеводство, птицеводство, рыболовство, пчеловодство).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main-cdn.sbermegamarket.ru/big2/hlr-system/16617741120/100024285064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71637"/>
            <a:ext cx="2396611" cy="1786363"/>
          </a:xfrm>
          <a:prstGeom prst="rect">
            <a:avLst/>
          </a:prstGeom>
          <a:noFill/>
        </p:spPr>
      </p:pic>
      <p:pic>
        <p:nvPicPr>
          <p:cNvPr id="5" name="Picture 2" descr="https://thumbs.dreamstime.com/z/%D1%80%D0%B0%D0%B1%D0%BE%D1%82%D0%BD%D0%B8%D0%BA%D0%B8-%D0%B1%D1%83%D0%B4%D1%83%D1%89%D0%B5%D0%B3%D0%BE-%D0%BF%D0%BE%D0%BA%D0%BE%D0%BB%D0%B5%D0%BD%D0%B8%D1%8F-2828176.jpg"/>
          <p:cNvPicPr>
            <a:picLocks noChangeAspect="1" noChangeArrowheads="1"/>
          </p:cNvPicPr>
          <p:nvPr/>
        </p:nvPicPr>
        <p:blipFill>
          <a:blip r:embed="rId3" cstate="print"/>
          <a:srcRect b="9677"/>
          <a:stretch>
            <a:fillRect/>
          </a:stretch>
        </p:blipFill>
        <p:spPr bwMode="auto">
          <a:xfrm>
            <a:off x="5572132" y="4572008"/>
            <a:ext cx="3170651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5654692"/>
          </a:xfrm>
          <a:solidFill>
            <a:srgbClr val="F9FEE6"/>
          </a:solidFill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Изучение курса «Окружающий мир» вносит определенный вклад в решение задач трудового воспитания и профориентации.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окружающего мира позволяют воспитывать уважение к труду человека.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изучении темы «Природа нашего края» учащиеся знакомятся с особенностями труда людей своей местности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ruobr.ru/media/program_dod_images/e966f3342d484bafa2d8ec0dc198a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91070"/>
            <a:ext cx="4429302" cy="316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929C5"/>
                </a:solidFill>
                <a:latin typeface="Times New Roman" pitchFamily="18" charset="0"/>
                <a:cs typeface="Times New Roman" pitchFamily="18" charset="0"/>
              </a:rPr>
              <a:t>Какие методы и приемы можно порекомендовать (общие для всех классов)</a:t>
            </a:r>
            <a:endParaRPr lang="ru-RU" sz="2400" b="1" dirty="0">
              <a:solidFill>
                <a:srgbClr val="1929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  <a:solidFill>
            <a:srgbClr val="E8FBFE"/>
          </a:solidFill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«Узнай профессию».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Творческое задание «Собери пословицы». (Учащиеся получают конверты с пословицами, разрезанными на слова, складывают пословицы, объясняют смысл каждой из них).</a:t>
            </a:r>
          </a:p>
          <a:p>
            <a:pPr indent="28575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Труд кормит, а лень портит.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Терпенье и труд все перетрут.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Люби дело — мастером будешь.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посеешь, то и пожнешь.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Блиц-опрос: Давайте вспомним отрасли экономики и назовем профессии, с ними связанные.</a:t>
            </a:r>
          </a:p>
          <a:p>
            <a:pPr lvl="0" indent="2857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Промышленность.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Сталевар, ткачиха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857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хозяйство.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Доярка, комбайнер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857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Торговля.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(Продавец, кассир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857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Водитель, контролер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857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Каменщик, маляр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images.wbstatic.net/big/new/30190000/30193734-1.jpg"/>
          <p:cNvPicPr>
            <a:picLocks noChangeAspect="1" noChangeArrowheads="1"/>
          </p:cNvPicPr>
          <p:nvPr/>
        </p:nvPicPr>
        <p:blipFill>
          <a:blip r:embed="rId2" cstate="print"/>
          <a:srcRect l="20339" t="8475" r="11864"/>
          <a:stretch>
            <a:fillRect/>
          </a:stretch>
        </p:blipFill>
        <p:spPr bwMode="auto">
          <a:xfrm>
            <a:off x="7358082" y="4572008"/>
            <a:ext cx="1214446" cy="2186002"/>
          </a:xfrm>
          <a:prstGeom prst="rect">
            <a:avLst/>
          </a:prstGeom>
          <a:noFill/>
        </p:spPr>
      </p:pic>
      <p:pic>
        <p:nvPicPr>
          <p:cNvPr id="5" name="Picture 10" descr="https://kartinkin.net/uploads/posts/2022-02/1644902248_62-kartinkin-net-p-professii-kartinki-65.png"/>
          <p:cNvPicPr>
            <a:picLocks noChangeAspect="1" noChangeArrowheads="1"/>
          </p:cNvPicPr>
          <p:nvPr/>
        </p:nvPicPr>
        <p:blipFill>
          <a:blip r:embed="rId3" cstate="print"/>
          <a:srcRect r="50458"/>
          <a:stretch>
            <a:fillRect/>
          </a:stretch>
        </p:blipFill>
        <p:spPr bwMode="auto">
          <a:xfrm>
            <a:off x="7786710" y="2357430"/>
            <a:ext cx="1200666" cy="1817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857388"/>
          </a:xfrm>
          <a:solidFill>
            <a:srgbClr val="C7FDFC"/>
          </a:solidFill>
        </p:spPr>
        <p:txBody>
          <a:bodyPr>
            <a:normAutofit fontScale="90000"/>
          </a:bodyPr>
          <a:lstStyle/>
          <a:p>
            <a:pPr marL="85725" algn="l"/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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проблемных ситуаций.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Зарисовки, рисунки.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Мини-сочинения.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идактические и сюжетно-ролевые  игры.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Кластер.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401080" cy="3983047"/>
          </a:xfrm>
          <a:solidFill>
            <a:srgbClr val="E4F9FC"/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Разгадывание кроссвордов.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иллюстраций.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Встречи с людьми разных профессий.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Встречи с родителями одноклассников.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Проектная деятельность.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выставок технического и художественного творчества.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экскурсий на предприятия, в организации, учреждения.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6" name="Picture 6" descr="https://avatars.dzeninfra.ru/get-zen_doc/4697081/pub_60a424b1a099467501c4a6eb_60a425e2a8b4917c5a9a7e3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2"/>
            <a:ext cx="2125519" cy="280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Значительным профориентационным потенциалом обладают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ролевые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 признаку подбери название инструмента», «Определи профессию», «Город мастеров»,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Экскурсовод»,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которых имитируется конкретная профессиональная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закрепления материала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«Угадай профессию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профориентационным играм можно отнести целый класс игр, объединенных названием «Угадай профессию». 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«Профессия на букву...», «Кто использует в работе?» (назвать профессии, которые используют заданный инструмент или материал, например, зеркало или иглу), «Ассоциация» (угадать задуманную профессию с помощью ассоциативных вопросов типа «Какой запах (цвет) у профессии?», «Связана ли работа с общением с людьми?»).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honoteka.org/uploads/posts/2021-12/1640052271_24-phonoteka-org-p-fon-dlya-prezentatsii-proforientatsiya-v-s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500702"/>
            <a:ext cx="2072147" cy="1165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2286016"/>
          </a:xfrm>
          <a:solidFill>
            <a:srgbClr val="F8FEE6"/>
          </a:solidFill>
        </p:spPr>
        <p:txBody>
          <a:bodyPr>
            <a:normAutofit fontScale="9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жизни каждого человека профессиональная деятельность занимает важное место.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первых шагов ребенка родители задумываются о его будущем, внимательно следят за интересами и склонностями своего ребенка, стараясь предопределить его профессиональную судьбу.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643998" cy="3643338"/>
          </a:xfrm>
          <a:solidFill>
            <a:srgbClr val="F8FEE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Учеба в школе выявляет избирательное отношение школьника к разным учебным предметам; у отдельных детей очень рано обнаруживается интерес к некоторым из них, склонность к определенному виду деятельности: изобразительной, музыкальной, конструктивной и т.д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/>
          </a:p>
        </p:txBody>
      </p:sp>
      <p:pic>
        <p:nvPicPr>
          <p:cNvPr id="4" name="Picture 4" descr="https://img.akusherstvo.ru/images/magaz/im121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49571"/>
            <a:ext cx="2928958" cy="2008429"/>
          </a:xfrm>
          <a:prstGeom prst="rect">
            <a:avLst/>
          </a:prstGeom>
          <a:noFill/>
        </p:spPr>
      </p:pic>
      <p:pic>
        <p:nvPicPr>
          <p:cNvPr id="6" name="Picture 18" descr="https://xn--d1abkscgpix1e.xn--p1ai/assets/uploads/products/figurnyj-element-doktor-410-800-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714884"/>
            <a:ext cx="1039475" cy="203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  <a:solidFill>
            <a:srgbClr val="F3FCCC"/>
          </a:solidFill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Кроме вышеперечисленного, дети могут посещать дополнительные кружки художественного, технического и спортивного творчества.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Такие творческие кружки помогут ребенку определиться в выборе профессии.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s://www.marx24.ru/wp-content/uploads/2021/11/77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905277" cy="2928958"/>
          </a:xfrm>
          <a:prstGeom prst="rect">
            <a:avLst/>
          </a:prstGeom>
          <a:noFill/>
        </p:spPr>
      </p:pic>
      <p:pic>
        <p:nvPicPr>
          <p:cNvPr id="27656" name="Picture 8" descr="https://avatars.mds.yandex.net/get-altay/774756/2a0000016002829db2d4208ece87a5abc758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997" y="3714752"/>
            <a:ext cx="3859615" cy="286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младшими школьниками не стоит проблема выбора профессии. Но поскольку профессиональное самоопределение взаимосвязано с развитием личности на всех возрастных этапах, то младший школьный возраст можно рассматривать как подготовительный, закладывающий основы для профессионального самоопределения в будущем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Picture 2" descr="https://thumbs.dreamstime.com/b/%D0%BC%D0%B0%D0%BB%D1%8C%D1%87%D0%B8%D0%BA-%D1%80%D0%B5%D0%B1%D0%B5%D0%BD%D0%BA%D0%B0-%D1%81-%D0%BB%D0%B0%D0%BC%D0%BF%D0%BE%D1%87%D0%BA%D0%BE%D0%B9-%D0%B8%D0%B4%D0%B5%D0%B8-%D0%B8-%D0%BF%D1%80%D0%BE%D0%B5%D0%BA%D1%82%D1%8B-%D0%BA%D0%BE%D0%BD%D1%86%D0%B5%D0%BF%D1%86%D0%B8%D0%B8-172888083.jpg"/>
          <p:cNvPicPr>
            <a:picLocks noChangeAspect="1" noChangeArrowheads="1"/>
          </p:cNvPicPr>
          <p:nvPr/>
        </p:nvPicPr>
        <p:blipFill>
          <a:blip r:embed="rId2" cstate="print"/>
          <a:srcRect t="10659"/>
          <a:stretch>
            <a:fillRect/>
          </a:stretch>
        </p:blipFill>
        <p:spPr bwMode="auto">
          <a:xfrm>
            <a:off x="428596" y="4214818"/>
            <a:ext cx="2686650" cy="2376264"/>
          </a:xfrm>
          <a:prstGeom prst="rect">
            <a:avLst/>
          </a:prstGeom>
          <a:noFill/>
        </p:spPr>
      </p:pic>
      <p:pic>
        <p:nvPicPr>
          <p:cNvPr id="24578" name="Picture 2" descr="https://resized-images.crazylister.com/68747470733a2f2f696d672e6372617a796c69737465722e636f6d2f372f696d616765732f74656d706c617465732f3236303134372f4865616465723131312835292e706e67/auto/6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5681285" cy="255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583122"/>
          </a:xfrm>
          <a:solidFill>
            <a:srgbClr val="FAFEEC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о профессиях у ребенка 7-10 лет ограничены его пока небогатым жизненным опытом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мамы и папы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детском саду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школе, профессии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летчика, милиционера, разведчика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 об этих так или иначе знакомых профессиях дети знают, как правило, мало и весьма поверхностно.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тем, в современном мире существует огромное количество видов труда. Ориентация в этом океане человеческих занятий является важнейшим звеном социальной адаптации ребенка.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st2.depositphotos.com/1091429/6055/i/950/depositphotos_60557309-stock-photo-choosing-future-prof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286016" cy="2286017"/>
          </a:xfrm>
          <a:prstGeom prst="rect">
            <a:avLst/>
          </a:prstGeom>
          <a:noFill/>
        </p:spPr>
      </p:pic>
      <p:pic>
        <p:nvPicPr>
          <p:cNvPr id="6152" name="Picture 8" descr="https://static.tildacdn.com/tild3566-3438-4166-a331-366130663230/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3606793" cy="2297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  <a:solidFill>
            <a:srgbClr val="F4F8FE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Психологической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особенностью младших школьников является подражание взрослым. Отсюда и ориентации на профессии значимых для них взрослых: учителей, родителей, родственников, близких знакомых семьи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важная особенность детей этого возраста – мотивация достижений,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всего, в ведущей деятельности – учебе. Осознание ребенком своих способностей и возможностей на базе уже полученного опыта учебной, игровой и трудовой деятельности приводит к формированию представления о желаемой профессии 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Поэтому мы и говорим о ранней профилизации детей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honoteka.org/uploads/posts/2021-12/1640052271_24-phonoteka-org-p-fon-dlya-prezentatsii-proforientatsiya-v-s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89927"/>
            <a:ext cx="3143240" cy="176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Ранняя профилизация в начальной школе является подготовительным этапом в профильном обучении.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E8FBFE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 ФГОС НОО заложены предпосылки предпрофильной подготовки через индивидуализацию образовательного процесса начальной школы, особенность которых заключатся в том, что учащиеся начальных классов впервые получают возможность выбора курсов внеурочной деятельности, которые расширяют образовательное пространство учебных предметов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cache3.youla.io/files/images/720_720_out/5c/0a/5c0a2be593800075d8418444.jpg"/>
          <p:cNvPicPr>
            <a:picLocks noChangeAspect="1" noChangeArrowheads="1"/>
          </p:cNvPicPr>
          <p:nvPr/>
        </p:nvPicPr>
        <p:blipFill>
          <a:blip r:embed="rId2" cstate="print"/>
          <a:srcRect l="53125" t="34787" r="4166" b="8163"/>
          <a:stretch>
            <a:fillRect/>
          </a:stretch>
        </p:blipFill>
        <p:spPr bwMode="auto">
          <a:xfrm>
            <a:off x="6215074" y="4429108"/>
            <a:ext cx="2428892" cy="2428892"/>
          </a:xfrm>
          <a:prstGeom prst="rect">
            <a:avLst/>
          </a:prstGeom>
          <a:noFill/>
        </p:spPr>
      </p:pic>
      <p:pic>
        <p:nvPicPr>
          <p:cNvPr id="10244" name="Picture 4" descr="https://kartinkin.net/uploads/posts/2022-03/1646507183_2-kartinkin-net-p-kartinki-s-professiyam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857652" cy="216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solidFill>
            <a:srgbClr val="F8FEE6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направлением по ранней профилизации в начальных классах является профессиональное просвещение, т.е. информирование детей о наиболее массовых профессиях, о способах и условиях их получения, а также  пропаганда общественной значимости тех профессий, в которых в данное время испытывает острую потребность экономика нашей страны или региона.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Ранняя профилизация предусматривает вооружение учащихся определенной совокупностью знаний об особенностях различных профессий, условиях правильности выбора одной из них, воспитание положительного отношения и различным видам профессиональной и общественной деятельности, формирование желаний кем-то стать, т.е получить профессию.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cdn2.static1-sima-land.com/items/6338049/0/700-nw.jpg"/>
          <p:cNvPicPr>
            <a:picLocks noChangeAspect="1" noChangeArrowheads="1"/>
          </p:cNvPicPr>
          <p:nvPr/>
        </p:nvPicPr>
        <p:blipFill>
          <a:blip r:embed="rId2" cstate="print"/>
          <a:srcRect l="24643" t="5357" r="23928" b="6785"/>
          <a:stretch>
            <a:fillRect/>
          </a:stretch>
        </p:blipFill>
        <p:spPr bwMode="auto">
          <a:xfrm>
            <a:off x="7513155" y="4286256"/>
            <a:ext cx="1421776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rgbClr val="F8FEE6"/>
          </a:solidFill>
        </p:spPr>
        <p:txBody>
          <a:bodyPr>
            <a:norm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Предмет «Окружающий мир», пожалуй, один из немногих, при изучении которого дети знакомятся с миром профессий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Предлагаю заочно «пройтись» по каждому классу и рассмотреть темы, в рамках которых идет ознакомление с профессиями.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  <a:solidFill>
            <a:srgbClr val="E4F9FC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«Моя семья». Темы «Откуда в наш дом приходит вода, электричество».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путешествует письмо.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Откуда берутся шоколад, изюм и мед (кондитерская фабрика).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появилась одежда.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нам телевизор и телефон.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нам нужны автомобили, поезда.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строят корабли, самолеты.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осваивают космос.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часто слышим слово «экология».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cdn2.static1-sima-land.com/items/6338048/0/700-nw.jpg"/>
          <p:cNvPicPr>
            <a:picLocks noChangeAspect="1" noChangeArrowheads="1"/>
          </p:cNvPicPr>
          <p:nvPr/>
        </p:nvPicPr>
        <p:blipFill>
          <a:blip r:embed="rId2" cstate="print"/>
          <a:srcRect l="23572" t="5357" r="29285" b="4642"/>
          <a:stretch>
            <a:fillRect/>
          </a:stretch>
        </p:blipFill>
        <p:spPr bwMode="auto">
          <a:xfrm>
            <a:off x="7143768" y="4143380"/>
            <a:ext cx="1347117" cy="2571768"/>
          </a:xfrm>
          <a:prstGeom prst="rect">
            <a:avLst/>
          </a:prstGeom>
          <a:noFill/>
        </p:spPr>
      </p:pic>
      <p:pic>
        <p:nvPicPr>
          <p:cNvPr id="6" name="Picture 22" descr="https://savva-shop.ru/upload/iblock/af1/af1f762f6f92c12838484123d0507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000100" cy="10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  <a:solidFill>
            <a:srgbClr val="E8FBFE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 классе у ребенка формируются первые умения и навыки общего труда, расширяются знания о применении различной техники, о трудовой деятельности людей, о значении труда в жизни человека.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  <a:solidFill>
            <a:srgbClr val="F8FEE6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этапе важно проводить различные экскурсии по городу (селу), на ферму, в сад, парк. Например, встретив продавца в магазине, поговорить с детьми на эту тему, объяснить, зачем нужна такая профессия, чем она полезна.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стройке обратить внимание детей на то, как работают строители, какие инструменты при этом используют и т.д. Можно организовать прогулку в сад, парк и рассказать, как работают садоводы и по результатам беседы дать задание на дом, например, с помощью родителей посадить цветок в горшок и ухаживать за ним. </a:t>
            </a:r>
          </a:p>
        </p:txBody>
      </p:sp>
      <p:pic>
        <p:nvPicPr>
          <p:cNvPr id="4" name="Picture 8" descr="https://kartinkin.net/uploads/posts/2022-03/thumbs/1647487977_11-kartinkin-net-p-kartinki-dlya-stolovo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143511"/>
            <a:ext cx="1415108" cy="166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1059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Значимость уроков окружающего мира в ранней профилизации детей</vt:lpstr>
      <vt:lpstr>В жизни каждого человека профессиональная деятельность занимает важное место.  С первых шагов ребенка родители задумываются о его будущем, внимательно следят за интересами и склонностями своего ребенка, стараясь предопределить его профессиональную судьбу.  </vt:lpstr>
      <vt:lpstr>Перед младшими школьниками не стоит проблема выбора профессии. Но поскольку профессиональное самоопределение взаимосвязано с развитием личности на всех возрастных этапах, то младший школьный возраст можно рассматривать как подготовительный, закладывающий основы для профессионального самоопределения в будущем. </vt:lpstr>
      <vt:lpstr>Представления о профессиях у ребенка 7-10 лет ограничены его пока небогатым жизненным опытом – работа мамы и папы, воспитателя в детском саду и учителя в школе, профессии летчика, милиционера, разведчика, но об этих так или иначе знакомых профессиях дети знают, как правило, мало и весьма поверхностно.  Между тем, в современном мире существует огромное количество видов труда. Ориентация в этом океане человеческих занятий является важнейшим звеном социальной адаптации ребенка.  </vt:lpstr>
      <vt:lpstr>  Психологической особенностью младших школьников является подражание взрослым. Отсюда и ориентации на профессии значимых для них взрослых: учителей, родителей, родственников, близких знакомых семьи.  Вторая важная особенность детей этого возраста – мотивация достижений, прежде всего, в ведущей деятельности – учебе. Осознание ребенком своих способностей и возможностей на базе уже полученного опыта учебной, игровой и трудовой деятельности приводит к формированию представления о желаемой профессии     Поэтому мы и говорим о ранней профилизации детей.   </vt:lpstr>
      <vt:lpstr>Ранняя профилизация в начальной школе является подготовительным этапом в профильном обучении.</vt:lpstr>
      <vt:lpstr>Основным направлением по ранней профилизации в начальных классах является профессиональное просвещение, т.е. информирование детей о наиболее массовых профессиях, о способах и условиях их получения, а также  пропаганда общественной значимости тех профессий, в которых в данное время испытывает острую потребность экономика нашей страны или региона.</vt:lpstr>
      <vt:lpstr>Предмет «Окружающий мир», пожалуй, один из немногих, при изучении которого дети знакомятся с миром профессий. Предлагаю заочно «пройтись» по каждому классу и рассмотреть темы, в рамках которых идет ознакомление с профессиями. </vt:lpstr>
      <vt:lpstr>В 1 классе у ребенка формируются первые умения и навыки общего труда, расширяются знания о применении различной техники, о трудовой деятельности людей, о значении труда в жизни человека. </vt:lpstr>
      <vt:lpstr>Во 2 классе продолжается знакомство учеников с трудом людей, углубляется их знание о разных профессиях. Второклассники осваивают различные трудовые навыки и умения. </vt:lpstr>
      <vt:lpstr>2 класс</vt:lpstr>
      <vt:lpstr>И, наконец, тема «Все профессии важны»</vt:lpstr>
      <vt:lpstr>В 3-4 классах продолжается знакомство школьников с трудом окружающих людей. На этом периоде у учащихся вырабатываются первые навыки организации своего труда и чувство ответственности за проделанную ими работу. </vt:lpstr>
      <vt:lpstr>3-й класс Можно рассмотреть темы:</vt:lpstr>
      <vt:lpstr>4 класс Мир глазами: астронома, географа, историка, эколога</vt:lpstr>
      <vt:lpstr>Изучение курса «Окружающий мир» вносит определенный вклад в решение задач трудового воспитания и профориентации.  Уроки окружающего мира позволяют воспитывать уважение к труду человека.  При изучении темы «Природа нашего края» учащиеся знакомятся с особенностями труда людей своей местности.     </vt:lpstr>
      <vt:lpstr>Какие методы и приемы можно порекомендовать (общие для всех классов)</vt:lpstr>
      <vt:lpstr>    Решение проблемных ситуаций.   Зарисовки, рисунки.   Мини-сочинения.   Дидактические и сюжетно-ролевые  игры.    Кластер. </vt:lpstr>
      <vt:lpstr>Значительным профориентационным потенциалом обладают ролевые игры, такие, как: «По признаку подбери название инструмента», «Определи профессию», «Город мастеров», «Экскурсовод», в которых имитируется конкретная профессиональная деятельность. Для закрепления материала можно использовать упражнения «Угадай профессию».  К профориентационным играм можно отнести целый класс игр, объединенных названием «Угадай профессию». Это: «Профессия на букву...», «Кто использует в работе?» (назвать профессии, которые используют заданный инструмент или материал, например, зеркало или иглу), «Ассоциация» (угадать задуманную профессию с помощью ассоциативных вопросов типа «Какой запах (цвет) у профессии?», «Связана ли работа с общением с людьми?»).</vt:lpstr>
      <vt:lpstr>Кроме вышеперечисленного, дети могут посещать дополнительные кружки художественного, технического и спортивного творчества.  Такие творческие кружки помогут ребенку определиться в выборе профессии.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Значимость уроков окружающего мира в ранней профилизации детей"</dc:title>
  <dc:creator>Пользователь Windows</dc:creator>
  <cp:lastModifiedBy>Пользователь Windows</cp:lastModifiedBy>
  <cp:revision>39</cp:revision>
  <dcterms:created xsi:type="dcterms:W3CDTF">2022-11-21T16:58:52Z</dcterms:created>
  <dcterms:modified xsi:type="dcterms:W3CDTF">2022-11-23T17:53:35Z</dcterms:modified>
</cp:coreProperties>
</file>