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4" r:id="rId4"/>
    <p:sldId id="256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C0A59-5D36-46A9-AA33-C565E118544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0B28BB-643B-48A2-AB7F-42EA572287AE}">
      <dgm:prSet/>
      <dgm:spPr/>
      <dgm:t>
        <a:bodyPr/>
        <a:lstStyle/>
        <a:p>
          <a:r>
            <a:rPr lang="ru-RU" b="1" dirty="0"/>
            <a:t>Проверка времён группы </a:t>
          </a:r>
          <a:r>
            <a:rPr lang="ru-RU" b="1" dirty="0" err="1"/>
            <a:t>Present</a:t>
          </a:r>
          <a:r>
            <a:rPr lang="ru-RU" b="1" dirty="0"/>
            <a:t>:</a:t>
          </a:r>
          <a:endParaRPr lang="en-US" dirty="0"/>
        </a:p>
      </dgm:t>
    </dgm:pt>
    <dgm:pt modelId="{987EA328-EC1D-400C-AD95-493C83E21A90}" type="parTrans" cxnId="{E5A65687-1BD9-4C00-9ABE-811135EE492D}">
      <dgm:prSet/>
      <dgm:spPr/>
      <dgm:t>
        <a:bodyPr/>
        <a:lstStyle/>
        <a:p>
          <a:endParaRPr lang="en-US"/>
        </a:p>
      </dgm:t>
    </dgm:pt>
    <dgm:pt modelId="{0D9CCB7A-C702-4DDB-863C-6E4957096922}" type="sibTrans" cxnId="{E5A65687-1BD9-4C00-9ABE-811135EE492D}">
      <dgm:prSet/>
      <dgm:spPr/>
      <dgm:t>
        <a:bodyPr/>
        <a:lstStyle/>
        <a:p>
          <a:endParaRPr lang="en-US"/>
        </a:p>
      </dgm:t>
    </dgm:pt>
    <dgm:pt modelId="{BB65C8DC-ABC2-49CD-AFF3-0ED25DEA1B23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Обращайте внимание на вспомогательные глаголы (</a:t>
          </a:r>
          <a:r>
            <a:rPr lang="ru-RU" dirty="0" err="1"/>
            <a:t>have</a:t>
          </a:r>
          <a:r>
            <a:rPr lang="ru-RU" dirty="0"/>
            <a:t>/</a:t>
          </a:r>
          <a:r>
            <a:rPr lang="ru-RU" dirty="0" err="1"/>
            <a:t>has</a:t>
          </a:r>
          <a:r>
            <a:rPr lang="ru-RU" dirty="0"/>
            <a:t> </a:t>
          </a:r>
          <a:r>
            <a:rPr lang="ru-RU" dirty="0" err="1"/>
            <a:t>been</a:t>
          </a:r>
          <a:r>
            <a:rPr lang="ru-RU" dirty="0"/>
            <a:t> </a:t>
          </a:r>
          <a:r>
            <a:rPr lang="ru-RU" dirty="0" err="1"/>
            <a:t>doing</a:t>
          </a:r>
          <a:r>
            <a:rPr lang="ru-RU" dirty="0"/>
            <a:t>).</a:t>
          </a:r>
          <a:endParaRPr lang="en-US" dirty="0"/>
        </a:p>
      </dgm:t>
    </dgm:pt>
    <dgm:pt modelId="{58681105-2A71-496A-9BDE-77FCDA475E14}" type="parTrans" cxnId="{5396B15C-CCAA-44EF-A703-296BEE6BF88D}">
      <dgm:prSet/>
      <dgm:spPr/>
      <dgm:t>
        <a:bodyPr/>
        <a:lstStyle/>
        <a:p>
          <a:endParaRPr lang="en-US"/>
        </a:p>
      </dgm:t>
    </dgm:pt>
    <dgm:pt modelId="{20FAE506-EDB5-4DB6-AFC1-BFD1592EA3B2}" type="sibTrans" cxnId="{5396B15C-CCAA-44EF-A703-296BEE6BF88D}">
      <dgm:prSet/>
      <dgm:spPr/>
      <dgm:t>
        <a:bodyPr/>
        <a:lstStyle/>
        <a:p>
          <a:endParaRPr lang="en-US"/>
        </a:p>
      </dgm:t>
    </dgm:pt>
    <dgm:pt modelId="{28BDECEE-1491-4503-9D8B-C47956283BC0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Следите за маркерами времени</a:t>
          </a:r>
          <a:r>
            <a:rPr lang="en-US" dirty="0"/>
            <a:t>: </a:t>
          </a:r>
          <a:r>
            <a:rPr lang="en-US" i="1" dirty="0"/>
            <a:t>for, since, yet, already, how long, lately</a:t>
          </a:r>
          <a:r>
            <a:rPr lang="en-US" dirty="0"/>
            <a:t> — </a:t>
          </a:r>
          <a:r>
            <a:rPr lang="ru-RU" dirty="0"/>
            <a:t>они указывают на</a:t>
          </a:r>
          <a:r>
            <a:rPr lang="en-US" dirty="0"/>
            <a:t> Present Perfect/Perfect Continuous.</a:t>
          </a:r>
        </a:p>
      </dgm:t>
    </dgm:pt>
    <dgm:pt modelId="{CD0C17AC-3B32-442B-B56F-85CDA9999F61}" type="parTrans" cxnId="{DB497413-43E5-4456-B6E4-8BB9051AA45A}">
      <dgm:prSet/>
      <dgm:spPr/>
      <dgm:t>
        <a:bodyPr/>
        <a:lstStyle/>
        <a:p>
          <a:endParaRPr lang="en-US"/>
        </a:p>
      </dgm:t>
    </dgm:pt>
    <dgm:pt modelId="{DBEA5F27-772C-4880-B547-E77415DB945F}" type="sibTrans" cxnId="{DB497413-43E5-4456-B6E4-8BB9051AA45A}">
      <dgm:prSet/>
      <dgm:spPr/>
      <dgm:t>
        <a:bodyPr/>
        <a:lstStyle/>
        <a:p>
          <a:endParaRPr lang="en-US"/>
        </a:p>
      </dgm:t>
    </dgm:pt>
    <dgm:pt modelId="{4A4C3C69-5389-4F88-9421-A5BB98B60632}">
      <dgm:prSet/>
      <dgm:spPr/>
      <dgm:t>
        <a:bodyPr/>
        <a:lstStyle/>
        <a:p>
          <a:r>
            <a:rPr lang="ru-RU" b="1"/>
            <a:t>Словообразование:</a:t>
          </a:r>
          <a:endParaRPr lang="en-US"/>
        </a:p>
      </dgm:t>
    </dgm:pt>
    <dgm:pt modelId="{8D7E3047-3215-4E2B-AD7E-CE110D14130A}" type="parTrans" cxnId="{4F374BED-9A3B-4CC3-8C56-794E240D2523}">
      <dgm:prSet/>
      <dgm:spPr/>
      <dgm:t>
        <a:bodyPr/>
        <a:lstStyle/>
        <a:p>
          <a:endParaRPr lang="en-US"/>
        </a:p>
      </dgm:t>
    </dgm:pt>
    <dgm:pt modelId="{973874AE-D775-4E18-925E-1DF949AD3216}" type="sibTrans" cxnId="{4F374BED-9A3B-4CC3-8C56-794E240D2523}">
      <dgm:prSet/>
      <dgm:spPr/>
      <dgm:t>
        <a:bodyPr/>
        <a:lstStyle/>
        <a:p>
          <a:endParaRPr lang="en-US"/>
        </a:p>
      </dgm:t>
    </dgm:pt>
    <dgm:pt modelId="{BB2AEB78-CC89-4CA3-8782-AD1662CDCD00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Учите учащихся определять часть речи по контексту (прилагательное, существительное, наречие).</a:t>
          </a:r>
          <a:endParaRPr lang="en-US" dirty="0"/>
        </a:p>
      </dgm:t>
    </dgm:pt>
    <dgm:pt modelId="{DD17C8EA-FCC2-411E-9250-BD2F8BF1B06E}" type="parTrans" cxnId="{3A9651D1-9B06-448B-B474-CF83EEAD074A}">
      <dgm:prSet/>
      <dgm:spPr/>
      <dgm:t>
        <a:bodyPr/>
        <a:lstStyle/>
        <a:p>
          <a:endParaRPr lang="en-US"/>
        </a:p>
      </dgm:t>
    </dgm:pt>
    <dgm:pt modelId="{6B233F57-2D8E-4362-887A-B9B36600F58A}" type="sibTrans" cxnId="{3A9651D1-9B06-448B-B474-CF83EEAD074A}">
      <dgm:prSet/>
      <dgm:spPr/>
      <dgm:t>
        <a:bodyPr/>
        <a:lstStyle/>
        <a:p>
          <a:endParaRPr lang="en-US"/>
        </a:p>
      </dgm:t>
    </dgm:pt>
    <dgm:pt modelId="{5BB1E265-3CA5-4759-8D5B-2811C699331F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Напоминайте суффиксы:</a:t>
          </a:r>
          <a:endParaRPr lang="en-US" dirty="0"/>
        </a:p>
      </dgm:t>
    </dgm:pt>
    <dgm:pt modelId="{8B7951A3-EE39-46A0-80B3-7E6CBAD572F0}" type="parTrans" cxnId="{CAD38358-5ACF-4656-A76F-0602FA6ED6AD}">
      <dgm:prSet/>
      <dgm:spPr/>
      <dgm:t>
        <a:bodyPr/>
        <a:lstStyle/>
        <a:p>
          <a:endParaRPr lang="en-US"/>
        </a:p>
      </dgm:t>
    </dgm:pt>
    <dgm:pt modelId="{90771673-E101-46FE-94E5-F73CF8DF3052}" type="sibTrans" cxnId="{CAD38358-5ACF-4656-A76F-0602FA6ED6AD}">
      <dgm:prSet/>
      <dgm:spPr/>
      <dgm:t>
        <a:bodyPr/>
        <a:lstStyle/>
        <a:p>
          <a:endParaRPr lang="en-US"/>
        </a:p>
      </dgm:t>
    </dgm:pt>
    <dgm:pt modelId="{4C05CC4F-48C8-4F8C-AAFC-1AA96A295094}">
      <dgm:prSet/>
      <dgm:spPr/>
      <dgm:t>
        <a:bodyPr/>
        <a:lstStyle/>
        <a:p>
          <a:pPr>
            <a:buNone/>
          </a:pPr>
          <a:r>
            <a:rPr lang="ru-RU" i="1" dirty="0"/>
            <a:t>-</a:t>
          </a:r>
          <a:r>
            <a:rPr lang="ru-RU" i="1" dirty="0" err="1"/>
            <a:t>ful</a:t>
          </a:r>
          <a:r>
            <a:rPr lang="ru-RU" dirty="0"/>
            <a:t> (</a:t>
          </a:r>
          <a:r>
            <a:rPr lang="ru-RU" dirty="0" err="1"/>
            <a:t>care</a:t>
          </a:r>
          <a:r>
            <a:rPr lang="ru-RU" dirty="0"/>
            <a:t> → </a:t>
          </a:r>
          <a:r>
            <a:rPr lang="ru-RU" dirty="0" err="1"/>
            <a:t>careful</a:t>
          </a:r>
          <a:r>
            <a:rPr lang="ru-RU" dirty="0"/>
            <a:t>),</a:t>
          </a:r>
          <a:endParaRPr lang="en-US" dirty="0"/>
        </a:p>
      </dgm:t>
    </dgm:pt>
    <dgm:pt modelId="{069AFDA6-9016-49E1-9219-05DA435EA7BB}" type="parTrans" cxnId="{806AEF7D-1F09-4F59-B348-477FA986DDC3}">
      <dgm:prSet/>
      <dgm:spPr/>
      <dgm:t>
        <a:bodyPr/>
        <a:lstStyle/>
        <a:p>
          <a:endParaRPr lang="en-US"/>
        </a:p>
      </dgm:t>
    </dgm:pt>
    <dgm:pt modelId="{B1146DF0-B613-480E-AF59-58E8071DA690}" type="sibTrans" cxnId="{806AEF7D-1F09-4F59-B348-477FA986DDC3}">
      <dgm:prSet/>
      <dgm:spPr/>
      <dgm:t>
        <a:bodyPr/>
        <a:lstStyle/>
        <a:p>
          <a:endParaRPr lang="en-US"/>
        </a:p>
      </dgm:t>
    </dgm:pt>
    <dgm:pt modelId="{0EF23195-D07F-44D2-8429-24BDE5AD2150}">
      <dgm:prSet/>
      <dgm:spPr/>
      <dgm:t>
        <a:bodyPr/>
        <a:lstStyle/>
        <a:p>
          <a:pPr>
            <a:buNone/>
          </a:pPr>
          <a:r>
            <a:rPr lang="ru-RU" i="1" dirty="0"/>
            <a:t>-</a:t>
          </a:r>
          <a:r>
            <a:rPr lang="ru-RU" i="1" dirty="0" err="1"/>
            <a:t>less</a:t>
          </a:r>
          <a:r>
            <a:rPr lang="ru-RU" dirty="0"/>
            <a:t> (</a:t>
          </a:r>
          <a:r>
            <a:rPr lang="ru-RU" dirty="0" err="1"/>
            <a:t>hope</a:t>
          </a:r>
          <a:r>
            <a:rPr lang="ru-RU" dirty="0"/>
            <a:t> → </a:t>
          </a:r>
          <a:r>
            <a:rPr lang="ru-RU" dirty="0" err="1"/>
            <a:t>hopeless</a:t>
          </a:r>
          <a:r>
            <a:rPr lang="ru-RU" dirty="0"/>
            <a:t>),</a:t>
          </a:r>
          <a:endParaRPr lang="en-US" dirty="0"/>
        </a:p>
      </dgm:t>
    </dgm:pt>
    <dgm:pt modelId="{3E9B8E6B-28FD-4CF6-B705-5AE292E107BE}" type="parTrans" cxnId="{17664BB6-ECBF-400C-A2B9-407C4D12171C}">
      <dgm:prSet/>
      <dgm:spPr/>
      <dgm:t>
        <a:bodyPr/>
        <a:lstStyle/>
        <a:p>
          <a:endParaRPr lang="en-US"/>
        </a:p>
      </dgm:t>
    </dgm:pt>
    <dgm:pt modelId="{F9B2A4AE-9B61-40B3-8FB7-81289081E0E0}" type="sibTrans" cxnId="{17664BB6-ECBF-400C-A2B9-407C4D12171C}">
      <dgm:prSet/>
      <dgm:spPr/>
      <dgm:t>
        <a:bodyPr/>
        <a:lstStyle/>
        <a:p>
          <a:endParaRPr lang="en-US"/>
        </a:p>
      </dgm:t>
    </dgm:pt>
    <dgm:pt modelId="{BFA22B9B-BD32-4702-BFB5-C809FF557E1A}">
      <dgm:prSet/>
      <dgm:spPr/>
      <dgm:t>
        <a:bodyPr/>
        <a:lstStyle/>
        <a:p>
          <a:pPr>
            <a:buNone/>
          </a:pPr>
          <a:r>
            <a:rPr lang="ru-RU" i="1" dirty="0"/>
            <a:t>-</a:t>
          </a:r>
          <a:r>
            <a:rPr lang="ru-RU" i="1" dirty="0" err="1"/>
            <a:t>ing</a:t>
          </a:r>
          <a:r>
            <a:rPr lang="ru-RU" dirty="0"/>
            <a:t> (</a:t>
          </a:r>
          <a:r>
            <a:rPr lang="ru-RU" dirty="0" err="1"/>
            <a:t>interest</a:t>
          </a:r>
          <a:r>
            <a:rPr lang="ru-RU" dirty="0"/>
            <a:t> → </a:t>
          </a:r>
          <a:r>
            <a:rPr lang="ru-RU" dirty="0" err="1"/>
            <a:t>interesting</a:t>
          </a:r>
          <a:r>
            <a:rPr lang="ru-RU" dirty="0"/>
            <a:t>),</a:t>
          </a:r>
          <a:endParaRPr lang="en-US" dirty="0"/>
        </a:p>
      </dgm:t>
    </dgm:pt>
    <dgm:pt modelId="{3669E6D8-63BF-4FE0-B1B9-4E70E4FFC3B7}" type="parTrans" cxnId="{A8749151-C31B-4645-9D7F-C0192D22A9AE}">
      <dgm:prSet/>
      <dgm:spPr/>
      <dgm:t>
        <a:bodyPr/>
        <a:lstStyle/>
        <a:p>
          <a:endParaRPr lang="en-US"/>
        </a:p>
      </dgm:t>
    </dgm:pt>
    <dgm:pt modelId="{47FD9DA4-BFF9-427C-A0F5-4F61B824D3D5}" type="sibTrans" cxnId="{A8749151-C31B-4645-9D7F-C0192D22A9AE}">
      <dgm:prSet/>
      <dgm:spPr/>
      <dgm:t>
        <a:bodyPr/>
        <a:lstStyle/>
        <a:p>
          <a:endParaRPr lang="en-US"/>
        </a:p>
      </dgm:t>
    </dgm:pt>
    <dgm:pt modelId="{9A8FB0DF-1EB2-4764-B68B-16DF73DD8E9D}">
      <dgm:prSet/>
      <dgm:spPr/>
      <dgm:t>
        <a:bodyPr/>
        <a:lstStyle/>
        <a:p>
          <a:pPr>
            <a:buNone/>
          </a:pPr>
          <a:r>
            <a:rPr lang="ru-RU" i="1" dirty="0"/>
            <a:t>-</a:t>
          </a:r>
          <a:r>
            <a:rPr lang="ru-RU" i="1" dirty="0" err="1"/>
            <a:t>ive</a:t>
          </a:r>
          <a:r>
            <a:rPr lang="ru-RU" dirty="0"/>
            <a:t> (</a:t>
          </a:r>
          <a:r>
            <a:rPr lang="ru-RU" dirty="0" err="1"/>
            <a:t>create</a:t>
          </a:r>
          <a:r>
            <a:rPr lang="ru-RU" dirty="0"/>
            <a:t> → </a:t>
          </a:r>
          <a:r>
            <a:rPr lang="ru-RU" dirty="0" err="1"/>
            <a:t>creative</a:t>
          </a:r>
          <a:r>
            <a:rPr lang="ru-RU" dirty="0"/>
            <a:t>),</a:t>
          </a:r>
          <a:endParaRPr lang="en-US" dirty="0"/>
        </a:p>
      </dgm:t>
    </dgm:pt>
    <dgm:pt modelId="{DC3923E3-9B8B-4913-B0C0-26758D25C367}" type="parTrans" cxnId="{BCB6AFE9-577B-423A-BC58-D1727DF6CE42}">
      <dgm:prSet/>
      <dgm:spPr/>
      <dgm:t>
        <a:bodyPr/>
        <a:lstStyle/>
        <a:p>
          <a:endParaRPr lang="en-US"/>
        </a:p>
      </dgm:t>
    </dgm:pt>
    <dgm:pt modelId="{1D03F786-4A39-47B5-AEBE-6A006DC52AC5}" type="sibTrans" cxnId="{BCB6AFE9-577B-423A-BC58-D1727DF6CE42}">
      <dgm:prSet/>
      <dgm:spPr/>
      <dgm:t>
        <a:bodyPr/>
        <a:lstStyle/>
        <a:p>
          <a:endParaRPr lang="en-US"/>
        </a:p>
      </dgm:t>
    </dgm:pt>
    <dgm:pt modelId="{CC7C070C-67EA-46BC-B1F0-442EF338E8D5}">
      <dgm:prSet/>
      <dgm:spPr/>
      <dgm:t>
        <a:bodyPr/>
        <a:lstStyle/>
        <a:p>
          <a:pPr>
            <a:buNone/>
          </a:pPr>
          <a:r>
            <a:rPr lang="ru-RU" i="1" dirty="0"/>
            <a:t>-</a:t>
          </a:r>
          <a:r>
            <a:rPr lang="ru-RU" i="1" dirty="0" err="1"/>
            <a:t>ous</a:t>
          </a:r>
          <a:r>
            <a:rPr lang="ru-RU" dirty="0"/>
            <a:t> (</a:t>
          </a:r>
          <a:r>
            <a:rPr lang="ru-RU" dirty="0" err="1"/>
            <a:t>fame</a:t>
          </a:r>
          <a:r>
            <a:rPr lang="ru-RU" dirty="0"/>
            <a:t> → </a:t>
          </a:r>
          <a:r>
            <a:rPr lang="ru-RU" dirty="0" err="1"/>
            <a:t>famous</a:t>
          </a:r>
          <a:r>
            <a:rPr lang="ru-RU" dirty="0"/>
            <a:t>),</a:t>
          </a:r>
          <a:endParaRPr lang="en-US" dirty="0"/>
        </a:p>
      </dgm:t>
    </dgm:pt>
    <dgm:pt modelId="{5B13BCE2-D658-411E-B663-E1AFE51B1E30}" type="parTrans" cxnId="{C4B9D63E-7A63-4A16-9B12-DD0339039F9F}">
      <dgm:prSet/>
      <dgm:spPr/>
      <dgm:t>
        <a:bodyPr/>
        <a:lstStyle/>
        <a:p>
          <a:endParaRPr lang="en-US"/>
        </a:p>
      </dgm:t>
    </dgm:pt>
    <dgm:pt modelId="{7F29DED6-21F3-4289-9181-6B84FAAECD74}" type="sibTrans" cxnId="{C4B9D63E-7A63-4A16-9B12-DD0339039F9F}">
      <dgm:prSet/>
      <dgm:spPr/>
      <dgm:t>
        <a:bodyPr/>
        <a:lstStyle/>
        <a:p>
          <a:endParaRPr lang="en-US"/>
        </a:p>
      </dgm:t>
    </dgm:pt>
    <dgm:pt modelId="{CFAF3C4C-DDD5-4D9C-918C-A2A162F73699}">
      <dgm:prSet/>
      <dgm:spPr/>
      <dgm:t>
        <a:bodyPr/>
        <a:lstStyle/>
        <a:p>
          <a:pPr>
            <a:buNone/>
          </a:pPr>
          <a:r>
            <a:rPr lang="ru-RU" i="1" dirty="0"/>
            <a:t>-</a:t>
          </a:r>
          <a:r>
            <a:rPr lang="ru-RU" i="1" dirty="0" err="1"/>
            <a:t>al</a:t>
          </a:r>
          <a:r>
            <a:rPr lang="ru-RU" dirty="0"/>
            <a:t> (</a:t>
          </a:r>
          <a:r>
            <a:rPr lang="ru-RU" dirty="0" err="1"/>
            <a:t>economy</a:t>
          </a:r>
          <a:r>
            <a:rPr lang="ru-RU" dirty="0"/>
            <a:t> → </a:t>
          </a:r>
          <a:r>
            <a:rPr lang="ru-RU" dirty="0" err="1"/>
            <a:t>economical</a:t>
          </a:r>
          <a:r>
            <a:rPr lang="ru-RU" dirty="0"/>
            <a:t>).</a:t>
          </a:r>
          <a:endParaRPr lang="en-US" dirty="0"/>
        </a:p>
      </dgm:t>
    </dgm:pt>
    <dgm:pt modelId="{AB502A3C-3C05-4144-8986-5FC0F20013FE}" type="parTrans" cxnId="{FFB8213B-2475-4D23-8BFC-952E41E51258}">
      <dgm:prSet/>
      <dgm:spPr/>
      <dgm:t>
        <a:bodyPr/>
        <a:lstStyle/>
        <a:p>
          <a:endParaRPr lang="en-US"/>
        </a:p>
      </dgm:t>
    </dgm:pt>
    <dgm:pt modelId="{02967FF0-2428-4581-8B87-944334031FC2}" type="sibTrans" cxnId="{FFB8213B-2475-4D23-8BFC-952E41E51258}">
      <dgm:prSet/>
      <dgm:spPr/>
      <dgm:t>
        <a:bodyPr/>
        <a:lstStyle/>
        <a:p>
          <a:endParaRPr lang="en-US"/>
        </a:p>
      </dgm:t>
    </dgm:pt>
    <dgm:pt modelId="{C2758CAF-F601-4DFB-B73A-B0CD701E6BFF}" type="pres">
      <dgm:prSet presAssocID="{DE0C0A59-5D36-46A9-AA33-C565E11854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9CA61-42E5-4B4E-BBA0-BBAE960698C3}" type="pres">
      <dgm:prSet presAssocID="{760B28BB-643B-48A2-AB7F-42EA572287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34B94-EBA3-4B38-9972-87F391475C4C}" type="pres">
      <dgm:prSet presAssocID="{760B28BB-643B-48A2-AB7F-42EA572287A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39529-447D-40D5-9F08-2A885C01343D}" type="pres">
      <dgm:prSet presAssocID="{4A4C3C69-5389-4F88-9421-A5BB98B606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7EF47-DC6B-47F4-8A52-D15E8A0BF7C9}" type="pres">
      <dgm:prSet presAssocID="{4A4C3C69-5389-4F88-9421-A5BB98B6063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9744CA-936E-4BEC-91F0-A54C10B0392A}" type="presOf" srcId="{5BB1E265-3CA5-4759-8D5B-2811C699331F}" destId="{39C7EF47-DC6B-47F4-8A52-D15E8A0BF7C9}" srcOrd="0" destOrd="1" presId="urn:microsoft.com/office/officeart/2005/8/layout/vList2"/>
    <dgm:cxn modelId="{FD8B82C0-7D4F-4943-9938-FCD5443DB861}" type="presOf" srcId="{CC7C070C-67EA-46BC-B1F0-442EF338E8D5}" destId="{39C7EF47-DC6B-47F4-8A52-D15E8A0BF7C9}" srcOrd="0" destOrd="6" presId="urn:microsoft.com/office/officeart/2005/8/layout/vList2"/>
    <dgm:cxn modelId="{BF322B70-1600-4C33-9DED-76BE310C245E}" type="presOf" srcId="{CFAF3C4C-DDD5-4D9C-918C-A2A162F73699}" destId="{39C7EF47-DC6B-47F4-8A52-D15E8A0BF7C9}" srcOrd="0" destOrd="7" presId="urn:microsoft.com/office/officeart/2005/8/layout/vList2"/>
    <dgm:cxn modelId="{74924292-D6CD-4443-B99F-25D0CCB4B501}" type="presOf" srcId="{0EF23195-D07F-44D2-8429-24BDE5AD2150}" destId="{39C7EF47-DC6B-47F4-8A52-D15E8A0BF7C9}" srcOrd="0" destOrd="3" presId="urn:microsoft.com/office/officeart/2005/8/layout/vList2"/>
    <dgm:cxn modelId="{0699946A-8495-4C84-B6DB-D2112273AFE3}" type="presOf" srcId="{BB65C8DC-ABC2-49CD-AFF3-0ED25DEA1B23}" destId="{BE034B94-EBA3-4B38-9972-87F391475C4C}" srcOrd="0" destOrd="0" presId="urn:microsoft.com/office/officeart/2005/8/layout/vList2"/>
    <dgm:cxn modelId="{4F374BED-9A3B-4CC3-8C56-794E240D2523}" srcId="{DE0C0A59-5D36-46A9-AA33-C565E118544A}" destId="{4A4C3C69-5389-4F88-9421-A5BB98B60632}" srcOrd="1" destOrd="0" parTransId="{8D7E3047-3215-4E2B-AD7E-CE110D14130A}" sibTransId="{973874AE-D775-4E18-925E-1DF949AD3216}"/>
    <dgm:cxn modelId="{806AEF7D-1F09-4F59-B348-477FA986DDC3}" srcId="{5BB1E265-3CA5-4759-8D5B-2811C699331F}" destId="{4C05CC4F-48C8-4F8C-AAFC-1AA96A295094}" srcOrd="0" destOrd="0" parTransId="{069AFDA6-9016-49E1-9219-05DA435EA7BB}" sibTransId="{B1146DF0-B613-480E-AF59-58E8071DA690}"/>
    <dgm:cxn modelId="{17664BB6-ECBF-400C-A2B9-407C4D12171C}" srcId="{5BB1E265-3CA5-4759-8D5B-2811C699331F}" destId="{0EF23195-D07F-44D2-8429-24BDE5AD2150}" srcOrd="1" destOrd="0" parTransId="{3E9B8E6B-28FD-4CF6-B705-5AE292E107BE}" sibTransId="{F9B2A4AE-9B61-40B3-8FB7-81289081E0E0}"/>
    <dgm:cxn modelId="{FFB8213B-2475-4D23-8BFC-952E41E51258}" srcId="{5BB1E265-3CA5-4759-8D5B-2811C699331F}" destId="{CFAF3C4C-DDD5-4D9C-918C-A2A162F73699}" srcOrd="5" destOrd="0" parTransId="{AB502A3C-3C05-4144-8986-5FC0F20013FE}" sibTransId="{02967FF0-2428-4581-8B87-944334031FC2}"/>
    <dgm:cxn modelId="{5396B15C-CCAA-44EF-A703-296BEE6BF88D}" srcId="{760B28BB-643B-48A2-AB7F-42EA572287AE}" destId="{BB65C8DC-ABC2-49CD-AFF3-0ED25DEA1B23}" srcOrd="0" destOrd="0" parTransId="{58681105-2A71-496A-9BDE-77FCDA475E14}" sibTransId="{20FAE506-EDB5-4DB6-AFC1-BFD1592EA3B2}"/>
    <dgm:cxn modelId="{A8749151-C31B-4645-9D7F-C0192D22A9AE}" srcId="{5BB1E265-3CA5-4759-8D5B-2811C699331F}" destId="{BFA22B9B-BD32-4702-BFB5-C809FF557E1A}" srcOrd="2" destOrd="0" parTransId="{3669E6D8-63BF-4FE0-B1B9-4E70E4FFC3B7}" sibTransId="{47FD9DA4-BFF9-427C-A0F5-4F61B824D3D5}"/>
    <dgm:cxn modelId="{CAD38358-5ACF-4656-A76F-0602FA6ED6AD}" srcId="{4A4C3C69-5389-4F88-9421-A5BB98B60632}" destId="{5BB1E265-3CA5-4759-8D5B-2811C699331F}" srcOrd="1" destOrd="0" parTransId="{8B7951A3-EE39-46A0-80B3-7E6CBAD572F0}" sibTransId="{90771673-E101-46FE-94E5-F73CF8DF3052}"/>
    <dgm:cxn modelId="{9476A742-D771-4A72-8F9B-22772C4FCBF2}" type="presOf" srcId="{4A4C3C69-5389-4F88-9421-A5BB98B60632}" destId="{53739529-447D-40D5-9F08-2A885C01343D}" srcOrd="0" destOrd="0" presId="urn:microsoft.com/office/officeart/2005/8/layout/vList2"/>
    <dgm:cxn modelId="{00AA2C0C-7E89-4E9E-AB48-51FD87941DE4}" type="presOf" srcId="{DE0C0A59-5D36-46A9-AA33-C565E118544A}" destId="{C2758CAF-F601-4DFB-B73A-B0CD701E6BFF}" srcOrd="0" destOrd="0" presId="urn:microsoft.com/office/officeart/2005/8/layout/vList2"/>
    <dgm:cxn modelId="{A0B7D3B9-3030-4652-8460-833F554BE239}" type="presOf" srcId="{28BDECEE-1491-4503-9D8B-C47956283BC0}" destId="{BE034B94-EBA3-4B38-9972-87F391475C4C}" srcOrd="0" destOrd="1" presId="urn:microsoft.com/office/officeart/2005/8/layout/vList2"/>
    <dgm:cxn modelId="{C4B9D63E-7A63-4A16-9B12-DD0339039F9F}" srcId="{5BB1E265-3CA5-4759-8D5B-2811C699331F}" destId="{CC7C070C-67EA-46BC-B1F0-442EF338E8D5}" srcOrd="4" destOrd="0" parTransId="{5B13BCE2-D658-411E-B663-E1AFE51B1E30}" sibTransId="{7F29DED6-21F3-4289-9181-6B84FAAECD74}"/>
    <dgm:cxn modelId="{3A9651D1-9B06-448B-B474-CF83EEAD074A}" srcId="{4A4C3C69-5389-4F88-9421-A5BB98B60632}" destId="{BB2AEB78-CC89-4CA3-8782-AD1662CDCD00}" srcOrd="0" destOrd="0" parTransId="{DD17C8EA-FCC2-411E-9250-BD2F8BF1B06E}" sibTransId="{6B233F57-2D8E-4362-887A-B9B36600F58A}"/>
    <dgm:cxn modelId="{D12F9353-0EF2-42AF-B560-74C66D7158CB}" type="presOf" srcId="{9A8FB0DF-1EB2-4764-B68B-16DF73DD8E9D}" destId="{39C7EF47-DC6B-47F4-8A52-D15E8A0BF7C9}" srcOrd="0" destOrd="5" presId="urn:microsoft.com/office/officeart/2005/8/layout/vList2"/>
    <dgm:cxn modelId="{D532B426-3FEE-4D86-8893-B54339292972}" type="presOf" srcId="{BFA22B9B-BD32-4702-BFB5-C809FF557E1A}" destId="{39C7EF47-DC6B-47F4-8A52-D15E8A0BF7C9}" srcOrd="0" destOrd="4" presId="urn:microsoft.com/office/officeart/2005/8/layout/vList2"/>
    <dgm:cxn modelId="{E5A65687-1BD9-4C00-9ABE-811135EE492D}" srcId="{DE0C0A59-5D36-46A9-AA33-C565E118544A}" destId="{760B28BB-643B-48A2-AB7F-42EA572287AE}" srcOrd="0" destOrd="0" parTransId="{987EA328-EC1D-400C-AD95-493C83E21A90}" sibTransId="{0D9CCB7A-C702-4DDB-863C-6E4957096922}"/>
    <dgm:cxn modelId="{115CA0AB-5C91-4178-B271-6B0D39585243}" type="presOf" srcId="{BB2AEB78-CC89-4CA3-8782-AD1662CDCD00}" destId="{39C7EF47-DC6B-47F4-8A52-D15E8A0BF7C9}" srcOrd="0" destOrd="0" presId="urn:microsoft.com/office/officeart/2005/8/layout/vList2"/>
    <dgm:cxn modelId="{87AD4719-0F88-42EA-8B7F-74B82C7C7203}" type="presOf" srcId="{4C05CC4F-48C8-4F8C-AAFC-1AA96A295094}" destId="{39C7EF47-DC6B-47F4-8A52-D15E8A0BF7C9}" srcOrd="0" destOrd="2" presId="urn:microsoft.com/office/officeart/2005/8/layout/vList2"/>
    <dgm:cxn modelId="{DB497413-43E5-4456-B6E4-8BB9051AA45A}" srcId="{760B28BB-643B-48A2-AB7F-42EA572287AE}" destId="{28BDECEE-1491-4503-9D8B-C47956283BC0}" srcOrd="1" destOrd="0" parTransId="{CD0C17AC-3B32-442B-B56F-85CDA9999F61}" sibTransId="{DBEA5F27-772C-4880-B547-E77415DB945F}"/>
    <dgm:cxn modelId="{BCB6AFE9-577B-423A-BC58-D1727DF6CE42}" srcId="{5BB1E265-3CA5-4759-8D5B-2811C699331F}" destId="{9A8FB0DF-1EB2-4764-B68B-16DF73DD8E9D}" srcOrd="3" destOrd="0" parTransId="{DC3923E3-9B8B-4913-B0C0-26758D25C367}" sibTransId="{1D03F786-4A39-47B5-AEBE-6A006DC52AC5}"/>
    <dgm:cxn modelId="{8CDE06E6-00C5-49D6-888B-950C36C33B09}" type="presOf" srcId="{760B28BB-643B-48A2-AB7F-42EA572287AE}" destId="{A7F9CA61-42E5-4B4E-BBA0-BBAE960698C3}" srcOrd="0" destOrd="0" presId="urn:microsoft.com/office/officeart/2005/8/layout/vList2"/>
    <dgm:cxn modelId="{DDE3DD33-437B-488F-8AE6-E63BDF6327F2}" type="presParOf" srcId="{C2758CAF-F601-4DFB-B73A-B0CD701E6BFF}" destId="{A7F9CA61-42E5-4B4E-BBA0-BBAE960698C3}" srcOrd="0" destOrd="0" presId="urn:microsoft.com/office/officeart/2005/8/layout/vList2"/>
    <dgm:cxn modelId="{6F4DBE3A-E384-4A6D-A9E4-436309A955AC}" type="presParOf" srcId="{C2758CAF-F601-4DFB-B73A-B0CD701E6BFF}" destId="{BE034B94-EBA3-4B38-9972-87F391475C4C}" srcOrd="1" destOrd="0" presId="urn:microsoft.com/office/officeart/2005/8/layout/vList2"/>
    <dgm:cxn modelId="{A039BB91-FE17-4AD0-A1BB-B695BFDE453F}" type="presParOf" srcId="{C2758CAF-F601-4DFB-B73A-B0CD701E6BFF}" destId="{53739529-447D-40D5-9F08-2A885C01343D}" srcOrd="2" destOrd="0" presId="urn:microsoft.com/office/officeart/2005/8/layout/vList2"/>
    <dgm:cxn modelId="{9E3110C0-31D8-4C14-8788-9D076C236BE1}" type="presParOf" srcId="{C2758CAF-F601-4DFB-B73A-B0CD701E6BFF}" destId="{39C7EF47-DC6B-47F4-8A52-D15E8A0BF7C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95EDE-13BA-4274-A7BD-11F024A26CC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B6572A-D1FD-453E-86B7-F15D59FAFC66}">
      <dgm:prSet/>
      <dgm:spPr/>
      <dgm:t>
        <a:bodyPr/>
        <a:lstStyle/>
        <a:p>
          <a:r>
            <a:rPr lang="ru-RU" b="1" dirty="0"/>
            <a:t>Фразовые глаголы и предлоги:</a:t>
          </a:r>
          <a:endParaRPr lang="en-US" dirty="0"/>
        </a:p>
      </dgm:t>
    </dgm:pt>
    <dgm:pt modelId="{A4DC2B40-ACCD-4599-8111-8DC1D66F239E}" type="parTrans" cxnId="{B4E855B0-A966-4A90-A555-4C885EAB553F}">
      <dgm:prSet/>
      <dgm:spPr/>
      <dgm:t>
        <a:bodyPr/>
        <a:lstStyle/>
        <a:p>
          <a:endParaRPr lang="en-US"/>
        </a:p>
      </dgm:t>
    </dgm:pt>
    <dgm:pt modelId="{37664FB3-DE50-4C51-A247-981B37D6F22A}" type="sibTrans" cxnId="{B4E855B0-A966-4A90-A555-4C885EAB553F}">
      <dgm:prSet/>
      <dgm:spPr/>
      <dgm:t>
        <a:bodyPr/>
        <a:lstStyle/>
        <a:p>
          <a:endParaRPr lang="en-US"/>
        </a:p>
      </dgm:t>
    </dgm:pt>
    <dgm:pt modelId="{C878711B-1917-403B-ACFA-8A728808B1D2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Работайте с устойчивыми сочетаниями:</a:t>
          </a:r>
          <a:endParaRPr lang="en-US" dirty="0"/>
        </a:p>
      </dgm:t>
    </dgm:pt>
    <dgm:pt modelId="{289D1F13-EEED-4392-9FF3-E47DD743EB50}" type="parTrans" cxnId="{26478A86-C552-4CF8-B58A-1306A61D4EDB}">
      <dgm:prSet/>
      <dgm:spPr/>
      <dgm:t>
        <a:bodyPr/>
        <a:lstStyle/>
        <a:p>
          <a:endParaRPr lang="en-US"/>
        </a:p>
      </dgm:t>
    </dgm:pt>
    <dgm:pt modelId="{00C888C7-4C4C-4898-80E6-746ECEE5C754}" type="sibTrans" cxnId="{26478A86-C552-4CF8-B58A-1306A61D4EDB}">
      <dgm:prSet/>
      <dgm:spPr/>
      <dgm:t>
        <a:bodyPr/>
        <a:lstStyle/>
        <a:p>
          <a:endParaRPr lang="en-US"/>
        </a:p>
      </dgm:t>
    </dgm:pt>
    <dgm:pt modelId="{9DDB0BC9-F31F-45C9-9EE8-B2E7BCFF410A}">
      <dgm:prSet/>
      <dgm:spPr/>
      <dgm:t>
        <a:bodyPr/>
        <a:lstStyle/>
        <a:p>
          <a:pPr>
            <a:buNone/>
          </a:pPr>
          <a:r>
            <a:rPr lang="en-US" i="1" dirty="0"/>
            <a:t>good at</a:t>
          </a:r>
          <a:r>
            <a:rPr lang="en-US" dirty="0"/>
            <a:t>, </a:t>
          </a:r>
          <a:r>
            <a:rPr lang="en-US" i="1" dirty="0"/>
            <a:t>keen on</a:t>
          </a:r>
          <a:r>
            <a:rPr lang="en-US" dirty="0"/>
            <a:t>, </a:t>
          </a:r>
          <a:r>
            <a:rPr lang="en-US" i="1" dirty="0"/>
            <a:t>excited about</a:t>
          </a:r>
          <a:r>
            <a:rPr lang="en-US" dirty="0"/>
            <a:t>,</a:t>
          </a:r>
        </a:p>
      </dgm:t>
    </dgm:pt>
    <dgm:pt modelId="{E5D28526-11E4-4F89-BF9F-247620ECC66F}" type="parTrans" cxnId="{63100374-FFC2-4EEE-BD38-1F01E31CDF14}">
      <dgm:prSet/>
      <dgm:spPr/>
      <dgm:t>
        <a:bodyPr/>
        <a:lstStyle/>
        <a:p>
          <a:endParaRPr lang="en-US"/>
        </a:p>
      </dgm:t>
    </dgm:pt>
    <dgm:pt modelId="{ED05F4C3-65F0-49D6-BAE7-750F7C16F491}" type="sibTrans" cxnId="{63100374-FFC2-4EEE-BD38-1F01E31CDF14}">
      <dgm:prSet/>
      <dgm:spPr/>
      <dgm:t>
        <a:bodyPr/>
        <a:lstStyle/>
        <a:p>
          <a:endParaRPr lang="en-US"/>
        </a:p>
      </dgm:t>
    </dgm:pt>
    <dgm:pt modelId="{026A91A2-028F-4770-BE60-07E1A42BDB0A}">
      <dgm:prSet/>
      <dgm:spPr/>
      <dgm:t>
        <a:bodyPr/>
        <a:lstStyle/>
        <a:p>
          <a:pPr>
            <a:buNone/>
          </a:pPr>
          <a:r>
            <a:rPr lang="en-US" i="1" dirty="0"/>
            <a:t>look up</a:t>
          </a:r>
          <a:r>
            <a:rPr lang="en-US" dirty="0"/>
            <a:t>, </a:t>
          </a:r>
          <a:r>
            <a:rPr lang="en-US" i="1" dirty="0"/>
            <a:t>look after</a:t>
          </a:r>
          <a:r>
            <a:rPr lang="en-US" dirty="0"/>
            <a:t>, </a:t>
          </a:r>
          <a:r>
            <a:rPr lang="en-US" i="1" dirty="0"/>
            <a:t>look out for</a:t>
          </a:r>
          <a:r>
            <a:rPr lang="en-US" dirty="0"/>
            <a:t>.</a:t>
          </a:r>
        </a:p>
      </dgm:t>
    </dgm:pt>
    <dgm:pt modelId="{98EDF2AB-9738-460E-AD05-DD3F3D01F3C5}" type="parTrans" cxnId="{C22F66C7-25F3-4D69-8AD1-81C27AC77F06}">
      <dgm:prSet/>
      <dgm:spPr/>
      <dgm:t>
        <a:bodyPr/>
        <a:lstStyle/>
        <a:p>
          <a:endParaRPr lang="en-US"/>
        </a:p>
      </dgm:t>
    </dgm:pt>
    <dgm:pt modelId="{311F0C46-3391-4D94-A1F4-AE6C472A6D8B}" type="sibTrans" cxnId="{C22F66C7-25F3-4D69-8AD1-81C27AC77F06}">
      <dgm:prSet/>
      <dgm:spPr/>
      <dgm:t>
        <a:bodyPr/>
        <a:lstStyle/>
        <a:p>
          <a:endParaRPr lang="en-US"/>
        </a:p>
      </dgm:t>
    </dgm:pt>
    <dgm:pt modelId="{90F219CA-39F8-4621-AD0E-3BF9BFF46BEC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Используйте карточки и ассоциации для запоминания идиом.</a:t>
          </a:r>
          <a:endParaRPr lang="en-US" dirty="0"/>
        </a:p>
      </dgm:t>
    </dgm:pt>
    <dgm:pt modelId="{C61CA56B-5BC1-4DAB-9889-285A18F7DD50}" type="parTrans" cxnId="{D5B0E9FE-8836-45C8-AA21-41C69661A7E8}">
      <dgm:prSet/>
      <dgm:spPr/>
      <dgm:t>
        <a:bodyPr/>
        <a:lstStyle/>
        <a:p>
          <a:endParaRPr lang="en-US"/>
        </a:p>
      </dgm:t>
    </dgm:pt>
    <dgm:pt modelId="{0E7C7A2B-3E98-46C1-ACB8-39D6A9A0C540}" type="sibTrans" cxnId="{D5B0E9FE-8836-45C8-AA21-41C69661A7E8}">
      <dgm:prSet/>
      <dgm:spPr/>
      <dgm:t>
        <a:bodyPr/>
        <a:lstStyle/>
        <a:p>
          <a:endParaRPr lang="en-US"/>
        </a:p>
      </dgm:t>
    </dgm:pt>
    <dgm:pt modelId="{6D2FB6D7-4A0E-4432-AB2E-BE5D8C880574}">
      <dgm:prSet/>
      <dgm:spPr/>
      <dgm:t>
        <a:bodyPr/>
        <a:lstStyle/>
        <a:p>
          <a:r>
            <a:rPr lang="ru-RU" b="1"/>
            <a:t>Идиомы:</a:t>
          </a:r>
          <a:endParaRPr lang="en-US"/>
        </a:p>
      </dgm:t>
    </dgm:pt>
    <dgm:pt modelId="{47EAEB62-1552-4EB4-A3AF-2076C2BE93D7}" type="parTrans" cxnId="{BA9022F3-E0C5-455D-9CEC-57119FF50540}">
      <dgm:prSet/>
      <dgm:spPr/>
      <dgm:t>
        <a:bodyPr/>
        <a:lstStyle/>
        <a:p>
          <a:endParaRPr lang="en-US"/>
        </a:p>
      </dgm:t>
    </dgm:pt>
    <dgm:pt modelId="{55A406F7-D02E-4B45-A585-D5C12C20E225}" type="sibTrans" cxnId="{BA9022F3-E0C5-455D-9CEC-57119FF50540}">
      <dgm:prSet/>
      <dgm:spPr/>
      <dgm:t>
        <a:bodyPr/>
        <a:lstStyle/>
        <a:p>
          <a:endParaRPr lang="en-US"/>
        </a:p>
      </dgm:t>
    </dgm:pt>
    <dgm:pt modelId="{B4F11C39-19B4-4702-8F7D-95BF9F06CFE7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Объясняйте значение:</a:t>
          </a:r>
          <a:endParaRPr lang="en-US" dirty="0"/>
        </a:p>
      </dgm:t>
    </dgm:pt>
    <dgm:pt modelId="{563C058D-7287-4E49-8E99-4AC153491BA4}" type="parTrans" cxnId="{3A690640-F377-4E90-8E26-9AAD2528CD07}">
      <dgm:prSet/>
      <dgm:spPr/>
      <dgm:t>
        <a:bodyPr/>
        <a:lstStyle/>
        <a:p>
          <a:endParaRPr lang="en-US"/>
        </a:p>
      </dgm:t>
    </dgm:pt>
    <dgm:pt modelId="{D26E3D59-8202-4CCD-A661-718B8DED05A7}" type="sibTrans" cxnId="{3A690640-F377-4E90-8E26-9AAD2528CD07}">
      <dgm:prSet/>
      <dgm:spPr/>
      <dgm:t>
        <a:bodyPr/>
        <a:lstStyle/>
        <a:p>
          <a:endParaRPr lang="en-US"/>
        </a:p>
      </dgm:t>
    </dgm:pt>
    <dgm:pt modelId="{0419C41C-5BEB-429E-8555-3CE084260B20}">
      <dgm:prSet/>
      <dgm:spPr/>
      <dgm:t>
        <a:bodyPr/>
        <a:lstStyle/>
        <a:p>
          <a:pPr>
            <a:buNone/>
          </a:pPr>
          <a:r>
            <a:rPr lang="ru-RU" i="1" dirty="0" err="1"/>
            <a:t>pain</a:t>
          </a:r>
          <a:r>
            <a:rPr lang="ru-RU" i="1" dirty="0"/>
            <a:t> </a:t>
          </a:r>
          <a:r>
            <a:rPr lang="ru-RU" i="1" dirty="0" err="1"/>
            <a:t>in</a:t>
          </a:r>
          <a:r>
            <a:rPr lang="ru-RU" i="1" dirty="0"/>
            <a:t> </a:t>
          </a:r>
          <a:r>
            <a:rPr lang="ru-RU" i="1" dirty="0" err="1"/>
            <a:t>the</a:t>
          </a:r>
          <a:r>
            <a:rPr lang="ru-RU" i="1" dirty="0"/>
            <a:t> </a:t>
          </a:r>
          <a:r>
            <a:rPr lang="ru-RU" i="1" dirty="0" err="1"/>
            <a:t>neck</a:t>
          </a:r>
          <a:r>
            <a:rPr lang="ru-RU" dirty="0"/>
            <a:t> — раздражающий человек,</a:t>
          </a:r>
          <a:endParaRPr lang="en-US" dirty="0"/>
        </a:p>
      </dgm:t>
    </dgm:pt>
    <dgm:pt modelId="{B9B995AF-1D2D-468F-A2D8-F81C3AE1B35D}" type="parTrans" cxnId="{98800EFF-AB4A-4FF6-88BA-87BA4B1F6B71}">
      <dgm:prSet/>
      <dgm:spPr/>
      <dgm:t>
        <a:bodyPr/>
        <a:lstStyle/>
        <a:p>
          <a:endParaRPr lang="en-US"/>
        </a:p>
      </dgm:t>
    </dgm:pt>
    <dgm:pt modelId="{43A2C039-EEE3-4A1B-8BA4-883807DE96C6}" type="sibTrans" cxnId="{98800EFF-AB4A-4FF6-88BA-87BA4B1F6B71}">
      <dgm:prSet/>
      <dgm:spPr/>
      <dgm:t>
        <a:bodyPr/>
        <a:lstStyle/>
        <a:p>
          <a:endParaRPr lang="en-US"/>
        </a:p>
      </dgm:t>
    </dgm:pt>
    <dgm:pt modelId="{11BD007D-6D7B-4E7C-9BF2-4917D4287D13}">
      <dgm:prSet/>
      <dgm:spPr/>
      <dgm:t>
        <a:bodyPr/>
        <a:lstStyle/>
        <a:p>
          <a:pPr>
            <a:buNone/>
          </a:pPr>
          <a:r>
            <a:rPr lang="en-US" i="1" dirty="0"/>
            <a:t>get on someone’s nerves</a:t>
          </a:r>
          <a:r>
            <a:rPr lang="en-US" dirty="0"/>
            <a:t> — </a:t>
          </a:r>
          <a:r>
            <a:rPr lang="ru-RU" dirty="0"/>
            <a:t>выводить из себя</a:t>
          </a:r>
          <a:r>
            <a:rPr lang="en-US" dirty="0"/>
            <a:t>,</a:t>
          </a:r>
        </a:p>
      </dgm:t>
    </dgm:pt>
    <dgm:pt modelId="{E09B03EB-C8A4-4567-844B-CD6F51188B38}" type="parTrans" cxnId="{B4EA18CF-DC4E-4E2A-AA1F-F2BF01A22409}">
      <dgm:prSet/>
      <dgm:spPr/>
      <dgm:t>
        <a:bodyPr/>
        <a:lstStyle/>
        <a:p>
          <a:endParaRPr lang="en-US"/>
        </a:p>
      </dgm:t>
    </dgm:pt>
    <dgm:pt modelId="{F55575BD-3374-493D-A331-05B72C119F50}" type="sibTrans" cxnId="{B4EA18CF-DC4E-4E2A-AA1F-F2BF01A22409}">
      <dgm:prSet/>
      <dgm:spPr/>
      <dgm:t>
        <a:bodyPr/>
        <a:lstStyle/>
        <a:p>
          <a:endParaRPr lang="en-US"/>
        </a:p>
      </dgm:t>
    </dgm:pt>
    <dgm:pt modelId="{8BA1A02D-5939-4B35-9972-237A97AEEFD1}">
      <dgm:prSet/>
      <dgm:spPr/>
      <dgm:t>
        <a:bodyPr/>
        <a:lstStyle/>
        <a:p>
          <a:pPr>
            <a:buNone/>
          </a:pPr>
          <a:r>
            <a:rPr lang="en-US" i="1" dirty="0"/>
            <a:t>bear with a sore head</a:t>
          </a:r>
          <a:r>
            <a:rPr lang="en-US" dirty="0"/>
            <a:t> — </a:t>
          </a:r>
          <a:r>
            <a:rPr lang="ru-RU" dirty="0"/>
            <a:t>плохое настроение</a:t>
          </a:r>
          <a:r>
            <a:rPr lang="en-US" dirty="0"/>
            <a:t>.</a:t>
          </a:r>
        </a:p>
      </dgm:t>
    </dgm:pt>
    <dgm:pt modelId="{3D0EA9BA-BA40-4787-936D-47E2C3BFF590}" type="parTrans" cxnId="{D4A669DE-219A-45D5-BA33-7F719C363DF7}">
      <dgm:prSet/>
      <dgm:spPr/>
      <dgm:t>
        <a:bodyPr/>
        <a:lstStyle/>
        <a:p>
          <a:endParaRPr lang="en-US"/>
        </a:p>
      </dgm:t>
    </dgm:pt>
    <dgm:pt modelId="{731BB568-4BDD-4DF3-8783-C66A1CFF7756}" type="sibTrans" cxnId="{D4A669DE-219A-45D5-BA33-7F719C363DF7}">
      <dgm:prSet/>
      <dgm:spPr/>
      <dgm:t>
        <a:bodyPr/>
        <a:lstStyle/>
        <a:p>
          <a:endParaRPr lang="en-US"/>
        </a:p>
      </dgm:t>
    </dgm:pt>
    <dgm:pt modelId="{44505339-675C-4C8E-AEA2-7F6AE7B7EAEE}">
      <dgm:prSet/>
      <dgm:spPr/>
      <dgm:t>
        <a:bodyPr/>
        <a:lstStyle/>
        <a:p>
          <a:r>
            <a:rPr lang="ru-RU" b="1"/>
            <a:t>Работа над ошибками:</a:t>
          </a:r>
          <a:endParaRPr lang="en-US"/>
        </a:p>
      </dgm:t>
    </dgm:pt>
    <dgm:pt modelId="{263B6A10-A427-4968-A2FB-343ADC81EBDF}" type="parTrans" cxnId="{5F378241-1EEA-42CA-911A-98AB71E36B9F}">
      <dgm:prSet/>
      <dgm:spPr/>
      <dgm:t>
        <a:bodyPr/>
        <a:lstStyle/>
        <a:p>
          <a:endParaRPr lang="en-US"/>
        </a:p>
      </dgm:t>
    </dgm:pt>
    <dgm:pt modelId="{7C806857-28E2-4CD4-AAF1-7EF27126AC11}" type="sibTrans" cxnId="{5F378241-1EEA-42CA-911A-98AB71E36B9F}">
      <dgm:prSet/>
      <dgm:spPr/>
      <dgm:t>
        <a:bodyPr/>
        <a:lstStyle/>
        <a:p>
          <a:endParaRPr lang="en-US"/>
        </a:p>
      </dgm:t>
    </dgm:pt>
    <dgm:pt modelId="{625B143C-DF43-4C2C-9F08-182B73C74EC8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После проверки рекомендуется провести анализ ошибок по каждому разделу.</a:t>
          </a:r>
          <a:endParaRPr lang="en-US" dirty="0"/>
        </a:p>
      </dgm:t>
    </dgm:pt>
    <dgm:pt modelId="{7D8445B7-25A2-4FCF-A095-83337AD3BF5E}" type="parTrans" cxnId="{4B5DF32D-EDCE-4BDD-9DB1-195E56773DD2}">
      <dgm:prSet/>
      <dgm:spPr/>
      <dgm:t>
        <a:bodyPr/>
        <a:lstStyle/>
        <a:p>
          <a:endParaRPr lang="en-US"/>
        </a:p>
      </dgm:t>
    </dgm:pt>
    <dgm:pt modelId="{D1DC0296-47A0-4E1B-9F46-11E0C480E61B}" type="sibTrans" cxnId="{4B5DF32D-EDCE-4BDD-9DB1-195E56773DD2}">
      <dgm:prSet/>
      <dgm:spPr/>
      <dgm:t>
        <a:bodyPr/>
        <a:lstStyle/>
        <a:p>
          <a:endParaRPr lang="en-US"/>
        </a:p>
      </dgm:t>
    </dgm:pt>
    <dgm:pt modelId="{4DA963E2-471D-4311-A02D-073E9C839F42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dirty="0"/>
            <a:t>Дать индивидуальные задания на повторение проблемных тем.</a:t>
          </a:r>
          <a:endParaRPr lang="en-US" dirty="0"/>
        </a:p>
      </dgm:t>
    </dgm:pt>
    <dgm:pt modelId="{7C6901AB-71D1-4F74-B4C8-14EFF595A30A}" type="parTrans" cxnId="{FC6B8260-501E-4E6C-BDFC-647709EB8FBA}">
      <dgm:prSet/>
      <dgm:spPr/>
      <dgm:t>
        <a:bodyPr/>
        <a:lstStyle/>
        <a:p>
          <a:endParaRPr lang="en-US"/>
        </a:p>
      </dgm:t>
    </dgm:pt>
    <dgm:pt modelId="{3E87BA1B-ABA0-4CBA-B108-389ED3C90833}" type="sibTrans" cxnId="{FC6B8260-501E-4E6C-BDFC-647709EB8FBA}">
      <dgm:prSet/>
      <dgm:spPr/>
      <dgm:t>
        <a:bodyPr/>
        <a:lstStyle/>
        <a:p>
          <a:endParaRPr lang="en-US"/>
        </a:p>
      </dgm:t>
    </dgm:pt>
    <dgm:pt modelId="{43B43DA8-440A-4750-907B-D26479DF98C7}" type="pres">
      <dgm:prSet presAssocID="{9EA95EDE-13BA-4274-A7BD-11F024A26C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5C2F1-3C00-463E-816D-4790ABEBD2C9}" type="pres">
      <dgm:prSet presAssocID="{36B6572A-D1FD-453E-86B7-F15D59FAFC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2BE26-1565-488D-BD10-0FCD9766CFED}" type="pres">
      <dgm:prSet presAssocID="{36B6572A-D1FD-453E-86B7-F15D59FAFC6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25E6B-6A45-4D54-8218-61B883E34DF0}" type="pres">
      <dgm:prSet presAssocID="{6D2FB6D7-4A0E-4432-AB2E-BE5D8C8805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CABD3-779C-4FC0-A95A-77A304E5B930}" type="pres">
      <dgm:prSet presAssocID="{6D2FB6D7-4A0E-4432-AB2E-BE5D8C88057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E4996-C3C4-44A1-88FC-F7F8B3308164}" type="pres">
      <dgm:prSet presAssocID="{44505339-675C-4C8E-AEA2-7F6AE7B7EA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C79D9-53E8-4877-8CED-BC09C9026440}" type="pres">
      <dgm:prSet presAssocID="{44505339-675C-4C8E-AEA2-7F6AE7B7EAE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9CC9C-1CAC-4A90-B8FF-B06F859B7C6A}" type="presOf" srcId="{36B6572A-D1FD-453E-86B7-F15D59FAFC66}" destId="{BB45C2F1-3C00-463E-816D-4790ABEBD2C9}" srcOrd="0" destOrd="0" presId="urn:microsoft.com/office/officeart/2005/8/layout/vList2"/>
    <dgm:cxn modelId="{D4A669DE-219A-45D5-BA33-7F719C363DF7}" srcId="{B4F11C39-19B4-4702-8F7D-95BF9F06CFE7}" destId="{8BA1A02D-5939-4B35-9972-237A97AEEFD1}" srcOrd="2" destOrd="0" parTransId="{3D0EA9BA-BA40-4787-936D-47E2C3BFF590}" sibTransId="{731BB568-4BDD-4DF3-8783-C66A1CFF7756}"/>
    <dgm:cxn modelId="{AC09855B-C3EC-4C58-AD3D-6BA161DFC414}" type="presOf" srcId="{625B143C-DF43-4C2C-9F08-182B73C74EC8}" destId="{7ADC79D9-53E8-4877-8CED-BC09C9026440}" srcOrd="0" destOrd="0" presId="urn:microsoft.com/office/officeart/2005/8/layout/vList2"/>
    <dgm:cxn modelId="{FC6B8260-501E-4E6C-BDFC-647709EB8FBA}" srcId="{44505339-675C-4C8E-AEA2-7F6AE7B7EAEE}" destId="{4DA963E2-471D-4311-A02D-073E9C839F42}" srcOrd="1" destOrd="0" parTransId="{7C6901AB-71D1-4F74-B4C8-14EFF595A30A}" sibTransId="{3E87BA1B-ABA0-4CBA-B108-389ED3C90833}"/>
    <dgm:cxn modelId="{4B5DF32D-EDCE-4BDD-9DB1-195E56773DD2}" srcId="{44505339-675C-4C8E-AEA2-7F6AE7B7EAEE}" destId="{625B143C-DF43-4C2C-9F08-182B73C74EC8}" srcOrd="0" destOrd="0" parTransId="{7D8445B7-25A2-4FCF-A095-83337AD3BF5E}" sibTransId="{D1DC0296-47A0-4E1B-9F46-11E0C480E61B}"/>
    <dgm:cxn modelId="{DA8FA32B-8688-4B60-B9A7-2BE417832405}" type="presOf" srcId="{C878711B-1917-403B-ACFA-8A728808B1D2}" destId="{2122BE26-1565-488D-BD10-0FCD9766CFED}" srcOrd="0" destOrd="0" presId="urn:microsoft.com/office/officeart/2005/8/layout/vList2"/>
    <dgm:cxn modelId="{39E6A135-BBEA-4766-BCBC-B5C5B9403F40}" type="presOf" srcId="{9DDB0BC9-F31F-45C9-9EE8-B2E7BCFF410A}" destId="{2122BE26-1565-488D-BD10-0FCD9766CFED}" srcOrd="0" destOrd="1" presId="urn:microsoft.com/office/officeart/2005/8/layout/vList2"/>
    <dgm:cxn modelId="{367B4EAA-1641-4768-80A3-CFF60C6704E8}" type="presOf" srcId="{11BD007D-6D7B-4E7C-9BF2-4917D4287D13}" destId="{FA7CABD3-779C-4FC0-A95A-77A304E5B930}" srcOrd="0" destOrd="2" presId="urn:microsoft.com/office/officeart/2005/8/layout/vList2"/>
    <dgm:cxn modelId="{53A25E79-9E42-459A-921D-11189C50FD78}" type="presOf" srcId="{90F219CA-39F8-4621-AD0E-3BF9BFF46BEC}" destId="{2122BE26-1565-488D-BD10-0FCD9766CFED}" srcOrd="0" destOrd="3" presId="urn:microsoft.com/office/officeart/2005/8/layout/vList2"/>
    <dgm:cxn modelId="{545A1E41-6380-4CA7-8B51-DE78C44F8567}" type="presOf" srcId="{44505339-675C-4C8E-AEA2-7F6AE7B7EAEE}" destId="{72AE4996-C3C4-44A1-88FC-F7F8B3308164}" srcOrd="0" destOrd="0" presId="urn:microsoft.com/office/officeart/2005/8/layout/vList2"/>
    <dgm:cxn modelId="{B789B032-9F62-4E31-8C0F-9383A28F129D}" type="presOf" srcId="{6D2FB6D7-4A0E-4432-AB2E-BE5D8C880574}" destId="{E4B25E6B-6A45-4D54-8218-61B883E34DF0}" srcOrd="0" destOrd="0" presId="urn:microsoft.com/office/officeart/2005/8/layout/vList2"/>
    <dgm:cxn modelId="{98800EFF-AB4A-4FF6-88BA-87BA4B1F6B71}" srcId="{B4F11C39-19B4-4702-8F7D-95BF9F06CFE7}" destId="{0419C41C-5BEB-429E-8555-3CE084260B20}" srcOrd="0" destOrd="0" parTransId="{B9B995AF-1D2D-468F-A2D8-F81C3AE1B35D}" sibTransId="{43A2C039-EEE3-4A1B-8BA4-883807DE96C6}"/>
    <dgm:cxn modelId="{63100374-FFC2-4EEE-BD38-1F01E31CDF14}" srcId="{C878711B-1917-403B-ACFA-8A728808B1D2}" destId="{9DDB0BC9-F31F-45C9-9EE8-B2E7BCFF410A}" srcOrd="0" destOrd="0" parTransId="{E5D28526-11E4-4F89-BF9F-247620ECC66F}" sibTransId="{ED05F4C3-65F0-49D6-BAE7-750F7C16F491}"/>
    <dgm:cxn modelId="{D5B0E9FE-8836-45C8-AA21-41C69661A7E8}" srcId="{36B6572A-D1FD-453E-86B7-F15D59FAFC66}" destId="{90F219CA-39F8-4621-AD0E-3BF9BFF46BEC}" srcOrd="1" destOrd="0" parTransId="{C61CA56B-5BC1-4DAB-9889-285A18F7DD50}" sibTransId="{0E7C7A2B-3E98-46C1-ACB8-39D6A9A0C540}"/>
    <dgm:cxn modelId="{5F378241-1EEA-42CA-911A-98AB71E36B9F}" srcId="{9EA95EDE-13BA-4274-A7BD-11F024A26CC9}" destId="{44505339-675C-4C8E-AEA2-7F6AE7B7EAEE}" srcOrd="2" destOrd="0" parTransId="{263B6A10-A427-4968-A2FB-343ADC81EBDF}" sibTransId="{7C806857-28E2-4CD4-AAF1-7EF27126AC11}"/>
    <dgm:cxn modelId="{BA9022F3-E0C5-455D-9CEC-57119FF50540}" srcId="{9EA95EDE-13BA-4274-A7BD-11F024A26CC9}" destId="{6D2FB6D7-4A0E-4432-AB2E-BE5D8C880574}" srcOrd="1" destOrd="0" parTransId="{47EAEB62-1552-4EB4-A3AF-2076C2BE93D7}" sibTransId="{55A406F7-D02E-4B45-A585-D5C12C20E225}"/>
    <dgm:cxn modelId="{05BF9B27-247D-4B12-A2C1-9C9682A30E2E}" type="presOf" srcId="{B4F11C39-19B4-4702-8F7D-95BF9F06CFE7}" destId="{FA7CABD3-779C-4FC0-A95A-77A304E5B930}" srcOrd="0" destOrd="0" presId="urn:microsoft.com/office/officeart/2005/8/layout/vList2"/>
    <dgm:cxn modelId="{2A11067A-214F-4EA3-A8BB-36E1A6B141AB}" type="presOf" srcId="{026A91A2-028F-4770-BE60-07E1A42BDB0A}" destId="{2122BE26-1565-488D-BD10-0FCD9766CFED}" srcOrd="0" destOrd="2" presId="urn:microsoft.com/office/officeart/2005/8/layout/vList2"/>
    <dgm:cxn modelId="{B4E855B0-A966-4A90-A555-4C885EAB553F}" srcId="{9EA95EDE-13BA-4274-A7BD-11F024A26CC9}" destId="{36B6572A-D1FD-453E-86B7-F15D59FAFC66}" srcOrd="0" destOrd="0" parTransId="{A4DC2B40-ACCD-4599-8111-8DC1D66F239E}" sibTransId="{37664FB3-DE50-4C51-A247-981B37D6F22A}"/>
    <dgm:cxn modelId="{B4EA18CF-DC4E-4E2A-AA1F-F2BF01A22409}" srcId="{B4F11C39-19B4-4702-8F7D-95BF9F06CFE7}" destId="{11BD007D-6D7B-4E7C-9BF2-4917D4287D13}" srcOrd="1" destOrd="0" parTransId="{E09B03EB-C8A4-4567-844B-CD6F51188B38}" sibTransId="{F55575BD-3374-493D-A331-05B72C119F50}"/>
    <dgm:cxn modelId="{20AA6362-7C84-49D3-AC02-227F6EDD7637}" type="presOf" srcId="{8BA1A02D-5939-4B35-9972-237A97AEEFD1}" destId="{FA7CABD3-779C-4FC0-A95A-77A304E5B930}" srcOrd="0" destOrd="3" presId="urn:microsoft.com/office/officeart/2005/8/layout/vList2"/>
    <dgm:cxn modelId="{C1B1A70E-61BD-4BDA-8409-01697367899F}" type="presOf" srcId="{0419C41C-5BEB-429E-8555-3CE084260B20}" destId="{FA7CABD3-779C-4FC0-A95A-77A304E5B930}" srcOrd="0" destOrd="1" presId="urn:microsoft.com/office/officeart/2005/8/layout/vList2"/>
    <dgm:cxn modelId="{6FB133FA-DBE3-475B-B3C4-A436AEB2B595}" type="presOf" srcId="{9EA95EDE-13BA-4274-A7BD-11F024A26CC9}" destId="{43B43DA8-440A-4750-907B-D26479DF98C7}" srcOrd="0" destOrd="0" presId="urn:microsoft.com/office/officeart/2005/8/layout/vList2"/>
    <dgm:cxn modelId="{F58648A7-81FB-4027-B158-0820B2FAC0F8}" type="presOf" srcId="{4DA963E2-471D-4311-A02D-073E9C839F42}" destId="{7ADC79D9-53E8-4877-8CED-BC09C9026440}" srcOrd="0" destOrd="1" presId="urn:microsoft.com/office/officeart/2005/8/layout/vList2"/>
    <dgm:cxn modelId="{C22F66C7-25F3-4D69-8AD1-81C27AC77F06}" srcId="{C878711B-1917-403B-ACFA-8A728808B1D2}" destId="{026A91A2-028F-4770-BE60-07E1A42BDB0A}" srcOrd="1" destOrd="0" parTransId="{98EDF2AB-9738-460E-AD05-DD3F3D01F3C5}" sibTransId="{311F0C46-3391-4D94-A1F4-AE6C472A6D8B}"/>
    <dgm:cxn modelId="{3A690640-F377-4E90-8E26-9AAD2528CD07}" srcId="{6D2FB6D7-4A0E-4432-AB2E-BE5D8C880574}" destId="{B4F11C39-19B4-4702-8F7D-95BF9F06CFE7}" srcOrd="0" destOrd="0" parTransId="{563C058D-7287-4E49-8E99-4AC153491BA4}" sibTransId="{D26E3D59-8202-4CCD-A661-718B8DED05A7}"/>
    <dgm:cxn modelId="{26478A86-C552-4CF8-B58A-1306A61D4EDB}" srcId="{36B6572A-D1FD-453E-86B7-F15D59FAFC66}" destId="{C878711B-1917-403B-ACFA-8A728808B1D2}" srcOrd="0" destOrd="0" parTransId="{289D1F13-EEED-4392-9FF3-E47DD743EB50}" sibTransId="{00C888C7-4C4C-4898-80E6-746ECEE5C754}"/>
    <dgm:cxn modelId="{526FE749-F115-4188-A435-EA96A4B2533C}" type="presParOf" srcId="{43B43DA8-440A-4750-907B-D26479DF98C7}" destId="{BB45C2F1-3C00-463E-816D-4790ABEBD2C9}" srcOrd="0" destOrd="0" presId="urn:microsoft.com/office/officeart/2005/8/layout/vList2"/>
    <dgm:cxn modelId="{D51AE625-5C1F-4CD8-8390-A215D6EF9ABB}" type="presParOf" srcId="{43B43DA8-440A-4750-907B-D26479DF98C7}" destId="{2122BE26-1565-488D-BD10-0FCD9766CFED}" srcOrd="1" destOrd="0" presId="urn:microsoft.com/office/officeart/2005/8/layout/vList2"/>
    <dgm:cxn modelId="{657CEFAB-2B18-4686-B2CE-7E0E8D93A97D}" type="presParOf" srcId="{43B43DA8-440A-4750-907B-D26479DF98C7}" destId="{E4B25E6B-6A45-4D54-8218-61B883E34DF0}" srcOrd="2" destOrd="0" presId="urn:microsoft.com/office/officeart/2005/8/layout/vList2"/>
    <dgm:cxn modelId="{111401A1-D0B8-4C66-B068-E1F7357926BB}" type="presParOf" srcId="{43B43DA8-440A-4750-907B-D26479DF98C7}" destId="{FA7CABD3-779C-4FC0-A95A-77A304E5B930}" srcOrd="3" destOrd="0" presId="urn:microsoft.com/office/officeart/2005/8/layout/vList2"/>
    <dgm:cxn modelId="{378CC935-4283-4B91-9353-C3DCA887B741}" type="presParOf" srcId="{43B43DA8-440A-4750-907B-D26479DF98C7}" destId="{72AE4996-C3C4-44A1-88FC-F7F8B3308164}" srcOrd="4" destOrd="0" presId="urn:microsoft.com/office/officeart/2005/8/layout/vList2"/>
    <dgm:cxn modelId="{B6B9A42B-6193-4BC8-BAE2-EB15AE8F97F8}" type="presParOf" srcId="{43B43DA8-440A-4750-907B-D26479DF98C7}" destId="{7ADC79D9-53E8-4877-8CED-BC09C90264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CA61-42E5-4B4E-BBA0-BBAE960698C3}">
      <dsp:nvSpPr>
        <dsp:cNvPr id="0" name=""/>
        <dsp:cNvSpPr/>
      </dsp:nvSpPr>
      <dsp:spPr>
        <a:xfrm>
          <a:off x="0" y="200982"/>
          <a:ext cx="6272980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Проверка времён группы </a:t>
          </a:r>
          <a:r>
            <a:rPr lang="ru-RU" sz="2300" b="1" kern="1200" dirty="0" err="1"/>
            <a:t>Present</a:t>
          </a:r>
          <a:r>
            <a:rPr lang="ru-RU" sz="2300" b="1" kern="1200" dirty="0"/>
            <a:t>:</a:t>
          </a:r>
          <a:endParaRPr lang="en-US" sz="2300" kern="1200" dirty="0"/>
        </a:p>
      </dsp:txBody>
      <dsp:txXfrm>
        <a:off x="26273" y="227255"/>
        <a:ext cx="6220434" cy="485654"/>
      </dsp:txXfrm>
    </dsp:sp>
    <dsp:sp modelId="{BE034B94-EBA3-4B38-9972-87F391475C4C}">
      <dsp:nvSpPr>
        <dsp:cNvPr id="0" name=""/>
        <dsp:cNvSpPr/>
      </dsp:nvSpPr>
      <dsp:spPr>
        <a:xfrm>
          <a:off x="0" y="739182"/>
          <a:ext cx="6272980" cy="130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800" kern="1200" dirty="0"/>
            <a:t>Обращайте внимание на вспомогательные глаголы (</a:t>
          </a:r>
          <a:r>
            <a:rPr lang="ru-RU" sz="1800" kern="1200" dirty="0" err="1"/>
            <a:t>have</a:t>
          </a:r>
          <a:r>
            <a:rPr lang="ru-RU" sz="1800" kern="1200" dirty="0"/>
            <a:t>/</a:t>
          </a:r>
          <a:r>
            <a:rPr lang="ru-RU" sz="1800" kern="1200" dirty="0" err="1"/>
            <a:t>has</a:t>
          </a:r>
          <a:r>
            <a:rPr lang="ru-RU" sz="1800" kern="1200" dirty="0"/>
            <a:t> </a:t>
          </a:r>
          <a:r>
            <a:rPr lang="ru-RU" sz="1800" kern="1200" dirty="0" err="1"/>
            <a:t>been</a:t>
          </a:r>
          <a:r>
            <a:rPr lang="ru-RU" sz="1800" kern="1200" dirty="0"/>
            <a:t> </a:t>
          </a:r>
          <a:r>
            <a:rPr lang="ru-RU" sz="1800" kern="1200" dirty="0" err="1"/>
            <a:t>doing</a:t>
          </a:r>
          <a:r>
            <a:rPr lang="ru-RU" sz="1800" kern="1200" dirty="0"/>
            <a:t>).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800" kern="1200" dirty="0"/>
            <a:t>Следите за маркерами времени</a:t>
          </a:r>
          <a:r>
            <a:rPr lang="en-US" sz="1800" kern="1200" dirty="0"/>
            <a:t>: </a:t>
          </a:r>
          <a:r>
            <a:rPr lang="en-US" sz="1800" i="1" kern="1200" dirty="0"/>
            <a:t>for, since, yet, already, how long, lately</a:t>
          </a:r>
          <a:r>
            <a:rPr lang="en-US" sz="1800" kern="1200" dirty="0"/>
            <a:t> — </a:t>
          </a:r>
          <a:r>
            <a:rPr lang="ru-RU" sz="1800" kern="1200" dirty="0"/>
            <a:t>они указывают на</a:t>
          </a:r>
          <a:r>
            <a:rPr lang="en-US" sz="1800" kern="1200" dirty="0"/>
            <a:t> Present Perfect/Perfect Continuous.</a:t>
          </a:r>
        </a:p>
      </dsp:txBody>
      <dsp:txXfrm>
        <a:off x="0" y="739182"/>
        <a:ext cx="6272980" cy="1309275"/>
      </dsp:txXfrm>
    </dsp:sp>
    <dsp:sp modelId="{53739529-447D-40D5-9F08-2A885C01343D}">
      <dsp:nvSpPr>
        <dsp:cNvPr id="0" name=""/>
        <dsp:cNvSpPr/>
      </dsp:nvSpPr>
      <dsp:spPr>
        <a:xfrm>
          <a:off x="0" y="2048457"/>
          <a:ext cx="6272980" cy="53820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/>
            <a:t>Словообразование:</a:t>
          </a:r>
          <a:endParaRPr lang="en-US" sz="2300" kern="1200"/>
        </a:p>
      </dsp:txBody>
      <dsp:txXfrm>
        <a:off x="26273" y="2074730"/>
        <a:ext cx="6220434" cy="485654"/>
      </dsp:txXfrm>
    </dsp:sp>
    <dsp:sp modelId="{39C7EF47-DC6B-47F4-8A52-D15E8A0BF7C9}">
      <dsp:nvSpPr>
        <dsp:cNvPr id="0" name=""/>
        <dsp:cNvSpPr/>
      </dsp:nvSpPr>
      <dsp:spPr>
        <a:xfrm>
          <a:off x="0" y="2586657"/>
          <a:ext cx="6272980" cy="2570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6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800" kern="1200" dirty="0"/>
            <a:t>Учите учащихся определять часть речи по контексту (прилагательное, существительное, наречие).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800" kern="1200" dirty="0"/>
            <a:t>Напоминайте суффиксы: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i="1" kern="1200" dirty="0"/>
            <a:t>-</a:t>
          </a:r>
          <a:r>
            <a:rPr lang="ru-RU" sz="1800" i="1" kern="1200" dirty="0" err="1"/>
            <a:t>ful</a:t>
          </a:r>
          <a:r>
            <a:rPr lang="ru-RU" sz="1800" kern="1200" dirty="0"/>
            <a:t> (</a:t>
          </a:r>
          <a:r>
            <a:rPr lang="ru-RU" sz="1800" kern="1200" dirty="0" err="1"/>
            <a:t>care</a:t>
          </a:r>
          <a:r>
            <a:rPr lang="ru-RU" sz="1800" kern="1200" dirty="0"/>
            <a:t> → </a:t>
          </a:r>
          <a:r>
            <a:rPr lang="ru-RU" sz="1800" kern="1200" dirty="0" err="1"/>
            <a:t>careful</a:t>
          </a:r>
          <a:r>
            <a:rPr lang="ru-RU" sz="1800" kern="1200" dirty="0"/>
            <a:t>),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i="1" kern="1200" dirty="0"/>
            <a:t>-</a:t>
          </a:r>
          <a:r>
            <a:rPr lang="ru-RU" sz="1800" i="1" kern="1200" dirty="0" err="1"/>
            <a:t>less</a:t>
          </a:r>
          <a:r>
            <a:rPr lang="ru-RU" sz="1800" kern="1200" dirty="0"/>
            <a:t> (</a:t>
          </a:r>
          <a:r>
            <a:rPr lang="ru-RU" sz="1800" kern="1200" dirty="0" err="1"/>
            <a:t>hope</a:t>
          </a:r>
          <a:r>
            <a:rPr lang="ru-RU" sz="1800" kern="1200" dirty="0"/>
            <a:t> → </a:t>
          </a:r>
          <a:r>
            <a:rPr lang="ru-RU" sz="1800" kern="1200" dirty="0" err="1"/>
            <a:t>hopeless</a:t>
          </a:r>
          <a:r>
            <a:rPr lang="ru-RU" sz="1800" kern="1200" dirty="0"/>
            <a:t>),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i="1" kern="1200" dirty="0"/>
            <a:t>-</a:t>
          </a:r>
          <a:r>
            <a:rPr lang="ru-RU" sz="1800" i="1" kern="1200" dirty="0" err="1"/>
            <a:t>ing</a:t>
          </a:r>
          <a:r>
            <a:rPr lang="ru-RU" sz="1800" kern="1200" dirty="0"/>
            <a:t> (</a:t>
          </a:r>
          <a:r>
            <a:rPr lang="ru-RU" sz="1800" kern="1200" dirty="0" err="1"/>
            <a:t>interest</a:t>
          </a:r>
          <a:r>
            <a:rPr lang="ru-RU" sz="1800" kern="1200" dirty="0"/>
            <a:t> → </a:t>
          </a:r>
          <a:r>
            <a:rPr lang="ru-RU" sz="1800" kern="1200" dirty="0" err="1"/>
            <a:t>interesting</a:t>
          </a:r>
          <a:r>
            <a:rPr lang="ru-RU" sz="1800" kern="1200" dirty="0"/>
            <a:t>),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i="1" kern="1200" dirty="0"/>
            <a:t>-</a:t>
          </a:r>
          <a:r>
            <a:rPr lang="ru-RU" sz="1800" i="1" kern="1200" dirty="0" err="1"/>
            <a:t>ive</a:t>
          </a:r>
          <a:r>
            <a:rPr lang="ru-RU" sz="1800" kern="1200" dirty="0"/>
            <a:t> (</a:t>
          </a:r>
          <a:r>
            <a:rPr lang="ru-RU" sz="1800" kern="1200" dirty="0" err="1"/>
            <a:t>create</a:t>
          </a:r>
          <a:r>
            <a:rPr lang="ru-RU" sz="1800" kern="1200" dirty="0"/>
            <a:t> → </a:t>
          </a:r>
          <a:r>
            <a:rPr lang="ru-RU" sz="1800" kern="1200" dirty="0" err="1"/>
            <a:t>creative</a:t>
          </a:r>
          <a:r>
            <a:rPr lang="ru-RU" sz="1800" kern="1200" dirty="0"/>
            <a:t>),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i="1" kern="1200" dirty="0"/>
            <a:t>-</a:t>
          </a:r>
          <a:r>
            <a:rPr lang="ru-RU" sz="1800" i="1" kern="1200" dirty="0" err="1"/>
            <a:t>ous</a:t>
          </a:r>
          <a:r>
            <a:rPr lang="ru-RU" sz="1800" kern="1200" dirty="0"/>
            <a:t> (</a:t>
          </a:r>
          <a:r>
            <a:rPr lang="ru-RU" sz="1800" kern="1200" dirty="0" err="1"/>
            <a:t>fame</a:t>
          </a:r>
          <a:r>
            <a:rPr lang="ru-RU" sz="1800" kern="1200" dirty="0"/>
            <a:t> → </a:t>
          </a:r>
          <a:r>
            <a:rPr lang="ru-RU" sz="1800" kern="1200" dirty="0" err="1"/>
            <a:t>famous</a:t>
          </a:r>
          <a:r>
            <a:rPr lang="ru-RU" sz="1800" kern="1200" dirty="0"/>
            <a:t>),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i="1" kern="1200" dirty="0"/>
            <a:t>-</a:t>
          </a:r>
          <a:r>
            <a:rPr lang="ru-RU" sz="1800" i="1" kern="1200" dirty="0" err="1"/>
            <a:t>al</a:t>
          </a:r>
          <a:r>
            <a:rPr lang="ru-RU" sz="1800" kern="1200" dirty="0"/>
            <a:t> (</a:t>
          </a:r>
          <a:r>
            <a:rPr lang="ru-RU" sz="1800" kern="1200" dirty="0" err="1"/>
            <a:t>economy</a:t>
          </a:r>
          <a:r>
            <a:rPr lang="ru-RU" sz="1800" kern="1200" dirty="0"/>
            <a:t> → </a:t>
          </a:r>
          <a:r>
            <a:rPr lang="ru-RU" sz="1800" kern="1200" dirty="0" err="1"/>
            <a:t>economical</a:t>
          </a:r>
          <a:r>
            <a:rPr lang="ru-RU" sz="1800" kern="1200" dirty="0"/>
            <a:t>).</a:t>
          </a:r>
          <a:endParaRPr lang="en-US" sz="1800" kern="1200" dirty="0"/>
        </a:p>
      </dsp:txBody>
      <dsp:txXfrm>
        <a:off x="0" y="2586657"/>
        <a:ext cx="6272980" cy="2570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5C2F1-3C00-463E-816D-4790ABEBD2C9}">
      <dsp:nvSpPr>
        <dsp:cNvPr id="0" name=""/>
        <dsp:cNvSpPr/>
      </dsp:nvSpPr>
      <dsp:spPr>
        <a:xfrm>
          <a:off x="0" y="83854"/>
          <a:ext cx="6666833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Фразовые глаголы и предлоги:</a:t>
          </a:r>
          <a:endParaRPr lang="en-US" sz="2400" kern="1200" dirty="0"/>
        </a:p>
      </dsp:txBody>
      <dsp:txXfrm>
        <a:off x="27415" y="111269"/>
        <a:ext cx="6612003" cy="506769"/>
      </dsp:txXfrm>
    </dsp:sp>
    <dsp:sp modelId="{2122BE26-1565-488D-BD10-0FCD9766CFED}">
      <dsp:nvSpPr>
        <dsp:cNvPr id="0" name=""/>
        <dsp:cNvSpPr/>
      </dsp:nvSpPr>
      <dsp:spPr>
        <a:xfrm>
          <a:off x="0" y="645454"/>
          <a:ext cx="6666833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900" kern="1200" dirty="0"/>
            <a:t>Работайте с устойчивыми сочетаниями: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i="1" kern="1200" dirty="0"/>
            <a:t>good at</a:t>
          </a:r>
          <a:r>
            <a:rPr lang="en-US" sz="1900" kern="1200" dirty="0"/>
            <a:t>, </a:t>
          </a:r>
          <a:r>
            <a:rPr lang="en-US" sz="1900" i="1" kern="1200" dirty="0"/>
            <a:t>keen on</a:t>
          </a:r>
          <a:r>
            <a:rPr lang="en-US" sz="1900" kern="1200" dirty="0"/>
            <a:t>, </a:t>
          </a:r>
          <a:r>
            <a:rPr lang="en-US" sz="1900" i="1" kern="1200" dirty="0"/>
            <a:t>excited about</a:t>
          </a:r>
          <a:r>
            <a:rPr lang="en-US" sz="1900" kern="1200" dirty="0"/>
            <a:t>,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i="1" kern="1200" dirty="0"/>
            <a:t>look up</a:t>
          </a:r>
          <a:r>
            <a:rPr lang="en-US" sz="1900" kern="1200" dirty="0"/>
            <a:t>, </a:t>
          </a:r>
          <a:r>
            <a:rPr lang="en-US" sz="1900" i="1" kern="1200" dirty="0"/>
            <a:t>look after</a:t>
          </a:r>
          <a:r>
            <a:rPr lang="en-US" sz="1900" kern="1200" dirty="0"/>
            <a:t>, </a:t>
          </a:r>
          <a:r>
            <a:rPr lang="en-US" sz="1900" i="1" kern="1200" dirty="0"/>
            <a:t>look out for</a:t>
          </a:r>
          <a:r>
            <a:rPr lang="en-US" sz="1900" kern="1200" dirty="0"/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900" kern="1200" dirty="0"/>
            <a:t>Используйте карточки и ассоциации для запоминания идиом.</a:t>
          </a:r>
          <a:endParaRPr lang="en-US" sz="1900" kern="1200" dirty="0"/>
        </a:p>
      </dsp:txBody>
      <dsp:txXfrm>
        <a:off x="0" y="645454"/>
        <a:ext cx="6666833" cy="1490400"/>
      </dsp:txXfrm>
    </dsp:sp>
    <dsp:sp modelId="{E4B25E6B-6A45-4D54-8218-61B883E34DF0}">
      <dsp:nvSpPr>
        <dsp:cNvPr id="0" name=""/>
        <dsp:cNvSpPr/>
      </dsp:nvSpPr>
      <dsp:spPr>
        <a:xfrm>
          <a:off x="0" y="2135854"/>
          <a:ext cx="6666833" cy="561599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/>
            <a:t>Идиомы:</a:t>
          </a:r>
          <a:endParaRPr lang="en-US" sz="2400" kern="1200"/>
        </a:p>
      </dsp:txBody>
      <dsp:txXfrm>
        <a:off x="27415" y="2163269"/>
        <a:ext cx="6612003" cy="506769"/>
      </dsp:txXfrm>
    </dsp:sp>
    <dsp:sp modelId="{FA7CABD3-779C-4FC0-A95A-77A304E5B930}">
      <dsp:nvSpPr>
        <dsp:cNvPr id="0" name=""/>
        <dsp:cNvSpPr/>
      </dsp:nvSpPr>
      <dsp:spPr>
        <a:xfrm>
          <a:off x="0" y="2697454"/>
          <a:ext cx="6666833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900" kern="1200" dirty="0"/>
            <a:t>Объясняйте значение: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i="1" kern="1200" dirty="0" err="1"/>
            <a:t>pain</a:t>
          </a:r>
          <a:r>
            <a:rPr lang="ru-RU" sz="1900" i="1" kern="1200" dirty="0"/>
            <a:t> </a:t>
          </a:r>
          <a:r>
            <a:rPr lang="ru-RU" sz="1900" i="1" kern="1200" dirty="0" err="1"/>
            <a:t>in</a:t>
          </a:r>
          <a:r>
            <a:rPr lang="ru-RU" sz="1900" i="1" kern="1200" dirty="0"/>
            <a:t> </a:t>
          </a:r>
          <a:r>
            <a:rPr lang="ru-RU" sz="1900" i="1" kern="1200" dirty="0" err="1"/>
            <a:t>the</a:t>
          </a:r>
          <a:r>
            <a:rPr lang="ru-RU" sz="1900" i="1" kern="1200" dirty="0"/>
            <a:t> </a:t>
          </a:r>
          <a:r>
            <a:rPr lang="ru-RU" sz="1900" i="1" kern="1200" dirty="0" err="1"/>
            <a:t>neck</a:t>
          </a:r>
          <a:r>
            <a:rPr lang="ru-RU" sz="1900" kern="1200" dirty="0"/>
            <a:t> — раздражающий человек,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i="1" kern="1200" dirty="0"/>
            <a:t>get on someone’s nerves</a:t>
          </a:r>
          <a:r>
            <a:rPr lang="en-US" sz="1900" kern="1200" dirty="0"/>
            <a:t> — </a:t>
          </a:r>
          <a:r>
            <a:rPr lang="ru-RU" sz="1900" kern="1200" dirty="0"/>
            <a:t>выводить из себя</a:t>
          </a:r>
          <a:r>
            <a:rPr lang="en-US" sz="1900" kern="1200" dirty="0"/>
            <a:t>,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i="1" kern="1200" dirty="0"/>
            <a:t>bear with a sore head</a:t>
          </a:r>
          <a:r>
            <a:rPr lang="en-US" sz="1900" kern="1200" dirty="0"/>
            <a:t> — </a:t>
          </a:r>
          <a:r>
            <a:rPr lang="ru-RU" sz="1900" kern="1200" dirty="0"/>
            <a:t>плохое настроение</a:t>
          </a:r>
          <a:r>
            <a:rPr lang="en-US" sz="1900" kern="1200" dirty="0"/>
            <a:t>.</a:t>
          </a:r>
        </a:p>
      </dsp:txBody>
      <dsp:txXfrm>
        <a:off x="0" y="2697454"/>
        <a:ext cx="6666833" cy="1242000"/>
      </dsp:txXfrm>
    </dsp:sp>
    <dsp:sp modelId="{72AE4996-C3C4-44A1-88FC-F7F8B3308164}">
      <dsp:nvSpPr>
        <dsp:cNvPr id="0" name=""/>
        <dsp:cNvSpPr/>
      </dsp:nvSpPr>
      <dsp:spPr>
        <a:xfrm>
          <a:off x="0" y="3939454"/>
          <a:ext cx="6666833" cy="561599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/>
            <a:t>Работа над ошибками:</a:t>
          </a:r>
          <a:endParaRPr lang="en-US" sz="2400" kern="1200"/>
        </a:p>
      </dsp:txBody>
      <dsp:txXfrm>
        <a:off x="27415" y="3966869"/>
        <a:ext cx="6612003" cy="506769"/>
      </dsp:txXfrm>
    </dsp:sp>
    <dsp:sp modelId="{7ADC79D9-53E8-4877-8CED-BC09C9026440}">
      <dsp:nvSpPr>
        <dsp:cNvPr id="0" name=""/>
        <dsp:cNvSpPr/>
      </dsp:nvSpPr>
      <dsp:spPr>
        <a:xfrm>
          <a:off x="0" y="4501054"/>
          <a:ext cx="6666833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900" kern="1200" dirty="0"/>
            <a:t>После проверки рекомендуется провести анализ ошибок по каждому разделу.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ru-RU" sz="1900" kern="1200" dirty="0"/>
            <a:t>Дать индивидуальные задания на повторение проблемных тем.</a:t>
          </a:r>
          <a:endParaRPr lang="en-US" sz="1900" kern="1200" dirty="0"/>
        </a:p>
      </dsp:txBody>
      <dsp:txXfrm>
        <a:off x="0" y="4501054"/>
        <a:ext cx="6666833" cy="111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FCBD-44BB-5EAA-F2A0-46140233F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D5966B-84CB-EBE7-3035-3AD84F73C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701A4D-3FAF-670D-DA91-C04A48D9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92E49E-8B2F-7D2E-2265-4B9CCAC8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5411E7-B984-DF3D-DAF1-BD5B4552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3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1A5DF-2BCE-3BA0-F4FD-E1ECA6C0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DEE8363-3D0E-BDC7-04BA-CF7A35FCB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EE8878-240C-D25E-A9E5-673D4906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6BDE8B-4AC6-7EE3-575C-200B4697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ABBC62-5BA3-CDEC-3078-369B6CB2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C0F354E-D6B2-3BC2-4DD8-FD6E102DD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D96621-AD63-419E-F75A-95BEFC314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4BD4B1-0F80-C2C1-54FE-C97DCC83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BDD0F1-110D-698C-FF2D-C50CDC3F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8FC6A7-8073-435C-70C2-473E365E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2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6D17E8-C03A-914D-5463-EFBBD9DE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E71EA2-7F09-A44E-0795-9C9F95FFE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5F33D7-BE69-489F-0EB5-1598ED45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FF1D86-5BBB-BFAB-40DD-C73777B1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F2C5F9-00A2-7FAC-FEB3-075BEC5A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6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D1C84-7942-A1C4-917A-CA43F748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28E30F-8B84-321F-EAF1-B076097D2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1DD838-83B9-24D4-769E-C87A563C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639359-3F55-DEFB-D040-A06032E9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C64A44-44DF-6E87-08C3-3047D1EE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2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E5152D-FAD1-67EF-73F8-8F4CE1D6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CBC32D-3993-49B3-FF48-A41F3B0D5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525CC4-EEF3-D5F7-6717-ADAF49449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A9379C-116E-D488-2259-947A0D9A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AE6621-826B-8F34-CE26-69B31626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BF4B5A-F110-DA73-B680-DE255485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2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C43A41-EF01-CF38-B58F-63623CBC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4497B3-E7DF-2E3A-DD3F-F9FD15EDF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4EE60B-7438-0BE3-4207-FD8F3062D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374EDB-884E-F619-DDC5-1C198B01A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954783-D048-73D4-4BE7-EF357BBF9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E55EEE8-1037-536A-96FA-54A99F70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9BAE76-7F3B-4DE1-BE6D-AE5609E0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9743C7-898E-0C9F-5872-B8A74A59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B43FD-B93A-3C9E-99DD-EB17A9BF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F1E9E2E-2201-1952-3A48-8FABA96B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2E4DED-AA30-B15C-1A9C-AE88F8DD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2FC6A3E-3BB9-D7F4-ED7C-73B79DA7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9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28FF81A-F0E6-3502-B0AF-B13E86CA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66C4528-739A-5452-40C0-C8B60BED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6B7034-4478-2EEF-E03C-4A719F67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4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78C811-7070-D72D-7DB0-1DCC8C06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C64800-2F0C-439B-15FA-62BBEE2B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2D2B2B-2F46-E1A8-EE4C-8CF5315A1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75B2A5-9C20-39CA-FF80-F8A519B0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652215-814C-FB3C-E8BB-5D8FB6CF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96581C-A4E7-7F08-8350-B6C3A48D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0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FFBF98-7EDF-D900-CEEE-3B389125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E5C5638-2FAA-9805-E139-93675FF6B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2F9BAA-690F-77CD-F8B2-2D5A726AE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E203B1-52DE-B5F5-A9BE-267E1379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995B60-B697-3BB9-301E-20CF0877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D6AE04-406A-635F-334A-2CD8463B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3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D0E80-47C6-A812-D6AF-178B96BD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423A8B-BE19-2FC1-08C7-FF6749156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562D88-F348-3B77-E689-813ADC9E6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895E6-8025-4FA1-871D-34B51F0F4CC3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A6A8C3-27CE-7A10-CBDF-16605403C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43A1D6-292B-40DF-F9AE-5793ADBC3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FAC6C-5376-4B26-8DBF-52B0C4918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695D6-0F60-6922-6B08-F5D428722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858" y="1076836"/>
            <a:ext cx="8243156" cy="2635993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КАЧЕСТВЕННЫЕ КРИТЕРИИ ОЦЕНКИ </a:t>
            </a:r>
            <a:br>
              <a:rPr lang="ru-RU" sz="2800" b="1" dirty="0"/>
            </a:br>
            <a:r>
              <a:rPr lang="ru-RU" sz="2800" b="1" dirty="0"/>
              <a:t>ДОСТИЖЕНИЯ ПЛАНИРУЕМЫХ ПРЕДМЕТНЫХ РЕЗУЛЬТАТОВ ОСВОЕНИЯ ОСНОВНОЙ ОБРАЗОВАТЕЛЬНОЙ ПРОГРАММЫ </a:t>
            </a:r>
            <a:br>
              <a:rPr lang="ru-RU" sz="2800" b="1" dirty="0"/>
            </a:br>
            <a:r>
              <a:rPr lang="ru-RU" sz="2800" b="1" dirty="0"/>
              <a:t>ПО АНГЛИЙСКОМУ ЯЗЫКУ  </a:t>
            </a:r>
            <a:br>
              <a:rPr lang="ru-RU" sz="2800" b="1" dirty="0"/>
            </a:br>
            <a:r>
              <a:rPr lang="ru-RU" sz="2800" b="1" dirty="0"/>
              <a:t>НА ПРИМЕРЕ 10 КЛАССА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C05CA36-AD6A-4ABF-9A05-52E5A143D2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4331EE8-85A4-4588-8D9E-70E534D47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9D6C862-61CC-4B46-8080-96583D653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808243-F541-C30C-3887-1F6A1ED98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0560" y="4622482"/>
            <a:ext cx="4662957" cy="1395022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ru-RU" sz="1900" dirty="0">
                <a:solidFill>
                  <a:srgbClr val="FFFFFF"/>
                </a:solidFill>
              </a:rPr>
              <a:t>Новинкина Лариса Владимировна, </a:t>
            </a:r>
          </a:p>
          <a:p>
            <a:pPr algn="l"/>
            <a:r>
              <a:rPr lang="ru-RU" sz="1900" dirty="0">
                <a:solidFill>
                  <a:srgbClr val="FFFFFF"/>
                </a:solidFill>
              </a:rPr>
              <a:t>учитель английского языка МБОУ «Рощинская школа-детский сад» Джанкойского района Республики Крым</a:t>
            </a:r>
          </a:p>
        </p:txBody>
      </p:sp>
      <p:pic>
        <p:nvPicPr>
          <p:cNvPr id="5" name="Рисунок 4" descr="Изображение выглядит как человек, Человеческое лицо, одежда, улы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0A5D6D34-FC2F-E23D-8A9A-0A77EF8C5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4" y="-937768"/>
            <a:ext cx="3719984" cy="495997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E37EECFC-A684-4391-AE85-4CDAF5565F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DF154C-95DE-7B96-FF54-6987F4AC0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708" r="5483" b="5366"/>
          <a:stretch>
            <a:fillRect/>
          </a:stretch>
        </p:blipFill>
        <p:spPr>
          <a:xfrm>
            <a:off x="1069426" y="4465650"/>
            <a:ext cx="1899748" cy="19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5625318-840C-C7FB-5636-BBA8B8BAA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C1EA85-0FA7-704E-8965-67BFCB3A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49" y="2787937"/>
            <a:ext cx="3309500" cy="2396359"/>
          </a:xfrm>
        </p:spPr>
        <p:txBody>
          <a:bodyPr anchor="b">
            <a:normAutofit/>
          </a:bodyPr>
          <a:lstStyle/>
          <a:p>
            <a:r>
              <a:rPr lang="ru-RU" sz="2800" cap="all" dirty="0">
                <a:solidFill>
                  <a:srgbClr val="FFFFFF"/>
                </a:solidFill>
              </a:rPr>
              <a:t>Методические рекомендации для учителя</a:t>
            </a:r>
            <a:r>
              <a:rPr lang="ru-RU" sz="2800" dirty="0">
                <a:solidFill>
                  <a:srgbClr val="FFFFFF"/>
                </a:solidFill>
              </a:rPr>
              <a:t/>
            </a:r>
            <a:br>
              <a:rPr lang="ru-RU" sz="2800" dirty="0">
                <a:solidFill>
                  <a:srgbClr val="FFFFFF"/>
                </a:solidFill>
              </a:rPr>
            </a:b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1672AC97-CE42-6E3E-E1D7-4E6AFD50F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951019"/>
              </p:ext>
            </p:extLst>
          </p:nvPr>
        </p:nvGraphicFramePr>
        <p:xfrm>
          <a:off x="4905052" y="619432"/>
          <a:ext cx="6666833" cy="570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C153C20-C5CC-5E75-CC1B-E23F1E99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8" y="357057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3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CBC65-CFD2-D111-1645-DEAB890F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2767106"/>
            <a:ext cx="3349647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Общая</a:t>
            </a:r>
            <a: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структура</a:t>
            </a:r>
            <a: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работы</a:t>
            </a:r>
            <a: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распределение</a:t>
            </a:r>
            <a: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баллов</a:t>
            </a:r>
            <a: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4643951-A885-7C24-5AD6-F5BFB98D3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13225"/>
              </p:ext>
            </p:extLst>
          </p:nvPr>
        </p:nvGraphicFramePr>
        <p:xfrm>
          <a:off x="4347714" y="1449113"/>
          <a:ext cx="7703388" cy="4945576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315229">
                  <a:extLst>
                    <a:ext uri="{9D8B030D-6E8A-4147-A177-3AD203B41FA5}">
                      <a16:colId xmlns:a16="http://schemas.microsoft.com/office/drawing/2014/main" xmlns="" val="3452760517"/>
                    </a:ext>
                  </a:extLst>
                </a:gridCol>
                <a:gridCol w="1161746">
                  <a:extLst>
                    <a:ext uri="{9D8B030D-6E8A-4147-A177-3AD203B41FA5}">
                      <a16:colId xmlns:a16="http://schemas.microsoft.com/office/drawing/2014/main" xmlns="" val="1982352530"/>
                    </a:ext>
                  </a:extLst>
                </a:gridCol>
                <a:gridCol w="3226413">
                  <a:extLst>
                    <a:ext uri="{9D8B030D-6E8A-4147-A177-3AD203B41FA5}">
                      <a16:colId xmlns:a16="http://schemas.microsoft.com/office/drawing/2014/main" xmlns="" val="1805240281"/>
                    </a:ext>
                  </a:extLst>
                </a:gridCol>
              </a:tblGrid>
              <a:tr h="438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Задание</a:t>
                      </a:r>
                      <a:endParaRPr lang="ru-RU" sz="1800" b="0" kern="100" cap="none" spc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Кол-во</a:t>
                      </a:r>
                      <a:endParaRPr lang="ru-RU" sz="1800" b="0" kern="100" cap="none" spc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Максимальный балл</a:t>
                      </a:r>
                      <a:endParaRPr lang="ru-RU" sz="1800" b="0" kern="100" cap="none" spc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82806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A. Match</a:t>
                      </a:r>
                      <a:endParaRPr lang="ru-RU" sz="18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1–5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5 баллов (по 1 за каждое)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9606627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B. </a:t>
                      </a:r>
                      <a:r>
                        <a:rPr lang="ru-RU" sz="18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Fill</a:t>
                      </a: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endParaRPr lang="ru-RU" sz="18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6–10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5 баллов (по 1 за каждое)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185049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C. </a:t>
                      </a:r>
                      <a:r>
                        <a:rPr lang="ru-RU" sz="18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Multiple</a:t>
                      </a: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choice</a:t>
                      </a:r>
                      <a:endParaRPr lang="ru-RU" sz="18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11–15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5 баллов (по 1 за каждое)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214258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D. </a:t>
                      </a:r>
                      <a:r>
                        <a:rPr lang="ru-RU" sz="18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Underline</a:t>
                      </a: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(идиомы)</a:t>
                      </a:r>
                      <a:endParaRPr lang="ru-RU" sz="18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16–21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6 баллов (по 1 за каждое)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3696198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E. Word </a:t>
                      </a:r>
                      <a:r>
                        <a:rPr lang="ru-RU" sz="18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formation</a:t>
                      </a:r>
                      <a:endParaRPr lang="ru-RU" sz="18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22–27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6 баллов (по 1 за каждое)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7814205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F. </a:t>
                      </a:r>
                      <a:r>
                        <a:rPr lang="ru-RU" sz="18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Verb</a:t>
                      </a:r>
                      <a:r>
                        <a:rPr lang="ru-RU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tenses</a:t>
                      </a:r>
                      <a:endParaRPr lang="ru-RU" sz="18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28–33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 баллов (по 1 за каждое)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782453"/>
                  </a:ext>
                </a:extLst>
              </a:tr>
              <a:tr h="687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G. Prepositions and phrasal verbs</a:t>
                      </a:r>
                      <a:endParaRPr lang="ru-RU" sz="18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34–38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>
                          <a:solidFill>
                            <a:schemeClr val="tx1"/>
                          </a:solidFill>
                          <a:effectLst/>
                        </a:rPr>
                        <a:t>5 баллов (по 1 за каждое)</a:t>
                      </a:r>
                      <a:endParaRPr lang="ru-RU" sz="1800" b="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2133914"/>
                  </a:ext>
                </a:extLst>
              </a:tr>
              <a:tr h="438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ru-RU" sz="18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r>
                        <a:rPr lang="ru-RU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баллов</a:t>
                      </a:r>
                      <a:endParaRPr lang="ru-RU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5616" marR="140016" marT="112013" marB="11201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118279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E473D28-5FDF-58FD-E867-F0346B97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6" y="636386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CCE2C2-511F-9276-FD15-3D79DB1BE792}"/>
              </a:ext>
            </a:extLst>
          </p:cNvPr>
          <p:cNvSpPr txBox="1"/>
          <p:nvPr/>
        </p:nvSpPr>
        <p:spPr>
          <a:xfrm>
            <a:off x="4495808" y="43366"/>
            <a:ext cx="7271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класс.</a:t>
            </a:r>
          </a:p>
          <a:p>
            <a:r>
              <a:rPr lang="ru-RU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Тема: </a:t>
            </a:r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«Повседневная жизнь семьи. Межличностные отношения </a:t>
            </a:r>
          </a:p>
          <a:p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 семье, с друзьями и знакомыми. Конфликтные ситуации, </a:t>
            </a:r>
          </a:p>
          <a:p>
            <a:r>
              <a:rPr lang="ru-RU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их предупреждение и разрешение»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445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D40F95-ECCF-64C8-C280-8602FA5C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2767106"/>
            <a:ext cx="3354056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Таблица</a:t>
            </a:r>
            <a: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перевода</a:t>
            </a:r>
            <a: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баллов</a:t>
            </a:r>
            <a:r>
              <a:rPr lang="en-US" sz="28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8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отметку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F59FFB5-B6F9-E870-5127-2C6DDED77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788057"/>
              </p:ext>
            </p:extLst>
          </p:nvPr>
        </p:nvGraphicFramePr>
        <p:xfrm>
          <a:off x="4640314" y="652392"/>
          <a:ext cx="6949978" cy="5553221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4158302">
                  <a:extLst>
                    <a:ext uri="{9D8B030D-6E8A-4147-A177-3AD203B41FA5}">
                      <a16:colId xmlns:a16="http://schemas.microsoft.com/office/drawing/2014/main" xmlns="" val="2478720578"/>
                    </a:ext>
                  </a:extLst>
                </a:gridCol>
                <a:gridCol w="2791676">
                  <a:extLst>
                    <a:ext uri="{9D8B030D-6E8A-4147-A177-3AD203B41FA5}">
                      <a16:colId xmlns:a16="http://schemas.microsoft.com/office/drawing/2014/main" xmlns="" val="1766067492"/>
                    </a:ext>
                  </a:extLst>
                </a:gridCol>
              </a:tblGrid>
              <a:tr h="1086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Кол-во баллов</a:t>
                      </a:r>
                      <a:endParaRPr lang="ru-RU" sz="1800" b="0" kern="100" cap="none" spc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20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Отметка</a:t>
                      </a:r>
                      <a:endParaRPr lang="ru-RU" sz="1800" b="0" kern="100" cap="none" spc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20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6376059"/>
                  </a:ext>
                </a:extLst>
              </a:tr>
              <a:tr h="111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en-US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31020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31020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7652455"/>
                  </a:ext>
                </a:extLst>
              </a:tr>
              <a:tr h="111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ru-RU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–3</a:t>
                      </a:r>
                      <a:r>
                        <a:rPr lang="en-US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31020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31020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783940"/>
                  </a:ext>
                </a:extLst>
              </a:tr>
              <a:tr h="111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–2</a:t>
                      </a:r>
                      <a:r>
                        <a:rPr lang="en-US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8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31020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31020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564010"/>
                  </a:ext>
                </a:extLst>
              </a:tr>
              <a:tr h="111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0–</a:t>
                      </a:r>
                      <a:r>
                        <a:rPr lang="en-US" sz="1800" b="1" kern="100" cap="none" spc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8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31020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205" marR="310205" marT="248164" marB="31020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860204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8D7AED9-B757-7C63-9C69-9D9E81F9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2" y="813366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34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5CA3BB-9DD6-007D-9E4E-2336DA5D5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60" y="2779653"/>
            <a:ext cx="3512844" cy="3071906"/>
          </a:xfrm>
        </p:spPr>
        <p:txBody>
          <a:bodyPr anchor="t">
            <a:normAutofit/>
          </a:bodyPr>
          <a:lstStyle/>
          <a:p>
            <a:pPr algn="l">
              <a:spcAft>
                <a:spcPts val="800"/>
              </a:spcAft>
              <a:buNone/>
            </a:pPr>
            <a:r>
              <a:rPr lang="ru-RU" sz="2800" kern="100" cap="all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Перечень проверяемых элементов содержания </a:t>
            </a:r>
            <a:br>
              <a:rPr lang="ru-RU" sz="2800" kern="100" cap="all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800" kern="100" cap="all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 соответствии </a:t>
            </a:r>
            <a:br>
              <a:rPr lang="ru-RU" sz="2800" kern="100" cap="all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800" kern="100" cap="all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с Кодификатором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BAE725-BEC5-DB84-9018-843E6DB85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ru-RU" sz="2000" dirty="0">
              <a:solidFill>
                <a:srgbClr val="FFFFFF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26E7C03-CC5C-35B4-D2B9-342461926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90281"/>
              </p:ext>
            </p:extLst>
          </p:nvPr>
        </p:nvGraphicFramePr>
        <p:xfrm>
          <a:off x="4126568" y="65841"/>
          <a:ext cx="7977466" cy="681385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24752">
                  <a:extLst>
                    <a:ext uri="{9D8B030D-6E8A-4147-A177-3AD203B41FA5}">
                      <a16:colId xmlns:a16="http://schemas.microsoft.com/office/drawing/2014/main" xmlns="" val="920561496"/>
                    </a:ext>
                  </a:extLst>
                </a:gridCol>
                <a:gridCol w="4867506">
                  <a:extLst>
                    <a:ext uri="{9D8B030D-6E8A-4147-A177-3AD203B41FA5}">
                      <a16:colId xmlns:a16="http://schemas.microsoft.com/office/drawing/2014/main" xmlns="" val="309023627"/>
                    </a:ext>
                  </a:extLst>
                </a:gridCol>
                <a:gridCol w="1485208">
                  <a:extLst>
                    <a:ext uri="{9D8B030D-6E8A-4147-A177-3AD203B41FA5}">
                      <a16:colId xmlns:a16="http://schemas.microsoft.com/office/drawing/2014/main" xmlns="" val="3432577101"/>
                    </a:ext>
                  </a:extLst>
                </a:gridCol>
              </a:tblGrid>
              <a:tr h="85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0" kern="100" cap="all" spc="150" dirty="0">
                          <a:solidFill>
                            <a:schemeClr val="lt1"/>
                          </a:solidFill>
                          <a:effectLst/>
                        </a:rPr>
                        <a:t>Код </a:t>
                      </a:r>
                      <a:r>
                        <a:rPr lang="ru-RU" sz="1100" b="0" kern="100" cap="all" spc="150" dirty="0" err="1">
                          <a:solidFill>
                            <a:schemeClr val="lt1"/>
                          </a:solidFill>
                          <a:effectLst/>
                        </a:rPr>
                        <a:t>прове-ряемого</a:t>
                      </a:r>
                      <a:r>
                        <a:rPr lang="ru-RU" sz="1100" b="0" kern="100" cap="all" spc="150" dirty="0">
                          <a:solidFill>
                            <a:schemeClr val="lt1"/>
                          </a:solidFill>
                          <a:effectLst/>
                        </a:rPr>
                        <a:t> результата</a:t>
                      </a:r>
                      <a:endParaRPr lang="ru-RU" sz="1100" b="0" kern="100" cap="all" spc="150" dirty="0">
                        <a:solidFill>
                          <a:schemeClr val="l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0" kern="100" cap="all" spc="150" dirty="0">
                          <a:solidFill>
                            <a:schemeClr val="lt1"/>
                          </a:solidFill>
                          <a:effectLst/>
                        </a:rPr>
                        <a:t>Проверяемые предметные результаты освоения основной образовательной программы среднего общего образования</a:t>
                      </a:r>
                      <a:endParaRPr lang="ru-RU" sz="1100" b="0" kern="100" cap="all" spc="150" dirty="0">
                        <a:solidFill>
                          <a:schemeClr val="l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0" kern="100" cap="all" spc="150" dirty="0">
                          <a:solidFill>
                            <a:schemeClr val="lt1"/>
                          </a:solidFill>
                          <a:effectLst/>
                        </a:rPr>
                        <a:t>Код предмет-ного </a:t>
                      </a:r>
                      <a:r>
                        <a:rPr lang="ru-RU" sz="1100" b="0" kern="100" cap="all" spc="150" dirty="0" smtClean="0">
                          <a:solidFill>
                            <a:schemeClr val="lt1"/>
                          </a:solidFill>
                          <a:effectLst/>
                        </a:rPr>
                        <a:t>требования </a:t>
                      </a:r>
                      <a:r>
                        <a:rPr lang="ru-RU" sz="1100" b="0" kern="100" cap="all" spc="150" dirty="0">
                          <a:solidFill>
                            <a:schemeClr val="lt1"/>
                          </a:solidFill>
                          <a:effectLst/>
                        </a:rPr>
                        <a:t>по </a:t>
                      </a:r>
                      <a:r>
                        <a:rPr lang="ru-RU" sz="1100" b="0" kern="100" cap="all" spc="150" dirty="0" err="1">
                          <a:solidFill>
                            <a:schemeClr val="lt1"/>
                          </a:solidFill>
                          <a:effectLst/>
                        </a:rPr>
                        <a:t>коди-фикатору</a:t>
                      </a:r>
                      <a:r>
                        <a:rPr lang="ru-RU" sz="1100" b="0" kern="100" cap="all" spc="150" dirty="0">
                          <a:solidFill>
                            <a:schemeClr val="lt1"/>
                          </a:solidFill>
                          <a:effectLst/>
                        </a:rPr>
                        <a:t> ГИА</a:t>
                      </a:r>
                      <a:endParaRPr lang="ru-RU" sz="1100" b="0" kern="100" cap="all" spc="150" dirty="0">
                        <a:solidFill>
                          <a:schemeClr val="l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9437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Языковые знания и умения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262630" algn="l"/>
                        </a:tabLst>
                      </a:pPr>
                      <a:r>
                        <a:rPr lang="ru-RU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92849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2.3. Лексическая сторона речи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9652009"/>
                  </a:ext>
                </a:extLst>
              </a:tr>
              <a:tr h="991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2.3.1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Распознавать 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в звучащем и письменном тексте 1400 лексических единиц (слов, фразовых глаголов, словосочетаний, речевых клише, средств логической связи) и 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правильно употреблять 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в устной и письменной речи 1300 лексических единиц, обслуживающих ситуации общения в рамках тематического содержания речи, с соблюдением существую щей в английском языке нормы лексической сочетаемости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ГИА 2.5</a:t>
                      </a:r>
                      <a:endParaRPr lang="ru-RU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3558290"/>
                  </a:ext>
                </a:extLst>
              </a:tr>
              <a:tr h="1035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2.3.4</a:t>
                      </a:r>
                      <a:endParaRPr lang="ru-RU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Распознавать и употреблять 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в устной и письменной речи родственные слова, образованные с использованием аффиксации: имена прилагательные при помощи префиксов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-,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-/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-, </a:t>
                      </a: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inter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-, </a:t>
                      </a: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non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 и суффиксов -</a:t>
                      </a: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able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en-US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ible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ese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ful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ian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/-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 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ish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ive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less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ly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ous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-y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1476983"/>
                  </a:ext>
                </a:extLst>
              </a:tr>
              <a:tr h="507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2.3.10</a:t>
                      </a:r>
                      <a:endParaRPr lang="ru-RU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Распознавать и употреблять 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в устной и письменной речи имена прилагательные на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и -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excited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exciting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0814867"/>
                  </a:ext>
                </a:extLst>
              </a:tr>
              <a:tr h="859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2.3.11</a:t>
                      </a:r>
                      <a:endParaRPr lang="ru-RU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Распознавать и употреблять 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в устной и письменной речи изученные многозначные лексические единицы, синонимы, антонимы, интернациональные слова, наиболее частотные фразовые глаголы, сокращения и аббревиатуры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6245159"/>
                  </a:ext>
                </a:extLst>
              </a:tr>
              <a:tr h="33161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2.4 Грамматическая сторона речи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4526300"/>
                  </a:ext>
                </a:extLst>
              </a:tr>
              <a:tr h="1035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2.4.24</a:t>
                      </a:r>
                      <a:endParaRPr lang="ru-RU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Распознавать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в звучащем и письменном тексте и 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употреблять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в устной и письменной речи глаголы (правильные и неправильные) в видовременных формах действительного залога в изъявительном наклонении (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Simple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Tense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Continuous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Tense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Perfect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Tense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Perfect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Continuous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Tense</a:t>
                      </a: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ru-RU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ГИА 2.6</a:t>
                      </a:r>
                      <a:endParaRPr lang="ru-RU" sz="11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82461" marB="824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9237167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0071A26-A39D-C2E1-1C9A-F55DCBCF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5" y="645805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19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78E3BA-7CFF-34D0-1662-8D940476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511413"/>
            <a:ext cx="3201366" cy="2591399"/>
          </a:xfrm>
        </p:spPr>
        <p:txBody>
          <a:bodyPr anchor="b">
            <a:normAutofit/>
          </a:bodyPr>
          <a:lstStyle/>
          <a:p>
            <a:r>
              <a:rPr lang="ru-RU" sz="2800" cap="all" dirty="0">
                <a:solidFill>
                  <a:srgbClr val="FFFFFF"/>
                </a:solidFill>
              </a:rPr>
              <a:t>Критерии оценивания по пятибалльной шкале</a:t>
            </a:r>
            <a:r>
              <a:rPr lang="ru-RU" sz="2800" dirty="0">
                <a:solidFill>
                  <a:srgbClr val="FFFFFF"/>
                </a:solidFill>
              </a:rPr>
              <a:t/>
            </a:r>
            <a:br>
              <a:rPr lang="ru-RU" sz="2800" dirty="0">
                <a:solidFill>
                  <a:srgbClr val="FFFFFF"/>
                </a:solidFill>
              </a:rPr>
            </a:b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C2DFEC-0F9B-FA13-24B5-DB37D23FF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890" y="1003858"/>
            <a:ext cx="7666989" cy="55552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800" i="1" dirty="0"/>
              <a:t>Ученик демонстрирует: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Высокий уровень владения лексикой по теме «Повседневная жизнь семьи. Межличностные отношения в семье, с друзьями и знакомыми. Конфликтные ситуации, их предупреждение и разрешение» (включая прилагательные характера, идиомы, фразовые глаголы).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Полное и точное распознавание и употребление всех времён группы </a:t>
            </a:r>
            <a:r>
              <a:rPr lang="en-US" sz="1800" dirty="0"/>
              <a:t>Present</a:t>
            </a:r>
            <a:r>
              <a:rPr lang="ru-RU" sz="1800" dirty="0"/>
              <a:t> (</a:t>
            </a:r>
            <a:r>
              <a:rPr lang="en-US" sz="1800" dirty="0"/>
              <a:t>Simple</a:t>
            </a:r>
            <a:r>
              <a:rPr lang="ru-RU" sz="1800" dirty="0"/>
              <a:t>, </a:t>
            </a:r>
            <a:r>
              <a:rPr lang="en-US" sz="1800" dirty="0"/>
              <a:t>Continuous</a:t>
            </a:r>
            <a:r>
              <a:rPr lang="ru-RU" sz="1800" dirty="0"/>
              <a:t>, </a:t>
            </a:r>
            <a:r>
              <a:rPr lang="en-US" sz="1800" dirty="0"/>
              <a:t>Perfect</a:t>
            </a:r>
            <a:r>
              <a:rPr lang="ru-RU" sz="1800" dirty="0"/>
              <a:t>, </a:t>
            </a:r>
            <a:r>
              <a:rPr lang="en-US" sz="1800" dirty="0"/>
              <a:t>Perfect Continuous</a:t>
            </a:r>
            <a:r>
              <a:rPr lang="ru-RU" sz="1800" dirty="0"/>
              <a:t>), включая случаи с </a:t>
            </a:r>
            <a:r>
              <a:rPr lang="en-US" sz="1800" dirty="0"/>
              <a:t>for</a:t>
            </a:r>
            <a:r>
              <a:rPr lang="ru-RU" sz="1800" dirty="0"/>
              <a:t>/</a:t>
            </a:r>
            <a:r>
              <a:rPr lang="en-US" sz="1800" dirty="0"/>
              <a:t>since</a:t>
            </a:r>
            <a:r>
              <a:rPr lang="ru-RU" sz="1800" dirty="0"/>
              <a:t>, </a:t>
            </a:r>
            <a:r>
              <a:rPr lang="en-US" sz="1800" dirty="0"/>
              <a:t>already</a:t>
            </a:r>
            <a:r>
              <a:rPr lang="ru-RU" sz="1800" dirty="0"/>
              <a:t>/</a:t>
            </a:r>
            <a:r>
              <a:rPr lang="en-US" sz="1800" dirty="0"/>
              <a:t>yet</a:t>
            </a:r>
            <a:r>
              <a:rPr lang="ru-RU" sz="1800" dirty="0"/>
              <a:t>, </a:t>
            </a:r>
            <a:r>
              <a:rPr lang="en-US" sz="1800" dirty="0"/>
              <a:t>how long</a:t>
            </a:r>
            <a:r>
              <a:rPr lang="ru-RU" sz="1800" dirty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Уверенное употребление суффиксов прилагательных, существительных, наречий: </a:t>
            </a:r>
            <a:r>
              <a:rPr lang="ru-RU" sz="1800" i="1" dirty="0"/>
              <a:t>-</a:t>
            </a:r>
            <a:r>
              <a:rPr lang="ru-RU" sz="1800" i="1" dirty="0" err="1"/>
              <a:t>ful</a:t>
            </a:r>
            <a:r>
              <a:rPr lang="ru-RU" sz="1800" i="1" dirty="0"/>
              <a:t>, -</a:t>
            </a:r>
            <a:r>
              <a:rPr lang="ru-RU" sz="1800" i="1" dirty="0" err="1"/>
              <a:t>less</a:t>
            </a:r>
            <a:r>
              <a:rPr lang="ru-RU" sz="1800" i="1" dirty="0"/>
              <a:t>, -</a:t>
            </a:r>
            <a:r>
              <a:rPr lang="ru-RU" sz="1800" i="1" dirty="0" err="1"/>
              <a:t>ing</a:t>
            </a:r>
            <a:r>
              <a:rPr lang="ru-RU" sz="1800" i="1" dirty="0"/>
              <a:t>, -</a:t>
            </a:r>
            <a:r>
              <a:rPr lang="ru-RU" sz="1800" i="1" dirty="0" err="1"/>
              <a:t>ed</a:t>
            </a:r>
            <a:r>
              <a:rPr lang="ru-RU" sz="1800" i="1" dirty="0"/>
              <a:t>, -</a:t>
            </a:r>
            <a:r>
              <a:rPr lang="ru-RU" sz="1800" i="1" dirty="0" err="1"/>
              <a:t>ous</a:t>
            </a:r>
            <a:r>
              <a:rPr lang="ru-RU" sz="1800" i="1" dirty="0"/>
              <a:t>, -</a:t>
            </a:r>
            <a:r>
              <a:rPr lang="ru-RU" sz="1800" i="1" dirty="0" err="1"/>
              <a:t>able</a:t>
            </a:r>
            <a:r>
              <a:rPr lang="ru-RU" sz="1800" i="1" dirty="0"/>
              <a:t>, -</a:t>
            </a:r>
            <a:r>
              <a:rPr lang="ru-RU" sz="1800" i="1" dirty="0" err="1"/>
              <a:t>ic</a:t>
            </a:r>
            <a:r>
              <a:rPr lang="ru-RU" sz="1800" dirty="0"/>
              <a:t> и др.).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Корректное употребление предлогов</a:t>
            </a:r>
            <a:r>
              <a:rPr lang="en-US" sz="1800" dirty="0"/>
              <a:t> (</a:t>
            </a:r>
            <a:r>
              <a:rPr lang="en-US" sz="1800" i="1" dirty="0"/>
              <a:t>good at, keen on, look up, look after</a:t>
            </a:r>
            <a:r>
              <a:rPr lang="en-US" sz="1800" dirty="0"/>
              <a:t> </a:t>
            </a:r>
            <a:r>
              <a:rPr lang="ru-RU" sz="1800" dirty="0"/>
              <a:t>и </a:t>
            </a:r>
            <a:r>
              <a:rPr lang="ru-RU" sz="1800" dirty="0" err="1"/>
              <a:t>др</a:t>
            </a:r>
            <a:r>
              <a:rPr lang="en-US" sz="1800" dirty="0"/>
              <a:t>.) </a:t>
            </a:r>
            <a:r>
              <a:rPr lang="ru-RU" sz="1800" dirty="0"/>
              <a:t>и идиоматических выражений</a:t>
            </a:r>
            <a:r>
              <a:rPr lang="en-US" sz="1800" dirty="0"/>
              <a:t> (</a:t>
            </a:r>
            <a:r>
              <a:rPr lang="en-US" sz="1800" i="1" dirty="0"/>
              <a:t>pain in the neck, get on my nerves</a:t>
            </a:r>
            <a:r>
              <a:rPr lang="en-US" sz="1800" dirty="0"/>
              <a:t> </a:t>
            </a:r>
            <a:r>
              <a:rPr lang="ru-RU" sz="1800" dirty="0"/>
              <a:t>и т</a:t>
            </a:r>
            <a:r>
              <a:rPr lang="en-US" sz="1800" dirty="0"/>
              <a:t>. </a:t>
            </a:r>
            <a:r>
              <a:rPr lang="ru-RU" sz="1800" dirty="0"/>
              <a:t>д</a:t>
            </a:r>
            <a:r>
              <a:rPr lang="en-US" sz="1800" dirty="0"/>
              <a:t>.).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Минимальное количество ошибок (1–2 незначительных, не влияющих на общий уровень владения).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Логичность, грамматическую и лексическую точность во всех разделах.</a:t>
            </a:r>
          </a:p>
          <a:p>
            <a:pPr marL="0" indent="0">
              <a:buNone/>
            </a:pPr>
            <a:r>
              <a:rPr lang="ru-RU" sz="1800" b="1" i="1" dirty="0"/>
              <a:t>Пример</a:t>
            </a:r>
            <a:r>
              <a:rPr lang="en-US" sz="1800" b="1" i="1" dirty="0"/>
              <a:t>:</a:t>
            </a:r>
            <a:r>
              <a:rPr lang="en-US" sz="1800" i="1" dirty="0"/>
              <a:t> </a:t>
            </a:r>
            <a:r>
              <a:rPr lang="ru-RU" sz="1800" i="1" dirty="0"/>
              <a:t>ученик правильно употребляет </a:t>
            </a:r>
            <a:r>
              <a:rPr lang="en-US" sz="1800" i="1" dirty="0"/>
              <a:t>“I've been working”, “look up the word”, “caring”, “supportive”, “bear with a sore head” </a:t>
            </a:r>
            <a:r>
              <a:rPr lang="ru-RU" sz="1800" i="1" dirty="0"/>
              <a:t>и </a:t>
            </a:r>
            <a:r>
              <a:rPr lang="ru-RU" sz="1800" i="1" dirty="0" err="1"/>
              <a:t>др</a:t>
            </a:r>
            <a:r>
              <a:rPr lang="en-US" sz="1800" i="1" dirty="0"/>
              <a:t>.</a:t>
            </a:r>
            <a:r>
              <a:rPr lang="en-US" sz="1800" dirty="0"/>
              <a:t> </a:t>
            </a:r>
            <a:endParaRPr lang="ru-RU" sz="1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453BF76-BE8B-30FC-2562-80F54CA2814C}"/>
              </a:ext>
            </a:extLst>
          </p:cNvPr>
          <p:cNvGrpSpPr/>
          <p:nvPr/>
        </p:nvGrpSpPr>
        <p:grpSpPr>
          <a:xfrm>
            <a:off x="4779967" y="46315"/>
            <a:ext cx="6666833" cy="540540"/>
            <a:chOff x="0" y="197014"/>
            <a:chExt cx="6666833" cy="54054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62A797D3-4FE5-40A8-D934-DEE68A4671DB}"/>
                </a:ext>
              </a:extLst>
            </p:cNvPr>
            <p:cNvSpPr/>
            <p:nvPr/>
          </p:nvSpPr>
          <p:spPr>
            <a:xfrm>
              <a:off x="0" y="197014"/>
              <a:ext cx="6666833" cy="5405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808B144F-2198-8BD3-2D24-450C37068B88}"/>
                </a:ext>
              </a:extLst>
            </p:cNvPr>
            <p:cNvSpPr txBox="1"/>
            <p:nvPr/>
          </p:nvSpPr>
          <p:spPr>
            <a:xfrm>
              <a:off x="26387" y="223401"/>
              <a:ext cx="6614059" cy="487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/>
                <a:t>Отметка </a:t>
              </a:r>
              <a:r>
                <a:rPr lang="ru-RU" sz="2400" b="1" dirty="0"/>
                <a:t>«5» (отлично) — 36–38 </a:t>
              </a:r>
              <a:r>
                <a:rPr lang="ru-RU" sz="2400" b="1" dirty="0" smtClean="0"/>
                <a:t>баллов</a:t>
              </a:r>
              <a:endParaRPr lang="en-US" sz="2200" kern="1200" dirty="0"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74381A5-FE6A-696E-A074-D8594F86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2" y="313025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7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FC43CE9-37CA-1CD1-3F2A-7D66E65C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038353"/>
            <a:ext cx="3201366" cy="3387497"/>
          </a:xfrm>
        </p:spPr>
        <p:txBody>
          <a:bodyPr anchor="b">
            <a:normAutofit/>
          </a:bodyPr>
          <a:lstStyle/>
          <a:p>
            <a:r>
              <a:rPr lang="ru-RU" sz="2800" cap="all" dirty="0">
                <a:solidFill>
                  <a:srgbClr val="FFFFFF"/>
                </a:solidFill>
              </a:rPr>
              <a:t>Критерии оценивания по пятибалльной шкале</a:t>
            </a:r>
            <a:r>
              <a:rPr lang="ru-RU" sz="2800" dirty="0">
                <a:solidFill>
                  <a:srgbClr val="FFFFFF"/>
                </a:solidFill>
              </a:rPr>
              <a:t/>
            </a:r>
            <a:br>
              <a:rPr lang="ru-RU" sz="2800" dirty="0">
                <a:solidFill>
                  <a:srgbClr val="FFFFFF"/>
                </a:solidFill>
              </a:rPr>
            </a:b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3FDDE7-2DF5-D557-8B36-3904B21C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038" y="1070835"/>
            <a:ext cx="7855975" cy="554604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800" b="1" dirty="0"/>
              <a:t>Ученик демонстрирует: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Хороший уровень владения лексикой и грамматикой, но с отдельными пробелами.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Распознавание времён группы </a:t>
            </a:r>
            <a:r>
              <a:rPr lang="ru-RU" sz="1800" dirty="0" err="1"/>
              <a:t>Present</a:t>
            </a:r>
            <a:r>
              <a:rPr lang="ru-RU" sz="1800" dirty="0"/>
              <a:t>, но возможны небольшие ошибки:</a:t>
            </a:r>
          </a:p>
          <a:p>
            <a:pPr lvl="1"/>
            <a:r>
              <a:rPr lang="ru-RU" sz="1800" dirty="0"/>
              <a:t>путаница между</a:t>
            </a:r>
            <a:r>
              <a:rPr lang="en-US" sz="1800" dirty="0"/>
              <a:t> Present Perfect </a:t>
            </a:r>
            <a:r>
              <a:rPr lang="ru-RU" sz="1800" dirty="0"/>
              <a:t>и</a:t>
            </a:r>
            <a:r>
              <a:rPr lang="en-US" sz="1800" dirty="0"/>
              <a:t> Past Simple (</a:t>
            </a:r>
            <a:r>
              <a:rPr lang="ru-RU" sz="1800" dirty="0"/>
              <a:t>например</a:t>
            </a:r>
            <a:r>
              <a:rPr lang="en-US" sz="1800" dirty="0"/>
              <a:t>, </a:t>
            </a:r>
            <a:r>
              <a:rPr lang="en-US" sz="1800" i="1" dirty="0"/>
              <a:t>I worked</a:t>
            </a:r>
            <a:r>
              <a:rPr lang="en-US" sz="1800" dirty="0"/>
              <a:t> </a:t>
            </a:r>
            <a:r>
              <a:rPr lang="ru-RU" sz="1800" dirty="0"/>
              <a:t>вместо </a:t>
            </a:r>
            <a:r>
              <a:rPr lang="en-US" sz="1800" i="1" dirty="0"/>
              <a:t>I’ve worked</a:t>
            </a:r>
            <a:r>
              <a:rPr lang="en-US" sz="1800" dirty="0"/>
              <a:t>);</a:t>
            </a:r>
            <a:endParaRPr lang="ru-RU" sz="1800" dirty="0"/>
          </a:p>
          <a:p>
            <a:pPr lvl="1"/>
            <a:r>
              <a:rPr lang="ru-RU" sz="1800" dirty="0"/>
              <a:t>отсутствие вспомогательных глаголов в</a:t>
            </a:r>
            <a:r>
              <a:rPr lang="en-US" sz="1800" dirty="0"/>
              <a:t> Present Perfect Continuous (</a:t>
            </a:r>
            <a:r>
              <a:rPr lang="en-US" sz="1800" i="1" dirty="0"/>
              <a:t>I working</a:t>
            </a:r>
            <a:r>
              <a:rPr lang="en-US" sz="1800" dirty="0"/>
              <a:t> </a:t>
            </a:r>
            <a:r>
              <a:rPr lang="ru-RU" sz="1800" dirty="0"/>
              <a:t>вместо </a:t>
            </a:r>
            <a:r>
              <a:rPr lang="en-US" sz="1800" i="1" dirty="0"/>
              <a:t>I’ve been working</a:t>
            </a:r>
            <a:r>
              <a:rPr lang="en-US" sz="1800" dirty="0"/>
              <a:t>).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В словообразовании</a:t>
            </a:r>
            <a:r>
              <a:rPr lang="en-US" sz="1800" dirty="0"/>
              <a:t> — 1–2 </a:t>
            </a:r>
            <a:r>
              <a:rPr lang="en-US" sz="1800" dirty="0" err="1"/>
              <a:t>ошибки</a:t>
            </a:r>
            <a:r>
              <a:rPr lang="en-US" sz="1800" dirty="0"/>
              <a:t> (</a:t>
            </a:r>
            <a:r>
              <a:rPr lang="ru-RU" sz="1800" dirty="0"/>
              <a:t>например</a:t>
            </a:r>
            <a:r>
              <a:rPr lang="en-US" sz="1800" dirty="0"/>
              <a:t>, </a:t>
            </a:r>
            <a:r>
              <a:rPr lang="en-US" sz="1800" i="1" dirty="0"/>
              <a:t>interest</a:t>
            </a:r>
            <a:r>
              <a:rPr lang="en-US" sz="1800" dirty="0"/>
              <a:t> </a:t>
            </a:r>
            <a:r>
              <a:rPr lang="ru-RU" sz="1800" dirty="0"/>
              <a:t>вместо </a:t>
            </a:r>
            <a:r>
              <a:rPr lang="en-US" sz="1800" i="1" dirty="0"/>
              <a:t>interesting</a:t>
            </a:r>
            <a:r>
              <a:rPr lang="en-US" sz="1800" dirty="0"/>
              <a:t>, </a:t>
            </a:r>
            <a:r>
              <a:rPr lang="en-US" sz="1800" i="1" dirty="0"/>
              <a:t>economic</a:t>
            </a:r>
            <a:r>
              <a:rPr lang="en-US" sz="1800" dirty="0"/>
              <a:t> </a:t>
            </a:r>
            <a:r>
              <a:rPr lang="ru-RU" sz="1800" dirty="0"/>
              <a:t>вместо </a:t>
            </a:r>
            <a:r>
              <a:rPr lang="en-US" sz="1800" i="1" dirty="0"/>
              <a:t>economical</a:t>
            </a:r>
            <a:r>
              <a:rPr lang="en-US" sz="1800" dirty="0"/>
              <a:t> (</a:t>
            </a:r>
            <a:r>
              <a:rPr lang="ru-RU" sz="1800" dirty="0"/>
              <a:t>допустимо</a:t>
            </a:r>
            <a:r>
              <a:rPr lang="en-US" sz="1800" dirty="0"/>
              <a:t>), </a:t>
            </a:r>
            <a:r>
              <a:rPr lang="ru-RU" sz="1800" dirty="0"/>
              <a:t>но </a:t>
            </a:r>
            <a:r>
              <a:rPr lang="en-US" sz="1800" i="1" dirty="0"/>
              <a:t>economy</a:t>
            </a:r>
            <a:r>
              <a:rPr lang="en-US" sz="1800" dirty="0"/>
              <a:t> — </a:t>
            </a:r>
            <a:r>
              <a:rPr lang="ru-RU" sz="1800" dirty="0"/>
              <a:t>ошибка</a:t>
            </a:r>
            <a:r>
              <a:rPr lang="en-US" sz="1800" dirty="0"/>
              <a:t>).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В лексике и предлогах</a:t>
            </a:r>
            <a:r>
              <a:rPr lang="en-US" sz="1800" dirty="0"/>
              <a:t> — 2–4 </a:t>
            </a:r>
            <a:r>
              <a:rPr lang="en-US" sz="1800" dirty="0" err="1"/>
              <a:t>ошибки</a:t>
            </a:r>
            <a:r>
              <a:rPr lang="en-US" sz="1800" dirty="0"/>
              <a:t> (</a:t>
            </a:r>
            <a:r>
              <a:rPr lang="ru-RU" sz="1800" dirty="0"/>
              <a:t>например</a:t>
            </a:r>
            <a:r>
              <a:rPr lang="en-US" sz="1800" dirty="0"/>
              <a:t>, </a:t>
            </a:r>
            <a:r>
              <a:rPr lang="en-US" sz="1800" i="1" dirty="0"/>
              <a:t>keen for fishing</a:t>
            </a:r>
            <a:r>
              <a:rPr lang="en-US" sz="1800" dirty="0"/>
              <a:t> </a:t>
            </a:r>
            <a:r>
              <a:rPr lang="ru-RU" sz="1800" dirty="0"/>
              <a:t>вместо </a:t>
            </a:r>
            <a:r>
              <a:rPr lang="en-US" sz="1800" i="1" dirty="0"/>
              <a:t>keen on fishing</a:t>
            </a:r>
            <a:r>
              <a:rPr lang="en-US" sz="1800" dirty="0"/>
              <a:t>, </a:t>
            </a:r>
            <a:r>
              <a:rPr lang="en-US" sz="1800" i="1" dirty="0"/>
              <a:t>look down on</a:t>
            </a:r>
            <a:r>
              <a:rPr lang="en-US" sz="1800" dirty="0"/>
              <a:t> </a:t>
            </a:r>
            <a:r>
              <a:rPr lang="ru-RU" sz="1800" dirty="0"/>
              <a:t>вместо </a:t>
            </a:r>
            <a:r>
              <a:rPr lang="en-US" sz="1800" i="1" dirty="0"/>
              <a:t>look up</a:t>
            </a:r>
            <a:r>
              <a:rPr lang="en-US" sz="1800" dirty="0"/>
              <a:t>).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В идиомах</a:t>
            </a:r>
            <a:r>
              <a:rPr lang="en-US" sz="1800" dirty="0"/>
              <a:t> — 1–2 </a:t>
            </a:r>
            <a:r>
              <a:rPr lang="en-US" sz="1800" dirty="0" err="1"/>
              <a:t>ошибки</a:t>
            </a:r>
            <a:r>
              <a:rPr lang="en-US" sz="1800" dirty="0"/>
              <a:t> (</a:t>
            </a:r>
            <a:r>
              <a:rPr lang="ru-RU" sz="1800" dirty="0"/>
              <a:t>например</a:t>
            </a:r>
            <a:r>
              <a:rPr lang="en-US" sz="1800" dirty="0"/>
              <a:t>, </a:t>
            </a:r>
            <a:r>
              <a:rPr lang="en-US" sz="1800" i="1" dirty="0"/>
              <a:t>pain in the back</a:t>
            </a:r>
            <a:r>
              <a:rPr lang="en-US" sz="1800" dirty="0"/>
              <a:t> </a:t>
            </a:r>
            <a:r>
              <a:rPr lang="ru-RU" sz="1800" dirty="0"/>
              <a:t>вместо </a:t>
            </a:r>
            <a:r>
              <a:rPr lang="en-US" sz="1800" i="1" dirty="0"/>
              <a:t>pain in the neck</a:t>
            </a:r>
            <a:r>
              <a:rPr lang="en-US" sz="1800" dirty="0"/>
              <a:t>).</a:t>
            </a:r>
            <a:endParaRPr lang="ru-RU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Сохраняется общий контроль над языком, но требуется работа над деталями.</a:t>
            </a:r>
          </a:p>
          <a:p>
            <a:pPr marL="0" indent="0">
              <a:buNone/>
            </a:pPr>
            <a:r>
              <a:rPr lang="ru-RU" sz="1800" b="1" i="1" dirty="0"/>
              <a:t>Пример: </a:t>
            </a:r>
            <a:r>
              <a:rPr lang="ru-RU" sz="1800" i="1" dirty="0"/>
              <a:t>ученик правильно выполняет 80% заданий, но допускает систематические ошибки в одном-двух типах заданий (например, в словообразовании или предлогах).</a:t>
            </a:r>
            <a:r>
              <a:rPr lang="ru-RU" sz="1800" dirty="0"/>
              <a:t> </a:t>
            </a:r>
          </a:p>
          <a:p>
            <a:endParaRPr lang="ru-RU" sz="18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BA0EDF6E-8B43-63E1-EF23-9776A5020174}"/>
              </a:ext>
            </a:extLst>
          </p:cNvPr>
          <p:cNvGrpSpPr/>
          <p:nvPr/>
        </p:nvGrpSpPr>
        <p:grpSpPr>
          <a:xfrm>
            <a:off x="4778196" y="46315"/>
            <a:ext cx="6666833" cy="540540"/>
            <a:chOff x="0" y="1921594"/>
            <a:chExt cx="6666833" cy="54054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0A8D27DB-1A7B-D62B-4827-F1548B479BD8}"/>
                </a:ext>
              </a:extLst>
            </p:cNvPr>
            <p:cNvSpPr/>
            <p:nvPr/>
          </p:nvSpPr>
          <p:spPr>
            <a:xfrm>
              <a:off x="0" y="1921594"/>
              <a:ext cx="6666833" cy="54054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221807"/>
                <a:satOff val="-9246"/>
                <a:lumOff val="-14805"/>
                <a:alphaOff val="0"/>
              </a:schemeClr>
            </a:fillRef>
            <a:effectRef idx="2">
              <a:schemeClr val="accent2">
                <a:hueOff val="3221807"/>
                <a:satOff val="-9246"/>
                <a:lumOff val="-1480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2225ADE8-1E29-2C81-5402-131645D98E35}"/>
                </a:ext>
              </a:extLst>
            </p:cNvPr>
            <p:cNvSpPr txBox="1"/>
            <p:nvPr/>
          </p:nvSpPr>
          <p:spPr>
            <a:xfrm>
              <a:off x="26387" y="1947981"/>
              <a:ext cx="6614059" cy="487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r>
                <a:rPr lang="ru-RU" sz="2400" b="1" dirty="0" smtClean="0"/>
                <a:t>Отметка </a:t>
              </a:r>
              <a:r>
                <a:rPr lang="ru-RU" sz="2400" b="1" dirty="0"/>
                <a:t>«4» (хорошо) — 30–35 баллов</a:t>
              </a:r>
              <a:endParaRPr lang="ru-RU" sz="2400" dirty="0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47A8489-D2F7-5021-BFCA-A3797CBF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3" y="316585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9738E62-7B04-E29D-6D95-DE00F2B5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958456"/>
            <a:ext cx="3201366" cy="3387497"/>
          </a:xfrm>
        </p:spPr>
        <p:txBody>
          <a:bodyPr anchor="b">
            <a:normAutofit/>
          </a:bodyPr>
          <a:lstStyle/>
          <a:p>
            <a:r>
              <a:rPr lang="ru-RU" sz="2800" cap="all" dirty="0">
                <a:solidFill>
                  <a:srgbClr val="FFFFFF"/>
                </a:solidFill>
              </a:rPr>
              <a:t>Критерии оценивания по пятибалльной шкале</a:t>
            </a:r>
            <a:r>
              <a:rPr lang="ru-RU" sz="2800" dirty="0">
                <a:solidFill>
                  <a:srgbClr val="FFFFFF"/>
                </a:solidFill>
              </a:rPr>
              <a:t/>
            </a:r>
            <a:br>
              <a:rPr lang="ru-RU" sz="2800" dirty="0">
                <a:solidFill>
                  <a:srgbClr val="FFFFFF"/>
                </a:solidFill>
              </a:rPr>
            </a:b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9E641D-78D3-8DDC-AECE-3E6E2F6E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24" y="1000406"/>
            <a:ext cx="7432488" cy="554604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800" b="1" i="1" dirty="0"/>
              <a:t>Ученик демонстрирует:</a:t>
            </a:r>
            <a:endParaRPr lang="ru-RU" sz="1800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Базовый уровень владения языком с существенными пробелами.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Затруднения в распознавании времён: часто использует </a:t>
            </a:r>
            <a:r>
              <a:rPr lang="ru-RU" sz="1800" dirty="0" err="1"/>
              <a:t>Present</a:t>
            </a:r>
            <a:r>
              <a:rPr lang="ru-RU" sz="1800" dirty="0"/>
              <a:t> Simple вместо </a:t>
            </a:r>
            <a:r>
              <a:rPr lang="ru-RU" sz="1800" dirty="0" err="1"/>
              <a:t>Present</a:t>
            </a:r>
            <a:r>
              <a:rPr lang="ru-RU" sz="1800" dirty="0"/>
              <a:t> </a:t>
            </a:r>
            <a:r>
              <a:rPr lang="ru-RU" sz="1800" dirty="0" err="1"/>
              <a:t>Perfect</a:t>
            </a:r>
            <a:r>
              <a:rPr lang="ru-RU" sz="1800" dirty="0"/>
              <a:t> </a:t>
            </a:r>
            <a:r>
              <a:rPr lang="ru-RU" sz="1800" dirty="0" err="1"/>
              <a:t>Continuous</a:t>
            </a:r>
            <a:r>
              <a:rPr lang="ru-RU" sz="1800" dirty="0"/>
              <a:t>, не понимает разницу между </a:t>
            </a:r>
            <a:r>
              <a:rPr lang="ru-RU" sz="1800" i="1" dirty="0" err="1"/>
              <a:t>for</a:t>
            </a:r>
            <a:r>
              <a:rPr lang="ru-RU" sz="1800" dirty="0"/>
              <a:t> и </a:t>
            </a:r>
            <a:r>
              <a:rPr lang="ru-RU" sz="1800" i="1" dirty="0" err="1"/>
              <a:t>since</a:t>
            </a:r>
            <a:r>
              <a:rPr lang="ru-RU" sz="1800" dirty="0"/>
              <a:t>, </a:t>
            </a:r>
            <a:r>
              <a:rPr lang="ru-RU" sz="1800" i="1" dirty="0" err="1"/>
              <a:t>already</a:t>
            </a:r>
            <a:r>
              <a:rPr lang="ru-RU" sz="1800" dirty="0"/>
              <a:t> и </a:t>
            </a:r>
            <a:r>
              <a:rPr lang="ru-RU" sz="1800" i="1" dirty="0" err="1"/>
              <a:t>yet</a:t>
            </a:r>
            <a:r>
              <a:rPr lang="ru-RU" sz="1800" dirty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В словообразовании — 3–4 ошибки (например, </a:t>
            </a:r>
            <a:r>
              <a:rPr lang="ru-RU" sz="1800" i="1" dirty="0" err="1"/>
              <a:t>supporting</a:t>
            </a:r>
            <a:r>
              <a:rPr lang="ru-RU" sz="1800" dirty="0"/>
              <a:t> вместо </a:t>
            </a:r>
            <a:r>
              <a:rPr lang="ru-RU" sz="1800" i="1" dirty="0" err="1"/>
              <a:t>supportive</a:t>
            </a:r>
            <a:r>
              <a:rPr lang="ru-RU" sz="1800" dirty="0"/>
              <a:t>, </a:t>
            </a:r>
            <a:r>
              <a:rPr lang="ru-RU" sz="1800" i="1" dirty="0" err="1"/>
              <a:t>careful</a:t>
            </a:r>
            <a:r>
              <a:rPr lang="ru-RU" sz="1800" dirty="0"/>
              <a:t> вместо </a:t>
            </a:r>
            <a:r>
              <a:rPr lang="ru-RU" sz="1800" i="1" dirty="0" err="1"/>
              <a:t>caring</a:t>
            </a:r>
            <a:r>
              <a:rPr lang="ru-RU" sz="1800" dirty="0"/>
              <a:t> — ошибка по смыслу).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В лексике — смешение значений (например, </a:t>
            </a:r>
            <a:r>
              <a:rPr lang="ru-RU" sz="1800" i="1" dirty="0" err="1"/>
              <a:t>jealous</a:t>
            </a:r>
            <a:r>
              <a:rPr lang="ru-RU" sz="1800" dirty="0"/>
              <a:t> и </a:t>
            </a:r>
            <a:r>
              <a:rPr lang="ru-RU" sz="1800" i="1" dirty="0" err="1"/>
              <a:t>mean</a:t>
            </a:r>
            <a:r>
              <a:rPr lang="ru-RU" sz="1800" dirty="0"/>
              <a:t>, </a:t>
            </a:r>
            <a:r>
              <a:rPr lang="ru-RU" sz="1800" i="1" dirty="0" err="1"/>
              <a:t>caring</a:t>
            </a:r>
            <a:r>
              <a:rPr lang="ru-RU" sz="1800" dirty="0"/>
              <a:t> и </a:t>
            </a:r>
            <a:r>
              <a:rPr lang="ru-RU" sz="1800" i="1" dirty="0" err="1"/>
              <a:t>trusting</a:t>
            </a:r>
            <a:r>
              <a:rPr lang="ru-RU" sz="1800" dirty="0"/>
              <a:t>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В идиомах — 3–4 ошибки, свидетельствующие о слабом знании разговорных выражений.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В предлогах и фразовых глаголах — систематические ошибки (например, </a:t>
            </a:r>
            <a:r>
              <a:rPr lang="ru-RU" sz="1800" i="1" dirty="0" err="1"/>
              <a:t>look</a:t>
            </a:r>
            <a:r>
              <a:rPr lang="ru-RU" sz="1800" i="1" dirty="0"/>
              <a:t> </a:t>
            </a:r>
            <a:r>
              <a:rPr lang="ru-RU" sz="1800" i="1" dirty="0" err="1"/>
              <a:t>after</a:t>
            </a:r>
            <a:r>
              <a:rPr lang="ru-RU" sz="1800" dirty="0"/>
              <a:t> → </a:t>
            </a:r>
            <a:r>
              <a:rPr lang="ru-RU" sz="1800" i="1" dirty="0" err="1"/>
              <a:t>look</a:t>
            </a:r>
            <a:r>
              <a:rPr lang="ru-RU" sz="1800" i="1" dirty="0"/>
              <a:t> </a:t>
            </a:r>
            <a:r>
              <a:rPr lang="ru-RU" sz="1800" i="1" dirty="0" err="1"/>
              <a:t>for</a:t>
            </a:r>
            <a:r>
              <a:rPr lang="ru-RU" sz="1800" dirty="0"/>
              <a:t>, </a:t>
            </a:r>
            <a:r>
              <a:rPr lang="ru-RU" sz="1800" i="1" dirty="0" err="1"/>
              <a:t>good</a:t>
            </a:r>
            <a:r>
              <a:rPr lang="ru-RU" sz="1800" i="1" dirty="0"/>
              <a:t> </a:t>
            </a:r>
            <a:r>
              <a:rPr lang="ru-RU" sz="1800" i="1" dirty="0" err="1"/>
              <a:t>for</a:t>
            </a:r>
            <a:r>
              <a:rPr lang="ru-RU" sz="1800" dirty="0"/>
              <a:t> → </a:t>
            </a:r>
            <a:r>
              <a:rPr lang="ru-RU" sz="1800" i="1" dirty="0" err="1"/>
              <a:t>good</a:t>
            </a:r>
            <a:r>
              <a:rPr lang="ru-RU" sz="1800" i="1" dirty="0"/>
              <a:t> </a:t>
            </a:r>
            <a:r>
              <a:rPr lang="ru-RU" sz="1800" i="1" dirty="0" err="1"/>
              <a:t>with</a:t>
            </a:r>
            <a:r>
              <a:rPr lang="ru-RU" sz="1800" dirty="0"/>
              <a:t>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Часть заданий выполнена угадыванием.</a:t>
            </a:r>
          </a:p>
          <a:p>
            <a:pPr marL="0" indent="0">
              <a:buNone/>
            </a:pPr>
            <a:r>
              <a:rPr lang="ru-RU" sz="1800" b="1" i="1" dirty="0"/>
              <a:t>Пример:</a:t>
            </a:r>
            <a:r>
              <a:rPr lang="ru-RU" sz="1800" i="1" dirty="0"/>
              <a:t> ученик понимает общую логику заданий, но не может уверенно применять грамматические и лексические структуры в контексте.</a:t>
            </a:r>
            <a:r>
              <a:rPr lang="ru-RU" sz="1800" dirty="0"/>
              <a:t> </a:t>
            </a:r>
          </a:p>
          <a:p>
            <a:endParaRPr lang="ru-RU" sz="18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A8420AA-02F7-C814-B67A-EAB787E6F280}"/>
              </a:ext>
            </a:extLst>
          </p:cNvPr>
          <p:cNvGrpSpPr/>
          <p:nvPr/>
        </p:nvGrpSpPr>
        <p:grpSpPr>
          <a:xfrm>
            <a:off x="4260929" y="148320"/>
            <a:ext cx="7928023" cy="540540"/>
            <a:chOff x="0" y="3646175"/>
            <a:chExt cx="6831135" cy="54054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856DA4DB-4B48-5005-A76C-734AB63D21BA}"/>
                </a:ext>
              </a:extLst>
            </p:cNvPr>
            <p:cNvSpPr/>
            <p:nvPr/>
          </p:nvSpPr>
          <p:spPr>
            <a:xfrm>
              <a:off x="0" y="3646175"/>
              <a:ext cx="6666833" cy="5405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6443614"/>
                <a:satOff val="-18493"/>
                <a:lumOff val="-29609"/>
                <a:alphaOff val="0"/>
              </a:schemeClr>
            </a:fillRef>
            <a:effectRef idx="2">
              <a:schemeClr val="accent2">
                <a:hueOff val="6443614"/>
                <a:satOff val="-18493"/>
                <a:lumOff val="-296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74DD339-6E09-A2FC-93B6-4DE75CF6F08D}"/>
                </a:ext>
              </a:extLst>
            </p:cNvPr>
            <p:cNvSpPr txBox="1"/>
            <p:nvPr/>
          </p:nvSpPr>
          <p:spPr>
            <a:xfrm>
              <a:off x="26387" y="3672562"/>
              <a:ext cx="6804748" cy="487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r>
                <a:rPr lang="ru-RU" sz="2400" b="1" dirty="0" smtClean="0"/>
                <a:t>Отметка </a:t>
              </a:r>
              <a:r>
                <a:rPr lang="ru-RU" sz="2400" b="1" dirty="0"/>
                <a:t>«3» (удовлетворительно) — 23–29 баллов</a:t>
              </a:r>
              <a:endParaRPr lang="ru-RU" sz="2400" dirty="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8C87370-A3A6-43FA-F522-CEE3B78F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0" y="259890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2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60F2DD6-6C1A-72A5-AF26-8E946FBD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915323"/>
            <a:ext cx="3201366" cy="3387497"/>
          </a:xfrm>
        </p:spPr>
        <p:txBody>
          <a:bodyPr anchor="b">
            <a:normAutofit/>
          </a:bodyPr>
          <a:lstStyle/>
          <a:p>
            <a:r>
              <a:rPr lang="ru-RU" sz="2800" cap="all" dirty="0">
                <a:solidFill>
                  <a:srgbClr val="FFFFFF"/>
                </a:solidFill>
              </a:rPr>
              <a:t>Критерии оценивания по пятибалльной шкале</a:t>
            </a:r>
            <a:r>
              <a:rPr lang="ru-RU" sz="2800" dirty="0">
                <a:solidFill>
                  <a:srgbClr val="FFFFFF"/>
                </a:solidFill>
              </a:rPr>
              <a:t/>
            </a:r>
            <a:br>
              <a:rPr lang="ru-RU" sz="2800" dirty="0">
                <a:solidFill>
                  <a:srgbClr val="FFFFFF"/>
                </a:solidFill>
              </a:rPr>
            </a:b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FA4445-29D9-4FF2-6CCD-771B7FFC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742" y="1000406"/>
            <a:ext cx="7461309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b="1" i="1" dirty="0"/>
              <a:t>Ученик демонстрирует: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Слабое знание лексики и грамматики по теме.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Грубые ошибки в распознавании и употреблении времён: отсутствие вспомогательных глаголов, неправильные формы (</a:t>
            </a:r>
            <a:r>
              <a:rPr lang="ru-RU" sz="1800" i="1" dirty="0"/>
              <a:t>I </a:t>
            </a:r>
            <a:r>
              <a:rPr lang="ru-RU" sz="1800" i="1" dirty="0" err="1"/>
              <a:t>do</a:t>
            </a:r>
            <a:r>
              <a:rPr lang="ru-RU" sz="1800" i="1" dirty="0"/>
              <a:t> </a:t>
            </a:r>
            <a:r>
              <a:rPr lang="ru-RU" sz="1800" i="1" dirty="0" err="1"/>
              <a:t>this</a:t>
            </a:r>
            <a:r>
              <a:rPr lang="ru-RU" sz="1800" i="1" dirty="0"/>
              <a:t> </a:t>
            </a:r>
            <a:r>
              <a:rPr lang="ru-RU" sz="1800" i="1" dirty="0" err="1"/>
              <a:t>for</a:t>
            </a:r>
            <a:r>
              <a:rPr lang="ru-RU" sz="1800" i="1" dirty="0"/>
              <a:t> </a:t>
            </a:r>
            <a:r>
              <a:rPr lang="ru-RU" sz="1800" i="1" dirty="0" err="1"/>
              <a:t>two</a:t>
            </a:r>
            <a:r>
              <a:rPr lang="ru-RU" sz="1800" i="1" dirty="0"/>
              <a:t> </a:t>
            </a:r>
            <a:r>
              <a:rPr lang="ru-RU" sz="1800" i="1" dirty="0" err="1"/>
              <a:t>months</a:t>
            </a:r>
            <a:r>
              <a:rPr lang="ru-RU" sz="1800" dirty="0"/>
              <a:t> вместо </a:t>
            </a:r>
            <a:r>
              <a:rPr lang="ru-RU" sz="1800" i="1" dirty="0" err="1"/>
              <a:t>I’ve</a:t>
            </a:r>
            <a:r>
              <a:rPr lang="ru-RU" sz="1800" i="1" dirty="0"/>
              <a:t> </a:t>
            </a:r>
            <a:r>
              <a:rPr lang="ru-RU" sz="1800" i="1" dirty="0" err="1"/>
              <a:t>been</a:t>
            </a:r>
            <a:r>
              <a:rPr lang="ru-RU" sz="1800" i="1" dirty="0"/>
              <a:t> </a:t>
            </a:r>
            <a:r>
              <a:rPr lang="ru-RU" sz="1800" i="1" dirty="0" err="1"/>
              <a:t>doing</a:t>
            </a:r>
            <a:r>
              <a:rPr lang="ru-RU" sz="1800" dirty="0"/>
              <a:t>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Неумение образовывать прилагательные и существительные (например, </a:t>
            </a:r>
            <a:r>
              <a:rPr lang="ru-RU" sz="1800" i="1" dirty="0" err="1"/>
              <a:t>support</a:t>
            </a:r>
            <a:r>
              <a:rPr lang="ru-RU" sz="1800" dirty="0"/>
              <a:t> вместо </a:t>
            </a:r>
            <a:r>
              <a:rPr lang="ru-RU" sz="1800" i="1" dirty="0" err="1"/>
              <a:t>supportive</a:t>
            </a:r>
            <a:r>
              <a:rPr lang="ru-RU" sz="1800" dirty="0"/>
              <a:t>, </a:t>
            </a:r>
            <a:r>
              <a:rPr lang="ru-RU" sz="1800" i="1" dirty="0" err="1"/>
              <a:t>interest</a:t>
            </a:r>
            <a:r>
              <a:rPr lang="ru-RU" sz="1800" dirty="0"/>
              <a:t> вместо </a:t>
            </a:r>
            <a:r>
              <a:rPr lang="ru-RU" sz="1800" i="1" dirty="0" err="1"/>
              <a:t>interesting</a:t>
            </a:r>
            <a:r>
              <a:rPr lang="ru-RU" sz="1800" dirty="0"/>
              <a:t>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Путаница в предлогах и фразовых глаголах: не знает базовых конструкций (</a:t>
            </a:r>
            <a:r>
              <a:rPr lang="ru-RU" sz="1800" i="1" dirty="0" err="1"/>
              <a:t>look</a:t>
            </a:r>
            <a:r>
              <a:rPr lang="ru-RU" sz="1800" i="1" dirty="0"/>
              <a:t> </a:t>
            </a:r>
            <a:r>
              <a:rPr lang="ru-RU" sz="1800" i="1" dirty="0" err="1"/>
              <a:t>up</a:t>
            </a:r>
            <a:r>
              <a:rPr lang="ru-RU" sz="1800" dirty="0"/>
              <a:t>, </a:t>
            </a:r>
            <a:r>
              <a:rPr lang="ru-RU" sz="1800" i="1" dirty="0" err="1"/>
              <a:t>keen</a:t>
            </a:r>
            <a:r>
              <a:rPr lang="ru-RU" sz="1800" i="1" dirty="0"/>
              <a:t> </a:t>
            </a:r>
            <a:r>
              <a:rPr lang="ru-RU" sz="1800" i="1" dirty="0" err="1"/>
              <a:t>on</a:t>
            </a:r>
            <a:r>
              <a:rPr lang="ru-RU" sz="1800" dirty="0"/>
              <a:t>, </a:t>
            </a:r>
            <a:r>
              <a:rPr lang="ru-RU" sz="1800" i="1" dirty="0" err="1"/>
              <a:t>good</a:t>
            </a:r>
            <a:r>
              <a:rPr lang="ru-RU" sz="1800" i="1" dirty="0"/>
              <a:t> </a:t>
            </a:r>
            <a:r>
              <a:rPr lang="ru-RU" sz="1800" i="1" dirty="0" err="1"/>
              <a:t>at</a:t>
            </a:r>
            <a:r>
              <a:rPr lang="ru-RU" sz="1800" dirty="0"/>
              <a:t>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Не распознаёт идиомы, выбирает неверные варианты (например, </a:t>
            </a:r>
            <a:r>
              <a:rPr lang="ru-RU" sz="1800" i="1" dirty="0" err="1"/>
              <a:t>pain</a:t>
            </a:r>
            <a:r>
              <a:rPr lang="ru-RU" sz="1800" i="1" dirty="0"/>
              <a:t> </a:t>
            </a:r>
            <a:r>
              <a:rPr lang="ru-RU" sz="1800" i="1" dirty="0" err="1"/>
              <a:t>in</a:t>
            </a:r>
            <a:r>
              <a:rPr lang="ru-RU" sz="1800" i="1" dirty="0"/>
              <a:t> </a:t>
            </a:r>
            <a:r>
              <a:rPr lang="ru-RU" sz="1800" i="1" dirty="0" err="1"/>
              <a:t>the</a:t>
            </a:r>
            <a:r>
              <a:rPr lang="ru-RU" sz="1800" i="1" dirty="0"/>
              <a:t> </a:t>
            </a:r>
            <a:r>
              <a:rPr lang="ru-RU" sz="1800" i="1" dirty="0" err="1"/>
              <a:t>back</a:t>
            </a:r>
            <a:r>
              <a:rPr lang="ru-RU" sz="1800" dirty="0"/>
              <a:t>, </a:t>
            </a:r>
            <a:r>
              <a:rPr lang="ru-RU" sz="1800" i="1" dirty="0" err="1"/>
              <a:t>cold</a:t>
            </a:r>
            <a:r>
              <a:rPr lang="ru-RU" sz="1800" i="1" dirty="0"/>
              <a:t> </a:t>
            </a:r>
            <a:r>
              <a:rPr lang="ru-RU" sz="1800" i="1" dirty="0" err="1"/>
              <a:t>eye</a:t>
            </a:r>
            <a:r>
              <a:rPr lang="ru-RU" sz="1800" dirty="0"/>
              <a:t>, </a:t>
            </a:r>
            <a:r>
              <a:rPr lang="ru-RU" sz="1800" i="1" dirty="0" err="1"/>
              <a:t>bear</a:t>
            </a:r>
            <a:r>
              <a:rPr lang="ru-RU" sz="1800" i="1" dirty="0"/>
              <a:t> </a:t>
            </a:r>
            <a:r>
              <a:rPr lang="ru-RU" sz="1800" i="1" dirty="0" err="1"/>
              <a:t>with</a:t>
            </a:r>
            <a:r>
              <a:rPr lang="ru-RU" sz="1800" i="1" dirty="0"/>
              <a:t> a </a:t>
            </a:r>
            <a:r>
              <a:rPr lang="ru-RU" sz="1800" i="1" dirty="0" err="1"/>
              <a:t>sore</a:t>
            </a:r>
            <a:r>
              <a:rPr lang="ru-RU" sz="1800" i="1" dirty="0"/>
              <a:t> </a:t>
            </a:r>
            <a:r>
              <a:rPr lang="ru-RU" sz="1800" i="1" dirty="0" err="1"/>
              <a:t>back</a:t>
            </a:r>
            <a:r>
              <a:rPr lang="ru-RU" sz="1800" dirty="0"/>
              <a:t>).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Отсутствие системного понимания темы, возможно, поверхностная подготовка или незнание материала.</a:t>
            </a:r>
          </a:p>
          <a:p>
            <a:pPr marL="0" indent="0">
              <a:buNone/>
            </a:pPr>
            <a:r>
              <a:rPr lang="ru-RU" sz="1800" b="1" i="1" dirty="0"/>
              <a:t>Пример:</a:t>
            </a:r>
            <a:r>
              <a:rPr lang="ru-RU" sz="1800" i="1" dirty="0"/>
              <a:t> более половины заданий выполнены неверно; ученик не владеет базовыми временными формами и лексическими единицами.</a:t>
            </a:r>
            <a:r>
              <a:rPr lang="ru-RU" sz="1800" dirty="0"/>
              <a:t> </a:t>
            </a:r>
          </a:p>
          <a:p>
            <a:endParaRPr lang="ru-RU" sz="18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3CD657A5-DAA1-B040-705C-287AC5767CFE}"/>
              </a:ext>
            </a:extLst>
          </p:cNvPr>
          <p:cNvGrpSpPr/>
          <p:nvPr/>
        </p:nvGrpSpPr>
        <p:grpSpPr>
          <a:xfrm>
            <a:off x="4108503" y="209643"/>
            <a:ext cx="8080449" cy="540540"/>
            <a:chOff x="-2723" y="1921594"/>
            <a:chExt cx="6725053" cy="540540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18A1EB27-6D22-D766-778B-AC6ECE62526C}"/>
                </a:ext>
              </a:extLst>
            </p:cNvPr>
            <p:cNvSpPr/>
            <p:nvPr/>
          </p:nvSpPr>
          <p:spPr>
            <a:xfrm>
              <a:off x="0" y="1921594"/>
              <a:ext cx="6666833" cy="5405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221807"/>
                <a:satOff val="-9246"/>
                <a:lumOff val="-14805"/>
                <a:alphaOff val="0"/>
              </a:schemeClr>
            </a:fillRef>
            <a:effectRef idx="2">
              <a:schemeClr val="accent2">
                <a:hueOff val="3221807"/>
                <a:satOff val="-9246"/>
                <a:lumOff val="-1480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D7ADAA00-D230-8657-0140-D8635DB188D2}"/>
                </a:ext>
              </a:extLst>
            </p:cNvPr>
            <p:cNvSpPr txBox="1"/>
            <p:nvPr/>
          </p:nvSpPr>
          <p:spPr>
            <a:xfrm>
              <a:off x="-2723" y="1921594"/>
              <a:ext cx="6725053" cy="487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r>
                <a:rPr lang="ru-RU" sz="2400" b="1" dirty="0" smtClean="0"/>
                <a:t>Отметка </a:t>
              </a:r>
              <a:r>
                <a:rPr lang="ru-RU" sz="2400" b="1" dirty="0"/>
                <a:t>«2» (неудовлетворительно) — 0–22 баллов</a:t>
              </a:r>
              <a:endParaRPr lang="ru-RU" sz="2400" dirty="0"/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49B5809-A5C1-8143-1B7D-08BBCF6F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0" y="259890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64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24EE6-B212-C4C0-8100-FF554FC5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3" y="2589530"/>
            <a:ext cx="3291866" cy="2396359"/>
          </a:xfrm>
        </p:spPr>
        <p:txBody>
          <a:bodyPr anchor="b">
            <a:normAutofit/>
          </a:bodyPr>
          <a:lstStyle/>
          <a:p>
            <a:r>
              <a:rPr lang="ru-RU" sz="2800" cap="all" dirty="0">
                <a:solidFill>
                  <a:srgbClr val="FFFFFF"/>
                </a:solidFill>
              </a:rPr>
              <a:t>Методические рекомендации для учителя</a:t>
            </a:r>
            <a:r>
              <a:rPr lang="ru-RU" sz="2800" dirty="0">
                <a:solidFill>
                  <a:srgbClr val="FFFFFF"/>
                </a:solidFill>
              </a:rPr>
              <a:t/>
            </a:r>
            <a:br>
              <a:rPr lang="ru-RU" sz="2800" dirty="0">
                <a:solidFill>
                  <a:srgbClr val="FFFFFF"/>
                </a:solidFill>
              </a:rPr>
            </a:br>
            <a:endParaRPr lang="ru-RU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EC338B20-86B5-DB52-C493-19C5CD6B3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264738"/>
              </p:ext>
            </p:extLst>
          </p:nvPr>
        </p:nvGraphicFramePr>
        <p:xfrm>
          <a:off x="5112774" y="511388"/>
          <a:ext cx="6272981" cy="535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D0A9BF6-E34E-B939-3084-CA85DD2E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2" y="357057"/>
            <a:ext cx="1751868" cy="14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3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1332</Words>
  <Application>Microsoft Office PowerPoint</Application>
  <PresentationFormat>Произвольный</PresentationFormat>
  <Paragraphs>140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КАЧЕСТВЕННЫЕ КРИТЕРИИ ОЦЕНКИ  ДОСТИЖЕНИЯ ПЛАНИРУЕМЫХ ПРЕДМЕТНЫХ РЕЗУЛЬТАТОВ ОСВОЕНИЯ ОСНОВНОЙ ОБРАЗОВАТЕЛЬНОЙ ПРОГРАММЫ  ПО АНГЛИЙСКОМУ ЯЗЫКУ   НА ПРИМЕРЕ 10 КЛАССА</vt:lpstr>
      <vt:lpstr>Общая структура работы и распределение баллов </vt:lpstr>
      <vt:lpstr>Таблица перевода баллов в отметку </vt:lpstr>
      <vt:lpstr>Перечень проверяемых элементов содержания  в соответствии  с Кодификатором</vt:lpstr>
      <vt:lpstr>Критерии оценивания по пятибалльной шкале </vt:lpstr>
      <vt:lpstr>Критерии оценивания по пятибалльной шкале </vt:lpstr>
      <vt:lpstr>Критерии оценивания по пятибалльной шкале </vt:lpstr>
      <vt:lpstr>Критерии оценивания по пятибалльной шкале </vt:lpstr>
      <vt:lpstr>Методические рекомендации для учителя </vt:lpstr>
      <vt:lpstr>Методические рекомендации для учителя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КАЧЕСТВЕННЫЕ КРИТЕРИИ ОЦЕНКИ  ДОСТИЖЕНИЯ ПЛАНИРУЕМЫХ ПРЕДМЕТНЫХ РЕЗУЛЬТАТОВ ОСВОЕНИЯ ОСНОВНОЙ ОБРАЗОВАТЕЛЬНОЙ ПРОГРАММЫ  ПО АНГЛИЙСКОМУ ЯЗЫКУ   НА ПРИМЕРЕ 10 КЛАССА</dc:title>
  <dc:creator>Лариса Новинкина</dc:creator>
  <cp:lastModifiedBy>Пользователь</cp:lastModifiedBy>
  <cp:revision>13</cp:revision>
  <dcterms:created xsi:type="dcterms:W3CDTF">2025-08-18T12:35:54Z</dcterms:created>
  <dcterms:modified xsi:type="dcterms:W3CDTF">2025-08-21T20:18:28Z</dcterms:modified>
</cp:coreProperties>
</file>