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0" r:id="rId2"/>
    <p:sldId id="303" r:id="rId3"/>
    <p:sldId id="304" r:id="rId4"/>
    <p:sldId id="306" r:id="rId5"/>
    <p:sldId id="309" r:id="rId6"/>
    <p:sldId id="305" r:id="rId7"/>
    <p:sldId id="307" r:id="rId8"/>
    <p:sldId id="308" r:id="rId9"/>
  </p:sldIdLst>
  <p:sldSz cx="20104100" cy="11309350"/>
  <p:notesSz cx="20104100" cy="11309350"/>
  <p:defaultTextStyle>
    <a:defPPr>
      <a:defRPr lang="ru-RU"/>
    </a:defPPr>
    <a:lvl1pPr marL="0" algn="l" defTabSz="9142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79" algn="l" defTabSz="9142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9142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758" algn="l" defTabSz="9142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9142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012" algn="l" defTabSz="9142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40" d="100"/>
          <a:sy n="40" d="100"/>
        </p:scale>
        <p:origin x="-2292" y="-1074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C12F6-D7FD-4373-BED5-9AE7124BC239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050DE-17E2-4B8C-AC76-D7B1FC8D0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1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9"/>
            <a:ext cx="17088486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7" y="6333236"/>
            <a:ext cx="1407287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396" y="1192608"/>
            <a:ext cx="18157308" cy="630942"/>
          </a:xfrm>
        </p:spPr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CoFo Sans Bold"/>
                <a:cs typeface="CoFo Sans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1810" y="2433892"/>
            <a:ext cx="19520480" cy="553998"/>
          </a:xfrm>
        </p:spPr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oFo Sans Regular"/>
                <a:cs typeface="CoFo Sans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396" y="1192608"/>
            <a:ext cx="18157308" cy="630942"/>
          </a:xfrm>
        </p:spPr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CoFo Sans Bold"/>
                <a:cs typeface="CoFo Sans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4" y="2601152"/>
            <a:ext cx="874528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2"/>
            <a:ext cx="874528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396" y="1192608"/>
            <a:ext cx="18157308" cy="630942"/>
          </a:xfrm>
        </p:spPr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CoFo Sans Bold"/>
                <a:cs typeface="CoFo Sans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396" y="1192607"/>
            <a:ext cx="18157308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oFo Sans Bold"/>
                <a:cs typeface="CoFo Sans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1810" y="2433892"/>
            <a:ext cx="1952048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CoFo Sans Regular"/>
                <a:cs typeface="CoFo Sans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7" y="10517696"/>
            <a:ext cx="4623944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4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27">
        <a:defRPr>
          <a:latin typeface="+mn-lt"/>
          <a:ea typeface="+mn-ea"/>
          <a:cs typeface="+mn-cs"/>
        </a:defRPr>
      </a:lvl2pPr>
      <a:lvl3pPr marL="914252">
        <a:defRPr>
          <a:latin typeface="+mn-lt"/>
          <a:ea typeface="+mn-ea"/>
          <a:cs typeface="+mn-cs"/>
        </a:defRPr>
      </a:lvl3pPr>
      <a:lvl4pPr marL="1371379">
        <a:defRPr>
          <a:latin typeface="+mn-lt"/>
          <a:ea typeface="+mn-ea"/>
          <a:cs typeface="+mn-cs"/>
        </a:defRPr>
      </a:lvl4pPr>
      <a:lvl5pPr marL="1828506">
        <a:defRPr>
          <a:latin typeface="+mn-lt"/>
          <a:ea typeface="+mn-ea"/>
          <a:cs typeface="+mn-cs"/>
        </a:defRPr>
      </a:lvl5pPr>
      <a:lvl6pPr marL="2285633">
        <a:defRPr>
          <a:latin typeface="+mn-lt"/>
          <a:ea typeface="+mn-ea"/>
          <a:cs typeface="+mn-cs"/>
        </a:defRPr>
      </a:lvl6pPr>
      <a:lvl7pPr marL="2742758">
        <a:defRPr>
          <a:latin typeface="+mn-lt"/>
          <a:ea typeface="+mn-ea"/>
          <a:cs typeface="+mn-cs"/>
        </a:defRPr>
      </a:lvl7pPr>
      <a:lvl8pPr marL="3199885">
        <a:defRPr>
          <a:latin typeface="+mn-lt"/>
          <a:ea typeface="+mn-ea"/>
          <a:cs typeface="+mn-cs"/>
        </a:defRPr>
      </a:lvl8pPr>
      <a:lvl9pPr marL="36570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27">
        <a:defRPr>
          <a:latin typeface="+mn-lt"/>
          <a:ea typeface="+mn-ea"/>
          <a:cs typeface="+mn-cs"/>
        </a:defRPr>
      </a:lvl2pPr>
      <a:lvl3pPr marL="914252">
        <a:defRPr>
          <a:latin typeface="+mn-lt"/>
          <a:ea typeface="+mn-ea"/>
          <a:cs typeface="+mn-cs"/>
        </a:defRPr>
      </a:lvl3pPr>
      <a:lvl4pPr marL="1371379">
        <a:defRPr>
          <a:latin typeface="+mn-lt"/>
          <a:ea typeface="+mn-ea"/>
          <a:cs typeface="+mn-cs"/>
        </a:defRPr>
      </a:lvl4pPr>
      <a:lvl5pPr marL="1828506">
        <a:defRPr>
          <a:latin typeface="+mn-lt"/>
          <a:ea typeface="+mn-ea"/>
          <a:cs typeface="+mn-cs"/>
        </a:defRPr>
      </a:lvl5pPr>
      <a:lvl6pPr marL="2285633">
        <a:defRPr>
          <a:latin typeface="+mn-lt"/>
          <a:ea typeface="+mn-ea"/>
          <a:cs typeface="+mn-cs"/>
        </a:defRPr>
      </a:lvl6pPr>
      <a:lvl7pPr marL="2742758">
        <a:defRPr>
          <a:latin typeface="+mn-lt"/>
          <a:ea typeface="+mn-ea"/>
          <a:cs typeface="+mn-cs"/>
        </a:defRPr>
      </a:lvl7pPr>
      <a:lvl8pPr marL="3199885">
        <a:defRPr>
          <a:latin typeface="+mn-lt"/>
          <a:ea typeface="+mn-ea"/>
          <a:cs typeface="+mn-cs"/>
        </a:defRPr>
      </a:lvl8pPr>
      <a:lvl9pPr marL="36570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1F3DB28-344C-4A50-FB24-479F19BA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xmlns="" id="{1E4933D9-B7F5-1D07-1EC1-EA1463F65C2E}"/>
              </a:ext>
            </a:extLst>
          </p:cNvPr>
          <p:cNvSpPr txBox="1">
            <a:spLocks/>
          </p:cNvSpPr>
          <p:nvPr/>
        </p:nvSpPr>
        <p:spPr>
          <a:xfrm>
            <a:off x="4061995" y="1463675"/>
            <a:ext cx="15240000" cy="3583653"/>
          </a:xfrm>
          <a:prstGeom prst="rect">
            <a:avLst/>
          </a:prstGeom>
        </p:spPr>
        <p:txBody>
          <a:bodyPr vert="horz" wrap="square" lIns="0" tIns="11999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699" algn="ctr"/>
            <a:r>
              <a:rPr lang="ru-RU" sz="7500" b="1" kern="0" spc="10" dirty="0">
                <a:solidFill>
                  <a:schemeClr val="bg1"/>
                </a:solidFill>
                <a:latin typeface="Monotype Corsiva" pitchFamily="66" charset="0"/>
                <a:ea typeface="CoFo Sans Bold" panose="020B0503030202060203" pitchFamily="34" charset="0"/>
              </a:rPr>
              <a:t>Критериальное оценивание </a:t>
            </a:r>
            <a:r>
              <a:rPr lang="ru-RU" sz="7500" b="1" kern="0" spc="10" dirty="0" smtClean="0">
                <a:solidFill>
                  <a:schemeClr val="bg1"/>
                </a:solidFill>
                <a:latin typeface="Monotype Corsiva" pitchFamily="66" charset="0"/>
                <a:ea typeface="CoFo Sans Bold" panose="020B0503030202060203" pitchFamily="34" charset="0"/>
              </a:rPr>
              <a:t>                                 на </a:t>
            </a:r>
            <a:r>
              <a:rPr lang="ru-RU" sz="7500" b="1" kern="0" spc="10" dirty="0">
                <a:solidFill>
                  <a:schemeClr val="bg1"/>
                </a:solidFill>
                <a:latin typeface="Monotype Corsiva" pitchFamily="66" charset="0"/>
                <a:ea typeface="CoFo Sans Bold" panose="020B0503030202060203" pitchFamily="34" charset="0"/>
              </a:rPr>
              <a:t>уроках иностранного языка </a:t>
            </a:r>
            <a:r>
              <a:rPr lang="ru-RU" sz="7500" b="1" kern="0" spc="10" dirty="0" smtClean="0">
                <a:solidFill>
                  <a:schemeClr val="bg1"/>
                </a:solidFill>
                <a:latin typeface="Monotype Corsiva" pitchFamily="66" charset="0"/>
                <a:ea typeface="CoFo Sans Bold" panose="020B0503030202060203" pitchFamily="34" charset="0"/>
              </a:rPr>
              <a:t>                             в </a:t>
            </a:r>
            <a:r>
              <a:rPr lang="ru-RU" sz="7500" b="1" kern="0" spc="10" dirty="0">
                <a:solidFill>
                  <a:schemeClr val="bg1"/>
                </a:solidFill>
                <a:latin typeface="Monotype Corsiva" pitchFamily="66" charset="0"/>
                <a:ea typeface="CoFo Sans Bold" panose="020B0503030202060203" pitchFamily="34" charset="0"/>
              </a:rPr>
              <a:t>соответствии </a:t>
            </a:r>
            <a:r>
              <a:rPr lang="ru-RU" sz="7500" b="1" kern="0" spc="10" dirty="0" smtClean="0">
                <a:solidFill>
                  <a:schemeClr val="bg1"/>
                </a:solidFill>
                <a:latin typeface="Monotype Corsiva" pitchFamily="66" charset="0"/>
                <a:ea typeface="CoFo Sans Bold" panose="020B0503030202060203" pitchFamily="34" charset="0"/>
              </a:rPr>
              <a:t>с </a:t>
            </a:r>
            <a:r>
              <a:rPr lang="ru-RU" sz="7500" b="1" kern="0" spc="10" dirty="0">
                <a:solidFill>
                  <a:schemeClr val="bg1"/>
                </a:solidFill>
                <a:latin typeface="Monotype Corsiva" pitchFamily="66" charset="0"/>
                <a:ea typeface="CoFo Sans Bold" panose="020B0503030202060203" pitchFamily="34" charset="0"/>
              </a:rPr>
              <a:t>требованиями ФОП</a:t>
            </a:r>
            <a:endParaRPr lang="en" sz="7500" b="1" kern="0" dirty="0">
              <a:solidFill>
                <a:schemeClr val="bg1"/>
              </a:solidFill>
              <a:latin typeface="Monotype Corsiva" pitchFamily="66" charset="0"/>
              <a:ea typeface="CoFo Sans Bold" panose="020B0503030202060203" pitchFamily="34" charset="0"/>
            </a:endParaRPr>
          </a:p>
        </p:txBody>
      </p:sp>
      <p:pic>
        <p:nvPicPr>
          <p:cNvPr id="1026" name="Picture 2" descr="C:\Users\User\Desktop\photo_2025-07-22_20-29-34-Photor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550" y="5555136"/>
            <a:ext cx="4946650" cy="57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xmlns="" id="{1E4933D9-B7F5-1D07-1EC1-EA1463F65C2E}"/>
              </a:ext>
            </a:extLst>
          </p:cNvPr>
          <p:cNvSpPr txBox="1">
            <a:spLocks/>
          </p:cNvSpPr>
          <p:nvPr/>
        </p:nvSpPr>
        <p:spPr>
          <a:xfrm>
            <a:off x="267703" y="7102475"/>
            <a:ext cx="14935200" cy="3445154"/>
          </a:xfrm>
          <a:prstGeom prst="rect">
            <a:avLst/>
          </a:prstGeom>
        </p:spPr>
        <p:txBody>
          <a:bodyPr vert="horz" wrap="square" lIns="0" tIns="11999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kern="0" spc="10" dirty="0" smtClean="0">
                <a:solidFill>
                  <a:schemeClr val="bg1"/>
                </a:solidFill>
                <a:latin typeface="Arial" pitchFamily="34" charset="0"/>
                <a:ea typeface="CoFo Sans Bold" panose="020B0503030202060203" pitchFamily="34" charset="0"/>
                <a:cs typeface="Arial" pitchFamily="34" charset="0"/>
              </a:rPr>
              <a:t>Тропина Ольга Леонидовна</a:t>
            </a:r>
            <a:r>
              <a:rPr lang="ru-RU" sz="5400" kern="0" spc="10" dirty="0" smtClean="0">
                <a:solidFill>
                  <a:schemeClr val="bg1"/>
                </a:solidFill>
                <a:latin typeface="Arial" pitchFamily="34" charset="0"/>
                <a:ea typeface="CoFo Sans Bold" panose="020B0503030202060203" pitchFamily="34" charset="0"/>
                <a:cs typeface="Arial" pitchFamily="34" charset="0"/>
              </a:rPr>
              <a:t>,</a:t>
            </a:r>
          </a:p>
          <a:p>
            <a:endParaRPr lang="ru-RU" sz="1800" kern="0" spc="10" dirty="0" smtClean="0">
              <a:solidFill>
                <a:schemeClr val="bg1"/>
              </a:solidFill>
              <a:latin typeface="Arial" pitchFamily="34" charset="0"/>
              <a:ea typeface="CoFo Sans Bold" panose="020B0503030202060203" pitchFamily="34" charset="0"/>
              <a:cs typeface="Arial" pitchFamily="34" charset="0"/>
            </a:endParaRPr>
          </a:p>
          <a:p>
            <a:pPr algn="r"/>
            <a:r>
              <a:rPr lang="ru-RU" sz="3600" kern="0" spc="10" dirty="0">
                <a:solidFill>
                  <a:schemeClr val="bg1"/>
                </a:solidFill>
                <a:latin typeface="Arial" pitchFamily="34" charset="0"/>
                <a:ea typeface="CoFo Sans Bold" panose="020B0503030202060203" pitchFamily="34" charset="0"/>
                <a:cs typeface="Arial" pitchFamily="34" charset="0"/>
              </a:rPr>
              <a:t>у</a:t>
            </a:r>
            <a:r>
              <a:rPr lang="ru-RU" sz="3600" kern="0" spc="10" dirty="0" smtClean="0">
                <a:solidFill>
                  <a:schemeClr val="bg1"/>
                </a:solidFill>
                <a:latin typeface="Arial" pitchFamily="34" charset="0"/>
                <a:ea typeface="CoFo Sans Bold" panose="020B0503030202060203" pitchFamily="34" charset="0"/>
                <a:cs typeface="Arial" pitchFamily="34" charset="0"/>
              </a:rPr>
              <a:t>читель английского языка МБОУ «Родниковская школа-гимназия» Симферопольского района Республики Крым,</a:t>
            </a:r>
          </a:p>
          <a:p>
            <a:pPr algn="r"/>
            <a:r>
              <a:rPr lang="ru-RU" sz="3600" kern="0" spc="10" dirty="0">
                <a:solidFill>
                  <a:schemeClr val="bg1"/>
                </a:solidFill>
                <a:latin typeface="Arial" pitchFamily="34" charset="0"/>
                <a:ea typeface="CoFo Sans Bold" panose="020B0503030202060203" pitchFamily="34" charset="0"/>
                <a:cs typeface="Arial" pitchFamily="34" charset="0"/>
              </a:rPr>
              <a:t>п</a:t>
            </a:r>
            <a:r>
              <a:rPr lang="ru-RU" sz="3600" kern="0" spc="10" dirty="0" smtClean="0">
                <a:solidFill>
                  <a:schemeClr val="bg1"/>
                </a:solidFill>
                <a:latin typeface="Arial" pitchFamily="34" charset="0"/>
                <a:ea typeface="CoFo Sans Bold" panose="020B0503030202060203" pitchFamily="34" charset="0"/>
                <a:cs typeface="Arial" pitchFamily="34" charset="0"/>
              </a:rPr>
              <a:t>реподаватель кафедры филологии ГБОУ ДПО РК КРИППО,</a:t>
            </a:r>
          </a:p>
          <a:p>
            <a:pPr algn="r"/>
            <a:r>
              <a:rPr lang="ru-RU" sz="3600" kern="0" spc="10" dirty="0">
                <a:solidFill>
                  <a:schemeClr val="bg1"/>
                </a:solidFill>
                <a:latin typeface="Arial" pitchFamily="34" charset="0"/>
                <a:ea typeface="CoFo Sans Bold" panose="020B0503030202060203" pitchFamily="34" charset="0"/>
                <a:cs typeface="Arial" pitchFamily="34" charset="0"/>
              </a:rPr>
              <a:t>ч</a:t>
            </a:r>
            <a:r>
              <a:rPr lang="ru-RU" sz="3600" kern="0" spc="10" dirty="0" smtClean="0">
                <a:solidFill>
                  <a:schemeClr val="bg1"/>
                </a:solidFill>
                <a:latin typeface="Arial" pitchFamily="34" charset="0"/>
                <a:ea typeface="CoFo Sans Bold" panose="020B0503030202060203" pitchFamily="34" charset="0"/>
                <a:cs typeface="Arial" pitchFamily="34" charset="0"/>
              </a:rPr>
              <a:t>лен Ассамблеи учителей ОУ Республики Крым</a:t>
            </a:r>
            <a:endParaRPr lang="en" sz="3600" kern="0" dirty="0">
              <a:solidFill>
                <a:schemeClr val="bg1"/>
              </a:solidFill>
              <a:latin typeface="Arial" pitchFamily="34" charset="0"/>
              <a:ea typeface="CoFo Sans Bold" panose="020B0503030202060203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3" y="284961"/>
            <a:ext cx="3278255" cy="277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2"/>
          <a:stretch/>
        </p:blipFill>
        <p:spPr bwMode="auto">
          <a:xfrm>
            <a:off x="831850" y="1844675"/>
            <a:ext cx="11105418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2" r="29811"/>
          <a:stretch/>
        </p:blipFill>
        <p:spPr bwMode="auto">
          <a:xfrm>
            <a:off x="13481050" y="455691"/>
            <a:ext cx="4646529" cy="1032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999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050" y="396875"/>
            <a:ext cx="1897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ru-RU" sz="3600" b="1" dirty="0">
                <a:solidFill>
                  <a:schemeClr val="bg1"/>
                </a:solidFill>
              </a:rPr>
              <a:t>1) </a:t>
            </a:r>
            <a:r>
              <a:rPr lang="ru-RU" sz="3600" dirty="0">
                <a:solidFill>
                  <a:schemeClr val="bg1"/>
                </a:solidFill>
              </a:rPr>
              <a:t>Во-первых, приказом установлено, что общее количество контрольных работ, включая всероссийские проверочные работы (ВПР), </a:t>
            </a:r>
            <a:r>
              <a:rPr lang="ru-RU" sz="3600" b="1" dirty="0">
                <a:solidFill>
                  <a:schemeClr val="bg1"/>
                </a:solidFill>
              </a:rPr>
              <a:t>не должно превышать 10% от всего объема учебного времени</a:t>
            </a:r>
            <a:r>
              <a:rPr lang="ru-RU" sz="3600" dirty="0">
                <a:solidFill>
                  <a:schemeClr val="bg1"/>
                </a:solidFill>
              </a:rPr>
              <a:t>. Это позволит избежать перегрузки учеников и сбалансировать учебные и проверочные мероприятия.</a:t>
            </a:r>
          </a:p>
          <a:p>
            <a:pPr marL="571500" indent="-571500" fontAlgn="auto">
              <a:buFont typeface="Arial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Длительность </a:t>
            </a:r>
            <a:r>
              <a:rPr lang="ru-RU" sz="3600" b="1" dirty="0">
                <a:solidFill>
                  <a:schemeClr val="bg1"/>
                </a:solidFill>
              </a:rPr>
              <a:t>контрольной работы </a:t>
            </a:r>
            <a:r>
              <a:rPr lang="ru-RU" sz="3600" dirty="0">
                <a:solidFill>
                  <a:schemeClr val="bg1"/>
                </a:solidFill>
              </a:rPr>
              <a:t>составляет от одного до двух уроков (не более чем 45 минут каждый).</a:t>
            </a:r>
          </a:p>
          <a:p>
            <a:pPr marL="571500" indent="-571500" fontAlgn="auto">
              <a:buFont typeface="Arial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Длительность </a:t>
            </a:r>
            <a:r>
              <a:rPr lang="ru-RU" sz="3600" b="1" dirty="0">
                <a:solidFill>
                  <a:schemeClr val="bg1"/>
                </a:solidFill>
              </a:rPr>
              <a:t>практической работы</a:t>
            </a:r>
            <a:r>
              <a:rPr lang="ru-RU" sz="3600" dirty="0">
                <a:solidFill>
                  <a:schemeClr val="bg1"/>
                </a:solidFill>
              </a:rPr>
              <a:t>, включая лабораторные, интерактивные и иные работы и не являющейся формой контроля, составляет один урок (не более чем 45 минут</a:t>
            </a:r>
            <a:r>
              <a:rPr lang="ru-RU" sz="3600" dirty="0" smtClean="0">
                <a:solidFill>
                  <a:schemeClr val="bg1"/>
                </a:solidFill>
              </a:rPr>
              <a:t>).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4" t="45323" r="8123" b="47557"/>
          <a:stretch/>
        </p:blipFill>
        <p:spPr bwMode="auto">
          <a:xfrm>
            <a:off x="536742" y="4921190"/>
            <a:ext cx="13025813" cy="141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7"/>
          <a:stretch/>
        </p:blipFill>
        <p:spPr bwMode="auto">
          <a:xfrm>
            <a:off x="3499644" y="6721475"/>
            <a:ext cx="13028612" cy="177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35966" r="51281" b="53507"/>
          <a:stretch/>
        </p:blipFill>
        <p:spPr bwMode="auto">
          <a:xfrm>
            <a:off x="7031266" y="8782718"/>
            <a:ext cx="127541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41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050" y="396875"/>
            <a:ext cx="1897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r>
              <a:rPr lang="ru-RU" sz="3600" b="1" dirty="0">
                <a:solidFill>
                  <a:schemeClr val="bg1"/>
                </a:solidFill>
              </a:rPr>
              <a:t>) </a:t>
            </a:r>
            <a:r>
              <a:rPr lang="ru-RU" sz="3600" dirty="0">
                <a:solidFill>
                  <a:schemeClr val="bg1"/>
                </a:solidFill>
              </a:rPr>
              <a:t>Во-вторых, документом закреплен </a:t>
            </a:r>
            <a:r>
              <a:rPr lang="ru-RU" sz="3600" b="1" dirty="0">
                <a:solidFill>
                  <a:schemeClr val="bg1"/>
                </a:solidFill>
              </a:rPr>
              <a:t>перечень проверяемых требований (кодификатор) к метапредметным и предметным результатам. </a:t>
            </a:r>
            <a:r>
              <a:rPr lang="ru-RU" sz="3600" dirty="0">
                <a:solidFill>
                  <a:schemeClr val="bg1"/>
                </a:solidFill>
              </a:rPr>
              <a:t>Теперь четко определены критерии, по которым будет оцениваться успешность освоения программ, что позволит унифицировать процедуры оценки на федеральном и региональном уровнях. Так, например, определены критерии Познавательных УУД: логические действия, выявление закономерностей и установление причинно-следственных связей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7" t="29183" r="31676" b="35408"/>
          <a:stretch/>
        </p:blipFill>
        <p:spPr bwMode="auto">
          <a:xfrm>
            <a:off x="3689350" y="4054475"/>
            <a:ext cx="12649200" cy="69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304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0" t="10703" r="19176" b="12104"/>
          <a:stretch/>
        </p:blipFill>
        <p:spPr bwMode="auto">
          <a:xfrm>
            <a:off x="2660650" y="529055"/>
            <a:ext cx="14935200" cy="1031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064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050" y="396875"/>
            <a:ext cx="1897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r>
              <a:rPr lang="ru-RU" sz="3600" b="1" dirty="0">
                <a:solidFill>
                  <a:schemeClr val="bg1"/>
                </a:solidFill>
              </a:rPr>
              <a:t>) </a:t>
            </a:r>
            <a:r>
              <a:rPr lang="ru-RU" sz="3600" dirty="0">
                <a:solidFill>
                  <a:schemeClr val="bg1"/>
                </a:solidFill>
              </a:rPr>
              <a:t>Кроме того, программы обучения теперь </a:t>
            </a:r>
            <a:r>
              <a:rPr lang="ru-RU" sz="3600" b="1" dirty="0">
                <a:solidFill>
                  <a:schemeClr val="bg1"/>
                </a:solidFill>
              </a:rPr>
              <a:t>синхронизированы с государственными экзаменами — ОГЭ и ЕГЭ. </a:t>
            </a:r>
            <a:r>
              <a:rPr lang="ru-RU" sz="3600" dirty="0">
                <a:solidFill>
                  <a:schemeClr val="bg1"/>
                </a:solidFill>
              </a:rPr>
              <a:t>По каждому предмету выделен список элементов содержания, которые будут проверяться на экзаменах. В то же время у школ остается возможность корректировать поурочные планы в пределах установленных норм, определяя количество оценочных процедур и их расположение в расписании.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8" t="24504" r="31413" b="47660"/>
          <a:stretch/>
        </p:blipFill>
        <p:spPr bwMode="auto">
          <a:xfrm>
            <a:off x="1898650" y="3444875"/>
            <a:ext cx="16230600" cy="694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4219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10470" r="14307" b="5086"/>
          <a:stretch/>
        </p:blipFill>
        <p:spPr bwMode="auto">
          <a:xfrm>
            <a:off x="2279650" y="456866"/>
            <a:ext cx="15645272" cy="1036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66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11873" r="18649" b="8127"/>
          <a:stretch/>
        </p:blipFill>
        <p:spPr bwMode="auto">
          <a:xfrm>
            <a:off x="2813050" y="396874"/>
            <a:ext cx="14782800" cy="1044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95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866</TotalTime>
  <Words>48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Щелокова Дарья Сергеевна</dc:creator>
  <cp:lastModifiedBy>Пользователь</cp:lastModifiedBy>
  <cp:revision>50</cp:revision>
  <dcterms:created xsi:type="dcterms:W3CDTF">2025-03-28T08:25:22Z</dcterms:created>
  <dcterms:modified xsi:type="dcterms:W3CDTF">2025-08-21T20:10:47Z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2025-03-28T00:00:00Z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2025-03-28T00:00:00Z</vt:filetime>
  </property>
</Properties>
</file>