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90" r:id="rId2"/>
    <p:sldMasterId id="2147483805" r:id="rId3"/>
    <p:sldMasterId id="2147483835" r:id="rId4"/>
    <p:sldMasterId id="2147483850" r:id="rId5"/>
    <p:sldMasterId id="2147483862" r:id="rId6"/>
    <p:sldMasterId id="2147483874" r:id="rId7"/>
  </p:sldMasterIdLst>
  <p:notesMasterIdLst>
    <p:notesMasterId r:id="rId20"/>
  </p:notesMasterIdLst>
  <p:handoutMasterIdLst>
    <p:handoutMasterId r:id="rId21"/>
  </p:handoutMasterIdLst>
  <p:sldIdLst>
    <p:sldId id="373" r:id="rId8"/>
    <p:sldId id="374" r:id="rId9"/>
    <p:sldId id="355" r:id="rId10"/>
    <p:sldId id="377" r:id="rId11"/>
    <p:sldId id="381" r:id="rId12"/>
    <p:sldId id="380" r:id="rId13"/>
    <p:sldId id="378" r:id="rId14"/>
    <p:sldId id="379" r:id="rId15"/>
    <p:sldId id="368" r:id="rId16"/>
    <p:sldId id="356" r:id="rId17"/>
    <p:sldId id="367" r:id="rId18"/>
    <p:sldId id="375" r:id="rId19"/>
  </p:sldIdLst>
  <p:sldSz cx="12192000" cy="6858000"/>
  <p:notesSz cx="10018713" cy="6888163"/>
  <p:defaultTextStyle>
    <a:defPPr>
      <a:defRPr lang="ru-RU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84531C-7A99-4895-82B2-9AC6E6F7F9DC}">
          <p14:sldIdLst>
            <p14:sldId id="373"/>
            <p14:sldId id="374"/>
            <p14:sldId id="355"/>
            <p14:sldId id="377"/>
            <p14:sldId id="381"/>
            <p14:sldId id="380"/>
            <p14:sldId id="378"/>
            <p14:sldId id="379"/>
            <p14:sldId id="368"/>
            <p14:sldId id="356"/>
            <p14:sldId id="367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CCFF"/>
    <a:srgbClr val="FF5050"/>
    <a:srgbClr val="FF99FF"/>
    <a:srgbClr val="660033"/>
    <a:srgbClr val="CCCCFF"/>
    <a:srgbClr val="9999FF"/>
    <a:srgbClr val="CC66FF"/>
    <a:srgbClr val="FF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534" y="108"/>
      </p:cViewPr>
      <p:guideLst>
        <p:guide orient="horz" pos="2160"/>
        <p:guide pos="384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51009107188687E-2"/>
          <c:y val="2.888680924662837E-2"/>
          <c:w val="0.80995393683799932"/>
          <c:h val="0.90369107383790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Естественно-научная грамотность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PISA-2000</c:v>
                </c:pt>
                <c:pt idx="1">
                  <c:v>PISA-2003</c:v>
                </c:pt>
                <c:pt idx="2">
                  <c:v>PISA-2006</c:v>
                </c:pt>
                <c:pt idx="3">
                  <c:v>PISA-2009</c:v>
                </c:pt>
                <c:pt idx="4">
                  <c:v>PISA-2012</c:v>
                </c:pt>
                <c:pt idx="5">
                  <c:v>PISA-2015</c:v>
                </c:pt>
                <c:pt idx="6">
                  <c:v>PISA-2018</c:v>
                </c:pt>
                <c:pt idx="7">
                  <c:v>PISA-2022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26</c:v>
                </c:pt>
                <c:pt idx="1">
                  <c:v>24</c:v>
                </c:pt>
                <c:pt idx="2">
                  <c:v>35</c:v>
                </c:pt>
                <c:pt idx="3">
                  <c:v>39</c:v>
                </c:pt>
                <c:pt idx="4">
                  <c:v>37</c:v>
                </c:pt>
                <c:pt idx="5">
                  <c:v>32</c:v>
                </c:pt>
                <c:pt idx="6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Математическая грамотность</c:v>
                </c:pt>
              </c:strCache>
            </c:strRef>
          </c:tx>
          <c:spPr>
            <a:solidFill>
              <a:srgbClr val="660033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PISA-2000</c:v>
                </c:pt>
                <c:pt idx="1">
                  <c:v>PISA-2003</c:v>
                </c:pt>
                <c:pt idx="2">
                  <c:v>PISA-2006</c:v>
                </c:pt>
                <c:pt idx="3">
                  <c:v>PISA-2009</c:v>
                </c:pt>
                <c:pt idx="4">
                  <c:v>PISA-2012</c:v>
                </c:pt>
                <c:pt idx="5">
                  <c:v>PISA-2015</c:v>
                </c:pt>
                <c:pt idx="6">
                  <c:v>PISA-2018</c:v>
                </c:pt>
                <c:pt idx="7">
                  <c:v>PISA-2022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22</c:v>
                </c:pt>
                <c:pt idx="1">
                  <c:v>29</c:v>
                </c:pt>
                <c:pt idx="2">
                  <c:v>34</c:v>
                </c:pt>
                <c:pt idx="3">
                  <c:v>38</c:v>
                </c:pt>
                <c:pt idx="4">
                  <c:v>34</c:v>
                </c:pt>
                <c:pt idx="5">
                  <c:v>23</c:v>
                </c:pt>
                <c:pt idx="6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Читательская грамотность</c:v>
                </c:pt>
              </c:strCache>
            </c:strRef>
          </c:tx>
          <c:spPr>
            <a:solidFill>
              <a:srgbClr val="9999FF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PISA-2000</c:v>
                </c:pt>
                <c:pt idx="1">
                  <c:v>PISA-2003</c:v>
                </c:pt>
                <c:pt idx="2">
                  <c:v>PISA-2006</c:v>
                </c:pt>
                <c:pt idx="3">
                  <c:v>PISA-2009</c:v>
                </c:pt>
                <c:pt idx="4">
                  <c:v>PISA-2012</c:v>
                </c:pt>
                <c:pt idx="5">
                  <c:v>PISA-2015</c:v>
                </c:pt>
                <c:pt idx="6">
                  <c:v>PISA-2018</c:v>
                </c:pt>
                <c:pt idx="7">
                  <c:v>PISA-2022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27</c:v>
                </c:pt>
                <c:pt idx="1">
                  <c:v>32</c:v>
                </c:pt>
                <c:pt idx="2">
                  <c:v>39</c:v>
                </c:pt>
                <c:pt idx="3">
                  <c:v>43</c:v>
                </c:pt>
                <c:pt idx="4">
                  <c:v>42</c:v>
                </c:pt>
                <c:pt idx="5">
                  <c:v>26</c:v>
                </c:pt>
                <c:pt idx="6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986504"/>
        <c:axId val="236987288"/>
      </c:barChart>
      <c:catAx>
        <c:axId val="236986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6987288"/>
        <c:crosses val="autoZero"/>
        <c:auto val="1"/>
        <c:lblAlgn val="ctr"/>
        <c:lblOffset val="100"/>
        <c:noMultiLvlLbl val="0"/>
      </c:catAx>
      <c:valAx>
        <c:axId val="236987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6986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500772525258459E-2"/>
          <c:y val="5.4782993897914661E-2"/>
          <c:w val="0.21042199803149608"/>
          <c:h val="0.2261967749632889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944943831279253"/>
          <c:y val="0.19594210622293784"/>
          <c:w val="0.59090858326975959"/>
          <c:h val="0.785357167595656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школ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6169590262297961E-2"/>
                  <c:y val="0.111896362590277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480902209495354E-2"/>
                  <c:y val="-0.130064857315319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854755056408037"/>
                  <c:y val="-2.04064467153614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858207052207779E-2"/>
                  <c:y val="9.2501721093753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Высокие результаты</c:v>
                </c:pt>
                <c:pt idx="1">
                  <c:v>Средние результаты</c:v>
                </c:pt>
                <c:pt idx="2">
                  <c:v>Низкие результаты</c:v>
                </c:pt>
                <c:pt idx="3">
                  <c:v>ОО СПО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115</c:v>
                </c:pt>
                <c:pt idx="2">
                  <c:v>71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5.4384489365475732E-3"/>
          <c:y val="7.7577859171415298E-2"/>
          <c:w val="0.40211704049243285"/>
          <c:h val="0.28681814097342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778116335608872"/>
          <c:y val="0.1922014662163786"/>
          <c:w val="0.59090858326975959"/>
          <c:h val="0.785357167595656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Средний уровень</c:v>
                </c:pt>
                <c:pt idx="3">
                  <c:v>Низкий уровень</c:v>
                </c:pt>
                <c:pt idx="4">
                  <c:v>Недостаточный уровень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5.5</c:v>
                </c:pt>
                <c:pt idx="1">
                  <c:v>10.6</c:v>
                </c:pt>
                <c:pt idx="2">
                  <c:v>46.6</c:v>
                </c:pt>
                <c:pt idx="3">
                  <c:v>22.5</c:v>
                </c:pt>
                <c:pt idx="4">
                  <c:v>14.7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1.5065594737138938E-2"/>
          <c:y val="0.15493977359855254"/>
          <c:w val="0.40211704049243285"/>
          <c:h val="0.24406548608246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271564802831794"/>
          <c:y val="0.20566628592915737"/>
          <c:w val="0.59090858326975959"/>
          <c:h val="0.785357167595656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Высокий уровень</c:v>
                </c:pt>
                <c:pt idx="1">
                  <c:v>Повышенный уровень</c:v>
                </c:pt>
                <c:pt idx="2">
                  <c:v>Средний уровень</c:v>
                </c:pt>
                <c:pt idx="3">
                  <c:v>Низкий уровень</c:v>
                </c:pt>
                <c:pt idx="4">
                  <c:v>Недостаточный уровень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0.7</c:v>
                </c:pt>
                <c:pt idx="1">
                  <c:v>8.4</c:v>
                </c:pt>
                <c:pt idx="2">
                  <c:v>37.299999999999997</c:v>
                </c:pt>
                <c:pt idx="3">
                  <c:v>31.3</c:v>
                </c:pt>
                <c:pt idx="4">
                  <c:v>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1.5065594737138938E-2"/>
          <c:y val="0.15493977359855254"/>
          <c:w val="0.40211704049243285"/>
          <c:h val="0.28681814097342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E030345C-93A5-4B78-9AE6-6FDEB66AF6A7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D7AFEB8B-21D0-4D9D-B808-32823C621E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0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953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5981A347-2FCB-41B4-B281-5161C82D7591}" type="datetimeFigureOut">
              <a:rPr lang="ru-RU" smtClean="0"/>
              <a:t>02.02.2022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29087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953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902B07D-CC57-46AD-9F32-26695D0966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54063"/>
            <a:ext cx="6705600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64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2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4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94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21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451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72937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97985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76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20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2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28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2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9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7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7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63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97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0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80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11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21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7503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0912178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19306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4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29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96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28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2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64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68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89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81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71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33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78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2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28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2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00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21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8838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40897418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8516460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03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5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50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28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27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308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83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72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2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225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24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44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50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21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21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6142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677718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122734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5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5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87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4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3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17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4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74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53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053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76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95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61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00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64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939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5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5" y="388620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18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7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80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442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726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4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08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41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65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7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19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188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757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5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391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3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77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061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4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210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897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953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24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3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64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54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0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365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606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1588102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705554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95507"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5" y="63563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9550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5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fld id="{07CC78F9-5F67-4CB2-8EE9-5E7D6D12EB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95507"/>
              <a:t>02.02.2022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5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507"/>
            <a:fld id="{CFB0B7B6-909C-4269-89F9-0326688F66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9550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7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02.02.2022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7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://ozp.instrao.ru/images/2021/%D0%B6%D1%83%D1%80%D0%BD%D0%B0%D0%BB/OZP_5_79_%D0%A22_2021_compressed.pdf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resh.edu.ru/" TargetMode="External"/><Relationship Id="rId10" Type="http://schemas.openxmlformats.org/officeDocument/2006/relationships/hyperlink" Target="https://elibrary.ru/contents.asp?id=47228458" TargetMode="External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openxmlformats.org/officeDocument/2006/relationships/hyperlink" Target="https://edsoo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839" r="8874" b="13589"/>
          <a:stretch/>
        </p:blipFill>
        <p:spPr bwMode="auto">
          <a:xfrm>
            <a:off x="6515103" y="1684381"/>
            <a:ext cx="5676900" cy="240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-25753" y="-11871"/>
            <a:ext cx="9124011" cy="6878738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  <a:gd name="connsiteX0" fmla="*/ 0 w 7620000"/>
              <a:gd name="connsiteY0" fmla="*/ 0 h 6956059"/>
              <a:gd name="connsiteX1" fmla="*/ 6096000 w 7620000"/>
              <a:gd name="connsiteY1" fmla="*/ 30480 h 6956059"/>
              <a:gd name="connsiteX2" fmla="*/ 7620000 w 7620000"/>
              <a:gd name="connsiteY2" fmla="*/ 3535680 h 6956059"/>
              <a:gd name="connsiteX3" fmla="*/ 6141720 w 7620000"/>
              <a:gd name="connsiteY3" fmla="*/ 6949440 h 6956059"/>
              <a:gd name="connsiteX4" fmla="*/ 132950 w 7620000"/>
              <a:gd name="connsiteY4" fmla="*/ 6956059 h 6956059"/>
              <a:gd name="connsiteX5" fmla="*/ 0 w 7620000"/>
              <a:gd name="connsiteY5" fmla="*/ 0 h 6956059"/>
              <a:gd name="connsiteX0" fmla="*/ 2930 w 7622930"/>
              <a:gd name="connsiteY0" fmla="*/ 0 h 6949440"/>
              <a:gd name="connsiteX1" fmla="*/ 6098930 w 7622930"/>
              <a:gd name="connsiteY1" fmla="*/ 30480 h 6949440"/>
              <a:gd name="connsiteX2" fmla="*/ 7622930 w 7622930"/>
              <a:gd name="connsiteY2" fmla="*/ 3535680 h 6949440"/>
              <a:gd name="connsiteX3" fmla="*/ 6144650 w 7622930"/>
              <a:gd name="connsiteY3" fmla="*/ 6949440 h 6949440"/>
              <a:gd name="connsiteX4" fmla="*/ 0 w 7622930"/>
              <a:gd name="connsiteY4" fmla="*/ 6943025 h 6949440"/>
              <a:gd name="connsiteX5" fmla="*/ 2930 w 7622930"/>
              <a:gd name="connsiteY5" fmla="*/ 0 h 6949440"/>
              <a:gd name="connsiteX0" fmla="*/ 2930 w 7622930"/>
              <a:gd name="connsiteY0" fmla="*/ 21655 h 6971095"/>
              <a:gd name="connsiteX1" fmla="*/ 6044578 w 7622930"/>
              <a:gd name="connsiteY1" fmla="*/ 0 h 6971095"/>
              <a:gd name="connsiteX2" fmla="*/ 7622930 w 7622930"/>
              <a:gd name="connsiteY2" fmla="*/ 3557335 h 6971095"/>
              <a:gd name="connsiteX3" fmla="*/ 6144650 w 7622930"/>
              <a:gd name="connsiteY3" fmla="*/ 6971095 h 6971095"/>
              <a:gd name="connsiteX4" fmla="*/ 0 w 7622930"/>
              <a:gd name="connsiteY4" fmla="*/ 6964680 h 6971095"/>
              <a:gd name="connsiteX5" fmla="*/ 2930 w 7622930"/>
              <a:gd name="connsiteY5" fmla="*/ 21655 h 6971095"/>
              <a:gd name="connsiteX0" fmla="*/ 2930 w 7378344"/>
              <a:gd name="connsiteY0" fmla="*/ 21655 h 6971095"/>
              <a:gd name="connsiteX1" fmla="*/ 6044578 w 7378344"/>
              <a:gd name="connsiteY1" fmla="*/ 0 h 6971095"/>
              <a:gd name="connsiteX2" fmla="*/ 7378344 w 7378344"/>
              <a:gd name="connsiteY2" fmla="*/ 3544301 h 6971095"/>
              <a:gd name="connsiteX3" fmla="*/ 6144650 w 7378344"/>
              <a:gd name="connsiteY3" fmla="*/ 6971095 h 6971095"/>
              <a:gd name="connsiteX4" fmla="*/ 0 w 7378344"/>
              <a:gd name="connsiteY4" fmla="*/ 6964680 h 6971095"/>
              <a:gd name="connsiteX5" fmla="*/ 2930 w 7378344"/>
              <a:gd name="connsiteY5" fmla="*/ 21655 h 6971095"/>
              <a:gd name="connsiteX0" fmla="*/ 2930 w 7378344"/>
              <a:gd name="connsiteY0" fmla="*/ 21655 h 6984129"/>
              <a:gd name="connsiteX1" fmla="*/ 6044578 w 7378344"/>
              <a:gd name="connsiteY1" fmla="*/ 0 h 6984129"/>
              <a:gd name="connsiteX2" fmla="*/ 7378344 w 7378344"/>
              <a:gd name="connsiteY2" fmla="*/ 3544301 h 6984129"/>
              <a:gd name="connsiteX3" fmla="*/ 6158237 w 7378344"/>
              <a:gd name="connsiteY3" fmla="*/ 6984129 h 6984129"/>
              <a:gd name="connsiteX4" fmla="*/ 0 w 7378344"/>
              <a:gd name="connsiteY4" fmla="*/ 6964680 h 6984129"/>
              <a:gd name="connsiteX5" fmla="*/ 2930 w 7378344"/>
              <a:gd name="connsiteY5" fmla="*/ 21655 h 6984129"/>
              <a:gd name="connsiteX0" fmla="*/ 30106 w 7405520"/>
              <a:gd name="connsiteY0" fmla="*/ 21655 h 6984129"/>
              <a:gd name="connsiteX1" fmla="*/ 6071754 w 7405520"/>
              <a:gd name="connsiteY1" fmla="*/ 0 h 6984129"/>
              <a:gd name="connsiteX2" fmla="*/ 7405520 w 7405520"/>
              <a:gd name="connsiteY2" fmla="*/ 3544301 h 6984129"/>
              <a:gd name="connsiteX3" fmla="*/ 6185413 w 7405520"/>
              <a:gd name="connsiteY3" fmla="*/ 6984129 h 6984129"/>
              <a:gd name="connsiteX4" fmla="*/ 0 w 7405520"/>
              <a:gd name="connsiteY4" fmla="*/ 6964680 h 6984129"/>
              <a:gd name="connsiteX5" fmla="*/ 30106 w 7405520"/>
              <a:gd name="connsiteY5" fmla="*/ 21655 h 6984129"/>
              <a:gd name="connsiteX0" fmla="*/ 30106 w 7405520"/>
              <a:gd name="connsiteY0" fmla="*/ 21655 h 6984129"/>
              <a:gd name="connsiteX1" fmla="*/ 6071754 w 7405520"/>
              <a:gd name="connsiteY1" fmla="*/ 0 h 6984129"/>
              <a:gd name="connsiteX2" fmla="*/ 7405520 w 7405520"/>
              <a:gd name="connsiteY2" fmla="*/ 3544301 h 6984129"/>
              <a:gd name="connsiteX3" fmla="*/ 6185413 w 7405520"/>
              <a:gd name="connsiteY3" fmla="*/ 6984129 h 6984129"/>
              <a:gd name="connsiteX4" fmla="*/ 0 w 7405520"/>
              <a:gd name="connsiteY4" fmla="*/ 6964680 h 6984129"/>
              <a:gd name="connsiteX5" fmla="*/ 30106 w 7405520"/>
              <a:gd name="connsiteY5" fmla="*/ 21655 h 6984129"/>
              <a:gd name="connsiteX0" fmla="*/ 30106 w 7405520"/>
              <a:gd name="connsiteY0" fmla="*/ 21655 h 6964680"/>
              <a:gd name="connsiteX1" fmla="*/ 6071754 w 7405520"/>
              <a:gd name="connsiteY1" fmla="*/ 0 h 6964680"/>
              <a:gd name="connsiteX2" fmla="*/ 7405520 w 7405520"/>
              <a:gd name="connsiteY2" fmla="*/ 3544301 h 6964680"/>
              <a:gd name="connsiteX3" fmla="*/ 6185413 w 7405520"/>
              <a:gd name="connsiteY3" fmla="*/ 6945028 h 6964680"/>
              <a:gd name="connsiteX4" fmla="*/ 0 w 7405520"/>
              <a:gd name="connsiteY4" fmla="*/ 6964680 h 6964680"/>
              <a:gd name="connsiteX5" fmla="*/ 30106 w 7405520"/>
              <a:gd name="connsiteY5" fmla="*/ 21655 h 6964680"/>
              <a:gd name="connsiteX0" fmla="*/ 30106 w 7405520"/>
              <a:gd name="connsiteY0" fmla="*/ 21655 h 6971095"/>
              <a:gd name="connsiteX1" fmla="*/ 6071754 w 7405520"/>
              <a:gd name="connsiteY1" fmla="*/ 0 h 6971095"/>
              <a:gd name="connsiteX2" fmla="*/ 7405520 w 7405520"/>
              <a:gd name="connsiteY2" fmla="*/ 3544301 h 6971095"/>
              <a:gd name="connsiteX3" fmla="*/ 6185413 w 7405520"/>
              <a:gd name="connsiteY3" fmla="*/ 6971095 h 6971095"/>
              <a:gd name="connsiteX4" fmla="*/ 0 w 7405520"/>
              <a:gd name="connsiteY4" fmla="*/ 6964680 h 6971095"/>
              <a:gd name="connsiteX5" fmla="*/ 30106 w 7405520"/>
              <a:gd name="connsiteY5" fmla="*/ 21655 h 6971095"/>
              <a:gd name="connsiteX0" fmla="*/ 30106 w 7897947"/>
              <a:gd name="connsiteY0" fmla="*/ 21655 h 6971095"/>
              <a:gd name="connsiteX1" fmla="*/ 6071754 w 7897947"/>
              <a:gd name="connsiteY1" fmla="*/ 0 h 6971095"/>
              <a:gd name="connsiteX2" fmla="*/ 7897947 w 7897947"/>
              <a:gd name="connsiteY2" fmla="*/ 2724935 h 6971095"/>
              <a:gd name="connsiteX3" fmla="*/ 6185413 w 7897947"/>
              <a:gd name="connsiteY3" fmla="*/ 6971095 h 6971095"/>
              <a:gd name="connsiteX4" fmla="*/ 0 w 7897947"/>
              <a:gd name="connsiteY4" fmla="*/ 6964680 h 6971095"/>
              <a:gd name="connsiteX5" fmla="*/ 30106 w 7897947"/>
              <a:gd name="connsiteY5" fmla="*/ 21655 h 6971095"/>
              <a:gd name="connsiteX0" fmla="*/ 30106 w 7897947"/>
              <a:gd name="connsiteY0" fmla="*/ 21655 h 6971095"/>
              <a:gd name="connsiteX1" fmla="*/ 6071754 w 7897947"/>
              <a:gd name="connsiteY1" fmla="*/ 0 h 6971095"/>
              <a:gd name="connsiteX2" fmla="*/ 7897947 w 7897947"/>
              <a:gd name="connsiteY2" fmla="*/ 2724935 h 6971095"/>
              <a:gd name="connsiteX3" fmla="*/ 5391500 w 7897947"/>
              <a:gd name="connsiteY3" fmla="*/ 6971095 h 6971095"/>
              <a:gd name="connsiteX4" fmla="*/ 0 w 7897947"/>
              <a:gd name="connsiteY4" fmla="*/ 6964680 h 6971095"/>
              <a:gd name="connsiteX5" fmla="*/ 30106 w 7897947"/>
              <a:gd name="connsiteY5" fmla="*/ 21655 h 6971095"/>
              <a:gd name="connsiteX0" fmla="*/ 30106 w 7897947"/>
              <a:gd name="connsiteY0" fmla="*/ 12015 h 6961455"/>
              <a:gd name="connsiteX1" fmla="*/ 4363333 w 7897947"/>
              <a:gd name="connsiteY1" fmla="*/ 0 h 6961455"/>
              <a:gd name="connsiteX2" fmla="*/ 7897947 w 7897947"/>
              <a:gd name="connsiteY2" fmla="*/ 2715295 h 6961455"/>
              <a:gd name="connsiteX3" fmla="*/ 5391500 w 7897947"/>
              <a:gd name="connsiteY3" fmla="*/ 6961455 h 6961455"/>
              <a:gd name="connsiteX4" fmla="*/ 0 w 7897947"/>
              <a:gd name="connsiteY4" fmla="*/ 6955040 h 6961455"/>
              <a:gd name="connsiteX5" fmla="*/ 30106 w 7897947"/>
              <a:gd name="connsiteY5" fmla="*/ 12015 h 6961455"/>
              <a:gd name="connsiteX0" fmla="*/ 30106 w 9616418"/>
              <a:gd name="connsiteY0" fmla="*/ 12015 h 6985636"/>
              <a:gd name="connsiteX1" fmla="*/ 4363333 w 9616418"/>
              <a:gd name="connsiteY1" fmla="*/ 0 h 6985636"/>
              <a:gd name="connsiteX2" fmla="*/ 9616418 w 9616418"/>
              <a:gd name="connsiteY2" fmla="*/ 6985636 h 6985636"/>
              <a:gd name="connsiteX3" fmla="*/ 5391500 w 9616418"/>
              <a:gd name="connsiteY3" fmla="*/ 6961455 h 6985636"/>
              <a:gd name="connsiteX4" fmla="*/ 0 w 9616418"/>
              <a:gd name="connsiteY4" fmla="*/ 6955040 h 6985636"/>
              <a:gd name="connsiteX5" fmla="*/ 30106 w 9616418"/>
              <a:gd name="connsiteY5" fmla="*/ 12015 h 6985636"/>
              <a:gd name="connsiteX0" fmla="*/ 30106 w 9626468"/>
              <a:gd name="connsiteY0" fmla="*/ 12015 h 6966357"/>
              <a:gd name="connsiteX1" fmla="*/ 4363333 w 9626468"/>
              <a:gd name="connsiteY1" fmla="*/ 0 h 6966357"/>
              <a:gd name="connsiteX2" fmla="*/ 9626468 w 9626468"/>
              <a:gd name="connsiteY2" fmla="*/ 6966357 h 6966357"/>
              <a:gd name="connsiteX3" fmla="*/ 5391500 w 9626468"/>
              <a:gd name="connsiteY3" fmla="*/ 6961455 h 6966357"/>
              <a:gd name="connsiteX4" fmla="*/ 0 w 9626468"/>
              <a:gd name="connsiteY4" fmla="*/ 6955040 h 6966357"/>
              <a:gd name="connsiteX5" fmla="*/ 30106 w 9626468"/>
              <a:gd name="connsiteY5" fmla="*/ 12015 h 6966357"/>
              <a:gd name="connsiteX0" fmla="*/ 30106 w 9626468"/>
              <a:gd name="connsiteY0" fmla="*/ 12015 h 6961455"/>
              <a:gd name="connsiteX1" fmla="*/ 4363333 w 9626468"/>
              <a:gd name="connsiteY1" fmla="*/ 0 h 6961455"/>
              <a:gd name="connsiteX2" fmla="*/ 9626468 w 9626468"/>
              <a:gd name="connsiteY2" fmla="*/ 6947078 h 6961455"/>
              <a:gd name="connsiteX3" fmla="*/ 5391500 w 9626468"/>
              <a:gd name="connsiteY3" fmla="*/ 6961455 h 6961455"/>
              <a:gd name="connsiteX4" fmla="*/ 0 w 9626468"/>
              <a:gd name="connsiteY4" fmla="*/ 6955040 h 6961455"/>
              <a:gd name="connsiteX5" fmla="*/ 30106 w 9626468"/>
              <a:gd name="connsiteY5" fmla="*/ 12015 h 6961455"/>
              <a:gd name="connsiteX0" fmla="*/ 30106 w 9626468"/>
              <a:gd name="connsiteY0" fmla="*/ 12015 h 6965380"/>
              <a:gd name="connsiteX1" fmla="*/ 4363333 w 9626468"/>
              <a:gd name="connsiteY1" fmla="*/ 0 h 6965380"/>
              <a:gd name="connsiteX2" fmla="*/ 9626468 w 9626468"/>
              <a:gd name="connsiteY2" fmla="*/ 6947078 h 6965380"/>
              <a:gd name="connsiteX3" fmla="*/ 5391500 w 9626468"/>
              <a:gd name="connsiteY3" fmla="*/ 6961455 h 6965380"/>
              <a:gd name="connsiteX4" fmla="*/ 0 w 9626468"/>
              <a:gd name="connsiteY4" fmla="*/ 6955040 h 6965380"/>
              <a:gd name="connsiteX5" fmla="*/ 30106 w 9626468"/>
              <a:gd name="connsiteY5" fmla="*/ 12015 h 6965380"/>
              <a:gd name="connsiteX0" fmla="*/ 30106 w 9626468"/>
              <a:gd name="connsiteY0" fmla="*/ 12015 h 6961455"/>
              <a:gd name="connsiteX1" fmla="*/ 4363333 w 9626468"/>
              <a:gd name="connsiteY1" fmla="*/ 0 h 6961455"/>
              <a:gd name="connsiteX2" fmla="*/ 9626468 w 9626468"/>
              <a:gd name="connsiteY2" fmla="*/ 6947078 h 6961455"/>
              <a:gd name="connsiteX3" fmla="*/ 5391500 w 9626468"/>
              <a:gd name="connsiteY3" fmla="*/ 6961455 h 6961455"/>
              <a:gd name="connsiteX4" fmla="*/ 0 w 9626468"/>
              <a:gd name="connsiteY4" fmla="*/ 6955040 h 6961455"/>
              <a:gd name="connsiteX5" fmla="*/ 30106 w 9626468"/>
              <a:gd name="connsiteY5" fmla="*/ 12015 h 6961455"/>
              <a:gd name="connsiteX0" fmla="*/ 30106 w 9626468"/>
              <a:gd name="connsiteY0" fmla="*/ 12015 h 6961496"/>
              <a:gd name="connsiteX1" fmla="*/ 4363333 w 9626468"/>
              <a:gd name="connsiteY1" fmla="*/ 0 h 6961496"/>
              <a:gd name="connsiteX2" fmla="*/ 9626468 w 9626468"/>
              <a:gd name="connsiteY2" fmla="*/ 6947078 h 6961496"/>
              <a:gd name="connsiteX3" fmla="*/ 5391500 w 9626468"/>
              <a:gd name="connsiteY3" fmla="*/ 6961455 h 6961496"/>
              <a:gd name="connsiteX4" fmla="*/ 0 w 9626468"/>
              <a:gd name="connsiteY4" fmla="*/ 6955040 h 6961496"/>
              <a:gd name="connsiteX5" fmla="*/ 30106 w 9626468"/>
              <a:gd name="connsiteY5" fmla="*/ 12015 h 696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6468" h="6961496">
                <a:moveTo>
                  <a:pt x="30106" y="12015"/>
                </a:moveTo>
                <a:lnTo>
                  <a:pt x="4363333" y="0"/>
                </a:lnTo>
                <a:lnTo>
                  <a:pt x="9626468" y="6947078"/>
                </a:lnTo>
                <a:cubicBezTo>
                  <a:pt x="8244961" y="6971149"/>
                  <a:pt x="6803156" y="6956663"/>
                  <a:pt x="5391500" y="6961455"/>
                </a:cubicBezTo>
                <a:lnTo>
                  <a:pt x="0" y="6955040"/>
                </a:lnTo>
                <a:cubicBezTo>
                  <a:pt x="977" y="4640698"/>
                  <a:pt x="29129" y="2326357"/>
                  <a:pt x="30106" y="12015"/>
                </a:cubicBezTo>
                <a:close/>
              </a:path>
            </a:pathLst>
          </a:custGeom>
          <a:gradFill flip="none" rotWithShape="1">
            <a:gsLst>
              <a:gs pos="0">
                <a:srgbClr val="7030A0"/>
              </a:gs>
              <a:gs pos="53000">
                <a:srgbClr val="660033"/>
              </a:gs>
              <a:gs pos="100000">
                <a:srgbClr val="1B328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Развитие  сегмента  зубных паст"/>
          <p:cNvSpPr txBox="1"/>
          <p:nvPr/>
        </p:nvSpPr>
        <p:spPr>
          <a:xfrm>
            <a:off x="225140" y="1923078"/>
            <a:ext cx="6167719" cy="2513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r>
              <a:rPr lang="ru-RU" sz="3200" cap="all" dirty="0">
                <a:solidFill>
                  <a:schemeClr val="bg1"/>
                </a:solidFill>
                <a:latin typeface="+mj-lt"/>
              </a:rPr>
              <a:t>О первоочередных мерах </a:t>
            </a:r>
            <a:endParaRPr lang="ru-RU" sz="3200" cap="all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200" cap="all" dirty="0" smtClean="0">
                <a:solidFill>
                  <a:schemeClr val="bg1"/>
                </a:solidFill>
                <a:latin typeface="+mj-lt"/>
              </a:rPr>
              <a:t>по </a:t>
            </a:r>
            <a:r>
              <a:rPr lang="ru-RU" sz="3200" cap="all" dirty="0">
                <a:solidFill>
                  <a:schemeClr val="bg1"/>
                </a:solidFill>
                <a:latin typeface="+mj-lt"/>
              </a:rPr>
              <a:t>организации участия российских школьников </a:t>
            </a:r>
          </a:p>
          <a:p>
            <a:r>
              <a:rPr lang="ru-RU" sz="3200" cap="all" dirty="0">
                <a:solidFill>
                  <a:schemeClr val="bg1"/>
                </a:solidFill>
                <a:latin typeface="+mj-lt"/>
              </a:rPr>
              <a:t>в международном исследовании PISA-2022</a:t>
            </a:r>
          </a:p>
        </p:txBody>
      </p:sp>
      <p:sp>
        <p:nvSpPr>
          <p:cNvPr id="6" name="Развитие  сегмента  зубных паст"/>
          <p:cNvSpPr txBox="1"/>
          <p:nvPr/>
        </p:nvSpPr>
        <p:spPr>
          <a:xfrm>
            <a:off x="206090" y="5164417"/>
            <a:ext cx="6167719" cy="66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398" tIns="25398" rIns="25398" bIns="25398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dirty="0" smtClean="0">
                <a:solidFill>
                  <a:schemeClr val="bg1"/>
                </a:solidFill>
                <a:latin typeface="+mj-lt"/>
                <a:sym typeface="Muller Bold"/>
              </a:rPr>
              <a:t>А.В. Зырянова, </a:t>
            </a:r>
            <a:r>
              <a:rPr lang="ru-RU" sz="2000" dirty="0">
                <a:solidFill>
                  <a:schemeClr val="bg1"/>
                </a:solidFill>
                <a:latin typeface="+mj-lt"/>
                <a:sym typeface="Muller Bold"/>
              </a:rPr>
              <a:t>заместитель Министра просвещения Российской Федерации</a:t>
            </a:r>
            <a:endParaRPr lang="ru-RU" sz="2000" dirty="0">
              <a:solidFill>
                <a:schemeClr val="bg1"/>
              </a:solidFill>
              <a:latin typeface="+mj-lt"/>
              <a:ea typeface="Helvetica Neue"/>
              <a:cs typeface="Arial" panose="020B0604020202020204" pitchFamily="34" charset="0"/>
              <a:sym typeface="Muller Bold"/>
            </a:endParaRPr>
          </a:p>
        </p:txBody>
      </p:sp>
      <p:sp>
        <p:nvSpPr>
          <p:cNvPr id="7" name="AutoShape 4" descr="https://img.glunis.com/2/safe_image.php?d=AQDCOpcc2dEgnQta&amp;url=http%3A%2F%2Fbachelor-business-blended.de%2Fwp-content%2Fuploads%2F2016%2F08%2Fmathe-vorkurs.jpg&amp;_nc_hash=AQBL4hMgY4-IO-3q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img.glunis.com/2/safe_image.php?d=AQDCOpcc2dEgnQta&amp;url=http%3A%2F%2Fbachelor-business-blended.de%2Fwp-content%2Fuploads%2F2016%2F08%2Fmathe-vorkurs.jpg&amp;_nc_hash=AQBL4hMgY4-IO-3q"/>
          <p:cNvSpPr>
            <a:spLocks noChangeAspect="1" noChangeArrowheads="1"/>
          </p:cNvSpPr>
          <p:nvPr/>
        </p:nvSpPr>
        <p:spPr bwMode="auto">
          <a:xfrm>
            <a:off x="307978" y="79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9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8701" y="261676"/>
            <a:ext cx="5831986" cy="5864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738997" y="95479"/>
            <a:ext cx="3153207" cy="716652"/>
            <a:chOff x="236088" y="255565"/>
            <a:chExt cx="6041574" cy="123299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660240" y="255565"/>
              <a:ext cx="2617422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285766" y="227316"/>
            <a:ext cx="254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231461"/>
            <a:ext cx="5912843" cy="62813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Организационная схема реализации первоочередных мер по подготовке школьников к исследованию </a:t>
            </a:r>
            <a:r>
              <a:rPr lang="en-US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2022</a:t>
            </a:r>
            <a:endParaRPr lang="ru-RU" sz="17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6123" y="4126206"/>
            <a:ext cx="2459012" cy="408586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ФГБНУ «Институт стратегии развития образования РАО»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305" y="4126205"/>
            <a:ext cx="2495285" cy="408586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ФГБУ «Федеральный институт оценки качества образования»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2679" y="1772336"/>
            <a:ext cx="5003088" cy="299512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Федеральная служба по надзору в сфере образования и науки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12069" y="5285417"/>
            <a:ext cx="2329092" cy="64690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Руководители, 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заместители руководителей региональных ОИВ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04335" y="1615385"/>
            <a:ext cx="5041031" cy="234339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ФГАОУ ДПО «Академия Минпросвещения России»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8252" y="3033382"/>
            <a:ext cx="5151944" cy="155592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2075" y="3033449"/>
            <a:ext cx="5003087" cy="116763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ВЕБИНАРОВ для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учителей-предметников по встраиванию заданий PISA в текущий учебный процесс, разбор типовых формулировок заданий в международном исследовании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педагогическим работникам через размещение на портале «Единое содержание общего образования»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видеорекомендаций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консультационного форума для ответов на вопросы учителей по исполнению еженедельных задач</a:t>
            </a:r>
            <a:endParaRPr lang="ru-RU" sz="1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8884" y="1354847"/>
            <a:ext cx="5151944" cy="80844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2680" y="1407179"/>
            <a:ext cx="5003088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КЛАСТЕРИЗАЦИЯ ШКОЛ,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участвующих 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исследовании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PISA-2022, по качеству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8912" y="2276734"/>
            <a:ext cx="5151943" cy="6895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2877" y="2259742"/>
            <a:ext cx="5062917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УЧИТЕЛЕЙ,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принимающих участие в подготовке школьников к участию в международном исследовании PISA-2022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50129" y="958684"/>
            <a:ext cx="5159028" cy="94245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3065" y="962344"/>
            <a:ext cx="5048766" cy="671543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региональных МЕТОДИСТОВ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формирования функциональной грамотности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ЗА ШКОЛОЙ,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участвующей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PISA-2022, 2-3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методистов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2679" y="2659688"/>
            <a:ext cx="5003086" cy="247813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ФГБУ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«Федеральный 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институт оценки качества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образования»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07291" y="4288929"/>
            <a:ext cx="5000314" cy="26902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ФГАОУ ДПО «Академия Минпросвещения России»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66227" y="3969020"/>
            <a:ext cx="5155485" cy="62028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51166" y="3942412"/>
            <a:ext cx="5077474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единовременной ВЫПЛАТЫ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МЕТОДИСТАМ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средств федерального бюджета за работу со школами, участвующими 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PISA-2022 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850489" y="2132315"/>
            <a:ext cx="2316136" cy="32345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2-3 школы-участника </a:t>
            </a:r>
            <a:r>
              <a:rPr lang="en-US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677183" y="3016899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212069" y="6154594"/>
            <a:ext cx="2329092" cy="4695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Региональные 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координаторы </a:t>
            </a:r>
            <a:r>
              <a:rPr lang="en-US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-2022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82029" y="2132315"/>
            <a:ext cx="2329092" cy="32345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Региональный методист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6212067" y="3811317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208475" y="1831107"/>
            <a:ext cx="0" cy="306459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677154" y="1354872"/>
            <a:ext cx="0" cy="3227781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8439007" y="2298128"/>
            <a:ext cx="405917" cy="4545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6053671" y="2089806"/>
            <a:ext cx="5151944" cy="181567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51171" y="2486463"/>
            <a:ext cx="2370588" cy="97931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ОБУЧЕНИЯ УЧИТЕЛЕЙ работе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в рамках подготовки к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диагностики с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принятия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КОРРЕКТИРУЮЩИХ ДЕЙСТВИЙ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827699" y="2464471"/>
            <a:ext cx="2351641" cy="144098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по РАЗБОРУ ФОРМУЛИРОВОК заданий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обучающихся по выполнению заданий </a:t>
            </a:r>
            <a:r>
              <a:rPr lang="en-US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кластеру школы уровня сложности;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итоговой САМОДИАГНОСТИКИ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портале РЭШ по комплексной работе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98281" y="1019069"/>
            <a:ext cx="5151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МЕРОПРИЯТИЯ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02004" y="4742694"/>
            <a:ext cx="5151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ДЕЙСТВИЯ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62046" y="5104235"/>
            <a:ext cx="5003088" cy="37796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Департамент государственной политики и управления в сфере общего образования Минпросвещения России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08881" y="5022928"/>
            <a:ext cx="5151944" cy="168126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72678" y="5473999"/>
            <a:ext cx="500308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региональными ОИВ с целью своевременного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подготовкой российских школьников к участию в международном исследовании PISA – 2022 и корректировке дальнейших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региональными ОИВ по вопросам готовности к участию в исследовании PISA-2022 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87037" y="6206978"/>
            <a:ext cx="5003088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экспертных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ВЫЕЗДОВ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РФ на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риск-ориентированной модели (выездные и/или в формате ВКС) для учителей, принимающих участие в подготовке школьников к участию в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PISA-2022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5667186" y="5586338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640476" y="5022928"/>
            <a:ext cx="0" cy="1681267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653013" y="6407414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202021" y="916177"/>
            <a:ext cx="11770241" cy="376216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232100" y="4762318"/>
            <a:ext cx="11770241" cy="205151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11589493" y="941078"/>
            <a:ext cx="340612" cy="3705343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Ы</a:t>
            </a:r>
          </a:p>
          <a:p>
            <a:pPr algn="ctr" defTabSz="554466"/>
            <a:endParaRPr lang="ru-RU" sz="1200" dirty="0" smtClean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</a:t>
            </a:r>
          </a:p>
          <a:p>
            <a:pPr algn="ctr" defTabSz="554466"/>
            <a:endParaRPr lang="ru-RU" sz="1200" dirty="0" smtClean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</a:t>
            </a:r>
            <a:endParaRPr lang="ru-RU" sz="1200" dirty="0" smtClean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11187894" y="1689998"/>
            <a:ext cx="359066" cy="631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8295999" y="1845992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8885788" y="5778477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8885762" y="5434279"/>
            <a:ext cx="12509" cy="1269916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8898297" y="6407414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9433915" y="5285417"/>
            <a:ext cx="2329092" cy="64690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Муниципальные органы управления образованием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9433915" y="6154594"/>
            <a:ext cx="2329092" cy="4695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Школы-участника </a:t>
            </a: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PISA-2022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121649" y="5022928"/>
            <a:ext cx="5702586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ctr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 С ЦЕЛЬЮ КОРРЕКТИРОВКИ ДЕЙСТВИЙ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 flipV="1">
            <a:off x="11602729" y="5920109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11464503" y="5847358"/>
            <a:ext cx="0" cy="306459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3"/>
            <a:ext cx="935035" cy="7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1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738997" y="95479"/>
            <a:ext cx="3153207" cy="716652"/>
            <a:chOff x="236088" y="255565"/>
            <a:chExt cx="6041574" cy="123299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660240" y="255565"/>
              <a:ext cx="2617422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285766" y="227316"/>
            <a:ext cx="254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898700" y="326327"/>
            <a:ext cx="5912843" cy="36652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РЕСУРСЫ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3"/>
            <a:ext cx="935035" cy="748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77768" y="2797772"/>
            <a:ext cx="3756025" cy="984879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2019-2021 годов в журнале «Отечественная и зарубежная педагогика</a:t>
            </a:r>
            <a:r>
              <a:rPr lang="ru-RU" sz="20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42261" y="906951"/>
            <a:ext cx="1890619" cy="1798655"/>
            <a:chOff x="5551154" y="499898"/>
            <a:chExt cx="3105937" cy="208002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594248" y="499898"/>
              <a:ext cx="2129974" cy="1846579"/>
            </a:xfrm>
            <a:prstGeom prst="roundRect">
              <a:avLst/>
            </a:prstGeom>
            <a:blipFill rotWithShape="0">
              <a:blip r:embed="rId6" cstate="print"/>
              <a:srcRect/>
              <a:stretch>
                <a:fillRect t="-973" r="-37432" b="1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551154" y="646985"/>
              <a:ext cx="3105937" cy="1932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192597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9182" y="2867450"/>
            <a:ext cx="1779288" cy="1711366"/>
            <a:chOff x="9287411" y="525088"/>
            <a:chExt cx="3312528" cy="213049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714742" y="525088"/>
              <a:ext cx="2529306" cy="1967990"/>
            </a:xfrm>
            <a:prstGeom prst="roundRect">
              <a:avLst/>
            </a:prstGeom>
            <a:blipFill rotWithShape="0">
              <a:blip r:embed="rId7" cstate="print"/>
              <a:srcRect/>
              <a:stretch>
                <a:fillRect l="-21218" t="1" r="-18394" b="-13813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9287411" y="634428"/>
              <a:ext cx="3312528" cy="2021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192597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3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357424" y="1017522"/>
            <a:ext cx="1603314" cy="1587445"/>
            <a:chOff x="6384720" y="1830190"/>
            <a:chExt cx="1603314" cy="158744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870703" y="1830190"/>
              <a:ext cx="1117331" cy="1457839"/>
              <a:chOff x="9483231" y="2999698"/>
              <a:chExt cx="1675996" cy="2186759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9483231" y="2999698"/>
                <a:ext cx="1675996" cy="2186759"/>
              </a:xfrm>
              <a:prstGeom prst="round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Скругленный прямоугольник 4"/>
              <p:cNvSpPr/>
              <p:nvPr/>
            </p:nvSpPr>
            <p:spPr>
              <a:xfrm>
                <a:off x="9565046" y="3081513"/>
                <a:ext cx="1512366" cy="2023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algn="ctr" defTabSz="1037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300" dirty="0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384720" y="1978645"/>
              <a:ext cx="1075541" cy="1438990"/>
              <a:chOff x="4524414" y="2999693"/>
              <a:chExt cx="1613311" cy="2158485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4650892" y="2999693"/>
                <a:ext cx="1486833" cy="2047584"/>
              </a:xfrm>
              <a:prstGeom prst="round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Скругленный прямоугольник 6"/>
              <p:cNvSpPr/>
              <p:nvPr/>
            </p:nvSpPr>
            <p:spPr>
              <a:xfrm>
                <a:off x="4524414" y="3082489"/>
                <a:ext cx="1530514" cy="20756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algn="ctr" defTabSz="103706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300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913840" y="1006100"/>
            <a:ext cx="4410952" cy="1292656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«Мониторинг формирования функциональной грамотности учащихся»: </a:t>
            </a:r>
            <a:r>
              <a:rPr lang="en-US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http://skiv.instrao.ru/</a:t>
            </a:r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8522" y="3146814"/>
            <a:ext cx="4584163" cy="984879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 заданий для </a:t>
            </a:r>
            <a:r>
              <a:rPr lang="ru-RU" sz="20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функциональной </a:t>
            </a:r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грамотности: </a:t>
            </a:r>
            <a:r>
              <a:rPr lang="en-US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https://fg.resh.edu.ru</a:t>
            </a:r>
            <a:r>
              <a:rPr 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38718" y="2705606"/>
            <a:ext cx="11548482" cy="14226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130309" y="906976"/>
            <a:ext cx="0" cy="5306951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043107" y="989591"/>
            <a:ext cx="4148921" cy="1908209"/>
          </a:xfrm>
          <a:prstGeom prst="rect">
            <a:avLst/>
          </a:prstGeom>
          <a:noFill/>
        </p:spPr>
        <p:txBody>
          <a:bodyPr wrap="square" lIns="60954" tIns="30477" rIns="60954" bIns="30477" rtlCol="0">
            <a:spAutoFit/>
          </a:bodyPr>
          <a:lstStyle/>
          <a:p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заданий </a:t>
            </a:r>
            <a:endParaRPr lang="ru-RU" sz="2000" b="1" spc="13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spc="13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(РИД)</a:t>
            </a:r>
          </a:p>
          <a:p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17 СБОРНИКОВ</a:t>
            </a:r>
            <a:br>
              <a:rPr lang="ru-RU" sz="2000" b="1" spc="13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spc="13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33834" y="3803030"/>
            <a:ext cx="4829333" cy="677102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r>
              <a:rPr lang="ru-RU" sz="1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ДОСТУП ПО ССЫЛКАМ: </a:t>
            </a:r>
          </a:p>
          <a:p>
            <a:pPr marL="190481" indent="-190481">
              <a:buFont typeface="Wingdings" panose="05000000000000000000" pitchFamily="2" charset="2"/>
              <a:buChar char="Ø"/>
            </a:pPr>
            <a:r>
              <a:rPr lang="en-US" sz="1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en-US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</a:t>
            </a:r>
            <a:r>
              <a:rPr lang="en-US" sz="1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elibrary.ru/contents.asp?id=47228458</a:t>
            </a:r>
            <a:endParaRPr lang="ru-RU" sz="10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481" indent="-190481">
              <a:buFont typeface="Wingdings" panose="05000000000000000000" pitchFamily="2" charset="2"/>
              <a:buChar char="Ø"/>
            </a:pPr>
            <a:r>
              <a:rPr lang="en-US" sz="1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http://ozp.instrao.ru/images/2021/%D0%B6%D1%83%D1%80%D0%BD%D0%B0%D0%BB/OZP_5_79_%D0%A22_2021_compressed</a:t>
            </a:r>
            <a:r>
              <a:rPr lang="en-US" sz="10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.pd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07459" y="2864301"/>
            <a:ext cx="1982405" cy="1280033"/>
            <a:chOff x="6248400" y="3835400"/>
            <a:chExt cx="1982405" cy="1280033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248400" y="3835400"/>
              <a:ext cx="1016000" cy="1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Скругленный прямоугольник 4"/>
            <p:cNvSpPr/>
            <p:nvPr/>
          </p:nvSpPr>
          <p:spPr>
            <a:xfrm>
              <a:off x="7313999" y="3888527"/>
              <a:ext cx="916806" cy="122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algn="ctr" defTabSz="10074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dirty="0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V="1">
            <a:off x="368489" y="4619715"/>
            <a:ext cx="5691116" cy="54590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18448" y="5866612"/>
            <a:ext cx="5713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https://fipi.ru/otkrytyy-bank-zadaniy-dlya-otsenki-yestestvennonauchnoy-gramotnosti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60645" y="4733874"/>
            <a:ext cx="4226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для оценки естественнонаучной грамотности (VII-IX классы)</a:t>
            </a:r>
            <a:endParaRPr lang="ru-RU" sz="20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155575" y="-1444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xn--80ad0ahft7a4bk.xn--p1ai/images/images/News/FIPI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6"/>
          <a:stretch/>
        </p:blipFill>
        <p:spPr bwMode="auto">
          <a:xfrm>
            <a:off x="586881" y="4724191"/>
            <a:ext cx="914401" cy="1159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74804" y="4716620"/>
            <a:ext cx="58266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УЧИТЕЛЮ:</a:t>
            </a: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Видеорекомендации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на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«Единое содержание общего образования» </a:t>
            </a:r>
            <a:r>
              <a:rPr lang="en-US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://edsoo.ru</a:t>
            </a:r>
            <a:r>
              <a:rPr lang="en-US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/</a:t>
            </a:r>
            <a:r>
              <a:rPr lang="en-US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содержат конкретные задачи педагогам на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</a:t>
            </a:r>
            <a:endParaRPr lang="en-US" sz="14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ответов на </a:t>
            </a:r>
            <a:r>
              <a:rPr lang="ru-RU" sz="1400" b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педагогов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еженедельным  задачам</a:t>
            </a:r>
            <a:endParaRPr lang="en-US" sz="14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 на портале РЭШ </a:t>
            </a:r>
            <a:r>
              <a:rPr lang="en-US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https://resh.edu.ru</a:t>
            </a:r>
            <a:r>
              <a:rPr lang="en-US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/</a:t>
            </a:r>
            <a:r>
              <a:rPr lang="en-US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работе (февраль), итоговая диагностика (апрель)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6223028" y="4592420"/>
            <a:ext cx="5778499" cy="27297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2" t="23129" r="11508" b="12612"/>
          <a:stretch/>
        </p:blipFill>
        <p:spPr bwMode="auto">
          <a:xfrm>
            <a:off x="7556426" y="35510"/>
            <a:ext cx="4635601" cy="68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827032" y="97234"/>
            <a:ext cx="3293766" cy="714901"/>
            <a:chOff x="404773" y="258578"/>
            <a:chExt cx="6310889" cy="122998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73" y="258578"/>
              <a:ext cx="3656208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098239" y="271951"/>
              <a:ext cx="2617423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285766" y="227316"/>
            <a:ext cx="254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62053" y="307640"/>
            <a:ext cx="5839991" cy="36652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ЗАДАЧИ при подготовке к </a:t>
            </a:r>
            <a:r>
              <a:rPr lang="en-US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 - 2022</a:t>
            </a:r>
            <a:endParaRPr lang="ru-RU" sz="17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3"/>
            <a:ext cx="935035" cy="7481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43039" y="1177830"/>
            <a:ext cx="6950147" cy="539280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9415" y="1805662"/>
            <a:ext cx="6903758" cy="44879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базу данных учителей и обучающихся, отобранных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основном этапе исследования PISA-2022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входное (февраль) и итоговое (первая декада апреля) тестирование (самодиагностика)</a:t>
            </a: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участие учителей в еженедельных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Института стратегии развития  РАО и контроль выполнения учителями еженедельных заданий</a:t>
            </a: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включение в программы повышения квалификации региональных ИРО модулей по методике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встраивания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по формированию функциональной грамотности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методику ведения предмета</a:t>
            </a: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пул региональных методистов, закрепить их за школами, организовать взаимодействие «методист-учитель»</a:t>
            </a:r>
          </a:p>
          <a:p>
            <a:pPr marL="173271" lvl="0" indent="-173271" defTabSz="55446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тренировочные мероприятия для обучающихся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https://fg.resh.edu.ru/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Продумать систему мотивации:                Директора</a:t>
            </a:r>
          </a:p>
          <a:p>
            <a:pPr defTabSz="554466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Учителя</a:t>
            </a:r>
          </a:p>
          <a:p>
            <a:pPr defTabSz="554466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Методиста</a:t>
            </a:r>
          </a:p>
          <a:p>
            <a:pPr defTabSz="554466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Школьника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46179" y="1188253"/>
            <a:ext cx="6946992" cy="41626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ДОСТИЧЬ «500+»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91637" y="5072345"/>
            <a:ext cx="0" cy="1226420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27421" y="5380085"/>
            <a:ext cx="561114" cy="15809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27791" y="5383202"/>
            <a:ext cx="561115" cy="256515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27795" y="5395894"/>
            <a:ext cx="561114" cy="49817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045414" y="5419613"/>
            <a:ext cx="561114" cy="644758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2" t="23129" r="11508" b="12612"/>
          <a:stretch/>
        </p:blipFill>
        <p:spPr bwMode="auto">
          <a:xfrm>
            <a:off x="7556426" y="35510"/>
            <a:ext cx="4635601" cy="68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963025" y="97255"/>
            <a:ext cx="3184048" cy="674295"/>
            <a:chOff x="404773" y="258578"/>
            <a:chExt cx="6368302" cy="122998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73" y="258578"/>
              <a:ext cx="3656208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040827" y="271954"/>
              <a:ext cx="2732248" cy="117897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08253" y="164763"/>
            <a:ext cx="8045275" cy="597353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en-US" sz="18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800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международное исследование </a:t>
            </a:r>
            <a:r>
              <a:rPr lang="ru-RU" sz="1800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</a:t>
            </a:r>
            <a:endParaRPr lang="en-US" sz="1800" cap="all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54466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года, возраст обучающихся – 15 лет</a:t>
            </a:r>
            <a:endParaRPr lang="ru-RU" sz="1400" cap="all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3"/>
            <a:ext cx="935035" cy="748115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23901" y="1546850"/>
            <a:ext cx="7105650" cy="405199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Российской Федерации в исследовании PISA*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675" y="857275"/>
            <a:ext cx="771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направление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PISA-2022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МАТЕМАТИЧЕСКАЯ ГРАМОТНОСТЬ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область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PISA-2022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КРЕАТИВНОЕ МЫШЛЕНИЕ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http://educomm.iro.perm.ru/storage/publications/thumb/ef/60ba1d921f8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79" y="2619400"/>
            <a:ext cx="26765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8953500" y="1571712"/>
            <a:ext cx="1905000" cy="774531"/>
          </a:xfrm>
          <a:prstGeom prst="rect">
            <a:avLst/>
          </a:prstGeom>
          <a:solidFill>
            <a:srgbClr val="FFFFFF"/>
          </a:solidFill>
          <a:ln w="19050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6348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53277" y="5557183"/>
            <a:ext cx="4905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*Результаты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PISA позволяют определить, изменилось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российского образования с позиций международных стандартов, основанных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подходе, а также в каком направлении следует совершенствовать российское образование для повышения конкурентоспособности выпускников российских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105901" y="693490"/>
            <a:ext cx="3086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https://pisa2022-maths.oecd.org/#Overview</a:t>
            </a:r>
            <a:endParaRPr lang="ru-RU" sz="12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73852455"/>
              </p:ext>
            </p:extLst>
          </p:nvPr>
        </p:nvGraphicFramePr>
        <p:xfrm>
          <a:off x="352425" y="2200275"/>
          <a:ext cx="7629524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33428" y="1951107"/>
            <a:ext cx="67437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 среди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стран-участниц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баллов)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7194" y="4761088"/>
            <a:ext cx="893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sz="1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«500+»</a:t>
            </a:r>
            <a:endParaRPr lang="ru-RU" sz="1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mosintseva-mv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55" y="4854198"/>
            <a:ext cx="1112760" cy="7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74891" y="983947"/>
            <a:ext cx="2724974" cy="282616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1444" y="945583"/>
            <a:ext cx="2865081" cy="286452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09325" y="998904"/>
            <a:ext cx="2563610" cy="28111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43288" y="933807"/>
            <a:ext cx="2329092" cy="287630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919970" y="288639"/>
            <a:ext cx="5833496" cy="36652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СУБЪЕКТОВ РОССИЙСКОЙ ФЕДЕРАЦИИ</a:t>
            </a:r>
            <a:endParaRPr lang="ru-RU" sz="17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4892" y="933782"/>
            <a:ext cx="2724974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ЦЕНТРАЛЬНЫЙ 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81444" y="933782"/>
            <a:ext cx="2865081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СЕВЕРО-ЗАПАДНЫЙ 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09325" y="933782"/>
            <a:ext cx="2563610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ЮЖНЫЙ 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43288" y="933782"/>
            <a:ext cx="2329092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СЕВЕРО-КАВКАЗСКИЙ 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931" y="2366223"/>
            <a:ext cx="1524836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445" y="1651313"/>
            <a:ext cx="11597483" cy="48743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50801" y="1688662"/>
            <a:ext cx="11667784" cy="3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муниципальных образований в международном исследовании </a:t>
            </a:r>
            <a:r>
              <a:rPr lang="en-US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</a:t>
            </a:r>
            <a:r>
              <a:rPr lang="ru-RU" sz="17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58289" y="2355892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3839497" y="2370621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6912191" y="2323463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9733316" y="2306869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0" name="AutoShape 2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94348" y="-87602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1" name="AutoShape 4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186768" y="4813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738997" y="95479"/>
            <a:ext cx="3153207" cy="716652"/>
            <a:chOff x="236088" y="255565"/>
            <a:chExt cx="6041574" cy="1232993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3660240" y="255565"/>
              <a:ext cx="2617422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131924" y="2339829"/>
            <a:ext cx="762418" cy="144098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96432" y="2348600"/>
            <a:ext cx="1700358" cy="97931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96790" y="2322201"/>
            <a:ext cx="76241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38388" y="2306869"/>
            <a:ext cx="1740659" cy="116763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Калмыкия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45187" y="2298775"/>
            <a:ext cx="762418" cy="97931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562540" y="2319368"/>
            <a:ext cx="1740659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Дагестан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Ингушетия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Республика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086807" y="2349285"/>
            <a:ext cx="76241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89033" y="3960808"/>
            <a:ext cx="2724974" cy="282616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74317" y="3922444"/>
            <a:ext cx="2865081" cy="286452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612833" y="3975765"/>
            <a:ext cx="2563610" cy="28111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557429" y="3910668"/>
            <a:ext cx="2329092" cy="287630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89034" y="3910643"/>
            <a:ext cx="2724974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ПРИВОЛЖСКИЙ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74317" y="3910643"/>
            <a:ext cx="2865081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УРАЛЬСКИЙ 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612833" y="3910643"/>
            <a:ext cx="2563610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СИБИРСКИЙ 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557429" y="3910643"/>
            <a:ext cx="2329092" cy="6469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ДАЛЬНЕВОСТОЧНЫЙ</a:t>
            </a:r>
          </a:p>
          <a:p>
            <a:pPr algn="ctr" defTabSz="554466"/>
            <a:r>
              <a:rPr lang="ru-RU" sz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08100" y="5215513"/>
            <a:ext cx="1881119" cy="174876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Мордовия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Удмуртская Республика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7587" y="4628177"/>
            <a:ext cx="11597483" cy="471632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264943" y="4665523"/>
            <a:ext cx="11667784" cy="3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муниципальных образований в международном исследовании </a:t>
            </a:r>
            <a:r>
              <a:rPr lang="en-US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</a:t>
            </a:r>
            <a:r>
              <a:rPr lang="ru-RU" sz="17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ru-RU" sz="17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Стрелка вниз 73"/>
          <p:cNvSpPr/>
          <p:nvPr/>
        </p:nvSpPr>
        <p:spPr>
          <a:xfrm>
            <a:off x="472431" y="5215785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3587814" y="5219886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6915701" y="5236523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9733318" y="5216015"/>
            <a:ext cx="138633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6065" y="5210361"/>
            <a:ext cx="762418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81442" y="5219860"/>
            <a:ext cx="170035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189670" y="5203371"/>
            <a:ext cx="762418" cy="671543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630875" y="5224630"/>
            <a:ext cx="1740659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Хакасия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570188" y="5205461"/>
            <a:ext cx="1740659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Амурская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100948" y="5198553"/>
            <a:ext cx="762418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357781" y="5218273"/>
            <a:ext cx="762418" cy="144098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208478" y="251763"/>
            <a:ext cx="25412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49664" y="95483"/>
            <a:ext cx="935035" cy="7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2" t="23129" r="11508" b="12612"/>
          <a:stretch/>
        </p:blipFill>
        <p:spPr bwMode="auto">
          <a:xfrm>
            <a:off x="7556426" y="35510"/>
            <a:ext cx="4635601" cy="68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78206227"/>
              </p:ext>
            </p:extLst>
          </p:nvPr>
        </p:nvGraphicFramePr>
        <p:xfrm>
          <a:off x="963432" y="876285"/>
          <a:ext cx="7521446" cy="565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827032" y="97234"/>
            <a:ext cx="3293766" cy="714901"/>
            <a:chOff x="404773" y="258578"/>
            <a:chExt cx="6310889" cy="1229980"/>
          </a:xfrm>
        </p:grpSpPr>
        <p:pic>
          <p:nvPicPr>
            <p:cNvPr id="6" name="Picture 2">
              <a:extLst>
                <a:ext uri="{FF2B5EF4-FFF2-40B4-BE49-F238E27FC236}">
                  <a16:creationId xmlns="" xmlns:a16="http://schemas.microsoft.com/office/drawing/2014/main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73" y="258578"/>
              <a:ext cx="3656208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098239" y="271951"/>
              <a:ext cx="2617423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6285766" y="227316"/>
            <a:ext cx="254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898700" y="231444"/>
            <a:ext cx="5912843" cy="36652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ОБРАЗОВАТЕЛЬНЫЕ ОРГАНИЗАЦИИ</a:t>
            </a:r>
            <a:endParaRPr lang="ru-RU" sz="17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28397" y="95483"/>
            <a:ext cx="935035" cy="7481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121821" y="3188659"/>
            <a:ext cx="756045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(27%)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87583" y="2273954"/>
            <a:ext cx="756045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(5%)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0155" y="3158166"/>
            <a:ext cx="756045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(25%)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34104" y="5769629"/>
            <a:ext cx="756045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(43%)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2" t="23129" r="11508" b="12612"/>
          <a:stretch/>
        </p:blipFill>
        <p:spPr bwMode="auto">
          <a:xfrm>
            <a:off x="7556426" y="35510"/>
            <a:ext cx="4635601" cy="68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994;p114"/>
          <p:cNvSpPr/>
          <p:nvPr/>
        </p:nvSpPr>
        <p:spPr>
          <a:xfrm>
            <a:off x="1037200" y="1331566"/>
            <a:ext cx="6984776" cy="732940"/>
          </a:xfrm>
          <a:prstGeom prst="rect">
            <a:avLst/>
          </a:prstGeom>
          <a:ln w="19050">
            <a:solidFill>
              <a:srgbClr val="7D6F9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10" tIns="91410" rIns="91410" bIns="91410" anchor="ctr" anchorCtr="0">
            <a:noAutofit/>
          </a:bodyPr>
          <a:lstStyle/>
          <a:p>
            <a:r>
              <a:rPr lang="ru-RU" sz="2000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Для региональных и муниципальных управленческих команд разработаны инструменты управления</a:t>
            </a:r>
            <a:endParaRPr lang="ru-RU" sz="20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61156" y="2694146"/>
            <a:ext cx="6969968" cy="3762110"/>
            <a:chOff x="2485293" y="2703090"/>
            <a:chExt cx="6969968" cy="3762110"/>
          </a:xfrm>
        </p:grpSpPr>
        <p:pic>
          <p:nvPicPr>
            <p:cNvPr id="6" name="Picture 2" descr="https://cdn2.iconfinder.com/data/icons/toolbar-signs-3/512/approve_approved_security-51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94" y="2787506"/>
              <a:ext cx="578351" cy="57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s://cdn2.iconfinder.com/data/icons/toolbar-signs-3/512/approve_approved_security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93" y="3822989"/>
              <a:ext cx="578351" cy="57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cdn2.iconfinder.com/data/icons/toolbar-signs-3/512/approve_approved_security-512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827" y="5802435"/>
              <a:ext cx="578351" cy="57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Google Shape;1994;p114"/>
            <p:cNvSpPr/>
            <p:nvPr/>
          </p:nvSpPr>
          <p:spPr>
            <a:xfrm>
              <a:off x="3211117" y="5718019"/>
              <a:ext cx="6244144" cy="747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14300" dist="47625" dir="7380000" algn="bl" rotWithShape="0">
                <a:srgbClr val="434343">
                  <a:alpha val="37250"/>
                </a:srgbClr>
              </a:outerShdw>
            </a:effectLst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 algn="just"/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ЧЕК-ЛИСТЫ самодиагностики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готовности к формированию  функциональной грамотности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обучающихся (региональный, муниципальный уровень и уровень образовательной организации) </a:t>
              </a:r>
              <a:endPara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Google Shape;1994;p114"/>
            <p:cNvSpPr/>
            <p:nvPr/>
          </p:nvSpPr>
          <p:spPr>
            <a:xfrm>
              <a:off x="3211117" y="3701360"/>
              <a:ext cx="6244144" cy="8216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14300" dist="47625" dir="7380000" algn="bl" rotWithShape="0">
                <a:srgbClr val="434343">
                  <a:alpha val="37250"/>
                </a:srgbClr>
              </a:outerShdw>
            </a:effectLst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 algn="just"/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Методические рекомендации по разработке планов мероприятий субъектов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Российской Федерации по формированию и оценке функциональной грамотности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обучающихся</a:t>
              </a:r>
              <a:endPara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1994;p114"/>
            <p:cNvSpPr/>
            <p:nvPr/>
          </p:nvSpPr>
          <p:spPr>
            <a:xfrm>
              <a:off x="3211117" y="2703090"/>
              <a:ext cx="6244144" cy="747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14300" dist="47625" dir="7380000" algn="bl" rotWithShape="0">
                <a:srgbClr val="434343">
                  <a:alpha val="37250"/>
                </a:srgbClr>
              </a:outerShdw>
            </a:effectLst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 algn="just"/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Типовой план мероприятий для разработки субъектами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Российской Федерации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региональных планов по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формированию и оценке функциональной грамотности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обучающихся</a:t>
              </a:r>
              <a:endPara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2" descr="https://cdn2.iconfinder.com/data/icons/toolbar-signs-3/512/approve_approved_security-51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293" y="4825592"/>
              <a:ext cx="578351" cy="57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oogle Shape;1994;p114"/>
            <p:cNvSpPr/>
            <p:nvPr/>
          </p:nvSpPr>
          <p:spPr>
            <a:xfrm>
              <a:off x="3211116" y="4741176"/>
              <a:ext cx="6244144" cy="747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114300" dist="47625" dir="7380000" algn="bl" rotWithShape="0">
                <a:srgbClr val="434343">
                  <a:alpha val="37250"/>
                </a:srgbClr>
              </a:outerShdw>
            </a:effectLst>
          </p:spPr>
          <p:txBody>
            <a:bodyPr spcFirstLastPara="1" wrap="square" lIns="91410" tIns="91410" rIns="91410" bIns="91410" anchor="ctr" anchorCtr="0">
              <a:noAutofit/>
            </a:bodyPr>
            <a:lstStyle/>
            <a:p>
              <a:pPr algn="just"/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Критерии и показатели оценки качества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разработанных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планов мероприятий </a:t>
              </a:r>
              <a:r>
                <a:rPr lang="ru-RU" sz="1500" dirty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субъектов Российской Федерации по формированию и оценке функциональной грамотности </a:t>
              </a:r>
              <a:r>
                <a:rPr lang="ru-RU" sz="1500" dirty="0" smtClean="0">
                  <a:solidFill>
                    <a:srgbClr val="4472C4">
                      <a:lumMod val="50000"/>
                    </a:srgbClr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обучающихся</a:t>
              </a:r>
              <a:endParaRPr lang="ru-RU" sz="15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Название 1"/>
          <p:cNvSpPr txBox="1">
            <a:spLocks/>
          </p:cNvSpPr>
          <p:nvPr/>
        </p:nvSpPr>
        <p:spPr>
          <a:xfrm>
            <a:off x="837472" y="121077"/>
            <a:ext cx="8611072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sz="2000" b="1" dirty="0">
                <a:solidFill>
                  <a:srgbClr val="660066"/>
                </a:solidFill>
                <a:latin typeface="PF Din Text Cond Pro Medium"/>
                <a:ea typeface="Verdana" panose="020B0604030504040204" pitchFamily="34" charset="0"/>
              </a:rPr>
              <a:t>СОПРОВОЖДЕНИЕ РЕГИОНАЛЬНЫХ УПРАВЛЕНЧЕСКИХ КОМАНД</a:t>
            </a:r>
          </a:p>
          <a:p>
            <a:r>
              <a:rPr lang="ru-RU" sz="2000" b="1" dirty="0">
                <a:solidFill>
                  <a:srgbClr val="660066"/>
                </a:solidFill>
                <a:latin typeface="PF Din Text Cond Pro Medium"/>
                <a:ea typeface="Verdana" panose="020B0604030504040204" pitchFamily="34" charset="0"/>
              </a:rPr>
              <a:t>по достижению новых результатов функциональной грамотности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72592" y="95483"/>
            <a:ext cx="935035" cy="7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F46E483B-011F-46FD-9B04-755AB48F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4" y="6339589"/>
            <a:ext cx="1141594" cy="3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9772" y="148755"/>
            <a:ext cx="11982095" cy="776817"/>
          </a:xfrm>
          <a:prstGeom prst="rect">
            <a:avLst/>
          </a:prstGeom>
          <a:noFill/>
        </p:spPr>
        <p:txBody>
          <a:bodyPr vert="horz" lIns="91426" tIns="45718" rIns="91426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РЕЗУЛЬТАТИВНОСТЬ РАБОТЫ СУБЪЕКТОВ РФ</a:t>
            </a:r>
            <a:endParaRPr lang="ru-RU" sz="2500" b="1" dirty="0">
              <a:solidFill>
                <a:srgbClr val="660033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 портале «Электронный банк заданий для оценки функциональной грамотности» </a:t>
            </a:r>
            <a:endParaRPr lang="ru-RU" sz="2000" b="1" dirty="0">
              <a:solidFill>
                <a:srgbClr val="660033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5923"/>
              </p:ext>
            </p:extLst>
          </p:nvPr>
        </p:nvGraphicFramePr>
        <p:xfrm>
          <a:off x="814101" y="1484534"/>
          <a:ext cx="3733897" cy="337490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69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4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451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77,70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485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Вологодская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75,46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1203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71,91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Приморский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69,87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68,97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641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67,97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67,43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Орловская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66,94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1374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Ненецкий автономный 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64,45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955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61,04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8684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60,68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Калужская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59,88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Коми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59,30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9507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Тульская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59,13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0601">
                <a:tc>
                  <a:txBody>
                    <a:bodyPr/>
                    <a:lstStyle/>
                    <a:p>
                      <a:pPr marL="0" algn="l" defTabSz="914309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09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59,06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9941"/>
              </p:ext>
            </p:extLst>
          </p:nvPr>
        </p:nvGraphicFramePr>
        <p:xfrm>
          <a:off x="8040236" y="2053798"/>
          <a:ext cx="3150928" cy="468058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95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53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Архангельская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39,63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Тамбовская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38,64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Саратовская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38,45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37,42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Красноярский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37,14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6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36,31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Хакасия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35,66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Курганская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35,61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33,50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Свердловская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33,50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Пензенская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33,06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Алтай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32,10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Мурманская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32,07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31,57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28,85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Ханты-Мансийский АО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27,59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Дагестан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26,56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Адыгея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25,52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Амурская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20,74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Калмыкия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20,69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005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Астраханская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15,89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2" name="Google Shape;1994;p114"/>
          <p:cNvSpPr/>
          <p:nvPr/>
        </p:nvSpPr>
        <p:spPr>
          <a:xfrm>
            <a:off x="570479" y="925572"/>
            <a:ext cx="6019149" cy="32478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10" tIns="91410" rIns="91410" bIns="91410" anchor="ctr" anchorCtr="0">
            <a:noAutofit/>
          </a:bodyPr>
          <a:lstStyle/>
          <a:p>
            <a:pPr algn="just"/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Доля обучающихся, завершивших тестирование (%)</a:t>
            </a:r>
            <a:endParaRPr lang="ru-RU" sz="2000" dirty="0">
              <a:solidFill>
                <a:srgbClr val="66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1259" y="797777"/>
            <a:ext cx="3369657" cy="861770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6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36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20.01.2022) </a:t>
            </a:r>
            <a:endParaRPr lang="ru-RU" sz="1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62288"/>
              </p:ext>
            </p:extLst>
          </p:nvPr>
        </p:nvGraphicFramePr>
        <p:xfrm>
          <a:off x="4939655" y="1742820"/>
          <a:ext cx="2672745" cy="37795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64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0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47,39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Тыва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46,37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Ставропольский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46,08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Севастополь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45,56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Карелия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45,18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Бурятия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45,09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Тверская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44,67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41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Забайкальский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44,66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Марий Эл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42,98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6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42,62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6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42,53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42,42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Ульяновская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42,17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Томская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41,74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8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Хабаровский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40,70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4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Крым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40,08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1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" y="134319"/>
            <a:ext cx="583733" cy="49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776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565202" y="97457"/>
            <a:ext cx="9442830" cy="6532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95507"/>
            <a:r>
              <a:rPr lang="ru-RU" sz="1800" cap="all" dirty="0" smtClean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РЕЗУЛЬТАТЫ ВЫПОЛНЕНИЯ РАБОТ: </a:t>
            </a:r>
          </a:p>
          <a:p>
            <a:pPr defTabSz="995507"/>
            <a:r>
              <a:rPr lang="ru-RU" sz="1800" cap="all" dirty="0" smtClean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МАТЕМАТИЧЕСКАЯ ГРАМОТНОСТЬ</a:t>
            </a:r>
            <a:endParaRPr lang="ru-RU" sz="1800" cap="all" dirty="0">
              <a:solidFill>
                <a:prstClr val="white"/>
              </a:solidFill>
              <a:latin typeface="PF Din Text Cond Pro Medium"/>
              <a:ea typeface="Verdan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88337627"/>
              </p:ext>
            </p:extLst>
          </p:nvPr>
        </p:nvGraphicFramePr>
        <p:xfrm>
          <a:off x="469924" y="1004458"/>
          <a:ext cx="7521446" cy="565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820342" y="-10266"/>
            <a:ext cx="43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95507"/>
            <a:r>
              <a:rPr lang="ru-RU" sz="1800" dirty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  <a:cs typeface="Times New Roman" panose="02020603050405020304" pitchFamily="18" charset="0"/>
              </a:rPr>
              <a:t>«Электронный банк заданий для оценки функциональной грамотности»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6164" y="1042703"/>
            <a:ext cx="3369657" cy="615549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20.01.2022) </a:t>
            </a:r>
            <a:endParaRPr lang="ru-RU" sz="1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565202" y="97457"/>
            <a:ext cx="9442830" cy="6532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defTabSz="995507"/>
            <a:r>
              <a:rPr lang="ru-RU" sz="1800" cap="all" dirty="0" smtClean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РЕЗУЛЬТАТЫ ВЫПОЛНЕНИЯ РАБОТ: </a:t>
            </a:r>
          </a:p>
          <a:p>
            <a:pPr defTabSz="995507"/>
            <a:r>
              <a:rPr lang="ru-RU" sz="1800" cap="all" dirty="0" smtClean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</a:rPr>
              <a:t>ЧИТАТЕЛЬСКАЯ ГРАМОТНОСТЬ</a:t>
            </a:r>
            <a:endParaRPr lang="ru-RU" sz="1800" cap="all" dirty="0">
              <a:solidFill>
                <a:prstClr val="white"/>
              </a:solidFill>
              <a:latin typeface="PF Din Text Cond Pro Medium"/>
              <a:ea typeface="Verdana" panose="020B060403050404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8160754"/>
              </p:ext>
            </p:extLst>
          </p:nvPr>
        </p:nvGraphicFramePr>
        <p:xfrm>
          <a:off x="545234" y="960243"/>
          <a:ext cx="7521446" cy="5659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20342" y="-10266"/>
            <a:ext cx="4351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95507"/>
            <a:r>
              <a:rPr lang="ru-RU" sz="1800" dirty="0">
                <a:solidFill>
                  <a:prstClr val="white"/>
                </a:solidFill>
                <a:latin typeface="PF Din Text Cond Pro Medium"/>
                <a:ea typeface="Verdana" panose="020B0604030504040204" pitchFamily="34" charset="0"/>
                <a:cs typeface="Times New Roman" panose="02020603050405020304" pitchFamily="18" charset="0"/>
              </a:rPr>
              <a:t>«Электронный банк заданий для оценки функциональной грамотности»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2264" y="930236"/>
            <a:ext cx="3369657" cy="615549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20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состоянию на 20.01.2022) </a:t>
            </a:r>
            <a:endParaRPr lang="ru-RU" sz="14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09642" y="1558854"/>
            <a:ext cx="2998989" cy="426229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1102220" y="97237"/>
            <a:ext cx="6912740" cy="720464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algn="ctr" defTabSz="554466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государственной политики и управления в сфере общего образования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9276" y="3432609"/>
            <a:ext cx="2899671" cy="177953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вебинары</a:t>
            </a: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Видеорекомендации</a:t>
            </a: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методические рекомендации</a:t>
            </a:r>
          </a:p>
          <a:p>
            <a:pPr marL="173271" indent="-173271" defTabSz="554466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41476" y="2776538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0" name="AutoShape 2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94348" y="-87602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1" name="AutoShape 4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186768" y="4813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0344905" y="71490"/>
            <a:ext cx="1732912" cy="443812"/>
            <a:chOff x="864285" y="-205115"/>
            <a:chExt cx="8017011" cy="1693673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85" y="-205115"/>
              <a:ext cx="5266852" cy="1693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5290460" y="-88736"/>
              <a:ext cx="3590836" cy="1409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1800" b="1" kern="0" dirty="0" smtClean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8014963" y="98296"/>
            <a:ext cx="4013555" cy="110077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022120" y="104847"/>
            <a:ext cx="3855234" cy="104087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«дорожных карт»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Заслушивание школ «красной зоны»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02220" y="97229"/>
            <a:ext cx="6912740" cy="110184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02224" y="791873"/>
            <a:ext cx="6912739" cy="27399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ctr" defTabSz="554466">
              <a:lnSpc>
                <a:spcPts val="168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ОРГАНИЗАЦИОННО-УПРАВЛЕНЧЕСКИЙ КОНТРОЛЬ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167188" y="95483"/>
            <a:ext cx="935035" cy="74811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613914" y="1558829"/>
            <a:ext cx="1481254" cy="116906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ИСРО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27044" y="1574994"/>
            <a:ext cx="1381560" cy="1152907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ФИПИ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850226" y="4035308"/>
            <a:ext cx="615638" cy="363226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9944025" y="4865038"/>
            <a:ext cx="400883" cy="233837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0344933" y="4865038"/>
            <a:ext cx="493977" cy="233837"/>
          </a:xfrm>
          <a:prstGeom prst="straightConnector1">
            <a:avLst/>
          </a:prstGeom>
          <a:ln w="19050">
            <a:solidFill>
              <a:srgbClr val="66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613914" y="5821147"/>
            <a:ext cx="7035956" cy="352367"/>
          </a:xfrm>
          <a:prstGeom prst="rect">
            <a:avLst/>
          </a:prstGeom>
          <a:solidFill>
            <a:srgbClr val="FFCCF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Адресная методическая помощь школам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034264" y="1856468"/>
            <a:ext cx="370039" cy="44071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5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4650909" y="1558853"/>
            <a:ext cx="2998989" cy="426229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746547" y="3012735"/>
            <a:ext cx="2672447" cy="2764423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 региональных методистов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методистов со школами</a:t>
            </a: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Еженедельный мониторинг исполнения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 поставленных перед ними задач </a:t>
            </a: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повышения квалификации (региональные ИРО)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Стрелка вниз 102"/>
          <p:cNvSpPr/>
          <p:nvPr/>
        </p:nvSpPr>
        <p:spPr>
          <a:xfrm>
            <a:off x="6082747" y="2776537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655181" y="1558828"/>
            <a:ext cx="1481254" cy="116906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7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АКАДЕМИЯ</a:t>
            </a:r>
            <a:endParaRPr lang="ru-RU" sz="17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268311" y="1574989"/>
            <a:ext cx="1381560" cy="1152907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ИСРО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066006" y="1856467"/>
            <a:ext cx="370039" cy="44071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5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8845440" y="1557659"/>
            <a:ext cx="2998989" cy="461585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856803" y="3337985"/>
            <a:ext cx="3080633" cy="236431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285750" indent="-2857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тренировки по материалам банка заданий функциональной грамотности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5544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Контрольные работы</a:t>
            </a:r>
          </a:p>
          <a:p>
            <a:pPr defTabSz="554466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(входное тестирование,  </a:t>
            </a:r>
          </a:p>
          <a:p>
            <a:pPr defTabSz="554466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самодиагностика)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54466">
              <a:lnSpc>
                <a:spcPct val="60000"/>
              </a:lnSpc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54466">
              <a:lnSpc>
                <a:spcPct val="60000"/>
              </a:lnSpc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54466">
              <a:lnSpc>
                <a:spcPct val="60000"/>
              </a:lnSpc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54466">
              <a:lnSpc>
                <a:spcPct val="60000"/>
              </a:lnSpc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		      апрель</a:t>
            </a:r>
          </a:p>
          <a:p>
            <a:pPr defTabSz="554466">
              <a:lnSpc>
                <a:spcPct val="60000"/>
              </a:lnSpc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(первая декада)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Стрелка вниз 108"/>
          <p:cNvSpPr/>
          <p:nvPr/>
        </p:nvSpPr>
        <p:spPr>
          <a:xfrm>
            <a:off x="10177499" y="2822775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0344905" y="1565717"/>
            <a:ext cx="1481254" cy="116906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ИСРО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845411" y="1573249"/>
            <a:ext cx="1381560" cy="1152907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ФИЦТО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0159539" y="1857062"/>
            <a:ext cx="370039" cy="44071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25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3" name="Стрелка вправо 112"/>
          <p:cNvSpPr/>
          <p:nvPr/>
        </p:nvSpPr>
        <p:spPr>
          <a:xfrm>
            <a:off x="7993838" y="4035308"/>
            <a:ext cx="615638" cy="363226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66184" y="1449241"/>
            <a:ext cx="11662332" cy="513117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Стрелка вниз 114"/>
          <p:cNvSpPr/>
          <p:nvPr/>
        </p:nvSpPr>
        <p:spPr>
          <a:xfrm>
            <a:off x="2016987" y="1294188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16" name="Стрелка вниз 115"/>
          <p:cNvSpPr/>
          <p:nvPr/>
        </p:nvSpPr>
        <p:spPr>
          <a:xfrm>
            <a:off x="6070183" y="1297629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17" name="Стрелка вниз 116"/>
          <p:cNvSpPr/>
          <p:nvPr/>
        </p:nvSpPr>
        <p:spPr>
          <a:xfrm>
            <a:off x="10155628" y="1291786"/>
            <a:ext cx="254337" cy="148959"/>
          </a:xfrm>
          <a:prstGeom prst="downArrow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</TotalTime>
  <Words>1450</Words>
  <Application>Microsoft Office PowerPoint</Application>
  <PresentationFormat>Широкоэкранный</PresentationFormat>
  <Paragraphs>408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Muller Bold</vt:lpstr>
      <vt:lpstr>PF Din Text Cond Pro Medium</vt:lpstr>
      <vt:lpstr>Tahoma</vt:lpstr>
      <vt:lpstr>Times New Roman</vt:lpstr>
      <vt:lpstr>Verdana</vt:lpstr>
      <vt:lpstr>Wingdings</vt:lpstr>
      <vt:lpstr>9_Тема Office</vt:lpstr>
      <vt:lpstr>10_Тема Office</vt:lpstr>
      <vt:lpstr>11_Тема Office</vt:lpstr>
      <vt:lpstr>13_Тема Office</vt:lpstr>
      <vt:lpstr>2_Тема Office</vt:lpstr>
      <vt:lpstr>Тема Office</vt:lpstr>
      <vt:lpstr>12_Тема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Суханова Ольга Николаевна</dc:creator>
  <cp:lastModifiedBy>user</cp:lastModifiedBy>
  <cp:revision>215</cp:revision>
  <cp:lastPrinted>2022-01-27T12:07:19Z</cp:lastPrinted>
  <dcterms:created xsi:type="dcterms:W3CDTF">2021-10-20T18:23:36Z</dcterms:created>
  <dcterms:modified xsi:type="dcterms:W3CDTF">2022-02-02T14:09:34Z</dcterms:modified>
</cp:coreProperties>
</file>