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6" r:id="rId9"/>
    <p:sldId id="271" r:id="rId10"/>
    <p:sldId id="267" r:id="rId11"/>
    <p:sldId id="268" r:id="rId12"/>
    <p:sldId id="269" r:id="rId13"/>
    <p:sldId id="277" r:id="rId14"/>
    <p:sldId id="276" r:id="rId15"/>
    <p:sldId id="272" r:id="rId16"/>
    <p:sldId id="275" r:id="rId17"/>
    <p:sldId id="278" r:id="rId18"/>
    <p:sldId id="274" r:id="rId19"/>
    <p:sldId id="280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6" autoAdjust="0"/>
  </p:normalViewPr>
  <p:slideViewPr>
    <p:cSldViewPr>
      <p:cViewPr varScale="1">
        <p:scale>
          <a:sx n="57" d="100"/>
          <a:sy n="57" d="100"/>
        </p:scale>
        <p:origin x="-7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52260C-9BEC-4E96-ACC4-0BFC41E7F0B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E777F1-4962-4041-ACD9-7C18BE6CB80F}">
      <dgm:prSet phldrT="[Текст]" custT="1"/>
      <dgm:spPr>
        <a:solidFill>
          <a:schemeClr val="accent3"/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4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Оригинальная авторская  концепция</a:t>
          </a:r>
          <a:endParaRPr lang="ru-RU" sz="4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E45D0-2AB9-414F-9BE8-B61EC7DFC6B5}" type="parTrans" cxnId="{442CCB37-76DF-44CF-B8B3-CEB5C6AE4BA1}">
      <dgm:prSet/>
      <dgm:spPr/>
      <dgm:t>
        <a:bodyPr/>
        <a:lstStyle/>
        <a:p>
          <a:endParaRPr lang="ru-RU"/>
        </a:p>
      </dgm:t>
    </dgm:pt>
    <dgm:pt modelId="{8CDAFBD5-83A4-4918-89DF-70C85D192514}" type="sibTrans" cxnId="{442CCB37-76DF-44CF-B8B3-CEB5C6AE4BA1}">
      <dgm:prSet/>
      <dgm:spPr/>
      <dgm:t>
        <a:bodyPr/>
        <a:lstStyle/>
        <a:p>
          <a:endParaRPr lang="ru-RU"/>
        </a:p>
      </dgm:t>
    </dgm:pt>
    <dgm:pt modelId="{38BF2858-8AD1-4281-BDF7-4DBBD92D1B63}">
      <dgm:prSet phldrT="[Текст]" custT="1"/>
      <dgm:spPr>
        <a:solidFill>
          <a:schemeClr val="accent3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3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</a:t>
          </a:r>
        </a:p>
        <a:p>
          <a:pPr>
            <a:spcAft>
              <a:spcPts val="0"/>
            </a:spcAft>
          </a:pPr>
          <a:r>
            <a:rPr lang="ru-RU" sz="23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основных положений функциональной теории описания языка </a:t>
          </a:r>
        </a:p>
        <a:p>
          <a:pPr>
            <a:spcAft>
              <a:spcPts val="0"/>
            </a:spcAft>
          </a:pPr>
          <a:r>
            <a:rPr lang="ru-RU" sz="23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(А.Н. Рудяков)</a:t>
          </a:r>
          <a:endParaRPr lang="ru-RU" sz="2300" b="1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387D2B-127F-46F3-988C-D920CB038693}" type="parTrans" cxnId="{0758BD48-0840-414E-97BA-224BE52372E4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BF5D1F6C-D852-4B83-BB6F-62FAA0F65BE4}" type="sibTrans" cxnId="{0758BD48-0840-414E-97BA-224BE52372E4}">
      <dgm:prSet/>
      <dgm:spPr/>
      <dgm:t>
        <a:bodyPr/>
        <a:lstStyle/>
        <a:p>
          <a:endParaRPr lang="ru-RU"/>
        </a:p>
      </dgm:t>
    </dgm:pt>
    <dgm:pt modelId="{D3048108-C339-454A-8513-7E230E1E4EF4}">
      <dgm:prSet phldrT="[Текст]" custT="1"/>
      <dgm:spPr>
        <a:solidFill>
          <a:schemeClr val="accent3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2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методики интенсивного обучения грамотности </a:t>
          </a:r>
        </a:p>
        <a:p>
          <a:pPr>
            <a:spcAft>
              <a:spcPts val="0"/>
            </a:spcAft>
          </a:pPr>
          <a:r>
            <a:rPr lang="ru-RU" sz="22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Т.Я. Фроловой</a:t>
          </a:r>
          <a:endParaRPr lang="ru-RU" sz="2200" b="1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7AF0E-EDED-4EE8-ACA0-71361C2E77CC}" type="parTrans" cxnId="{84CBC4CD-7707-4A47-BAC9-9ADB497F79D0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EC4FD26A-8563-4022-AAF4-BD918923C256}" type="sibTrans" cxnId="{84CBC4CD-7707-4A47-BAC9-9ADB497F79D0}">
      <dgm:prSet/>
      <dgm:spPr/>
      <dgm:t>
        <a:bodyPr/>
        <a:lstStyle/>
        <a:p>
          <a:endParaRPr lang="ru-RU"/>
        </a:p>
      </dgm:t>
    </dgm:pt>
    <dgm:pt modelId="{2CDE9740-D0BF-46B8-B882-6A336296EAC5}">
      <dgm:prSet phldrT="[Текст]" custT="1"/>
      <dgm:spPr>
        <a:solidFill>
          <a:schemeClr val="accent3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Учёт психофизических особенностей развития современного школьника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C824B9-7E20-4033-9FA5-251D3755E643}" type="parTrans" cxnId="{B57CA1AB-020B-4736-9AF8-8375AA7FD922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1ADA589D-9E52-424F-9B09-CBD94C51029D}" type="sibTrans" cxnId="{B57CA1AB-020B-4736-9AF8-8375AA7FD922}">
      <dgm:prSet/>
      <dgm:spPr/>
      <dgm:t>
        <a:bodyPr/>
        <a:lstStyle/>
        <a:p>
          <a:endParaRPr lang="ru-RU"/>
        </a:p>
      </dgm:t>
    </dgm:pt>
    <dgm:pt modelId="{59E2BC6F-B0B3-49E1-A86B-0F135893F9F2}" type="pres">
      <dgm:prSet presAssocID="{1252260C-9BEC-4E96-ACC4-0BFC41E7F0B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1F54DC-0D0B-464C-B3FD-7115BC5FCE66}" type="pres">
      <dgm:prSet presAssocID="{08E777F1-4962-4041-ACD9-7C18BE6CB80F}" presName="centerShape" presStyleLbl="node0" presStyleIdx="0" presStyleCnt="1" custScaleX="249021" custScaleY="98179" custLinFactNeighborX="2548" custLinFactNeighborY="-49092"/>
      <dgm:spPr/>
      <dgm:t>
        <a:bodyPr/>
        <a:lstStyle/>
        <a:p>
          <a:endParaRPr lang="ru-RU"/>
        </a:p>
      </dgm:t>
    </dgm:pt>
    <dgm:pt modelId="{0590F2D5-2EB2-4632-A332-242C110DBFE3}" type="pres">
      <dgm:prSet presAssocID="{F1387D2B-127F-46F3-988C-D920CB038693}" presName="parTrans" presStyleLbl="sibTrans2D1" presStyleIdx="0" presStyleCnt="3" custAng="7110645" custFlipVert="1" custScaleX="146899" custScaleY="39258" custLinFactX="-70632" custLinFactNeighborX="-100000" custLinFactNeighborY="-15143"/>
      <dgm:spPr/>
      <dgm:t>
        <a:bodyPr/>
        <a:lstStyle/>
        <a:p>
          <a:endParaRPr lang="ru-RU"/>
        </a:p>
      </dgm:t>
    </dgm:pt>
    <dgm:pt modelId="{D57CED7F-ACC4-4135-B218-E0B521355769}" type="pres">
      <dgm:prSet presAssocID="{F1387D2B-127F-46F3-988C-D920CB03869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A2638A97-DF9D-4D28-8179-B76C648D9799}" type="pres">
      <dgm:prSet presAssocID="{38BF2858-8AD1-4281-BDF7-4DBBD92D1B63}" presName="node" presStyleLbl="node1" presStyleIdx="0" presStyleCnt="3" custAng="0" custScaleX="215143" custScaleY="99434" custRadScaleRad="77962" custRadScaleInc="-136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66320-08A2-4033-96A3-C3AC624FD8B3}" type="pres">
      <dgm:prSet presAssocID="{7B87AF0E-EDED-4EE8-ACA0-71361C2E77CC}" presName="parTrans" presStyleLbl="sibTrans2D1" presStyleIdx="1" presStyleCnt="3" custAng="15866343" custFlipVert="1" custScaleX="155719" custScaleY="38175" custLinFactNeighborX="40364" custLinFactNeighborY="-9777"/>
      <dgm:spPr/>
      <dgm:t>
        <a:bodyPr/>
        <a:lstStyle/>
        <a:p>
          <a:endParaRPr lang="ru-RU"/>
        </a:p>
      </dgm:t>
    </dgm:pt>
    <dgm:pt modelId="{C99B3E0F-3535-4659-9634-8ACC30B48A6E}" type="pres">
      <dgm:prSet presAssocID="{7B87AF0E-EDED-4EE8-ACA0-71361C2E77C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CCAA5C8-81DA-4CEC-983E-38BA7AAEC447}" type="pres">
      <dgm:prSet presAssocID="{D3048108-C339-454A-8513-7E230E1E4EF4}" presName="node" presStyleLbl="node1" presStyleIdx="1" presStyleCnt="3" custScaleX="182180" custScaleY="91109" custRadScaleRad="93787" custRadScaleInc="-38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83CCF-76E2-44AF-A8A9-E8234B79E9E5}" type="pres">
      <dgm:prSet presAssocID="{A2C824B9-7E20-4033-9FA5-251D3755E643}" presName="parTrans" presStyleLbl="sibTrans2D1" presStyleIdx="2" presStyleCnt="3" custAng="20867998" custScaleX="175986" custScaleY="49434" custLinFactNeighborX="32336" custLinFactNeighborY="15508"/>
      <dgm:spPr/>
      <dgm:t>
        <a:bodyPr/>
        <a:lstStyle/>
        <a:p>
          <a:endParaRPr lang="ru-RU"/>
        </a:p>
      </dgm:t>
    </dgm:pt>
    <dgm:pt modelId="{953F4D3A-13E6-43A9-AC9D-03829F4D91FF}" type="pres">
      <dgm:prSet presAssocID="{A2C824B9-7E20-4033-9FA5-251D3755E643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37141082-6941-44E7-BF19-B7686221C247}" type="pres">
      <dgm:prSet presAssocID="{2CDE9740-D0BF-46B8-B882-6A336296EAC5}" presName="node" presStyleLbl="node1" presStyleIdx="2" presStyleCnt="3" custScaleX="198360" custScaleY="85767" custRadScaleRad="56000" custRadScaleInc="-61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2CCB37-76DF-44CF-B8B3-CEB5C6AE4BA1}" srcId="{1252260C-9BEC-4E96-ACC4-0BFC41E7F0BE}" destId="{08E777F1-4962-4041-ACD9-7C18BE6CB80F}" srcOrd="0" destOrd="0" parTransId="{DB4E45D0-2AB9-414F-9BE8-B61EC7DFC6B5}" sibTransId="{8CDAFBD5-83A4-4918-89DF-70C85D192514}"/>
    <dgm:cxn modelId="{A6244FED-9D18-48BC-9B3B-F8EC1D2C1063}" type="presOf" srcId="{F1387D2B-127F-46F3-988C-D920CB038693}" destId="{0590F2D5-2EB2-4632-A332-242C110DBFE3}" srcOrd="0" destOrd="0" presId="urn:microsoft.com/office/officeart/2005/8/layout/radial5"/>
    <dgm:cxn modelId="{B57CA1AB-020B-4736-9AF8-8375AA7FD922}" srcId="{08E777F1-4962-4041-ACD9-7C18BE6CB80F}" destId="{2CDE9740-D0BF-46B8-B882-6A336296EAC5}" srcOrd="2" destOrd="0" parTransId="{A2C824B9-7E20-4033-9FA5-251D3755E643}" sibTransId="{1ADA589D-9E52-424F-9B09-CBD94C51029D}"/>
    <dgm:cxn modelId="{5B70E193-24F1-4470-9F78-35CDD180F68D}" type="presOf" srcId="{A2C824B9-7E20-4033-9FA5-251D3755E643}" destId="{953F4D3A-13E6-43A9-AC9D-03829F4D91FF}" srcOrd="1" destOrd="0" presId="urn:microsoft.com/office/officeart/2005/8/layout/radial5"/>
    <dgm:cxn modelId="{45FBE140-AE2A-421F-9B5B-B2C2509E1F91}" type="presOf" srcId="{A2C824B9-7E20-4033-9FA5-251D3755E643}" destId="{0FE83CCF-76E2-44AF-A8A9-E8234B79E9E5}" srcOrd="0" destOrd="0" presId="urn:microsoft.com/office/officeart/2005/8/layout/radial5"/>
    <dgm:cxn modelId="{C4B230CA-B5D7-4C3D-B32C-16B20E061D91}" type="presOf" srcId="{1252260C-9BEC-4E96-ACC4-0BFC41E7F0BE}" destId="{59E2BC6F-B0B3-49E1-A86B-0F135893F9F2}" srcOrd="0" destOrd="0" presId="urn:microsoft.com/office/officeart/2005/8/layout/radial5"/>
    <dgm:cxn modelId="{182220E8-8F72-4A08-9DEA-9EB65D4AF6B1}" type="presOf" srcId="{F1387D2B-127F-46F3-988C-D920CB038693}" destId="{D57CED7F-ACC4-4135-B218-E0B521355769}" srcOrd="1" destOrd="0" presId="urn:microsoft.com/office/officeart/2005/8/layout/radial5"/>
    <dgm:cxn modelId="{DD97CFE5-0CE4-4AE2-9BF9-46D4D15804F0}" type="presOf" srcId="{7B87AF0E-EDED-4EE8-ACA0-71361C2E77CC}" destId="{0DE66320-08A2-4033-96A3-C3AC624FD8B3}" srcOrd="0" destOrd="0" presId="urn:microsoft.com/office/officeart/2005/8/layout/radial5"/>
    <dgm:cxn modelId="{0758BD48-0840-414E-97BA-224BE52372E4}" srcId="{08E777F1-4962-4041-ACD9-7C18BE6CB80F}" destId="{38BF2858-8AD1-4281-BDF7-4DBBD92D1B63}" srcOrd="0" destOrd="0" parTransId="{F1387D2B-127F-46F3-988C-D920CB038693}" sibTransId="{BF5D1F6C-D852-4B83-BB6F-62FAA0F65BE4}"/>
    <dgm:cxn modelId="{63EFEC7F-C49E-4D52-B59C-2F0666A72D0F}" type="presOf" srcId="{38BF2858-8AD1-4281-BDF7-4DBBD92D1B63}" destId="{A2638A97-DF9D-4D28-8179-B76C648D9799}" srcOrd="0" destOrd="0" presId="urn:microsoft.com/office/officeart/2005/8/layout/radial5"/>
    <dgm:cxn modelId="{CF4FFD75-A0AD-42E0-BA2E-76A5C4B30B05}" type="presOf" srcId="{08E777F1-4962-4041-ACD9-7C18BE6CB80F}" destId="{581F54DC-0D0B-464C-B3FD-7115BC5FCE66}" srcOrd="0" destOrd="0" presId="urn:microsoft.com/office/officeart/2005/8/layout/radial5"/>
    <dgm:cxn modelId="{7697F357-8616-4558-8AA7-002C29415D55}" type="presOf" srcId="{2CDE9740-D0BF-46B8-B882-6A336296EAC5}" destId="{37141082-6941-44E7-BF19-B7686221C247}" srcOrd="0" destOrd="0" presId="urn:microsoft.com/office/officeart/2005/8/layout/radial5"/>
    <dgm:cxn modelId="{DAB3C4A6-6B73-4971-87AF-4C33EC7F67DC}" type="presOf" srcId="{7B87AF0E-EDED-4EE8-ACA0-71361C2E77CC}" destId="{C99B3E0F-3535-4659-9634-8ACC30B48A6E}" srcOrd="1" destOrd="0" presId="urn:microsoft.com/office/officeart/2005/8/layout/radial5"/>
    <dgm:cxn modelId="{ED441213-7465-4388-9364-C67F9040BDDF}" type="presOf" srcId="{D3048108-C339-454A-8513-7E230E1E4EF4}" destId="{DCCAA5C8-81DA-4CEC-983E-38BA7AAEC447}" srcOrd="0" destOrd="0" presId="urn:microsoft.com/office/officeart/2005/8/layout/radial5"/>
    <dgm:cxn modelId="{84CBC4CD-7707-4A47-BAC9-9ADB497F79D0}" srcId="{08E777F1-4962-4041-ACD9-7C18BE6CB80F}" destId="{D3048108-C339-454A-8513-7E230E1E4EF4}" srcOrd="1" destOrd="0" parTransId="{7B87AF0E-EDED-4EE8-ACA0-71361C2E77CC}" sibTransId="{EC4FD26A-8563-4022-AAF4-BD918923C256}"/>
    <dgm:cxn modelId="{806762D0-EC79-47CD-A7BA-83D4F8749B85}" type="presParOf" srcId="{59E2BC6F-B0B3-49E1-A86B-0F135893F9F2}" destId="{581F54DC-0D0B-464C-B3FD-7115BC5FCE66}" srcOrd="0" destOrd="0" presId="urn:microsoft.com/office/officeart/2005/8/layout/radial5"/>
    <dgm:cxn modelId="{5643811A-CCC3-4B1F-BFE5-32DF9BBBC6AA}" type="presParOf" srcId="{59E2BC6F-B0B3-49E1-A86B-0F135893F9F2}" destId="{0590F2D5-2EB2-4632-A332-242C110DBFE3}" srcOrd="1" destOrd="0" presId="urn:microsoft.com/office/officeart/2005/8/layout/radial5"/>
    <dgm:cxn modelId="{50DC3EEA-727F-4710-A60E-BBA86FF62B52}" type="presParOf" srcId="{0590F2D5-2EB2-4632-A332-242C110DBFE3}" destId="{D57CED7F-ACC4-4135-B218-E0B521355769}" srcOrd="0" destOrd="0" presId="urn:microsoft.com/office/officeart/2005/8/layout/radial5"/>
    <dgm:cxn modelId="{A1133DB6-AABB-4EB3-AB80-F842A2CA5194}" type="presParOf" srcId="{59E2BC6F-B0B3-49E1-A86B-0F135893F9F2}" destId="{A2638A97-DF9D-4D28-8179-B76C648D9799}" srcOrd="2" destOrd="0" presId="urn:microsoft.com/office/officeart/2005/8/layout/radial5"/>
    <dgm:cxn modelId="{98435218-B49A-463B-BE1C-09EC7763752D}" type="presParOf" srcId="{59E2BC6F-B0B3-49E1-A86B-0F135893F9F2}" destId="{0DE66320-08A2-4033-96A3-C3AC624FD8B3}" srcOrd="3" destOrd="0" presId="urn:microsoft.com/office/officeart/2005/8/layout/radial5"/>
    <dgm:cxn modelId="{E0795C3D-3492-4213-B4D1-1DE1333CC73D}" type="presParOf" srcId="{0DE66320-08A2-4033-96A3-C3AC624FD8B3}" destId="{C99B3E0F-3535-4659-9634-8ACC30B48A6E}" srcOrd="0" destOrd="0" presId="urn:microsoft.com/office/officeart/2005/8/layout/radial5"/>
    <dgm:cxn modelId="{37BD2AB1-5D02-4A5F-8E35-5E4BB3088551}" type="presParOf" srcId="{59E2BC6F-B0B3-49E1-A86B-0F135893F9F2}" destId="{DCCAA5C8-81DA-4CEC-983E-38BA7AAEC447}" srcOrd="4" destOrd="0" presId="urn:microsoft.com/office/officeart/2005/8/layout/radial5"/>
    <dgm:cxn modelId="{D1D6AAF8-5989-41CB-A525-4B84C3EBC40C}" type="presParOf" srcId="{59E2BC6F-B0B3-49E1-A86B-0F135893F9F2}" destId="{0FE83CCF-76E2-44AF-A8A9-E8234B79E9E5}" srcOrd="5" destOrd="0" presId="urn:microsoft.com/office/officeart/2005/8/layout/radial5"/>
    <dgm:cxn modelId="{87709A99-CF00-425D-A1A2-575041F68AF4}" type="presParOf" srcId="{0FE83CCF-76E2-44AF-A8A9-E8234B79E9E5}" destId="{953F4D3A-13E6-43A9-AC9D-03829F4D91FF}" srcOrd="0" destOrd="0" presId="urn:microsoft.com/office/officeart/2005/8/layout/radial5"/>
    <dgm:cxn modelId="{6587F350-78D1-4108-B1D3-02ADF1C13A49}" type="presParOf" srcId="{59E2BC6F-B0B3-49E1-A86B-0F135893F9F2}" destId="{37141082-6941-44E7-BF19-B7686221C247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F54DC-0D0B-464C-B3FD-7115BC5FCE66}">
      <dsp:nvSpPr>
        <dsp:cNvPr id="0" name=""/>
        <dsp:cNvSpPr/>
      </dsp:nvSpPr>
      <dsp:spPr>
        <a:xfrm>
          <a:off x="2051716" y="117506"/>
          <a:ext cx="5143312" cy="2027801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Оригинальная авторская  концепция</a:t>
          </a:r>
          <a:endParaRPr lang="ru-RU" sz="4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4937" y="414471"/>
        <a:ext cx="3636870" cy="1433871"/>
      </dsp:txXfrm>
    </dsp:sp>
    <dsp:sp modelId="{0590F2D5-2EB2-4632-A332-242C110DBFE3}">
      <dsp:nvSpPr>
        <dsp:cNvPr id="0" name=""/>
        <dsp:cNvSpPr/>
      </dsp:nvSpPr>
      <dsp:spPr>
        <a:xfrm rot="6489777" flipV="1">
          <a:off x="2316948" y="2143426"/>
          <a:ext cx="674997" cy="275685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2371191" y="2159271"/>
        <a:ext cx="592292" cy="165411"/>
      </dsp:txXfrm>
    </dsp:sp>
    <dsp:sp modelId="{A2638A97-DF9D-4D28-8179-B76C648D9799}">
      <dsp:nvSpPr>
        <dsp:cNvPr id="0" name=""/>
        <dsp:cNvSpPr/>
      </dsp:nvSpPr>
      <dsp:spPr>
        <a:xfrm>
          <a:off x="22480" y="2626860"/>
          <a:ext cx="4443591" cy="2053722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основных положений функциональной теории описания языка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3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(А.Н. Рудяков)</a:t>
          </a:r>
          <a:endParaRPr lang="ru-RU" sz="2300" b="1" kern="1200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229" y="2927621"/>
        <a:ext cx="3142093" cy="1452200"/>
      </dsp:txXfrm>
    </dsp:sp>
    <dsp:sp modelId="{0DE66320-08A2-4033-96A3-C3AC624FD8B3}">
      <dsp:nvSpPr>
        <dsp:cNvPr id="0" name=""/>
        <dsp:cNvSpPr/>
      </dsp:nvSpPr>
      <dsp:spPr>
        <a:xfrm rot="2538342" flipV="1">
          <a:off x="5498127" y="2532979"/>
          <a:ext cx="1341339" cy="268080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5508600" y="2559529"/>
        <a:ext cx="1260915" cy="160848"/>
      </dsp:txXfrm>
    </dsp:sp>
    <dsp:sp modelId="{DCCAA5C8-81DA-4CEC-983E-38BA7AAEC447}">
      <dsp:nvSpPr>
        <dsp:cNvPr id="0" name=""/>
        <dsp:cNvSpPr/>
      </dsp:nvSpPr>
      <dsp:spPr>
        <a:xfrm>
          <a:off x="5098548" y="3346940"/>
          <a:ext cx="3762769" cy="1881777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методики интенсивного обучения грамотности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Т.Я. Фроловой</a:t>
          </a:r>
          <a:endParaRPr lang="ru-RU" sz="2200" b="1" kern="1200" baseline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9593" y="3622520"/>
        <a:ext cx="2660679" cy="1330617"/>
      </dsp:txXfrm>
    </dsp:sp>
    <dsp:sp modelId="{0FE83CCF-76E2-44AF-A8A9-E8234B79E9E5}">
      <dsp:nvSpPr>
        <dsp:cNvPr id="0" name=""/>
        <dsp:cNvSpPr/>
      </dsp:nvSpPr>
      <dsp:spPr>
        <a:xfrm rot="5288039">
          <a:off x="3495003" y="3257125"/>
          <a:ext cx="2304964" cy="347145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545379" y="3274510"/>
        <a:ext cx="2200821" cy="208287"/>
      </dsp:txXfrm>
    </dsp:sp>
    <dsp:sp modelId="{37141082-6941-44E7-BF19-B7686221C247}">
      <dsp:nvSpPr>
        <dsp:cNvPr id="0" name=""/>
        <dsp:cNvSpPr/>
      </dsp:nvSpPr>
      <dsp:spPr>
        <a:xfrm>
          <a:off x="1786184" y="4571085"/>
          <a:ext cx="4096953" cy="1771442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Учёт психофизических особенностей развития современного школьника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6169" y="4830507"/>
        <a:ext cx="2896983" cy="1252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12" Type="http://schemas.openxmlformats.org/officeDocument/2006/relationships/image" Target="../media/image60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image" Target="../media/image59.emf"/><Relationship Id="rId5" Type="http://schemas.openxmlformats.org/officeDocument/2006/relationships/image" Target="../media/image53.png"/><Relationship Id="rId10" Type="http://schemas.openxmlformats.org/officeDocument/2006/relationships/image" Target="../media/image58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Relationship Id="rId14" Type="http://schemas.openxmlformats.org/officeDocument/2006/relationships/image" Target="../media/image6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3.pn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212976"/>
            <a:ext cx="4680520" cy="136815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pPr algn="l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 Рудяков, Т.Я. Фролова,     М.Г.-Маркина-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Гурджи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А.С.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Бурдина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3828" y="116631"/>
            <a:ext cx="4652972" cy="2952329"/>
          </a:xfrm>
        </p:spPr>
        <p:txBody>
          <a:bodyPr/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Концептуальные положения Учебного пособия «Русский язык.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класс»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arka 2Sini copy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30000"/>
          </a:blip>
          <a:srcRect/>
          <a:stretch>
            <a:fillRect/>
          </a:stretch>
        </p:blipFill>
        <p:spPr bwMode="auto">
          <a:xfrm>
            <a:off x="7092280" y="5945966"/>
            <a:ext cx="1800200" cy="7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38543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1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дополнительной информации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4475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формирование предметных, базовых и ключевых компетенций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(способствуют овладению разными видами учебной деятельности).</a:t>
            </a: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информационную насыщенность параграфа.</a:t>
            </a:r>
          </a:p>
          <a:p>
            <a:pPr marL="114300" indent="0" algn="just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активизировать познавательную деятельность учащихся.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Параграфа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4392488" cy="5112568"/>
          </a:xfrm>
        </p:spPr>
        <p:txBody>
          <a:bodyPr>
            <a:normAutofit fontScale="92500" lnSpcReduction="10000"/>
          </a:bodyPr>
          <a:lstStyle/>
          <a:p>
            <a:pPr marL="6286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</a:p>
          <a:p>
            <a:pPr marL="11430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параграфа.</a:t>
            </a:r>
          </a:p>
          <a:p>
            <a:pPr marL="628650" indent="-514350">
              <a:buAutoNum type="arabicPeriod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Мобилизующий </a:t>
            </a:r>
          </a:p>
          <a:p>
            <a:pPr marL="11430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элемент</a:t>
            </a:r>
          </a:p>
          <a:p>
            <a:pPr marL="114300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(материал для наблюдения, </a:t>
            </a:r>
          </a:p>
          <a:p>
            <a:pPr marL="114300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эксперимент, </a:t>
            </a:r>
          </a:p>
          <a:p>
            <a:pPr marL="114300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задание).</a:t>
            </a:r>
          </a:p>
          <a:p>
            <a:pPr marL="114300" indent="0">
              <a:buNone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514350">
              <a:buAutoNum type="arabicPeriod" startAt="3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</a:t>
            </a:r>
          </a:p>
          <a:p>
            <a:pPr marL="11430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новый материал.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58" y="1416339"/>
            <a:ext cx="4680520" cy="544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2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332656"/>
            <a:ext cx="8568952" cy="1152128"/>
          </a:xfrm>
        </p:spPr>
        <p:txBody>
          <a:bodyPr>
            <a:normAutofit fontScale="92500" lnSpcReduction="10000"/>
          </a:bodyPr>
          <a:lstStyle/>
          <a:p>
            <a:pPr marL="114300" indent="0" algn="just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закрепление репродуктивного, условно продуктивного и продуктивного характера.</a:t>
            </a:r>
          </a:p>
          <a:p>
            <a:pPr marL="114300" indent="0" algn="just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 текстом. Развитие речи.</a:t>
            </a:r>
          </a:p>
          <a:p>
            <a:pPr marL="114300" indent="0" algn="just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  <a:p>
            <a:pPr marL="114300" indent="0" algn="just">
              <a:buNone/>
            </a:pPr>
            <a:endParaRPr lang="ru-RU" sz="2800" b="1" dirty="0" smtClean="0"/>
          </a:p>
          <a:p>
            <a:pPr marL="114300" indent="0" algn="just">
              <a:buNone/>
            </a:pP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39248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81" y="1319518"/>
            <a:ext cx="3805135" cy="44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10643"/>
            <a:ext cx="3410780" cy="144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8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4536504" cy="5184576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саморазвития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«Учись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учиться», «Учись взаимодействовать»,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Взаимоопрос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Взаимодиктант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Взаимопроверка).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компетенция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Общекультурная коммуникативная компетенция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Поликультурная, социальная,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Социотрудовая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компетенция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компетенция.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16641"/>
            <a:ext cx="26193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97" y="1616641"/>
            <a:ext cx="3857412" cy="514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318" y="2392928"/>
            <a:ext cx="4251151" cy="173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70" y="2406438"/>
            <a:ext cx="4407605" cy="172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32" y="2517994"/>
            <a:ext cx="3491528" cy="130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72" y="2362357"/>
            <a:ext cx="3954648" cy="161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77" y="2267506"/>
            <a:ext cx="4518792" cy="176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39" y="5542824"/>
            <a:ext cx="4732389" cy="108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57" y="4187975"/>
            <a:ext cx="4725631" cy="243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2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02276" cy="15168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коммуникативного подхода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(формирование коммуникативной компетентности)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3600400" cy="5229200"/>
          </a:xfrm>
        </p:spPr>
        <p:txBody>
          <a:bodyPr>
            <a:normAutofit fontScale="32500" lnSpcReduction="20000"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pPr marL="396000" indent="-360000" algn="just">
              <a:buAutoNum type="arabicPeriod"/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создания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письменных и устных текстов с учетом коммуникативной ситуации,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умений осуществлять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адекватный выбор языковых средств для достижения поставленной цели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000" indent="0" algn="just">
              <a:buNone/>
            </a:pPr>
            <a:endParaRPr lang="ru-RU" sz="5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60000" algn="just">
              <a:buAutoNum type="arabicPeriod" startAt="2"/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Взаимосвязанное овладение всеми видами речевой деятельности (слушание, чтение, говорение, письмо). </a:t>
            </a:r>
          </a:p>
          <a:p>
            <a:pPr marL="36000" indent="0" algn="just">
              <a:buNone/>
            </a:pPr>
            <a:endParaRPr lang="ru-RU" sz="5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смыслового чтения и осмысленного восприятия текста.</a:t>
            </a:r>
          </a:p>
          <a:p>
            <a:pPr marL="36000" indent="0" algn="just">
              <a:buNone/>
            </a:pPr>
            <a:endParaRPr lang="ru-RU" sz="5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indent="-914400" algn="just">
              <a:buAutoNum type="arabicPeriod"/>
            </a:pP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5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756325"/>
            <a:ext cx="5184575" cy="117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66" y="2411568"/>
            <a:ext cx="4837130" cy="380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93" y="4338690"/>
            <a:ext cx="4871514" cy="8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66" y="3001483"/>
            <a:ext cx="4701893" cy="223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48" y="2985213"/>
            <a:ext cx="4539311" cy="224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42" y="2699000"/>
            <a:ext cx="5066031" cy="345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23" y="1705442"/>
            <a:ext cx="5046871" cy="70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22" y="2858754"/>
            <a:ext cx="52863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48" y="3560968"/>
            <a:ext cx="4543014" cy="73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23" y="2028151"/>
            <a:ext cx="53625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75" y="6027058"/>
            <a:ext cx="531967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66" y="3001483"/>
            <a:ext cx="52101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72" y="2977817"/>
            <a:ext cx="4067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1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52600"/>
            <a:ext cx="3744416" cy="4844752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" pitchFamily="2" charset="2"/>
              <a:buAutoNum type="arabicPeriod"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теоретической частью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Самостоятельное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учащимися правил, поиск закономерностей.</a:t>
            </a:r>
          </a:p>
          <a:p>
            <a:pPr marL="0" indent="0">
              <a:buNone/>
            </a:pPr>
            <a:endParaRPr lang="ru-RU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коммуникативной компетенции.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72" y="1556792"/>
            <a:ext cx="449428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022" y="1556792"/>
            <a:ext cx="4379864" cy="39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51" y="2060848"/>
            <a:ext cx="4699235" cy="263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11230"/>
            <a:ext cx="4182140" cy="321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65" y="3490930"/>
            <a:ext cx="5350978" cy="205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личностно-ориентированного подхода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52600"/>
            <a:ext cx="8291264" cy="4916760"/>
          </a:xfrm>
        </p:spPr>
        <p:txBody>
          <a:bodyPr>
            <a:normAutofit/>
          </a:bodyPr>
          <a:lstStyle/>
          <a:p>
            <a:pPr marL="571500" indent="-457200" algn="just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содержат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игры,  конкуренции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соревнования, что соответствует особенностям развития пятиклассников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457200">
              <a:buAutoNum type="arabicPeriod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AutoNum type="arabicPeriod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AutoNum type="arabicPeriod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AutoNum type="arabicPeriod"/>
            </a:pPr>
            <a:endParaRPr lang="ru-RU" dirty="0" smtClean="0"/>
          </a:p>
          <a:p>
            <a:pPr marL="571500" indent="-457200">
              <a:buAutoNum type="arabicPeriod"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571500" indent="-457200">
              <a:buAutoNum type="arabicPeriod"/>
            </a:pPr>
            <a:endParaRPr lang="ru-RU" dirty="0" smtClean="0"/>
          </a:p>
          <a:p>
            <a:pPr marL="571500" indent="-457200">
              <a:buAutoNum type="arabicPeriod"/>
            </a:pPr>
            <a:endParaRPr lang="ru-RU" dirty="0"/>
          </a:p>
          <a:p>
            <a:pPr marL="571500" indent="-457200">
              <a:buAutoNum type="arabicPeriod"/>
            </a:pPr>
            <a:endParaRPr lang="ru-RU" dirty="0" smtClean="0"/>
          </a:p>
          <a:p>
            <a:pPr marL="571500" indent="-457200">
              <a:buAutoNum type="arabicPeriod"/>
            </a:pPr>
            <a:endParaRPr lang="ru-RU" dirty="0"/>
          </a:p>
          <a:p>
            <a:pPr marL="571500" indent="-457200">
              <a:buAutoNum type="arabicPeriod"/>
            </a:pPr>
            <a:endParaRPr lang="ru-RU" dirty="0" smtClean="0"/>
          </a:p>
          <a:p>
            <a:pPr marL="571500" indent="-457200">
              <a:buAutoNum type="arabicPeriod"/>
            </a:pPr>
            <a:endParaRPr lang="ru-RU" dirty="0"/>
          </a:p>
          <a:p>
            <a:pPr marL="571500" indent="-457200">
              <a:buAutoNum type="arabicPeriod"/>
            </a:pPr>
            <a:endParaRPr lang="ru-RU" dirty="0" smtClean="0"/>
          </a:p>
          <a:p>
            <a:pPr marL="571500" indent="-457200">
              <a:buAutoNum type="arabicPeriod"/>
            </a:pPr>
            <a:endParaRPr lang="ru-RU" dirty="0" smtClean="0"/>
          </a:p>
          <a:p>
            <a:pPr marL="11430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6" y="4077072"/>
            <a:ext cx="871678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44" y="3554816"/>
            <a:ext cx="6269469" cy="291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6" y="4077072"/>
            <a:ext cx="8288927" cy="186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2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260648"/>
            <a:ext cx="8784976" cy="6597352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подачи материала: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схемы, таблицы, алгоритмы; иллюстрации.</a:t>
            </a: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способа решения орфографической или пунктуационной задачи из вариантов, предложенных учителем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609600" indent="-60960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609600" indent="-60960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609600" indent="-60960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98" y="3946210"/>
            <a:ext cx="412796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4" y="1398523"/>
            <a:ext cx="54387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4" y="1265672"/>
            <a:ext cx="5988943" cy="219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09" y="4725144"/>
            <a:ext cx="4612556" cy="201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8" y="1262968"/>
            <a:ext cx="5760640" cy="26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2" y="1150873"/>
            <a:ext cx="646747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3" y="3140968"/>
            <a:ext cx="63531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0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2417" y="116632"/>
            <a:ext cx="844968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и парные формы работы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Системное обращение к личному опыту учеников, опора на круг их личных интересов.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7" y="801498"/>
            <a:ext cx="5143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7" y="915844"/>
            <a:ext cx="5485259" cy="184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844"/>
            <a:ext cx="7862848" cy="163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0" y="3861048"/>
            <a:ext cx="797432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9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None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самооценки,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взаимооценки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1860"/>
            <a:ext cx="62769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62769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5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язык. 5 класс»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5301208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Издано по инициативе Главы Республики Крым Аксенова С.В. и при поддержке Министерства образования, науки и молодежи Республики Крым.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завершенную предметную линию (5-9, 10-11 классы).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частью УМК, включающего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рабочую программу,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рабочую тетрадь,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учебное пособие,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 для учителя,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по орфографии и пунктуации,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знания,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смысловое чтение (упражнения на работу с текстом).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068960"/>
            <a:ext cx="7696200" cy="129540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4280283"/>
              </p:ext>
            </p:extLst>
          </p:nvPr>
        </p:nvGraphicFramePr>
        <p:xfrm>
          <a:off x="0" y="82062"/>
          <a:ext cx="878497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 descr="http://jankoy.org.ua/wp-content/uploads/2014/03/Rudyakov-A.N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1872206" cy="24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rippo.ru/images/modules/congress/2nd/frolova/image0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89" y="82317"/>
            <a:ext cx="1816569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1F54DC-0D0B-464C-B3FD-7115BC5FC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graphicEl>
                                              <a:dgm id="{581F54DC-0D0B-464C-B3FD-7115BC5FC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90F2D5-2EB2-4632-A332-242C110DB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graphicEl>
                                              <a:dgm id="{0590F2D5-2EB2-4632-A332-242C110DBF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638A97-DF9D-4D28-8179-B76C648D9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>
                                            <p:graphicEl>
                                              <a:dgm id="{A2638A97-DF9D-4D28-8179-B76C648D9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66320-08A2-4033-96A3-C3AC624FD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>
                                            <p:graphicEl>
                                              <a:dgm id="{0DE66320-08A2-4033-96A3-C3AC624FD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CAA5C8-81DA-4CEC-983E-38BA7AAEC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>
                                            <p:graphicEl>
                                              <a:dgm id="{DCCAA5C8-81DA-4CEC-983E-38BA7AAEC4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E83CCF-76E2-44AF-A8A9-E8234B79E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7">
                                            <p:graphicEl>
                                              <a:dgm id="{0FE83CCF-76E2-44AF-A8A9-E8234B79E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141082-6941-44E7-BF19-B7686221C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>
                                            <p:graphicEl>
                                              <a:dgm id="{37141082-6941-44E7-BF19-B7686221C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учебного пособия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11256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стойкой мотивации к изучению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адекватных знаний о системе языка.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достижения личностных,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(универсальных учебных действий)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предметных результатов обучения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(ключевых, базовых, предметных компетенций).</a:t>
            </a:r>
          </a:p>
          <a:p>
            <a:pPr marL="11430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практической направленности обучения,  в том числе обучение практической грамотности.</a:t>
            </a:r>
          </a:p>
          <a:p>
            <a:pPr marL="114300" indent="0" algn="just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гражданственности и патриотизма.</a:t>
            </a:r>
          </a:p>
          <a:p>
            <a:pPr marL="114300" indent="0" algn="just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всесторонних способностей учащихся.</a:t>
            </a:r>
          </a:p>
          <a:p>
            <a:pPr marL="114300" indent="0" algn="just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учащихся к формам контроля на уровне государственной итоговой аттестации.</a:t>
            </a:r>
          </a:p>
          <a:p>
            <a:pPr marL="11430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6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учебного пособия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5007208"/>
          </a:xfrm>
        </p:spPr>
        <p:txBody>
          <a:bodyPr>
            <a:normAutofit/>
          </a:bodyPr>
          <a:lstStyle/>
          <a:p>
            <a:pPr marL="571500" indent="-45720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обозначения.</a:t>
            </a:r>
          </a:p>
          <a:p>
            <a:pPr marL="571500" indent="-457200"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пятиклассникам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Font typeface="Arial" pitchFamily="34" charset="0"/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481755" cy="513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42" y="1665451"/>
            <a:ext cx="3148046" cy="449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2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0"/>
            <a:ext cx="8640960" cy="6597352"/>
          </a:xfrm>
        </p:spPr>
        <p:txBody>
          <a:bodyPr/>
          <a:lstStyle/>
          <a:p>
            <a:pPr marL="114300" indent="0">
              <a:buNone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как основные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203824" cy="583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71669"/>
            <a:ext cx="4155438" cy="58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2" y="671669"/>
            <a:ext cx="4358432" cy="548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01" y="724887"/>
            <a:ext cx="4322885" cy="58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2" y="650700"/>
            <a:ext cx="4308510" cy="591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14037"/>
            <a:ext cx="4220319" cy="561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8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332656"/>
            <a:ext cx="8712968" cy="62646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системного сквозного повторения.</a:t>
            </a:r>
          </a:p>
          <a:p>
            <a:pPr marL="11430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Иллюстративный ряд.</a:t>
            </a:r>
          </a:p>
          <a:p>
            <a:pPr marL="11430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545"/>
            <a:ext cx="5893842" cy="510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50" y="1940924"/>
            <a:ext cx="851276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940924"/>
            <a:ext cx="9197432" cy="343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2" y="1796909"/>
            <a:ext cx="8540379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9884"/>
            <a:ext cx="7412380" cy="500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5" y="1340545"/>
            <a:ext cx="89439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" y="1699224"/>
            <a:ext cx="787717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12\Downloads\IMG_20190319_1548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64" y="2511586"/>
            <a:ext cx="421951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112" y="13942168"/>
            <a:ext cx="5210313" cy="449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62" y="2386837"/>
            <a:ext cx="5616624" cy="393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2" y="2296307"/>
            <a:ext cx="8184538" cy="207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404664"/>
            <a:ext cx="8496944" cy="6192688"/>
          </a:xfrm>
        </p:spPr>
        <p:txBody>
          <a:bodyPr/>
          <a:lstStyle/>
          <a:p>
            <a:pPr marL="11430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информация:</a:t>
            </a:r>
          </a:p>
          <a:p>
            <a:pPr marL="11430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Рубрики (памятки):</a:t>
            </a:r>
          </a:p>
          <a:p>
            <a:pPr marL="114300" indent="0" algn="just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 внимание, Учись учиться, Учись речевому взаимодействию, Это интересно, Говорите правильно</a:t>
            </a:r>
          </a:p>
          <a:p>
            <a:pPr marL="114300" indent="0" algn="just">
              <a:buNone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18" y="3468890"/>
            <a:ext cx="3925218" cy="211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8" y="3383124"/>
            <a:ext cx="8022680" cy="220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7" y="3153196"/>
            <a:ext cx="89979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" y="3153196"/>
            <a:ext cx="83724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7" y="2525100"/>
            <a:ext cx="3113185" cy="433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9246"/>
            <a:ext cx="4176464" cy="371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996952"/>
            <a:ext cx="6178478" cy="366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8" y="2601908"/>
            <a:ext cx="8427998" cy="418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" y="2728740"/>
            <a:ext cx="8434000" cy="16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8" y="2601908"/>
            <a:ext cx="8567841" cy="262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735837"/>
            <a:ext cx="8245574" cy="593352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Словарь. Словарные слова.</a:t>
            </a:r>
          </a:p>
          <a:p>
            <a:pPr marL="11430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1430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Приложения: </a:t>
            </a:r>
          </a:p>
          <a:p>
            <a:pPr marL="114300" indent="0">
              <a:buNone/>
            </a:pPr>
            <a:r>
              <a:rPr lang="ru-RU" sz="2800" i="1" dirty="0" smtClean="0">
                <a:solidFill>
                  <a:schemeClr val="tx1"/>
                </a:solidFill>
              </a:rPr>
              <a:t>Планы разборов,</a:t>
            </a:r>
          </a:p>
          <a:p>
            <a:pPr marL="114300" indent="0">
              <a:buNone/>
            </a:pPr>
            <a:r>
              <a:rPr lang="ru-RU" sz="2800" i="1" dirty="0" smtClean="0">
                <a:solidFill>
                  <a:schemeClr val="tx1"/>
                </a:solidFill>
              </a:rPr>
              <a:t>Орфографический </a:t>
            </a:r>
            <a:r>
              <a:rPr lang="ru-RU" sz="2800" i="1" dirty="0">
                <a:solidFill>
                  <a:schemeClr val="tx1"/>
                </a:solidFill>
              </a:rPr>
              <a:t>словарь, </a:t>
            </a:r>
            <a:endParaRPr lang="ru-RU" sz="2800" i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sz="2800" i="1" dirty="0" smtClean="0">
                <a:solidFill>
                  <a:schemeClr val="tx1"/>
                </a:solidFill>
              </a:rPr>
              <a:t>Орфоэпический </a:t>
            </a:r>
            <a:r>
              <a:rPr lang="ru-RU" sz="2800" i="1" dirty="0">
                <a:solidFill>
                  <a:schemeClr val="tx1"/>
                </a:solidFill>
              </a:rPr>
              <a:t>словарь, </a:t>
            </a:r>
            <a:endParaRPr lang="ru-RU" sz="2800" i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sz="2800" i="1" dirty="0" smtClean="0">
                <a:solidFill>
                  <a:schemeClr val="tx1"/>
                </a:solidFill>
              </a:rPr>
              <a:t>Этимологический словарь.</a:t>
            </a:r>
          </a:p>
          <a:p>
            <a:pPr marL="11430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5" y="1556792"/>
            <a:ext cx="8705166" cy="85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" y="1196752"/>
            <a:ext cx="80835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5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1946</TotalTime>
  <Words>584</Words>
  <Application>Microsoft Office PowerPoint</Application>
  <PresentationFormat>Экран (4:3)</PresentationFormat>
  <Paragraphs>186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Аптека</vt:lpstr>
      <vt:lpstr>Концептуальные положения Учебного пособия «Русский язык. 5 класс»</vt:lpstr>
      <vt:lpstr>Учебное пособие  «Русский язык. 5 класс»</vt:lpstr>
      <vt:lpstr>Презентация PowerPoint</vt:lpstr>
      <vt:lpstr>Цели учебного пособия</vt:lpstr>
      <vt:lpstr>Структура учебного пособия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дополнительной информации</vt:lpstr>
      <vt:lpstr>Структура Параграфа</vt:lpstr>
      <vt:lpstr>Презентация PowerPoint</vt:lpstr>
      <vt:lpstr>Реализация компетентностного подхода</vt:lpstr>
      <vt:lpstr>Реализация коммуникативного подхода  (формирование коммуникативной компетентности) </vt:lpstr>
      <vt:lpstr>Реализация деятельностного подхода</vt:lpstr>
      <vt:lpstr>Реализация личностно-ориентированного подхода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УМК «Русский язык»</dc:title>
  <dc:creator>12</dc:creator>
  <cp:lastModifiedBy>12</cp:lastModifiedBy>
  <cp:revision>92</cp:revision>
  <dcterms:created xsi:type="dcterms:W3CDTF">2019-03-15T12:21:01Z</dcterms:created>
  <dcterms:modified xsi:type="dcterms:W3CDTF">2019-04-16T20:05:06Z</dcterms:modified>
</cp:coreProperties>
</file>