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5" r:id="rId3"/>
    <p:sldMasterId id="2147483757" r:id="rId4"/>
  </p:sldMasterIdLst>
  <p:notesMasterIdLst>
    <p:notesMasterId r:id="rId23"/>
  </p:notesMasterIdLst>
  <p:sldIdLst>
    <p:sldId id="257" r:id="rId5"/>
    <p:sldId id="316" r:id="rId6"/>
    <p:sldId id="320" r:id="rId7"/>
    <p:sldId id="324" r:id="rId8"/>
    <p:sldId id="332" r:id="rId9"/>
    <p:sldId id="333" r:id="rId10"/>
    <p:sldId id="334" r:id="rId11"/>
    <p:sldId id="301" r:id="rId12"/>
    <p:sldId id="335" r:id="rId13"/>
    <p:sldId id="322" r:id="rId14"/>
    <p:sldId id="323" r:id="rId15"/>
    <p:sldId id="344" r:id="rId16"/>
    <p:sldId id="345" r:id="rId17"/>
    <p:sldId id="346" r:id="rId18"/>
    <p:sldId id="348" r:id="rId19"/>
    <p:sldId id="349" r:id="rId20"/>
    <p:sldId id="350" r:id="rId21"/>
    <p:sldId id="347" r:id="rId22"/>
  </p:sldIdLst>
  <p:sldSz cx="9144000" cy="5143500" type="screen16x9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FF0000"/>
    <a:srgbClr val="0066FF"/>
    <a:srgbClr val="33CCFF"/>
    <a:srgbClr val="00FFFF"/>
    <a:srgbClr val="00A29E"/>
    <a:srgbClr val="00CC99"/>
    <a:srgbClr val="A50021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3021" autoAdjust="0"/>
  </p:normalViewPr>
  <p:slideViewPr>
    <p:cSldViewPr>
      <p:cViewPr varScale="1">
        <p:scale>
          <a:sx n="140" d="100"/>
          <a:sy n="140" d="100"/>
        </p:scale>
        <p:origin x="-7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Субъекты с признаками финансовых пирамид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2021 </a:t>
            </a:r>
            <a:r>
              <a:rPr lang="ru-RU" i="0" dirty="0">
                <a:solidFill>
                  <a:schemeClr val="accent1">
                    <a:lumMod val="50000"/>
                  </a:schemeClr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2685378390201224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665767895743709"/>
          <c:y val="0.19241707976400049"/>
          <c:w val="0.29820696024108095"/>
          <c:h val="0.723061216973696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Субъекты с признаками финансовых пирамид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33CCFF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1.0802469135802469E-2"/>
                  <c:y val="-0.1347053320860617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555555555555552E-2"/>
                  <c:y val="-0.1159962581852198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987532808398951E-2"/>
                  <c:y val="-8.60617399438727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7160493827160434E-2"/>
                  <c:y val="-2.99345182413470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8518518518518517E-2"/>
                  <c:y val="-3.741814780168381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699; 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Общества с ограниченной ответственностью</c:v>
                </c:pt>
                <c:pt idx="1">
                  <c:v>Потребительские кооперативы</c:v>
                </c:pt>
                <c:pt idx="2">
                  <c:v>Акционерные общества</c:v>
                </c:pt>
                <c:pt idx="3">
                  <c:v>Иные формы</c:v>
                </c:pt>
                <c:pt idx="4">
                  <c:v>Интернет-проекты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</c:v>
                </c:pt>
                <c:pt idx="1">
                  <c:v>59</c:v>
                </c:pt>
                <c:pt idx="2">
                  <c:v>16</c:v>
                </c:pt>
                <c:pt idx="3">
                  <c:v>28</c:v>
                </c:pt>
                <c:pt idx="4">
                  <c:v>699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913469814833894"/>
          <c:y val="0.21461016624558973"/>
          <c:w val="0.28515380561517562"/>
          <c:h val="0.74533120216848481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7F-CA41-48D6-9A7C-DAAAFC5108D7}" type="datetimeFigureOut">
              <a:rPr lang="uk-UA" smtClean="0"/>
              <a:t>19.08.2022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83BF-A427-4377-B36C-4FAB41E4C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1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6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91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1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13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83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65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57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09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5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42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87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26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&#1084;&#1086;&#1080;&#1092;&#1080;&#1085;&#1072;&#1085;&#1089;&#1099;.&#1088;&#1092;/materials/edinaya-ramka-kompetencij-po-finansovoj-gramotnosti-dlya-shkolnikov-i-vzroslyh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195" y="225280"/>
            <a:ext cx="9036496" cy="2098982"/>
          </a:xfrm>
          <a:prstGeom prst="rect">
            <a:avLst/>
          </a:prstGeom>
          <a:solidFill>
            <a:srgbClr val="009999">
              <a:alpha val="58824"/>
            </a:srgb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 contourW="12700">
            <a:contourClr>
              <a:schemeClr val="bg1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flatTx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>
                <a:solidFill>
                  <a:srgbClr val="FFFFFF"/>
                </a:solidFill>
              </a:rPr>
              <a:t>Повышение финансовой грамотности </a:t>
            </a:r>
          </a:p>
          <a:p>
            <a:pPr lvl="0"/>
            <a:r>
              <a:rPr lang="ru-RU" sz="2800" b="1" dirty="0">
                <a:solidFill>
                  <a:srgbClr val="FFFFFF"/>
                </a:solidFill>
              </a:rPr>
              <a:t>в Республике Крым - </a:t>
            </a:r>
          </a:p>
          <a:p>
            <a:pPr lvl="0"/>
            <a:r>
              <a:rPr lang="ru-RU" sz="2800" b="1" dirty="0">
                <a:solidFill>
                  <a:srgbClr val="FFFFFF"/>
                </a:solidFill>
              </a:rPr>
              <a:t>итоги работы и перспективы развития</a:t>
            </a:r>
            <a:endParaRPr lang="ru-RU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9889"/>
            <a:ext cx="252028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68"/>
            <a:ext cx="9154886" cy="13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11240"/>
            <a:ext cx="504056" cy="3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35" y="3855703"/>
            <a:ext cx="422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Ольга Чернобай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mtClean="0">
                <a:solidFill>
                  <a:srgbClr val="002060"/>
                </a:solidFill>
              </a:rPr>
              <a:t>заместитель министра </a:t>
            </a:r>
            <a:r>
              <a:rPr lang="ru-RU" dirty="0">
                <a:solidFill>
                  <a:srgbClr val="002060"/>
                </a:solidFill>
              </a:rPr>
              <a:t>финансов Республики Крым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53" y="3723878"/>
            <a:ext cx="8495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 2021 году Банк России выявил 2679 субъектов (компаний, проектов, индивидуальных предпринимателей и др.) с признаками нелегальной деятельности, в том числе с признаками финансовых пирамид. Это на 73% больше, чем годом ранее.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66300"/>
              </p:ext>
            </p:extLst>
          </p:nvPr>
        </p:nvGraphicFramePr>
        <p:xfrm>
          <a:off x="180855" y="913998"/>
          <a:ext cx="6600057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945"/>
                <a:gridCol w="2016224"/>
                <a:gridCol w="19928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66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400" b="1" kern="1200" dirty="0">
                        <a:solidFill>
                          <a:srgbClr val="006666"/>
                        </a:solidFill>
                        <a:latin typeface="Calibri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2 679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1 549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66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Нелегальные кредиторы</a:t>
                      </a:r>
                      <a:endParaRPr lang="ru-RU" sz="1400" b="1" kern="1200" dirty="0">
                        <a:solidFill>
                          <a:srgbClr val="006666"/>
                        </a:solidFill>
                        <a:latin typeface="Calibri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948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821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66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Финансовые пирамиды</a:t>
                      </a:r>
                      <a:endParaRPr lang="ru-RU" sz="1400" b="1" kern="1200" dirty="0">
                        <a:solidFill>
                          <a:srgbClr val="006666"/>
                        </a:solidFill>
                        <a:latin typeface="Calibri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871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222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66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Нелегальные профессиональные участники рынка ценных бумаг</a:t>
                      </a:r>
                      <a:endParaRPr lang="ru-RU" sz="1400" b="1" kern="1200" dirty="0">
                        <a:solidFill>
                          <a:srgbClr val="006666"/>
                        </a:solidFill>
                        <a:latin typeface="Calibri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860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395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66"/>
                          </a:solidFill>
                          <a:latin typeface="Calibri"/>
                          <a:ea typeface="+mn-ea"/>
                          <a:cs typeface="Arial" pitchFamily="34" charset="0"/>
                        </a:rPr>
                        <a:t>Иное</a:t>
                      </a:r>
                      <a:endParaRPr lang="ru-RU" sz="1400" b="1" kern="1200" dirty="0">
                        <a:solidFill>
                          <a:srgbClr val="006666"/>
                        </a:solidFill>
                        <a:latin typeface="Calibri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111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нутый угол 8"/>
          <p:cNvSpPr/>
          <p:nvPr/>
        </p:nvSpPr>
        <p:spPr>
          <a:xfrm>
            <a:off x="180855" y="123478"/>
            <a:ext cx="8812800" cy="648072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Субъекты с признаками нелегальной деятельности</a:t>
            </a:r>
          </a:p>
        </p:txBody>
      </p:sp>
      <p:pic>
        <p:nvPicPr>
          <p:cNvPr id="2054" name="Picture 6" descr="https://zeml-trub.ru/wp-content/uploads/2019/05/zachet-286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0"/>
          <a:stretch/>
        </p:blipFill>
        <p:spPr bwMode="auto">
          <a:xfrm>
            <a:off x="6834275" y="1070238"/>
            <a:ext cx="2279883" cy="22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063712"/>
              </p:ext>
            </p:extLst>
          </p:nvPr>
        </p:nvGraphicFramePr>
        <p:xfrm>
          <a:off x="-252536" y="1203598"/>
          <a:ext cx="939653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55268"/>
            <a:ext cx="2843808" cy="208823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66"/>
                </a:solidFill>
                <a:latin typeface="Calibri"/>
                <a:ea typeface="+mn-ea"/>
                <a:cs typeface="Arial" pitchFamily="34" charset="0"/>
              </a:rPr>
              <a:t>Это почти в четыре раза больше, чем годом ранее</a:t>
            </a:r>
            <a:r>
              <a:rPr lang="ru-RU" sz="1800" b="1" dirty="0">
                <a:solidFill>
                  <a:srgbClr val="006666"/>
                </a:solidFill>
                <a:latin typeface="Calibri"/>
                <a:ea typeface="+mn-ea"/>
                <a:cs typeface="Arial" pitchFamily="34" charset="0"/>
              </a:rPr>
              <a:t>. Более 80% из них действовали в Интернете.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251520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В 2021 году Банк России выявил 871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</a:rPr>
              <a:t>субъект с признаками деятельности финансовой пирамиды. </a:t>
            </a:r>
          </a:p>
        </p:txBody>
      </p:sp>
      <p:pic>
        <p:nvPicPr>
          <p:cNvPr id="9" name="Picture 2" descr="https://app-dev.xn--80apaohbc3aw9e.xn--p1ai/storage/12892/ikonki-novye-17_resize_w200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065"/>
            <a:ext cx="1703379" cy="17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2" y="3435846"/>
            <a:ext cx="3858663" cy="830914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9999"/>
                </a:solidFill>
              </a:rPr>
              <a:t>В </a:t>
            </a:r>
            <a:r>
              <a:rPr lang="ru-RU" sz="1200" b="1" dirty="0">
                <a:solidFill>
                  <a:srgbClr val="009999"/>
                </a:solidFill>
              </a:rPr>
              <a:t>эфире </a:t>
            </a:r>
            <a:r>
              <a:rPr lang="ru-RU" sz="1200" b="1" dirty="0">
                <a:solidFill>
                  <a:srgbClr val="FF0000"/>
                </a:solidFill>
              </a:rPr>
              <a:t>ток-шоу «От и до» на радио «Спутник в Крыму»</a:t>
            </a:r>
            <a:r>
              <a:rPr lang="ru-RU" sz="1200" b="1" dirty="0">
                <a:solidFill>
                  <a:srgbClr val="009999"/>
                </a:solidFill>
              </a:rPr>
              <a:t> в том числе речь шла об основных направлениях расходования бюджетных средств на </a:t>
            </a:r>
            <a:r>
              <a:rPr lang="ru-RU" sz="1200" b="1" dirty="0" smtClean="0">
                <a:solidFill>
                  <a:srgbClr val="009999"/>
                </a:solidFill>
              </a:rPr>
              <a:t>2022-2024 годы</a:t>
            </a:r>
            <a:endParaRPr lang="ru-RU" sz="1200" b="1" dirty="0">
              <a:solidFill>
                <a:srgbClr val="0099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43101" y="3066514"/>
            <a:ext cx="4248472" cy="1569578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9999"/>
                </a:solidFill>
                <a:latin typeface="+mn-lt"/>
              </a:rPr>
              <a:t>Несмотря на то, что россияне стали грамотнее и все реже попадаются на излюбленные уловки мошенников, злоумышленники напор не ослабили, весьма успешно изобретая новые пути обмана. </a:t>
            </a:r>
            <a:endParaRPr lang="ru-RU" sz="1200" b="1" dirty="0" smtClean="0">
              <a:solidFill>
                <a:srgbClr val="009999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9999"/>
                </a:solidFill>
                <a:latin typeface="+mn-lt"/>
              </a:rPr>
              <a:t>О </a:t>
            </a:r>
            <a:r>
              <a:rPr lang="ru-RU" sz="1200" b="1" dirty="0">
                <a:solidFill>
                  <a:srgbClr val="009999"/>
                </a:solidFill>
                <a:latin typeface="+mn-lt"/>
              </a:rPr>
              <a:t>таком неутешительном факте шла речь в </a:t>
            </a:r>
            <a:r>
              <a:rPr lang="ru-RU" sz="1200" b="1" dirty="0">
                <a:solidFill>
                  <a:srgbClr val="FF0000"/>
                </a:solidFill>
                <a:latin typeface="+mn-lt"/>
              </a:rPr>
              <a:t>программе «Вычислитель» в эфире радио «Спутник в Крыму» </a:t>
            </a:r>
            <a:r>
              <a:rPr lang="ru-RU" sz="1200" b="1" dirty="0">
                <a:solidFill>
                  <a:srgbClr val="009999"/>
                </a:solidFill>
                <a:latin typeface="+mn-lt"/>
              </a:rPr>
              <a:t>в рамках цикла, посвященного вопросам финансовой грамотности</a:t>
            </a:r>
            <a:endParaRPr lang="uk-UA" sz="1200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9167"/>
          <a:stretch/>
        </p:blipFill>
        <p:spPr bwMode="auto">
          <a:xfrm>
            <a:off x="304802" y="771550"/>
            <a:ext cx="3858663" cy="208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8584"/>
            <a:ext cx="3702642" cy="20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06093" y="745016"/>
            <a:ext cx="4954836" cy="2031243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С 21 марта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по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15 апреля во всех субъектах Российской Федерации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прошла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VIII Неделя финансовой грамотности для детей и молодежи под общим названием «</a:t>
            </a:r>
            <a:r>
              <a:rPr lang="ru-RU" sz="1400" b="1" dirty="0" err="1">
                <a:solidFill>
                  <a:srgbClr val="FF0000"/>
                </a:solidFill>
                <a:latin typeface="Calibri"/>
              </a:rPr>
              <a:t>Мy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/>
              </a:rPr>
              <a:t>Money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/>
              </a:rPr>
              <a:t>Fest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».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С 4 по 10 апреля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состоялся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онлайн-марафон «</a:t>
            </a:r>
            <a:r>
              <a:rPr lang="ru-RU" sz="1400" b="1" dirty="0" err="1">
                <a:solidFill>
                  <a:srgbClr val="FF0000"/>
                </a:solidFill>
                <a:latin typeface="Calibri"/>
              </a:rPr>
              <a:t>ФинЗОЖ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/>
              </a:rPr>
              <a:t>Фест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» для школьников всех возрастов. </a:t>
            </a:r>
            <a:endParaRPr lang="ru-RU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6666"/>
                </a:solidFill>
                <a:latin typeface="Calibri"/>
              </a:rPr>
              <a:t>В Республике Крым в рамках Недели финансовой грамотности для детей и молодежи </a:t>
            </a:r>
            <a:r>
              <a:rPr lang="ru-RU" sz="1400" b="1" dirty="0" smtClean="0">
                <a:solidFill>
                  <a:srgbClr val="006666"/>
                </a:solidFill>
                <a:latin typeface="Calibri"/>
              </a:rPr>
              <a:t>проведено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3190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 мероприятий. Количество участников мероприятий составило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51 901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человек.</a:t>
            </a:r>
            <a:endParaRPr lang="uk-UA" sz="14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9"/>
          <a:stretch/>
        </p:blipFill>
        <p:spPr bwMode="auto">
          <a:xfrm>
            <a:off x="179512" y="816552"/>
            <a:ext cx="3758133" cy="18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/>
          <a:stretch/>
        </p:blipFill>
        <p:spPr bwMode="auto">
          <a:xfrm>
            <a:off x="155577" y="2728964"/>
            <a:ext cx="5800377" cy="222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9"/>
          <a:stretch/>
        </p:blipFill>
        <p:spPr bwMode="auto">
          <a:xfrm>
            <a:off x="5955954" y="3351170"/>
            <a:ext cx="1536752" cy="15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511" r="27119"/>
          <a:stretch/>
        </p:blipFill>
        <p:spPr bwMode="auto">
          <a:xfrm>
            <a:off x="7703921" y="3351170"/>
            <a:ext cx="1161514" cy="10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077" y="3326270"/>
            <a:ext cx="8498588" cy="138491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Министерстве финансов Республики Крым состоялась рабочая встреча с министром </a:t>
            </a:r>
            <a:endParaRPr lang="ru-RU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и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заместителем министра финансов Молодежного правительства Республики Крым </a:t>
            </a:r>
            <a:endParaRPr lang="ru-RU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Валентином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Черных и Полиной Плотниковой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6666"/>
                </a:solidFill>
                <a:latin typeface="Calibri"/>
              </a:rPr>
              <a:t>В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рамках встречи члены Молодежного правительства рассказали о проектах, </a:t>
            </a:r>
            <a:endParaRPr lang="ru-RU" sz="1400" b="1" dirty="0" smtClean="0">
              <a:solidFill>
                <a:srgbClr val="006666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6666"/>
                </a:solidFill>
                <a:latin typeface="Calibri"/>
              </a:rPr>
              <a:t>которые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предлагаются к внедрению в 2022 году. </a:t>
            </a:r>
            <a:endParaRPr lang="uk-UA" sz="14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789351"/>
            <a:ext cx="4215344" cy="237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r="3755"/>
          <a:stretch/>
        </p:blipFill>
        <p:spPr bwMode="auto">
          <a:xfrm>
            <a:off x="297049" y="771550"/>
            <a:ext cx="4203802" cy="23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4359" y="2970464"/>
            <a:ext cx="4398582" cy="181579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Обучающее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мероприятие,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том числе финансовая игра «Кораблики»,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состоялось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для представителей крымской молодежи в возрасте от 16 до 24 лет </a:t>
            </a:r>
            <a:endParaRPr lang="ru-RU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из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различных учебных заведений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площадке Крымского дома предпринимателя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6666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6666"/>
                </a:solidFill>
                <a:latin typeface="Calibri"/>
              </a:rPr>
              <a:t>Задачей мероприятия является формирование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навыка правильного финансового </a:t>
            </a:r>
            <a:r>
              <a:rPr lang="ru-RU" sz="1400" b="1" dirty="0" smtClean="0">
                <a:solidFill>
                  <a:srgbClr val="006666"/>
                </a:solidFill>
                <a:latin typeface="Calibri"/>
              </a:rPr>
              <a:t>поведения</a:t>
            </a:r>
            <a:endParaRPr lang="uk-UA" sz="14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/>
          <a:stretch/>
        </p:blipFill>
        <p:spPr bwMode="auto">
          <a:xfrm>
            <a:off x="4400536" y="627118"/>
            <a:ext cx="4542691" cy="21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 bwMode="auto">
          <a:xfrm>
            <a:off x="453035" y="2844800"/>
            <a:ext cx="3876550" cy="20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7" y="617950"/>
            <a:ext cx="3879349" cy="21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9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493898" y="669784"/>
            <a:ext cx="4398582" cy="210818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По результатам участия в Марафоне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по налоговой грамотности «Наши налоги – достойное будущее страны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!» состоялось награждение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победителей и </a:t>
            </a: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финалистов.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В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Марафоне приняли участие педагоги из 82 образовательных организаций республики, которые представили свои проекты по обучению налоговой грамотности и воспитанию налоговой культуры подрастающего поколения.</a:t>
            </a:r>
            <a:endParaRPr lang="uk-UA" sz="1400" b="1" dirty="0">
              <a:solidFill>
                <a:srgbClr val="009999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7" y="666953"/>
            <a:ext cx="3986402" cy="224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1" r="6842" b="6379"/>
          <a:stretch/>
        </p:blipFill>
        <p:spPr bwMode="auto">
          <a:xfrm>
            <a:off x="437957" y="2970464"/>
            <a:ext cx="3986402" cy="181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35996" y="3155129"/>
            <a:ext cx="4398582" cy="144646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По результатам участия в фестивале детского творчества «Крымский вундеркинд - 2022» состоялось награждение победителей.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9999"/>
                </a:solidFill>
                <a:latin typeface="Calibri"/>
              </a:rPr>
              <a:t>Основной целью фестиваля является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поиск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, выявление, развитие и поддержка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одарённых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детей Крыма</a:t>
            </a:r>
            <a:endParaRPr lang="uk-UA" sz="1400" b="1" dirty="0">
              <a:solidFill>
                <a:srgbClr val="0099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7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AC7F"/>
                </a:solidFill>
                <a:latin typeface="Arial" charset="0"/>
                <a:cs typeface="Arial" charset="0"/>
              </a:rPr>
              <a:t>2022 </a:t>
            </a: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год </a:t>
            </a: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4021" y="843558"/>
            <a:ext cx="4398582" cy="3754791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С 28 апреля по 23 мая на всей территории </a:t>
            </a:r>
            <a:endParaRPr lang="ru-RU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Республики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Крым проходила III Республиканская олимпиада по финансовой грамотности, финансовому рынку и защите прав потребителей финансовых услуг. </a:t>
            </a:r>
            <a:endParaRPr lang="en-US" sz="1400" b="1" dirty="0" smtClean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FF00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По итогам заключительного этапа олимпиады состоялось торжественное награждение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победителей.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На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Олимпиаду зарегистрировалось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612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обучающихся общеобразовательных организаций республики </a:t>
            </a: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с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4-го по 11 класс.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Первый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отборочный этап прошли 421.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Во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втором этапе приняли участие 113 школьников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(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в том числе 67 учащихся 4-х классов), из них победителями и призёрами Олимпиады стали </a:t>
            </a:r>
            <a:endParaRPr lang="ru-RU" sz="1400" b="1" dirty="0" smtClean="0">
              <a:solidFill>
                <a:srgbClr val="009999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9999"/>
                </a:solidFill>
                <a:latin typeface="Calibri"/>
              </a:rPr>
              <a:t>45 </a:t>
            </a:r>
            <a:r>
              <a:rPr lang="ru-RU" sz="1400" b="1" dirty="0">
                <a:solidFill>
                  <a:srgbClr val="009999"/>
                </a:solidFill>
                <a:latin typeface="Calibri"/>
              </a:rPr>
              <a:t>(в том числе 11 учащихся 4-х классов).</a:t>
            </a:r>
            <a:endParaRPr lang="uk-UA" sz="1400" b="1" dirty="0">
              <a:solidFill>
                <a:srgbClr val="009999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"/>
          <a:stretch/>
        </p:blipFill>
        <p:spPr bwMode="auto">
          <a:xfrm>
            <a:off x="581055" y="669785"/>
            <a:ext cx="3889706" cy="19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11623" r="5411" b="7812"/>
          <a:stretch/>
        </p:blipFill>
        <p:spPr bwMode="auto">
          <a:xfrm>
            <a:off x="571979" y="2718035"/>
            <a:ext cx="3889706" cy="225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276"/>
            <a:ext cx="3312368" cy="462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347614"/>
            <a:ext cx="2628346" cy="362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65" y="1347614"/>
            <a:ext cx="247216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19" y="123478"/>
            <a:ext cx="521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Республика Крым сразу </a:t>
            </a:r>
            <a:r>
              <a:rPr lang="ru-RU" sz="1200" b="1" dirty="0">
                <a:solidFill>
                  <a:srgbClr val="FF0000"/>
                </a:solidFill>
              </a:rPr>
              <a:t>в двух разделах «Финансовое просвещение детей и молодежи» и </a:t>
            </a:r>
            <a:r>
              <a:rPr lang="ru-RU" sz="1200" b="1" dirty="0" smtClean="0">
                <a:solidFill>
                  <a:srgbClr val="FF0000"/>
                </a:solidFill>
              </a:rPr>
              <a:t>                                «</a:t>
            </a:r>
            <a:r>
              <a:rPr lang="ru-RU" sz="1200" b="1" dirty="0">
                <a:solidFill>
                  <a:srgbClr val="FF0000"/>
                </a:solidFill>
              </a:rPr>
              <a:t>Образовательные и просветительские проекты финансовой грамотности для взрослых</a:t>
            </a:r>
            <a:r>
              <a:rPr lang="ru-RU" sz="1200" b="1" dirty="0" smtClean="0">
                <a:solidFill>
                  <a:srgbClr val="FF0000"/>
                </a:solidFill>
              </a:rPr>
              <a:t>»</a:t>
            </a:r>
            <a:endParaRPr lang="ru-RU" sz="12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55575" y="81935"/>
            <a:ext cx="8836025" cy="1374979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За последние 10 лет россияне стали втрое выше оценивать свои знания и навыки в области грамотного распоряжения денежными средствами</a:t>
            </a:r>
          </a:p>
        </p:txBody>
      </p:sp>
      <p:sp>
        <p:nvSpPr>
          <p:cNvPr id="3" name="AutoShape 2" descr="https://vashifinancy.ru/upload/medialibrary/836/836e73993f131fb9bfeb7c8a12015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660" y="1456915"/>
            <a:ext cx="6804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/>
              </a:rPr>
              <a:t>Считаете ли Вы себя финансово грамотным человеком?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41377"/>
              </p:ext>
            </p:extLst>
          </p:nvPr>
        </p:nvGraphicFramePr>
        <p:xfrm>
          <a:off x="3131840" y="1919664"/>
          <a:ext cx="5544617" cy="254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17"/>
                <a:gridCol w="1463163"/>
                <a:gridCol w="1232137"/>
              </a:tblGrid>
              <a:tr h="24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  <a:effectLst/>
                        </a:rPr>
                        <a:t>2011</a:t>
                      </a:r>
                      <a:endParaRPr lang="ru-RU" sz="11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666"/>
                          </a:solidFill>
                          <a:effectLst/>
                        </a:rPr>
                        <a:t>2021</a:t>
                      </a:r>
                      <a:endParaRPr lang="ru-RU" sz="1100" dirty="0">
                        <a:solidFill>
                          <a:srgbClr val="0066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75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9999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6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9999"/>
                          </a:solidFill>
                          <a:effectLst/>
                        </a:rPr>
                        <a:t>Неудовлетворительные / знаний </a:t>
                      </a:r>
                      <a:r>
                        <a:rPr lang="ru-RU" sz="1400" dirty="0">
                          <a:solidFill>
                            <a:srgbClr val="009999"/>
                          </a:solidFill>
                          <a:effectLst/>
                        </a:rPr>
                        <a:t>и навыков нет</a:t>
                      </a:r>
                      <a:r>
                        <a:rPr lang="ru-RU" sz="1000" dirty="0">
                          <a:solidFill>
                            <a:srgbClr val="009999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99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462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9999"/>
                          </a:solidFill>
                          <a:effectLst/>
                        </a:rPr>
                        <a:t>Удовлетворительные знания и навыки</a:t>
                      </a:r>
                      <a:r>
                        <a:rPr lang="ru-RU" sz="1000" dirty="0">
                          <a:solidFill>
                            <a:srgbClr val="009999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9999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342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9999"/>
                          </a:solidFill>
                          <a:effectLst/>
                        </a:rPr>
                        <a:t>Отличные знания/ навыки </a:t>
                      </a:r>
                      <a:endParaRPr lang="ru-RU" sz="1100" dirty="0">
                        <a:solidFill>
                          <a:srgbClr val="00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/>
                </a:tc>
              </a:tr>
              <a:tr h="342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9999"/>
                          </a:solidFill>
                          <a:effectLst/>
                        </a:rPr>
                        <a:t>Затрудняюсь ответить </a:t>
                      </a:r>
                      <a:endParaRPr lang="ru-RU" sz="1100" dirty="0">
                        <a:solidFill>
                          <a:srgbClr val="00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24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9999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87824" y="12283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cdn5.vectorstock.com/i/1000x1000/67/59/business-profit-design-vector-5886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6"/>
          <a:stretch/>
        </p:blipFill>
        <p:spPr bwMode="auto">
          <a:xfrm>
            <a:off x="155575" y="1826247"/>
            <a:ext cx="2669059" cy="27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9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5196"/>
            <a:ext cx="8640960" cy="864096"/>
          </a:xfr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r>
              <a:rPr lang="ru-RU" sz="24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Актуальные факты: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2571750"/>
            <a:ext cx="5904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Меньшую уверенность в себе в плане обеспечения личной цифровой безопасности испытывают люди 45 лет и старше, женщины и неработающие россияне</a:t>
            </a: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75%</a:t>
            </a:r>
            <a:r>
              <a:rPr lang="ru-RU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 подростков хотят повышать свою финансовую грамотность и только </a:t>
            </a: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24%</a:t>
            </a:r>
            <a:r>
              <a:rPr lang="ru-RU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 считают, что дополнительное обучение им не требуется.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793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60%</a:t>
            </a:r>
            <a:r>
              <a:rPr lang="ru-RU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 россиян недостаточно имеющихся знаний по теме безопасного использования цифровых устройств и </a:t>
            </a:r>
            <a:r>
              <a:rPr lang="ru-RU" b="1" dirty="0" smtClean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технологий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99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62%</a:t>
            </a:r>
            <a:r>
              <a:rPr lang="ru-RU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 испытывают неуверенность, используя гаджеты и цифровые технологии,    сомневаются в своей способности обеспечить защиту своих данных в </a:t>
            </a:r>
            <a:r>
              <a:rPr lang="ru-RU" b="1" dirty="0" smtClean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/>
              </a:rPr>
              <a:t>онлайн-пространстве.</a:t>
            </a:r>
            <a:endParaRPr lang="ru-RU" b="1" dirty="0">
              <a:solidFill>
                <a:srgbClr val="0099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/>
            </a:endParaRPr>
          </a:p>
        </p:txBody>
      </p:sp>
      <p:pic>
        <p:nvPicPr>
          <p:cNvPr id="3" name="Picture 2" descr="https://www.informatique-mania.com/wp-content/uploads/2021/04/carpeta-segura_1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80" y="2571750"/>
            <a:ext cx="25527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331"/>
            <a:ext cx="8424936" cy="48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3478"/>
            <a:ext cx="842493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8" y="267494"/>
            <a:ext cx="864193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180855" y="123478"/>
            <a:ext cx="8812800" cy="1008112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Единая рамка компетенций по финансовой грамотности для школьников и взрослых</a:t>
            </a:r>
          </a:p>
        </p:txBody>
      </p:sp>
      <p:pic>
        <p:nvPicPr>
          <p:cNvPr id="5" name="Picture 8" descr="https://vse-kursy.com/uploads/vk/2011/bf_5998_1fu6ajk400_11371_izobrazhe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4" y="1707655"/>
            <a:ext cx="3594357" cy="26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558470" y="1419622"/>
            <a:ext cx="54261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marL="341993" indent="-3419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131" indent="-28504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122" indent="-2279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160" indent="-2279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248" indent="-2279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237" indent="-227994" algn="l" defTabSz="9121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26" indent="-227994" algn="l" defTabSz="9121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365" indent="-227994" algn="l" defTabSz="9121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03" indent="-227994" algn="l" defTabSz="9121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006666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</a:rPr>
              <a:t>Документ разработан в целях реализации Стратегии повышения финансовой грамотности в Российской Федерации на 2017 - 2023 годы</a:t>
            </a:r>
          </a:p>
          <a:p>
            <a:pPr marL="0" indent="0" algn="ctr">
              <a:buFontTx/>
              <a:buNone/>
            </a:pPr>
            <a:endParaRPr lang="ru-RU" sz="1800" dirty="0" smtClean="0">
              <a:effectLst>
                <a:glow rad="228600">
                  <a:schemeClr val="bg1">
                    <a:alpha val="85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006666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</a:rPr>
              <a:t>Ознакомиться и скачать документ можно на портале </a:t>
            </a:r>
            <a:r>
              <a:rPr lang="ru-RU" sz="1800" b="1" dirty="0" err="1" smtClean="0">
                <a:solidFill>
                  <a:srgbClr val="006666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</a:rPr>
              <a:t>Моифинансы.рф</a:t>
            </a:r>
            <a:r>
              <a:rPr lang="ru-RU" sz="1800" b="1" dirty="0" smtClean="0">
                <a:solidFill>
                  <a:srgbClr val="006666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</a:rPr>
              <a:t> по ссылке –</a:t>
            </a:r>
          </a:p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00A29E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effectLst>
                  <a:glow rad="228600">
                    <a:schemeClr val="bg1">
                      <a:alpha val="85000"/>
                    </a:schemeClr>
                  </a:glow>
                </a:effectLst>
                <a:latin typeface="Calibri" panose="020F0502020204030204" pitchFamily="34" charset="0"/>
                <a:cs typeface="Arial" pitchFamily="34" charset="0"/>
                <a:hlinkClick r:id="rId4"/>
              </a:rPr>
              <a:t>https://xn--80apaohbc3aw9e.xn--p1ai/materials/edinaya-ramka-kompetencij-po-finansovoj-gramotnosti-dlya-shkolnikov-i-vzroslyh/</a:t>
            </a:r>
            <a:endParaRPr lang="ru-RU" sz="1800" b="1" dirty="0" smtClean="0">
              <a:effectLst>
                <a:glow rad="228600">
                  <a:schemeClr val="bg1">
                    <a:alpha val="85000"/>
                  </a:schemeClr>
                </a:glo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ru-RU" sz="1800" dirty="0" smtClean="0">
              <a:effectLst>
                <a:glow rad="228600">
                  <a:schemeClr val="bg1">
                    <a:alpha val="85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endParaRPr lang="ru-RU" sz="1800" dirty="0">
              <a:effectLst>
                <a:glow rad="228600">
                  <a:schemeClr val="bg1">
                    <a:alpha val="85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нутый угол 3"/>
          <p:cNvSpPr/>
          <p:nvPr/>
        </p:nvSpPr>
        <p:spPr>
          <a:xfrm>
            <a:off x="251520" y="123478"/>
            <a:ext cx="8496944" cy="1059582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П</a:t>
            </a:r>
            <a:r>
              <a:rPr lang="ru-RU" sz="2400" b="1" dirty="0" smtClean="0">
                <a:solidFill>
                  <a:srgbClr val="FFFFFF"/>
                </a:solidFill>
              </a:rPr>
              <a:t>риоритеты </a:t>
            </a:r>
            <a:r>
              <a:rPr lang="ru-RU" sz="2400" b="1" dirty="0">
                <a:solidFill>
                  <a:srgbClr val="FFFFFF"/>
                </a:solidFill>
              </a:rPr>
              <a:t>развития финансовой грамотности в 2022 году</a:t>
            </a:r>
          </a:p>
        </p:txBody>
      </p:sp>
      <p:pic>
        <p:nvPicPr>
          <p:cNvPr id="1026" name="Picture 2" descr="H:\cenbum\ФИНГРАМОТНОСТЬ\НПК 2019\shutterstock_1433864339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0" y="1503828"/>
            <a:ext cx="33917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347664"/>
            <a:ext cx="2520280" cy="3508570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285463" indent="-285463" algn="ctr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70C0"/>
                </a:solidFill>
              </a:rPr>
              <a:t>цифровизация</a:t>
            </a:r>
            <a:r>
              <a:rPr lang="ru-RU" sz="1200" b="1" dirty="0">
                <a:solidFill>
                  <a:srgbClr val="0070C0"/>
                </a:solidFill>
              </a:rPr>
              <a:t> образовательных продуктов для всех возрастов 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</a:endParaRPr>
          </a:p>
          <a:p>
            <a:pPr marL="285463" indent="-28546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</a:rPr>
              <a:t>расширение охвата и повышение вовлеченности целевых </a:t>
            </a:r>
            <a:r>
              <a:rPr lang="ru-RU" sz="1200" b="1" dirty="0" smtClean="0">
                <a:solidFill>
                  <a:srgbClr val="0070C0"/>
                </a:solidFill>
              </a:rPr>
              <a:t>аудиторий</a:t>
            </a:r>
          </a:p>
          <a:p>
            <a:pPr algn="ctr"/>
            <a:endParaRPr lang="en-US" sz="1200" b="1" dirty="0" smtClean="0">
              <a:solidFill>
                <a:srgbClr val="0070C0"/>
              </a:solidFill>
            </a:endParaRPr>
          </a:p>
          <a:p>
            <a:pPr marL="285463" indent="-28546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</a:rPr>
              <a:t>обеспечение безопасности потребителей финансовых услуг, в том числе их защита от мошеннических схем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marL="285463" indent="-285463" algn="ctr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3723" y="1503828"/>
            <a:ext cx="1944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</a:rPr>
              <a:t>внедрение </a:t>
            </a:r>
            <a:r>
              <a:rPr lang="ru-RU" sz="1200" b="1" dirty="0">
                <a:solidFill>
                  <a:srgbClr val="0070C0"/>
                </a:solidFill>
              </a:rPr>
              <a:t>финансовой грамотности в учебные </a:t>
            </a:r>
            <a:r>
              <a:rPr lang="ru-RU" sz="1200" b="1" dirty="0" smtClean="0">
                <a:solidFill>
                  <a:srgbClr val="0070C0"/>
                </a:solidFill>
              </a:rPr>
              <a:t>программы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</a:rPr>
              <a:t>преподавание элементов финансовой грамотности в рамках существующих учебных дисциплин для 10–11 классов (с 2022 года оно уже обязательно в 1–9 классах</a:t>
            </a:r>
            <a:r>
              <a:rPr lang="ru-RU" sz="1200" b="1" dirty="0" smtClean="0">
                <a:solidFill>
                  <a:srgbClr val="0070C0"/>
                </a:solidFill>
              </a:rPr>
              <a:t>)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Цифровое и финансовое мошенничество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Излишняя </a:t>
            </a:r>
            <a:r>
              <a:rPr lang="ru-RU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закредитованность</a:t>
            </a:r>
            <a:endParaRPr lang="ru-RU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251521" y="342318"/>
            <a:ext cx="8784976" cy="5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b="1" dirty="0" smtClean="0">
                <a:solidFill>
                  <a:srgbClr val="00AC7F"/>
                </a:solidFill>
              </a:rPr>
              <a:t> ПРОБЛЕМНЫЕ НАПРАВЛЕНИЯ </a:t>
            </a:r>
            <a:endParaRPr lang="ru-RU" altLang="uk-UA" b="1" dirty="0">
              <a:solidFill>
                <a:srgbClr val="00AC7F"/>
              </a:solidFill>
            </a:endParaRPr>
          </a:p>
        </p:txBody>
      </p:sp>
      <p:pic>
        <p:nvPicPr>
          <p:cNvPr id="1027" name="Picture 3" descr="H:\cenbum\ФИНГРАМОТНОСТЬ\Деловой Крым 4,0\investments-analysi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46" y="3003799"/>
            <a:ext cx="4705324" cy="19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15142</TotalTime>
  <Words>811</Words>
  <Application>Microsoft Office PowerPoint</Application>
  <PresentationFormat>Экран (16:9)</PresentationFormat>
  <Paragraphs>134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Diseño predeterminado</vt:lpstr>
      <vt:lpstr>1_Diseño predeterminado</vt:lpstr>
      <vt:lpstr>3_Diseño predeterminado</vt:lpstr>
      <vt:lpstr>2_Diseño predeterminado</vt:lpstr>
      <vt:lpstr>Презентация PowerPoint</vt:lpstr>
      <vt:lpstr>Презентация PowerPoint</vt:lpstr>
      <vt:lpstr>Актуальные факты: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ПРОБЛЕМНЫЕ НАПРАВЛЕНИЯ </vt:lpstr>
      <vt:lpstr>Презентация PowerPoint</vt:lpstr>
      <vt:lpstr>Это почти в четыре раза больше, чем годом ранее. Более 80% из них действовали в Интернете.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Аладьева Марина Михайловна</cp:lastModifiedBy>
  <cp:revision>1052</cp:revision>
  <dcterms:created xsi:type="dcterms:W3CDTF">2010-05-23T14:28:12Z</dcterms:created>
  <dcterms:modified xsi:type="dcterms:W3CDTF">2022-08-19T11:55:48Z</dcterms:modified>
</cp:coreProperties>
</file>