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452" r:id="rId3"/>
    <p:sldId id="792" r:id="rId4"/>
    <p:sldId id="455" r:id="rId5"/>
    <p:sldId id="257" r:id="rId6"/>
    <p:sldId id="753" r:id="rId7"/>
    <p:sldId id="457" r:id="rId8"/>
    <p:sldId id="763" r:id="rId9"/>
    <p:sldId id="774" r:id="rId10"/>
    <p:sldId id="776" r:id="rId11"/>
    <p:sldId id="764" r:id="rId12"/>
    <p:sldId id="765" r:id="rId13"/>
    <p:sldId id="775" r:id="rId14"/>
    <p:sldId id="766" r:id="rId15"/>
    <p:sldId id="768" r:id="rId16"/>
    <p:sldId id="777" r:id="rId17"/>
    <p:sldId id="778" r:id="rId18"/>
    <p:sldId id="769" r:id="rId19"/>
    <p:sldId id="779" r:id="rId20"/>
    <p:sldId id="794" r:id="rId21"/>
    <p:sldId id="773" r:id="rId22"/>
    <p:sldId id="780" r:id="rId23"/>
    <p:sldId id="770" r:id="rId24"/>
    <p:sldId id="772" r:id="rId25"/>
    <p:sldId id="796" r:id="rId26"/>
    <p:sldId id="787" r:id="rId27"/>
    <p:sldId id="790" r:id="rId28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лана Элана" initials="ЭЭ" lastIdx="1" clrIdx="0">
    <p:extLst>
      <p:ext uri="{19B8F6BF-5375-455C-9EA6-DF929625EA0E}">
        <p15:presenceInfo xmlns:p15="http://schemas.microsoft.com/office/powerpoint/2012/main" userId="766228e2ba315c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0"/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9" autoAdjust="0"/>
    <p:restoredTop sz="83425" autoAdjust="0"/>
  </p:normalViewPr>
  <p:slideViewPr>
    <p:cSldViewPr>
      <p:cViewPr varScale="1">
        <p:scale>
          <a:sx n="69" d="100"/>
          <a:sy n="69" d="100"/>
        </p:scale>
        <p:origin x="102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7DE06-8FA2-4BEB-91EA-11E0F4D04FC7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83678-2B18-4EE4-AE25-D41E20FB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8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83678-2B18-4EE4-AE25-D41E20FB240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081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83678-2B18-4EE4-AE25-D41E20FB240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4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03A7E3-5835-48FD-B330-4A0A3B9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21.08.2022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D3408A-0682-4093-9808-3145A430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9FEB87-507F-4BCE-858E-761D534C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7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6496" y="-20066"/>
            <a:ext cx="11659006" cy="1003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6372" y="2660523"/>
            <a:ext cx="9554210" cy="297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93;&#1086;&#1095;&#1091;&#1084;&#1086;&#1075;&#1091;&#1079;&#1085;&#1072;&#1102;.&#1088;&#1092;/%D1%88%D0%BA%D0%BE%D0%BB%D1%8C%D0%BD%D0%B8%D0%BA%D0%B0%D0%BC/2-11/#!category=video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://1-4-old.prosv.ru/info.aspx?ob_no=4757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mc.hse.ru/4forms" TargetMode="External"/><Relationship Id="rId5" Type="http://schemas.openxmlformats.org/officeDocument/2006/relationships/hyperlink" Target="https://fmc.hse.ru/2-3forms" TargetMode="External"/><Relationship Id="rId10" Type="http://schemas.openxmlformats.org/officeDocument/2006/relationships/image" Target="../media/image27.jpeg"/><Relationship Id="rId4" Type="http://schemas.openxmlformats.org/officeDocument/2006/relationships/hyperlink" Target="https://fincult.info/teaching/uchebno-metodicheskiy-komplekc-vvedenie-v-finansovuyu-gramotnost-dlya-nachalnoy-shkoly/" TargetMode="External"/><Relationship Id="rId9" Type="http://schemas.openxmlformats.org/officeDocument/2006/relationships/hyperlink" Target="https://&#1084;&#1086;&#1080;&#1092;&#1080;&#1085;&#1072;&#1085;&#1089;&#1099;.&#1088;&#1092;/materials/multiki-o-finansah-5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du.pacc.ru/finmat/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hyperlink" Target="https://edu.pacc.ru/finformatika/" TargetMode="External"/><Relationship Id="rId4" Type="http://schemas.openxmlformats.org/officeDocument/2006/relationships/image" Target="../media/image30.png"/><Relationship Id="rId9" Type="http://schemas.openxmlformats.org/officeDocument/2006/relationships/hyperlink" Target="https://fmc.hse.ru/spesialmod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openxmlformats.org/officeDocument/2006/relationships/hyperlink" Target="https://fmc.hse.ru/spesialmod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edu.pacc.ru/" TargetMode="External"/><Relationship Id="rId13" Type="http://schemas.openxmlformats.org/officeDocument/2006/relationships/image" Target="../media/image25.png"/><Relationship Id="rId3" Type="http://schemas.openxmlformats.org/officeDocument/2006/relationships/hyperlink" Target="https://fmc.hse.ru/5-7forms" TargetMode="External"/><Relationship Id="rId7" Type="http://schemas.openxmlformats.org/officeDocument/2006/relationships/image" Target="../media/image41.png"/><Relationship Id="rId12" Type="http://schemas.openxmlformats.org/officeDocument/2006/relationships/hyperlink" Target="https://prosv.ru/umk/about/financial-competence.html" TargetMode="External"/><Relationship Id="rId17" Type="http://schemas.openxmlformats.org/officeDocument/2006/relationships/hyperlink" Target="https://fingram-history.oc3.ru/" TargetMode="External"/><Relationship Id="rId2" Type="http://schemas.openxmlformats.org/officeDocument/2006/relationships/image" Target="../media/image32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incult.info/teaching/" TargetMode="External"/><Relationship Id="rId11" Type="http://schemas.openxmlformats.org/officeDocument/2006/relationships/hyperlink" Target="https://fmc.hse.ru/spesialmod" TargetMode="External"/><Relationship Id="rId5" Type="http://schemas.openxmlformats.org/officeDocument/2006/relationships/hyperlink" Target="https://fmc.hse.ru/10-11forms" TargetMode="External"/><Relationship Id="rId15" Type="http://schemas.openxmlformats.org/officeDocument/2006/relationships/hyperlink" Target="https://&#1093;&#1086;&#1095;&#1091;&#1084;&#1086;&#1075;&#1091;&#1079;&#1085;&#1072;&#1102;.&#1088;&#1092;/%D0%BE-%D1%81%D0%B0%D0%B9%D1%82%D0%B5/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fmc.hse.ru/8-9forms" TargetMode="External"/><Relationship Id="rId9" Type="http://schemas.openxmlformats.org/officeDocument/2006/relationships/image" Target="../media/image42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r.ru/analytics/szpp/fin_literacy/fin_ed_intro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21" Type="http://schemas.openxmlformats.org/officeDocument/2006/relationships/hyperlink" Target="https://app-dev.&#1084;&#1086;&#1080;&#1092;&#1080;&#1085;&#1072;&#1085;&#1089;&#1099;.&#1088;&#1092;/storage/18922/edinaya-ramka-fg.pdf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hyperlink" Target="https://fgosreestr.ru/oop?page=14" TargetMode="Externa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fincult.info/upload/iblock/f20/puteshestvie_v_mir_finansov_web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0"/>
            <a:ext cx="12204700" cy="1371600"/>
            <a:chOff x="-6350" y="0"/>
            <a:chExt cx="12204700" cy="139065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377950"/>
            </a:xfrm>
            <a:custGeom>
              <a:avLst/>
              <a:gdLst/>
              <a:ahLst/>
              <a:cxnLst/>
              <a:rect l="l" t="t" r="r" b="b"/>
              <a:pathLst>
                <a:path w="12192000" h="1377950">
                  <a:moveTo>
                    <a:pt x="11962384" y="0"/>
                  </a:moveTo>
                  <a:lnTo>
                    <a:pt x="0" y="0"/>
                  </a:lnTo>
                  <a:lnTo>
                    <a:pt x="0" y="1148079"/>
                  </a:lnTo>
                  <a:lnTo>
                    <a:pt x="229628" y="1377696"/>
                  </a:lnTo>
                  <a:lnTo>
                    <a:pt x="12192000" y="1377696"/>
                  </a:lnTo>
                  <a:lnTo>
                    <a:pt x="12192000" y="229616"/>
                  </a:lnTo>
                  <a:lnTo>
                    <a:pt x="11962384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377950"/>
            </a:xfrm>
            <a:custGeom>
              <a:avLst/>
              <a:gdLst/>
              <a:ahLst/>
              <a:cxnLst/>
              <a:rect l="l" t="t" r="r" b="b"/>
              <a:pathLst>
                <a:path w="12192000" h="1377950">
                  <a:moveTo>
                    <a:pt x="0" y="0"/>
                  </a:moveTo>
                  <a:lnTo>
                    <a:pt x="11962384" y="0"/>
                  </a:lnTo>
                  <a:lnTo>
                    <a:pt x="12192000" y="229616"/>
                  </a:lnTo>
                  <a:lnTo>
                    <a:pt x="12192000" y="1377696"/>
                  </a:lnTo>
                  <a:lnTo>
                    <a:pt x="229628" y="1377696"/>
                  </a:lnTo>
                  <a:lnTo>
                    <a:pt x="0" y="1148079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25533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5887" rIns="0" bIns="0" rtlCol="0">
            <a:spAutoFit/>
          </a:bodyPr>
          <a:lstStyle/>
          <a:p>
            <a:pPr marL="3058160" marR="5080" indent="-100965">
              <a:lnSpc>
                <a:spcPts val="2590"/>
              </a:lnSpc>
              <a:spcBef>
                <a:spcPts val="425"/>
              </a:spcBef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ГБОУ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ДПО РК «КРЫМСКИЙ РЕСПУБЛИКАНСКИЙ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ИНСТИТУТ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ПОСТДИПЛОМНОГО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ПЕДАГОГИЧЕСКОГО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ОБРАЗОВАНИЯ»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9309" y="1843433"/>
            <a:ext cx="11313271" cy="1300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преподавании финансовой грамотности в общеобразовательных организациях в контексте обновленных </a:t>
            </a:r>
          </a:p>
          <a:p>
            <a:pPr algn="ctr">
              <a:lnSpc>
                <a:spcPct val="90000"/>
              </a:lnSpc>
            </a:pPr>
            <a:r>
              <a:rPr lang="ru-RU" sz="3100" b="1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начального общего и основного общего образования</a:t>
            </a:r>
            <a:endParaRPr lang="ru-RU" sz="3100" b="1" spc="-2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20F8494E-7EB0-D57A-1C4C-A868E379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8" y="119268"/>
            <a:ext cx="1861878" cy="116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C366AE6-29BC-4C20-D6E7-E2E02B685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279723"/>
              </p:ext>
            </p:extLst>
          </p:nvPr>
        </p:nvGraphicFramePr>
        <p:xfrm>
          <a:off x="533400" y="3502684"/>
          <a:ext cx="11313271" cy="3202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9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849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семинар:</a:t>
                      </a:r>
                    </a:p>
                  </a:txBody>
                  <a:tcPr marL="91459" marR="91459" marT="45705" marB="45705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 особенностях преподавания экономики и финансовой грамотности в общеобразовательных организациях Республики Крым в 2022/2023 учебном году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91459" marR="91459" marT="45705" marB="4570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16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слушателей:</a:t>
                      </a:r>
                    </a:p>
                  </a:txBody>
                  <a:tcPr marL="91459" marR="91459" marT="45705" marB="45705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руководители органов управления образования муниципальных образований Республики Крым, муниципальных методических служб государственных бюджетных общеобразовательных учреждений Республики Крым</a:t>
                      </a:r>
                    </a:p>
                  </a:txBody>
                  <a:tcPr marL="91459" marR="91459" marT="45705" marB="4570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246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проведения:</a:t>
                      </a:r>
                    </a:p>
                  </a:txBody>
                  <a:tcPr marL="91459" marR="91459" marT="45705" marB="45705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августа 2022 года </a:t>
                      </a:r>
                    </a:p>
                  </a:txBody>
                  <a:tcPr marL="91459" marR="91459" marT="45705" marB="4570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441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проведения: </a:t>
                      </a:r>
                    </a:p>
                  </a:txBody>
                  <a:tcPr marL="91459" marR="91459" marT="45705" marB="45705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Симферополь, ГБОУ ДПО РК КРИППО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29895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Докладчик</a:t>
                      </a:r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Рогатенюк</a:t>
                      </a:r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Элана Владимировна, заведующий кафедрой естественно-математического образования и финансовой грамотности, 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кандидат экономических наук, </a:t>
                      </a:r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</a:t>
                      </a:r>
                    </a:p>
                  </a:txBody>
                  <a:tcPr marL="91459" marR="91459" marT="45705" marB="4570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B939AD6-0701-D523-4DB1-7C48D2915FC4}"/>
              </a:ext>
            </a:extLst>
          </p:cNvPr>
          <p:cNvGraphicFramePr>
            <a:graphicFrameLocks noGrp="1"/>
          </p:cNvGraphicFramePr>
          <p:nvPr/>
        </p:nvGraphicFramePr>
        <p:xfrm>
          <a:off x="-26158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758">
                  <a:extLst>
                    <a:ext uri="{9D8B030D-6E8A-4147-A177-3AD203B41FA5}">
                      <a16:colId xmlns:a16="http://schemas.microsoft.com/office/drawing/2014/main" val="4110104761"/>
                    </a:ext>
                  </a:extLst>
                </a:gridCol>
                <a:gridCol w="10413242">
                  <a:extLst>
                    <a:ext uri="{9D8B030D-6E8A-4147-A177-3AD203B41FA5}">
                      <a16:colId xmlns:a16="http://schemas.microsoft.com/office/drawing/2014/main" val="1715197773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146685" marR="14224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</a:t>
                      </a:r>
                      <a:r>
                        <a:rPr lang="ru-RU" sz="1800" b="1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90000"/>
                        </a:lnSpc>
                        <a:buSzPts val="1200"/>
                        <a:buFontTx/>
                        <a:buNone/>
                        <a:tabLst>
                          <a:tab pos="160020" algn="l"/>
                        </a:tabLs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 концу обучения в третьем классе обучающийся научится:</a:t>
                      </a:r>
                    </a:p>
                    <a:p>
                      <a:pPr marL="285750" lvl="0" indent="-285750" algn="just">
                        <a:lnSpc>
                          <a:spcPct val="90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при выполнении практических заданий и решении задач единицы: массы (грамм, килограмм), стоимости (копейка, рубль); преобразовывать одни единицы данной величины в другие;</a:t>
                      </a:r>
                    </a:p>
                    <a:p>
                      <a:pPr marL="285750" lvl="0" indent="-285750" algn="just">
                        <a:lnSpc>
                          <a:spcPct val="90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Сравнивать величины стоимости, устанавливая между ними соотношение «больше/меньше на/в»;</a:t>
                      </a:r>
                    </a:p>
                    <a:p>
                      <a:pPr marL="285750" lvl="0" indent="-285750" algn="just">
                        <a:lnSpc>
                          <a:spcPct val="90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Называть,   находить    долю    величины    (половина, четверть);</a:t>
                      </a:r>
                    </a:p>
                    <a:p>
                      <a:pPr marL="285750" lvl="0" indent="-285750" algn="just">
                        <a:lnSpc>
                          <a:spcPct val="90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и использовать в практических ситуациях (покупка товара, выполнение расчётов) соотношение между величинами; выполнять сложение и вычитание однородных величин, умножение и деление величины на однозначное число;</a:t>
                      </a:r>
                    </a:p>
                    <a:p>
                      <a:pPr marL="285750" lvl="0" indent="-285750" algn="just">
                        <a:lnSpc>
                          <a:spcPct val="90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Извлекать и использовать информацию, представленную в таблицах с данными о реальных процессах и явлениях окружающего мира, в предметах повседневной жизни (например, ценник, этикетка).</a:t>
                      </a:r>
                    </a:p>
                    <a:p>
                      <a:pPr marL="0" lvl="0" indent="0" algn="just">
                        <a:lnSpc>
                          <a:spcPct val="90000"/>
                        </a:lnSpc>
                        <a:buSzPts val="1200"/>
                        <a:buFontTx/>
                        <a:buNone/>
                        <a:tabLst>
                          <a:tab pos="160020" algn="l"/>
                        </a:tabLst>
                      </a:pPr>
                      <a:r>
                        <a:rPr lang="ru-RU" sz="1800" b="1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концу обучения в четвертом классе обучающийся научится:</a:t>
                      </a:r>
                    </a:p>
                    <a:p>
                      <a:pPr marL="285750" lvl="0" indent="-285750" algn="just">
                        <a:lnSpc>
                          <a:spcPct val="90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Выполнять прикидку результата вычислений; осуществлять проверку полученного результата по критериям: достоверность/реальность), соответствие правилу/алгоритму, а также с помощью калькулятора;</a:t>
                      </a:r>
                    </a:p>
                    <a:p>
                      <a:pPr marL="285750" lvl="0" indent="-285750" algn="just">
                        <a:lnSpc>
                          <a:spcPct val="90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при решении задач единицы массы (грамм, килограмм, центнер, тонна), стоимости (копейка, рубль) и др.;</a:t>
                      </a:r>
                    </a:p>
                    <a:p>
                      <a:pPr marL="285750" lvl="0" indent="-285750" algn="just">
                        <a:lnSpc>
                          <a:spcPct val="90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практические задачи, связанные с повседневной жизнью (на покупки и т. п.), в том числе, с избыточными данными, находить недостающую информацию (например, из таблиц, схем), находить и оценивать различные способы решения, использовать подходящие способы проверки;</a:t>
                      </a:r>
                    </a:p>
                    <a:p>
                      <a:pPr marL="285750" lvl="0" indent="-285750" algn="just">
                        <a:lnSpc>
                          <a:spcPct val="90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Распознавать верные (истинные) и неверные (ложные) утверждения; приводить пример, контрпример;</a:t>
                      </a:r>
                    </a:p>
                    <a:p>
                      <a:pPr marL="285750" lvl="0" indent="-285750" algn="just">
                        <a:lnSpc>
                          <a:spcPct val="90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Извлекать и использовать для решения практических задач информацию, представленную в простейших столбчатых диаграммах, таблицах с данными о реальных процессах и явлениях окружающего мира, в предметах повседневной жизни (например, счет, прайс-лист, объявление);</a:t>
                      </a:r>
                    </a:p>
                    <a:p>
                      <a:pPr marL="285750" lvl="0" indent="-285750" algn="just">
                        <a:lnSpc>
                          <a:spcPct val="90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формализованные описания последовательности действий (алгоритм, план, схема) в практических ситуациях; дополнять алгоритм, упорядочивать шаги алгоритма.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56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979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DE8088-9E2D-8FCC-7846-B64B465E07BE}"/>
              </a:ext>
            </a:extLst>
          </p:cNvPr>
          <p:cNvSpPr txBox="1"/>
          <p:nvPr/>
        </p:nvSpPr>
        <p:spPr>
          <a:xfrm>
            <a:off x="0" y="132645"/>
            <a:ext cx="12192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3.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учебному предмету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«Окружающий мир»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начальной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 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id="{3ADB2FCA-154D-2D89-433B-174F53049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101490"/>
              </p:ext>
            </p:extLst>
          </p:nvPr>
        </p:nvGraphicFramePr>
        <p:xfrm>
          <a:off x="-15170" y="881268"/>
          <a:ext cx="12192000" cy="84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50501682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868836089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112644387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по общему образованию 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19735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6394E1E-B5E1-CCFB-4EE7-A5EE93BEF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941696"/>
              </p:ext>
            </p:extLst>
          </p:nvPr>
        </p:nvGraphicFramePr>
        <p:xfrm>
          <a:off x="-10415" y="4325112"/>
          <a:ext cx="12192000" cy="2532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1742491180"/>
                    </a:ext>
                  </a:extLst>
                </a:gridCol>
                <a:gridCol w="3376863">
                  <a:extLst>
                    <a:ext uri="{9D8B030D-6E8A-4147-A177-3AD203B41FA5}">
                      <a16:colId xmlns:a16="http://schemas.microsoft.com/office/drawing/2014/main" val="7656636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713509718"/>
                    </a:ext>
                  </a:extLst>
                </a:gridCol>
                <a:gridCol w="4776537">
                  <a:extLst>
                    <a:ext uri="{9D8B030D-6E8A-4147-A177-3AD203B41FA5}">
                      <a16:colId xmlns:a16="http://schemas.microsoft.com/office/drawing/2014/main" val="4209007137"/>
                    </a:ext>
                  </a:extLst>
                </a:gridCol>
              </a:tblGrid>
              <a:tr h="25031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мир, 3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11385"/>
                  </a:ext>
                </a:extLst>
              </a:tr>
              <a:tr h="210884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 и общество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Семейный бюджет, доходы и расходы семьи. Значение труда в жизни человека и общества. Особенности труда людей родного края, их профессии.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Планирование и управление личными финансами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и расходы семейного	и личного бюджета. Финансовое планирование. Финансовое мошенничество. 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i="1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</a:t>
                      </a: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что такое личные и семейные доходы и пути их повышения. </a:t>
                      </a:r>
                      <a:r>
                        <a:rPr lang="ru-RU" sz="1600" i="1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</a:t>
                      </a: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что такое личные (семейные) расходы и каковы общие принципы управления расходами человека и семьи </a:t>
                      </a:r>
                      <a:r>
                        <a:rPr lang="ru-RU" sz="1600" i="1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 </a:t>
                      </a: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необходимость вести учет доходов </a:t>
                      </a:r>
                      <a:r>
                        <a:rPr lang="ru-RU" sz="1800" spc="-2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</a:t>
                      </a: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расходов (бюджет) </a:t>
                      </a:r>
                      <a:r>
                        <a:rPr lang="ru-RU" sz="1600" i="1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Понимать,</a:t>
                      </a: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что заработная плата, как правило, является основным источником доходов человека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25558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BA63240-D1A9-A7BB-DEBA-2163660BB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426872"/>
              </p:ext>
            </p:extLst>
          </p:nvPr>
        </p:nvGraphicFramePr>
        <p:xfrm>
          <a:off x="-8021" y="3034748"/>
          <a:ext cx="12192000" cy="1298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629372117"/>
                    </a:ext>
                  </a:extLst>
                </a:gridCol>
                <a:gridCol w="3453063">
                  <a:extLst>
                    <a:ext uri="{9D8B030D-6E8A-4147-A177-3AD203B41FA5}">
                      <a16:colId xmlns:a16="http://schemas.microsoft.com/office/drawing/2014/main" val="390235503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17698146"/>
                    </a:ext>
                  </a:extLst>
                </a:gridCol>
                <a:gridCol w="4776537">
                  <a:extLst>
                    <a:ext uri="{9D8B030D-6E8A-4147-A177-3AD203B41FA5}">
                      <a16:colId xmlns:a16="http://schemas.microsoft.com/office/drawing/2014/main" val="549054010"/>
                    </a:ext>
                  </a:extLst>
                </a:gridCol>
              </a:tblGrid>
              <a:tr h="256453">
                <a:tc gridSpan="4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мир, 2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121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62865" lvl="0" indent="0" algn="l" defTabSz="91440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безопасной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жизнедеятельности</a:t>
                      </a:r>
                    </a:p>
                    <a:p>
                      <a:pPr marL="0" marR="6286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Безопасность в Интернете (коммуникация в мессенджерах и социальных группах) в условиях контролируемого доступа в Интернет.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  <a:p>
                      <a:pPr marL="0" marR="6286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среда.</a:t>
                      </a:r>
                    </a:p>
                    <a:p>
                      <a:pPr marL="0"/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i="1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</a:t>
                      </a: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цифровых инструментах и иметь представления о безопасном поведении в Интернете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2466488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2DD4A68-E292-0E99-B799-79299E729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608899"/>
              </p:ext>
            </p:extLst>
          </p:nvPr>
        </p:nvGraphicFramePr>
        <p:xfrm>
          <a:off x="-8021" y="1729408"/>
          <a:ext cx="12192000" cy="1298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221221257"/>
                    </a:ext>
                  </a:extLst>
                </a:gridCol>
                <a:gridCol w="3453063">
                  <a:extLst>
                    <a:ext uri="{9D8B030D-6E8A-4147-A177-3AD203B41FA5}">
                      <a16:colId xmlns:a16="http://schemas.microsoft.com/office/drawing/2014/main" val="34071118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59519916"/>
                    </a:ext>
                  </a:extLst>
                </a:gridCol>
                <a:gridCol w="4776537">
                  <a:extLst>
                    <a:ext uri="{9D8B030D-6E8A-4147-A177-3AD203B41FA5}">
                      <a16:colId xmlns:a16="http://schemas.microsoft.com/office/drawing/2014/main" val="172715604"/>
                    </a:ext>
                  </a:extLst>
                </a:gridCol>
              </a:tblGrid>
              <a:tr h="288036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мир, 1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356991"/>
                  </a:ext>
                </a:extLst>
              </a:tr>
              <a:tr h="451866">
                <a:tc>
                  <a:txBody>
                    <a:bodyPr/>
                    <a:lstStyle/>
                    <a:p>
                      <a:pPr marL="67945" marR="52070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безопасной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жизнедеятельности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6675" marR="5016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сети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Интернет</a:t>
                      </a:r>
                      <a:r>
                        <a:rPr lang="ru-RU" sz="16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(электронный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дневник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электронные ресурсы школы) в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условиях</a:t>
                      </a:r>
                      <a:r>
                        <a:rPr lang="ru-RU" sz="1600" spc="4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контролируемого доступа</a:t>
                      </a:r>
                      <a:r>
                        <a:rPr lang="ru-RU" sz="160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Интернет.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цифровых инструментах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567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63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684956-43C1-B2F3-9FAC-0D2EB052C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5" t="17762" r="69375" b="66247"/>
          <a:stretch/>
        </p:blipFill>
        <p:spPr>
          <a:xfrm>
            <a:off x="63975" y="5278025"/>
            <a:ext cx="1716103" cy="741775"/>
          </a:xfrm>
          <a:prstGeom prst="rect">
            <a:avLst/>
          </a:prstGeom>
        </p:spPr>
      </p:pic>
      <p:pic>
        <p:nvPicPr>
          <p:cNvPr id="8" name="Picture 2" descr="Детская музыкальная школа имени Д.Б.Кабалевского ...">
            <a:extLst>
              <a:ext uri="{FF2B5EF4-FFF2-40B4-BE49-F238E27FC236}">
                <a16:creationId xmlns:a16="http://schemas.microsoft.com/office/drawing/2014/main" id="{50BDA421-D6D1-D237-06B6-B06AAC6B8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1" t="5755" r="29261" b="36056"/>
          <a:stretch/>
        </p:blipFill>
        <p:spPr bwMode="auto">
          <a:xfrm>
            <a:off x="62694" y="4047436"/>
            <a:ext cx="781879" cy="7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710A7E6-6DD9-7335-03A0-BBDDDBB44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554700"/>
              </p:ext>
            </p:extLst>
          </p:nvPr>
        </p:nvGraphicFramePr>
        <p:xfrm>
          <a:off x="0" y="884211"/>
          <a:ext cx="12192000" cy="1652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1742491180"/>
                    </a:ext>
                  </a:extLst>
                </a:gridCol>
                <a:gridCol w="3986463">
                  <a:extLst>
                    <a:ext uri="{9D8B030D-6E8A-4147-A177-3AD203B41FA5}">
                      <a16:colId xmlns:a16="http://schemas.microsoft.com/office/drawing/2014/main" val="7656636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713509718"/>
                    </a:ext>
                  </a:extLst>
                </a:gridCol>
                <a:gridCol w="4776537">
                  <a:extLst>
                    <a:ext uri="{9D8B030D-6E8A-4147-A177-3AD203B41FA5}">
                      <a16:colId xmlns:a16="http://schemas.microsoft.com/office/drawing/2014/main" val="4209007137"/>
                    </a:ext>
                  </a:extLst>
                </a:gridCol>
              </a:tblGrid>
              <a:tr h="208984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мир, 3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11385"/>
                  </a:ext>
                </a:extLst>
              </a:tr>
              <a:tr h="1268714">
                <a:tc>
                  <a:txBody>
                    <a:bodyPr/>
                    <a:lstStyle/>
                    <a:p>
                      <a:pPr marL="67945" marR="52070" algn="ctr">
                        <a:lnSpc>
                          <a:spcPct val="10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безопасной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-тельности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Безопасность в Интернете (ориентирование в признаках мошеннических действий, защита персональной информации правила коммуникации в мессенджерах и социальных группах) в условиях контролируемого доступа в Интернет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2B2B2B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цифровых инструментах; </a:t>
                      </a: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представления 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безопасном поведении в Интернете, защите персональных данных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255586"/>
                  </a:ext>
                </a:extLst>
              </a:tr>
            </a:tbl>
          </a:graphicData>
        </a:graphic>
      </p:graphicFrame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FA32112A-3E4B-4F8C-2668-3EC0FE3CE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457672"/>
              </p:ext>
            </p:extLst>
          </p:nvPr>
        </p:nvGraphicFramePr>
        <p:xfrm>
          <a:off x="12032" y="0"/>
          <a:ext cx="12192000" cy="87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368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4050632">
                  <a:extLst>
                    <a:ext uri="{9D8B030D-6E8A-4147-A177-3AD203B41FA5}">
                      <a16:colId xmlns:a16="http://schemas.microsoft.com/office/drawing/2014/main" val="50501682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868836089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112644387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197358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D5CC45A-7F00-C06F-DDB6-E164D8073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065964"/>
              </p:ext>
            </p:extLst>
          </p:nvPr>
        </p:nvGraphicFramePr>
        <p:xfrm>
          <a:off x="0" y="2535491"/>
          <a:ext cx="12192000" cy="162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742491180"/>
                    </a:ext>
                  </a:extLst>
                </a:gridCol>
                <a:gridCol w="4062663">
                  <a:extLst>
                    <a:ext uri="{9D8B030D-6E8A-4147-A177-3AD203B41FA5}">
                      <a16:colId xmlns:a16="http://schemas.microsoft.com/office/drawing/2014/main" val="7656636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713509718"/>
                    </a:ext>
                  </a:extLst>
                </a:gridCol>
                <a:gridCol w="4776537">
                  <a:extLst>
                    <a:ext uri="{9D8B030D-6E8A-4147-A177-3AD203B41FA5}">
                      <a16:colId xmlns:a16="http://schemas.microsoft.com/office/drawing/2014/main" val="4209007137"/>
                    </a:ext>
                  </a:extLst>
                </a:gridCol>
              </a:tblGrid>
              <a:tr h="296594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мир, 4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11385"/>
                  </a:ext>
                </a:extLst>
              </a:tr>
              <a:tr h="1302476">
                <a:tc>
                  <a:txBody>
                    <a:bodyPr/>
                    <a:lstStyle/>
                    <a:p>
                      <a:pPr marL="67945" marR="52070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безопасной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-тельности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Безопасность в Интернете (поиск достоверной информации, опознавание государственных образовательных ресурсов и детских развлекательных порталов) в условиях контролируемого доступа в Интернет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2B2B2B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 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цифровых инструментах; </a:t>
                      </a: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представления 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безопасном поведении в Интернете, защите персональных данных. 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правила защиты персональных данных в цифровой среде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2555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B8C4399-C817-15F2-7B2E-720EEB6A6D73}"/>
              </a:ext>
            </a:extLst>
          </p:cNvPr>
          <p:cNvSpPr txBox="1"/>
          <p:nvPr/>
        </p:nvSpPr>
        <p:spPr>
          <a:xfrm>
            <a:off x="887247" y="4199357"/>
            <a:ext cx="11316785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1600" b="1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«Введение в финансовую грамотность» </a:t>
            </a:r>
            <a:r>
              <a:rPr lang="ru-RU" sz="16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начальной школы разработан в соответствии с ФГОС НОО и ПООП НОО - </a:t>
            </a:r>
            <a:r>
              <a:rPr lang="ru-RU" sz="160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https://fincult.info/teaching/uchebno-metodicheskiy-komplekc-vvedenie-v-finansovuyu-gramotnost-dlya-nachalnoy-shkoly</a:t>
            </a:r>
            <a:endParaRPr lang="ru-RU" sz="16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58054-0957-2182-1D58-E6A4C3710242}"/>
              </a:ext>
            </a:extLst>
          </p:cNvPr>
          <p:cNvSpPr txBox="1"/>
          <p:nvPr/>
        </p:nvSpPr>
        <p:spPr>
          <a:xfrm>
            <a:off x="929330" y="4717222"/>
            <a:ext cx="11274702" cy="72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16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УМК по финансовой грамотности для учащихся 2-4 классов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подготовленные в рамках совместного проекта Минфина РФ и Всемирного банка «Содействие повышению уровня финансовой грамотности населения и развитию финансового образования в РФ» - </a:t>
            </a:r>
            <a:r>
              <a:rPr lang="ru-RU" sz="1600" u="sng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https://fmc.hse.ru/2-3forms</a:t>
            </a:r>
            <a:r>
              <a:rPr lang="ru-RU" sz="1600" u="sng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600" u="sng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https://fmc.hse.ru/4forms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262D82-1F28-79D6-EE3A-DD5E9F91ACA6}"/>
              </a:ext>
            </a:extLst>
          </p:cNvPr>
          <p:cNvSpPr txBox="1"/>
          <p:nvPr/>
        </p:nvSpPr>
        <p:spPr>
          <a:xfrm>
            <a:off x="1852145" y="5446296"/>
            <a:ext cx="10277161" cy="511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1600" b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УМК «Секреты финансовой грамоты» </a:t>
            </a:r>
            <a:r>
              <a:rPr lang="ru-RU" sz="16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Н.Г. Калашникова, Е.Н. Жаркова, Е.М. Белоусов. – М.: Просвещение, 2022 </a:t>
            </a:r>
            <a:r>
              <a:rPr lang="ru-RU" sz="1600" i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(Готовится к включению в ФПУ) - </a:t>
            </a:r>
            <a:r>
              <a:rPr lang="en-US" sz="16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http://1-4-old.prosv.ru/info.aspx?ob_no=47573</a:t>
            </a:r>
            <a:r>
              <a:rPr lang="ru-RU" sz="16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spc="-3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2C6DA8-39AE-16CD-891F-083DDCF7F83F}"/>
              </a:ext>
            </a:extLst>
          </p:cNvPr>
          <p:cNvSpPr txBox="1"/>
          <p:nvPr/>
        </p:nvSpPr>
        <p:spPr>
          <a:xfrm>
            <a:off x="12032" y="5923053"/>
            <a:ext cx="12159186" cy="92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 анимированных</a:t>
            </a:r>
            <a:r>
              <a:rPr lang="ru-RU" sz="16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презентации</a:t>
            </a:r>
            <a:r>
              <a:rPr lang="ru-RU" sz="16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6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для</a:t>
            </a:r>
            <a:r>
              <a:rPr lang="ru-RU" sz="16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кольников 2-11</a:t>
            </a:r>
            <a:r>
              <a:rPr lang="en-US" sz="1600" b="1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классов и СПО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https://xn--80afmshcb2bdox6g.xn--p1ai/%D1%88%D0%BA%D0%BE%D0%BB%D1%8C%D0%BD%D0%B8%D0%BA%D0%B0%D0%BC/2-11/#!category=video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  <a:p>
            <a:pPr marR="218440" algn="just">
              <a:lnSpc>
                <a:spcPct val="85000"/>
              </a:lnSpc>
              <a:tabLst>
                <a:tab pos="700405" algn="l"/>
                <a:tab pos="965200" algn="l"/>
                <a:tab pos="1380490" algn="l"/>
                <a:tab pos="2227580" algn="l"/>
                <a:tab pos="2602230" algn="l"/>
                <a:tab pos="3638550" algn="l"/>
              </a:tabLst>
            </a:pPr>
            <a:r>
              <a:rPr lang="ru-RU" sz="16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Мультфильмы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spc="-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финансах (5+)</a:t>
            </a:r>
            <a:r>
              <a:rPr lang="ru-RU" sz="1600" b="1" spc="-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ru-RU" sz="1600" spc="1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https://xn--80apaohbc3aw9e.xn--p1ai/materials/multiki-o-finansah-5/</a:t>
            </a:r>
            <a:endParaRPr lang="ru-RU" sz="1600" u="none" strike="noStrik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 descr="Высшая школа экономики — Википедия">
            <a:extLst>
              <a:ext uri="{FF2B5EF4-FFF2-40B4-BE49-F238E27FC236}">
                <a16:creationId xmlns:a16="http://schemas.microsoft.com/office/drawing/2014/main" id="{45DB125C-7A86-E638-D989-F22CD049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6" y="4776020"/>
            <a:ext cx="675513" cy="6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0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3B46D7-144B-B728-50B4-31CA3FB6A926}"/>
              </a:ext>
            </a:extLst>
          </p:cNvPr>
          <p:cNvSpPr txBox="1"/>
          <p:nvPr/>
        </p:nvSpPr>
        <p:spPr>
          <a:xfrm>
            <a:off x="76200" y="0"/>
            <a:ext cx="1203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</a:t>
            </a:r>
            <a:r>
              <a:rPr lang="ru-RU" sz="1800" b="1" spc="-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Планируемые результаты освоения учебной программы по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предмету </a:t>
            </a:r>
            <a:r>
              <a:rPr lang="ru-RU" b="1" spc="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«Окружающий мир»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имеющие</a:t>
            </a:r>
            <a:r>
              <a:rPr lang="ru-RU" sz="1800" b="1" spc="-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непосредственное</a:t>
            </a:r>
            <a:r>
              <a:rPr lang="ru-RU" sz="1800" b="1" spc="-3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</a:t>
            </a:r>
            <a:r>
              <a:rPr lang="ru-RU" sz="1800" b="1" spc="-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 грамотности </a:t>
            </a: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8082E55D-A869-358C-8620-D38F943D3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927715"/>
              </p:ext>
            </p:extLst>
          </p:nvPr>
        </p:nvGraphicFramePr>
        <p:xfrm>
          <a:off x="0" y="609600"/>
          <a:ext cx="12192000" cy="6256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4110104761"/>
                    </a:ext>
                  </a:extLst>
                </a:gridCol>
                <a:gridCol w="9906000">
                  <a:extLst>
                    <a:ext uri="{9D8B030D-6E8A-4147-A177-3AD203B41FA5}">
                      <a16:colId xmlns:a16="http://schemas.microsoft.com/office/drawing/2014/main" val="1715197773"/>
                    </a:ext>
                  </a:extLst>
                </a:gridCol>
              </a:tblGrid>
              <a:tr h="811390">
                <a:tc>
                  <a:txBody>
                    <a:bodyPr/>
                    <a:lstStyle/>
                    <a:p>
                      <a:pPr marL="67945" algn="ctr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5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ru-RU" sz="1550" b="1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Личностные результаты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Первоначальные представления о человеке как члене общества, в том числе участника финансовых отношений;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Осознание прав и ответственности человека как члена общества и участника финансовых отношений;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Осознание ценности трудовой деятельности в жизни человека, как основного источника получения дохода;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Ответственное потребление и отношение к результатам труда и деньгам.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992082"/>
                  </a:ext>
                </a:extLst>
              </a:tr>
              <a:tr h="1014237">
                <a:tc>
                  <a:txBody>
                    <a:bodyPr/>
                    <a:lstStyle/>
                    <a:p>
                      <a:pPr marL="410845" marR="405765" algn="ctr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50" b="1" spc="-2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Метапредмет-ные</a:t>
                      </a:r>
                      <a:r>
                        <a:rPr lang="ru-RU" sz="1550" b="1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результаты</a:t>
                      </a:r>
                      <a:r>
                        <a:rPr lang="ru-RU" sz="155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199390" marR="193040" indent="635" algn="ctr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5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Универсальные познавательные учебные действия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 целостность окружающего мира (взаимосвязь природной и социальной среды обитания), проявлять способность ориентироваться в изменяющейся действительности;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Сравнивать объекты окружающего мира, устанавливать основания для сравнения, устанавливать аналогии;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Находить закономерности и противоречия в рассматриваемых фактах, данных и наблюдениях.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789601"/>
                  </a:ext>
                </a:extLst>
              </a:tr>
              <a:tr h="1014237">
                <a:tc>
                  <a:txBody>
                    <a:bodyPr/>
                    <a:lstStyle/>
                    <a:p>
                      <a:pPr marL="410845" marR="405765" algn="ctr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50" b="1" spc="-2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Метапредмет-ные</a:t>
                      </a:r>
                      <a:r>
                        <a:rPr lang="ru-RU" sz="1550" b="1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результаты.</a:t>
                      </a:r>
                    </a:p>
                    <a:p>
                      <a:pPr marL="146050" marR="142240" algn="ctr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50" b="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Универсальные регулятивные учебные действия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Предвидеть возможность возникновения трудностей и ошибок, предусматривать способы их предупреждения, в том числе в житейских ситуациях;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Оценивать целесообразность выбранных способов действия, при необходимости корректировать их.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576411"/>
                  </a:ext>
                </a:extLst>
              </a:tr>
              <a:tr h="3338823">
                <a:tc>
                  <a:txBody>
                    <a:bodyPr/>
                    <a:lstStyle/>
                    <a:p>
                      <a:pPr marL="146685" marR="142240" algn="ctr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50" b="1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 результаты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Tx/>
                        <a:buNone/>
                        <a:tabLst>
                          <a:tab pos="160020" algn="l"/>
                        </a:tabLst>
                      </a:pPr>
                      <a:r>
                        <a:rPr lang="ru-RU" sz="15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 концу обучения в первом классе обучающийся научится: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Оценивать ситуации, раскрывающие положительное и негативное отношение к природе; правила поведения в быту;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Ориентироваться в правилах безопасного поведения в Интернете;</a:t>
                      </a:r>
                    </a:p>
                    <a:p>
                      <a:pPr marL="0" lvl="0" indent="0" algn="just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Tx/>
                        <a:buNone/>
                        <a:tabLst>
                          <a:tab pos="160020" algn="l"/>
                        </a:tabLst>
                      </a:pPr>
                      <a:r>
                        <a:rPr lang="ru-RU" sz="15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 концу обучения во втором классе обучающийся научится: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Безопасно использовать мессенджеры Интернета в условиях контролируемого доступа в Интернет;</a:t>
                      </a:r>
                    </a:p>
                    <a:p>
                      <a:pPr marL="0" lvl="0" indent="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None/>
                        <a:tabLst>
                          <a:tab pos="160020" algn="l"/>
                        </a:tabLst>
                      </a:pPr>
                      <a:r>
                        <a:rPr lang="ru-RU" sz="1550" b="1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5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концу обучения в третьем классе обучающийся научится: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Различать расходы и доходы семейного бюджета;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различные источники информации об обществе, финансах для поиска и извлечения информации, ответов на вопросы;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Безопасно использовать персональные данные в условиях контролируемого доступа в Интернет;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Ориентироваться в возможных мошеннических действиях при общении в мессенджерах.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200"/>
                        <a:buFont typeface="Wingdings" panose="05000000000000000000" pitchFamily="2" charset="2"/>
                        <a:buNone/>
                        <a:tabLst>
                          <a:tab pos="160020" algn="l"/>
                        </a:tabLst>
                        <a:defRPr/>
                      </a:pPr>
                      <a:r>
                        <a:rPr lang="ru-RU" sz="1550" b="1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5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концу обучения в четвертом классе обучающийся научится: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различные источники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информации для поиска и извлечения информации, ответов на вопросы;</a:t>
                      </a:r>
                    </a:p>
                    <a:p>
                      <a:pPr marL="285750" lvl="0" indent="-28575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5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Осуществлять безопасный поиск ресурсов и верифицированной информации в Интернете.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56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811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42FA9-95A1-6D30-FB09-60D69240CB28}"/>
              </a:ext>
            </a:extLst>
          </p:cNvPr>
          <p:cNvSpPr txBox="1"/>
          <p:nvPr/>
        </p:nvSpPr>
        <p:spPr>
          <a:xfrm>
            <a:off x="2621472" y="34175"/>
            <a:ext cx="94749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ko-K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общее образование</a:t>
            </a:r>
          </a:p>
          <a:p>
            <a:pPr algn="ctr">
              <a:lnSpc>
                <a:spcPct val="90000"/>
              </a:lnSpc>
            </a:pPr>
            <a:endParaRPr lang="ru-RU" altLang="ko-KR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ООО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 требований к образовательным результатам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</a:t>
            </a:r>
            <a:r>
              <a:rPr lang="ru-RU" sz="17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достигнуты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изучения вопросов финансовой грамотности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учебным предметам: «Математика», «Информатика», «География», «Обществознание».</a:t>
            </a:r>
            <a:endParaRPr lang="ko-KR" altLang="en-US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ФГОС ООО">
            <a:extLst>
              <a:ext uri="{FF2B5EF4-FFF2-40B4-BE49-F238E27FC236}">
                <a16:creationId xmlns:a16="http://schemas.microsoft.com/office/drawing/2014/main" id="{689E3A64-45D9-3841-3836-4FC8F91BE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" y="45733"/>
            <a:ext cx="2316672" cy="126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511DDD37-19E1-46DE-7B46-22ED205D4AB3}"/>
              </a:ext>
            </a:extLst>
          </p:cNvPr>
          <p:cNvSpPr txBox="1">
            <a:spLocks/>
          </p:cNvSpPr>
          <p:nvPr/>
        </p:nvSpPr>
        <p:spPr>
          <a:xfrm>
            <a:off x="13648" y="1334292"/>
            <a:ext cx="12192000" cy="5535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0363">
              <a:lnSpc>
                <a:spcPct val="8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45.5. Предметные результаты по предметной области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 и информатика» 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обеспечивать: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45.5.1. По учебному предмету 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 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(включая учебные курсы «Алгебра», «Геометрия», «Теория вероятности и статистика») (</a:t>
            </a:r>
            <a:r>
              <a:rPr lang="ru-RU" sz="1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базовом уровне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решать задачи разных типов 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 том числе на проценты, доли и части, движение, работу,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цену товаров и стоимость покупок и услуг, налоги, задачи из области управления личными и семейными финансами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умение составлять выражения, уравнения, неравенства и системы по условию задачи, исследовать полученное решение и оценивать правдоподобность полученных результатов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45.5.2. По учебному предмету 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 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(включая учебные курсы «Алгебра», «Геометрия», «Теория вероятности и статистика») (</a:t>
            </a:r>
            <a:r>
              <a:rPr lang="ru-RU" sz="1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углубленном уровне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12) умение решать задачи разных типов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на проценты, доли и части, движение, работу,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цену товаров и стоимость покупок и услуг, налоги, задачи из области управления личными и семейными финансами; 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составлять выражения, уравнения, неравенства и системы по условию задачи, исследовать полученное решение и оценивать правдоподобность полученных результатов;</a:t>
            </a:r>
          </a:p>
          <a:p>
            <a:pPr marL="0" indent="360363">
              <a:lnSpc>
                <a:spcPct val="87000"/>
              </a:lnSpc>
              <a:spcBef>
                <a:spcPts val="0"/>
              </a:spcBef>
              <a:buNone/>
            </a:pP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45.5.3. По учебному предмету </a:t>
            </a:r>
            <a:r>
              <a:rPr lang="ru-RU" sz="17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«Информатика» 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7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базовом уровне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None/>
            </a:pPr>
            <a:r>
              <a:rPr lang="ru-RU" sz="17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15) умение распознавать попытки и предупреждать 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себя и окружающих в деструктивные и криминальные формы сетевой активности (в том числе </a:t>
            </a:r>
            <a:r>
              <a:rPr lang="ru-RU" sz="1700" kern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кибербуллинг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фишинг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360363">
              <a:lnSpc>
                <a:spcPct val="87000"/>
              </a:lnSpc>
              <a:spcBef>
                <a:spcPts val="0"/>
              </a:spcBef>
              <a:buNone/>
            </a:pP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45.5.4. По учебному предмету </a:t>
            </a:r>
            <a:r>
              <a:rPr lang="ru-RU" sz="17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«Информатика» 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7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углубленном уровне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None/>
            </a:pPr>
            <a:r>
              <a:rPr lang="ru-RU" sz="17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15) 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использовать различные средства защиты от вредоносного программного обеспечения, </a:t>
            </a:r>
            <a:r>
              <a:rPr lang="ru-RU" sz="17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обеспечивать личную безопасность при использовании ресурсов сети Интернет, в том числе умение защищать персональную информацию от несанкционированного доступа и его последствий (разглашения, подмены, утраты данных) с учетом основных технологических и социально-психологических аспектов использования сети Интернет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(сетевая анонимность, цифровой след, аутентичность субъектов и ресурсов, опасность вредоносного кода); умение распознавать попытки и предупреждать вовлечение себя и окружающих в деструктивные и криминальные формы сетевой активности (в том числе </a:t>
            </a:r>
            <a:r>
              <a:rPr lang="ru-RU" sz="1700" kern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кибербуллинг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фишинг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7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16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D43693-D5A5-ACDC-FC57-51BB290D172B}"/>
              </a:ext>
            </a:extLst>
          </p:cNvPr>
          <p:cNvSpPr txBox="1"/>
          <p:nvPr/>
        </p:nvSpPr>
        <p:spPr>
          <a:xfrm>
            <a:off x="2276" y="13648"/>
            <a:ext cx="1218972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5.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учебному предмету </a:t>
            </a:r>
            <a:r>
              <a:rPr lang="ru-RU" sz="1800" b="1" spc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«Ма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тематика»</a:t>
            </a:r>
            <a:r>
              <a:rPr lang="ru-RU" sz="1800" b="1" spc="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AE42E29-D91C-6F13-0ECA-81925E7DD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999857"/>
              </p:ext>
            </p:extLst>
          </p:nvPr>
        </p:nvGraphicFramePr>
        <p:xfrm>
          <a:off x="0" y="840767"/>
          <a:ext cx="12192000" cy="598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3645090">
                  <a:extLst>
                    <a:ext uri="{9D8B030D-6E8A-4147-A177-3AD203B41FA5}">
                      <a16:colId xmlns:a16="http://schemas.microsoft.com/office/drawing/2014/main" val="361257797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878657449"/>
                    </a:ext>
                  </a:extLst>
                </a:gridCol>
                <a:gridCol w="2984310">
                  <a:extLst>
                    <a:ext uri="{9D8B030D-6E8A-4147-A177-3AD203B41FA5}">
                      <a16:colId xmlns:a16="http://schemas.microsoft.com/office/drawing/2014/main" val="2243204442"/>
                    </a:ext>
                  </a:extLst>
                </a:gridCol>
              </a:tblGrid>
              <a:tr h="317075"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31707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  <a:endParaRPr lang="ru-RU" sz="1600" spc="-2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305645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5-6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6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958815"/>
                  </a:ext>
                </a:extLst>
              </a:tr>
              <a:tr h="1564827">
                <a:tc row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Натуральные числа. Действия с натуральными числами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Решение текстовых задач. Текстовые задачи, следующих видов: задачи на движение, на части, на покупки, на работу и производительность, на проценты, на отношения и пропорции.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Кроме того, обучающиеся учатся работать с информацией, представленной в форме таблиц или диаграмм. 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Дроби. 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Понятие процента. Вычисление процента от величины и величины по её проценту.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Решение текстовых задач, содержащих дроби и проценты.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Положительные и отрицательные числа.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задачи, содержащие зависимости, связывающие величины: цена, количество, стоимость. 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Пользоваться основными единицами измерения:	 цена, количество; выражать одни единицы величин через другие.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Анализировать и осмысливать текст задачи, переформулировать условие извлекать необходимые данные, устанавливать зависимости между величинами, строить логическую цепочку рассуждений. 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Объяснять, что такое процент. Вычислять проценты при решении задач в сфере личных и семейных финансов.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Приводить, разбирать, оценивать различные решения.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 примеры использования в реальной	жизни положительных и отрицательных чисел.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 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Платежи и покупки. Цены на товары и услуги 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  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Проверять чеки и квитанции после совершения покупок.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делать выбор товаров и услуг с учетом их цен.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считать стоимость покупки и сдачу.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393352"/>
                  </a:ext>
                </a:extLst>
              </a:tr>
              <a:tr h="23338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Планирование и управление личными финансами. Личные сбережения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Знать, что такое банковский вклад.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Знать, что такое процентные ставки по вкладам.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сравнивать и выбирать вклад, Уметь сравнивать условия по разным банковским продуктам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Осознавать необходимость принятия грамотных решений относительно целесообразности обращения за займом и/или кредитом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149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411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218C084-CE25-BDFD-D6D7-67FCFF369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013215"/>
              </p:ext>
            </p:extLst>
          </p:nvPr>
        </p:nvGraphicFramePr>
        <p:xfrm>
          <a:off x="20472" y="0"/>
          <a:ext cx="12191999" cy="6880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528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5562599">
                  <a:extLst>
                    <a:ext uri="{9D8B030D-6E8A-4147-A177-3AD203B41FA5}">
                      <a16:colId xmlns:a16="http://schemas.microsoft.com/office/drawing/2014/main" val="3195155796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261634407"/>
                    </a:ext>
                  </a:extLst>
                </a:gridCol>
                <a:gridCol w="2611272">
                  <a:extLst>
                    <a:ext uri="{9D8B030D-6E8A-4147-A177-3AD203B41FA5}">
                      <a16:colId xmlns:a16="http://schemas.microsoft.com/office/drawing/2014/main" val="924458727"/>
                    </a:ext>
                  </a:extLst>
                </a:gridCol>
              </a:tblGrid>
              <a:tr h="148590"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spc="-2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</a:t>
                      </a:r>
                      <a:endParaRPr lang="ru-RU" sz="15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5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144780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Алгебра, 7-8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5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973315"/>
                  </a:ext>
                </a:extLst>
              </a:tr>
              <a:tr h="1068705">
                <a:tc rowSpan="2"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Числа и вычисления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практико- ориентированные задачи, связанные с отношением величин, пропорциональностью величин, процентами; интерпретировать результаты решения задач с учётом ограничений, связанных	 со свойствами рассматриваемых объектов.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	практические задачи, содержащие проценты, доли, части, выражающие зависимости: скорость —время— расстояние, цена — количество— стоимость, объём работы — время производительность труда.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Разбирать	 реальные жизненные ситуации, формулировать их на языке математики, находить решение, применяя математический аппарат, интерпретировать результат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Планирование и управление личными финансами. Личные сбережения. Займы и кредиты.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сравнивать и выбирать вклад, 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сравнивать условия по разным банковским продуктам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70646"/>
                  </a:ext>
                </a:extLst>
              </a:tr>
              <a:tr h="1068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4. 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среда.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Финансовые взаимоотношения с государством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endParaRPr lang="ru-RU" sz="15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Определять, для каких случаев подходят те или иные виды заимствования 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Рассчитывать сумму налогов к уплате, налоговых вычетов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442922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Уравнения и неравенства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неравенства	при решении различных практических задач.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текстовые задачи алгебраическим способом с помощью составления уравнения или системы двух уравнений с двумя переменными.</a:t>
                      </a:r>
                      <a:endParaRPr lang="ru-RU" sz="1500" spc="-2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</a:t>
                      </a:r>
                    </a:p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 </a:t>
                      </a: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Предпринимательство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83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о </a:t>
                      </a:r>
                      <a:r>
                        <a:rPr lang="ru-RU" sz="15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выруч-ке</a:t>
                      </a: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переменных и постоянных издержках, прибыли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Оценивать бизнес-идеи и риски, с ними связанные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166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Числовые </a:t>
                      </a:r>
                      <a:r>
                        <a:rPr lang="ru-RU" sz="1500" spc="-2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последова</a:t>
                      </a: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-тельности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Рассматривать примеры процессов и явлений из реальной жизни, иллюстрирующие изменение в арифметической прогрессии, в геометрической прогрессии; изображать соответствующие зависимости графически.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задачи, связанные с числовыми последовательностями, в том числе задачи из реальной жизни с использованием цифровых технологий (электронных таблиц, графического калькулятора и т.п.).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задачи на сложные проценты, в том числе </a:t>
                      </a: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задачи из реальной практики (с использованием калькулятора).</a:t>
                      </a:r>
                      <a:endParaRPr lang="ru-RU" sz="1500" spc="-2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</a:t>
                      </a:r>
                    </a:p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 </a:t>
                      </a: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Предпринимательство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рассчитывать доходность отдельных осуществленных операций с различными инвестиционными продуктами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366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Функции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	примеры линейных зависимостей  в реальных процессах и явлениях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Планирование и </a:t>
                      </a:r>
                      <a:r>
                        <a:rPr lang="ru-RU" sz="15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упр-ние</a:t>
                      </a: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личными финансами. Личные сбережения. Займы и кредиты. Доходы и расходы семейного и личного бюджета. Финансовое план-</a:t>
                      </a:r>
                      <a:r>
                        <a:rPr lang="ru-RU" sz="15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ние</a:t>
                      </a:r>
                      <a:endParaRPr lang="ru-RU" sz="1500" spc="-2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считать расходы и доходы (личные и семейные) в краткосрочном периоде.</a:t>
                      </a:r>
                    </a:p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распределять расходы по основным категориям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721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041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218C084-CE25-BDFD-D6D7-67FCFF369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669835"/>
              </p:ext>
            </p:extLst>
          </p:nvPr>
        </p:nvGraphicFramePr>
        <p:xfrm>
          <a:off x="20472" y="0"/>
          <a:ext cx="1219199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528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118328241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346273591"/>
                    </a:ext>
                  </a:extLst>
                </a:gridCol>
                <a:gridCol w="3068471">
                  <a:extLst>
                    <a:ext uri="{9D8B030D-6E8A-4147-A177-3AD203B41FA5}">
                      <a16:colId xmlns:a16="http://schemas.microsoft.com/office/drawing/2014/main" val="3132668910"/>
                    </a:ext>
                  </a:extLst>
                </a:gridCol>
              </a:tblGrid>
              <a:tr h="350739"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31247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312476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Теория вероятности и статистика, 9-10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973315"/>
                  </a:ext>
                </a:extLst>
              </a:tr>
              <a:tr h="181374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Представление данных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Освоение способов представления статистических данных и числовых массивов с помощью таблиц и диаграмм с использованием актуальных и важных данных  (финансовые данные, изменение банковских процентов, общественные явления).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ними. Иностранная валюта</a:t>
                      </a:r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Знать, как обменивать одну валюту на другую.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различать российскую и иностранную валюту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рассчитывать количество приобретаемой валюты на определенную сумму в другой валют</a:t>
                      </a:r>
                      <a:endParaRPr lang="ru-RU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70646"/>
                  </a:ext>
                </a:extLst>
              </a:tr>
              <a:tr h="1020331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Описательная статистика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Освоение понятия: наибольшее и наименьшее значения числового массива, размах.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задачи на выбор способа описания данных в соответствии с природой данных и целями исследования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 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 Инвестирование.</a:t>
                      </a:r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рассчитывать доходность отдельных осуществленных операций с различными инвестиционным и продуктами</a:t>
                      </a:r>
                      <a:endParaRPr lang="ru-RU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166378"/>
                  </a:ext>
                </a:extLst>
              </a:tr>
              <a:tr h="1530496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Вероятность и частота случайного события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Освоение понятия: случайный опыт и случайное событие, маловероятное и практически достоверное событие. 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Изучать значимость маловероятных событий в природе и обществе на важных примерах (аварии, несчастные случаи, защита персональной информации, передача данных).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Изучать роль классических вероятностных моделей (монета, игральная	кость) в теории вероятностей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безопасность (Предметные области 3,4)</a:t>
                      </a:r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признаки мошеннических действий	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алгоритм противодействия типичным схемам финансового мошенничества, связанного с инвестированием и страхованием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366422"/>
                  </a:ext>
                </a:extLst>
              </a:tr>
              <a:tr h="1517742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Случайная величина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Освоение	понятия: математическое ожидание случайной величины	как теоретическое среднее значение, дисперсия случайной величины как аналог дисперсии числового набора.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Решение	задачи на вычисление математического ожидания и дисперсии дискретной случайной величины по заданному распределению, в том числе задач, связанных со страхованием и лотереями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 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 Инвестирование.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Оценивать бизнес-идеи и риски, с ними связанные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721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016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28968A-6749-6864-0CEB-97219DF17B4C}"/>
              </a:ext>
            </a:extLst>
          </p:cNvPr>
          <p:cNvSpPr txBox="1"/>
          <p:nvPr/>
        </p:nvSpPr>
        <p:spPr>
          <a:xfrm>
            <a:off x="14786" y="23218"/>
            <a:ext cx="1218972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6.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учебному предмету </a:t>
            </a:r>
            <a:r>
              <a:rPr lang="ru-RU" sz="1800" b="1" spc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«Информатика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800" b="1" spc="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B4F568E-B39A-1AF7-233F-1438BEFA4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121655"/>
              </p:ext>
            </p:extLst>
          </p:nvPr>
        </p:nvGraphicFramePr>
        <p:xfrm>
          <a:off x="14786" y="673092"/>
          <a:ext cx="12204510" cy="6184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21678394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789011293"/>
                    </a:ext>
                  </a:extLst>
                </a:gridCol>
                <a:gridCol w="2984310">
                  <a:extLst>
                    <a:ext uri="{9D8B030D-6E8A-4147-A177-3AD203B41FA5}">
                      <a16:colId xmlns:a16="http://schemas.microsoft.com/office/drawing/2014/main" val="1146844390"/>
                    </a:ext>
                  </a:extLst>
                </a:gridCol>
              </a:tblGrid>
              <a:tr h="294608"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5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29460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299707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Информатика, 7-8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5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958815"/>
                  </a:ext>
                </a:extLst>
              </a:tr>
              <a:tr h="218851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Компьютерные сети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Искать информацию в сети Интернет (в том числе по ключевым словам, по изображению), критически относиться к найденной информации, осознавая опасность для личности и общества распространения вредоносной информации, в том числе экстремистского и террористического характера;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 структуру адресов веб-ресурсов; 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современные сервисы интернет-коммуникаций; 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Соблюдать сетевой этикет, базовые нормы информационной этики и права при работе в сети Интернет, выбирать безопасные стратегии поведения в сети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 предметные области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правила кибербезопасности (включая защиту персональных данных)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о том, что такое интернет-платежи и как они осуществляются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	о мошеннических схемах, с которыми можно столкнуться в цифровой среде, в том числе признаки мошеннических сайтов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393352"/>
                  </a:ext>
                </a:extLst>
              </a:tr>
              <a:tr h="273564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Информатика, 9-10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5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784789"/>
                  </a:ext>
                </a:extLst>
              </a:tr>
              <a:tr h="1788689">
                <a:tc>
                  <a:txBody>
                    <a:bodyPr/>
                    <a:lstStyle/>
                    <a:p>
                      <a:pPr marL="0" algn="ctr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грамотность</a:t>
                      </a:r>
                    </a:p>
                    <a:p>
                      <a:pPr marL="0" algn="ctr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1. Глобальная сеть Интернет и стратегии безопасного поведения в ней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Распознавать попытки и предупреждать вовлечение себя и окружающих в деструктивные и криминальные формы сетевой активности (в том числе </a:t>
                      </a:r>
                      <a:r>
                        <a:rPr lang="ru-RU" sz="16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кибербуллинг</a:t>
                      </a: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фишинг).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 Деньги и операции с ними. 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безопасность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признаки ситуаций финансового мошенничества, признаки фишинговых  и других мошеннических сайтов.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Распознавать угрозу мошенничества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30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374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B4F568E-B39A-1AF7-233F-1438BEFA4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327450"/>
              </p:ext>
            </p:extLst>
          </p:nvPr>
        </p:nvGraphicFramePr>
        <p:xfrm>
          <a:off x="22240" y="1"/>
          <a:ext cx="12155905" cy="689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914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5272580">
                  <a:extLst>
                    <a:ext uri="{9D8B030D-6E8A-4147-A177-3AD203B41FA5}">
                      <a16:colId xmlns:a16="http://schemas.microsoft.com/office/drawing/2014/main" val="293367520"/>
                    </a:ext>
                  </a:extLst>
                </a:gridCol>
                <a:gridCol w="2049116">
                  <a:extLst>
                    <a:ext uri="{9D8B030D-6E8A-4147-A177-3AD203B41FA5}">
                      <a16:colId xmlns:a16="http://schemas.microsoft.com/office/drawing/2014/main" val="789011293"/>
                    </a:ext>
                  </a:extLst>
                </a:gridCol>
                <a:gridCol w="2972295">
                  <a:extLst>
                    <a:ext uri="{9D8B030D-6E8A-4147-A177-3AD203B41FA5}">
                      <a16:colId xmlns:a16="http://schemas.microsoft.com/office/drawing/2014/main" val="1146844390"/>
                    </a:ext>
                  </a:extLst>
                </a:gridCol>
              </a:tblGrid>
              <a:tr h="758926"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311807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311807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Информатика, 9-10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5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784789"/>
                  </a:ext>
                </a:extLst>
              </a:tr>
              <a:tr h="2012037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2. Работа в информационном пространстве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 примеры ситуаций, в которых требуется использовать коммуникационные сервисы, справочные и поисковые службы и др.</a:t>
                      </a:r>
                    </a:p>
                    <a:p>
                      <a:pPr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примеры услуг, доступных на официальных сервисах и сервисах государственных услуг.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 </a:t>
                      </a:r>
                    </a:p>
                    <a:p>
                      <a:pPr marL="0" lv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ними.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lv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возможности использования личного кабинета Интернет-банка и мобильного приложения Понимать особенности процедуры идентификации личности  с помощью цифровых инструментов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30796"/>
                  </a:ext>
                </a:extLst>
              </a:tr>
              <a:tr h="1788478"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Раздел 4.</a:t>
                      </a:r>
                    </a:p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Информационные технологии.</a:t>
                      </a:r>
                    </a:p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6.</a:t>
                      </a:r>
                    </a:p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Электронные таблицы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электронные таблицы для обработки, анализ и визуализации числовых данных, в том числе с выделением диапазона таблицы и упорядочиванием (сортировкой) его элементов;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Создавать и применять в электронных таблицах формулы для расчётов с использованием встроенных арифметических функций (суммирование и подсчёт значений, отвечающих заданному условию, среднее арифметическое, поиск максимального	и минимального значения); 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электронные таблицы для численного моделирования в простых практических задачах;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</a:t>
                      </a:r>
                    </a:p>
                    <a:p>
                      <a:pPr marL="0" lv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Планирование и управление личными финансами. Личные сбережения. Доходы и расходы семейного и личного бюджета.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 преимущества финансового планирования и составления бюджета	на основ этих планов.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составлять личный финансовый план с помощью электронных таблиц.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186194"/>
                  </a:ext>
                </a:extLst>
              </a:tr>
              <a:tr h="1522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</a:t>
                      </a:r>
                    </a:p>
                    <a:p>
                      <a:pPr marL="0" lv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 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Предпринимательство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	о выручке, переменных и постоянных издержках, прибыли.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электронные таблицы для составления бизнес-плана.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900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619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фон презентации">
            <a:extLst>
              <a:ext uri="{FF2B5EF4-FFF2-40B4-BE49-F238E27FC236}">
                <a16:creationId xmlns:a16="http://schemas.microsoft.com/office/drawing/2014/main" id="{E28EC23C-6D2C-4E2E-E175-AEE1BB70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34A811-C7A5-012F-E154-57396B36257C}"/>
              </a:ext>
            </a:extLst>
          </p:cNvPr>
          <p:cNvSpPr txBox="1"/>
          <p:nvPr/>
        </p:nvSpPr>
        <p:spPr>
          <a:xfrm>
            <a:off x="1943100" y="1676400"/>
            <a:ext cx="7886700" cy="2358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вопрос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благополучия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наших семей, наших граждан, и это должно рассматриваться как один из важнейших приоритетов нашей социальной политики»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8EA7A-7FF9-A8D9-A12F-4A86B69665B6}"/>
              </a:ext>
            </a:extLst>
          </p:cNvPr>
          <p:cNvSpPr txBox="1"/>
          <p:nvPr/>
        </p:nvSpPr>
        <p:spPr>
          <a:xfrm>
            <a:off x="5486400" y="5162879"/>
            <a:ext cx="4343400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 Силуанов, министр финансов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607650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C28CAD-2538-549A-D17E-299BBC20A86E}"/>
              </a:ext>
            </a:extLst>
          </p:cNvPr>
          <p:cNvSpPr txBox="1"/>
          <p:nvPr/>
        </p:nvSpPr>
        <p:spPr>
          <a:xfrm>
            <a:off x="0" y="2971800"/>
            <a:ext cx="5851180" cy="385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7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математических задач</a:t>
            </a:r>
            <a:r>
              <a:rPr lang="ru-RU" sz="1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7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финансовой грамотности» 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3 т. Т. 2 для 5-9 классов / Составители: </a:t>
            </a:r>
            <a:r>
              <a:rPr lang="ru-RU" sz="17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Моторо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Н.П., Новожилова Н.В., </a:t>
            </a:r>
            <a:r>
              <a:rPr lang="ru-RU" sz="17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Шалашова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М.М. – Москва, 2019. –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с.</a:t>
            </a:r>
          </a:p>
          <a:p>
            <a:pPr algn="just">
              <a:lnSpc>
                <a:spcPct val="90000"/>
              </a:lnSpc>
            </a:pPr>
            <a:r>
              <a:rPr lang="ru-RU" sz="17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к сборнику  математических задач  «Основы финансовой грамотности». 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3 т. Т. 2 для 5-9 классов / Составители: Н.П. </a:t>
            </a:r>
            <a:r>
              <a:rPr lang="ru-RU" sz="17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Моторо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Н.В. Новожилова, М.М. </a:t>
            </a:r>
            <a:r>
              <a:rPr lang="ru-RU" sz="17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Шалашова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Москва, 2019. – 108 с.</a:t>
            </a:r>
          </a:p>
          <a:p>
            <a:pPr algn="just">
              <a:lnSpc>
                <a:spcPct val="90000"/>
              </a:lnSpc>
            </a:pPr>
            <a:r>
              <a:rPr lang="ru-RU" sz="17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математических задач</a:t>
            </a:r>
            <a:r>
              <a:rPr lang="ru-RU" sz="1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7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финансовой грамотности» 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3 т. Т. 3 для 10-11 классов / Составители: </a:t>
            </a:r>
            <a:r>
              <a:rPr lang="ru-RU" sz="17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Моторо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Н.П., Новожилова Н.В., </a:t>
            </a:r>
            <a:r>
              <a:rPr lang="ru-RU" sz="17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Шалашова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М.М. – Москва, 2019. – 123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</a:t>
            </a:r>
          </a:p>
          <a:p>
            <a:pPr algn="just">
              <a:lnSpc>
                <a:spcPct val="90000"/>
              </a:lnSpc>
            </a:pPr>
            <a:r>
              <a:rPr lang="ru-RU" sz="17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к сборнику  математических задач  «Основы финансовой грамотности». 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3 т. Т. 3 для 10-11 классов / Составители: Н.П. </a:t>
            </a:r>
            <a:r>
              <a:rPr lang="ru-RU" sz="17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Моторо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Н.В. Новожилова, М.М. </a:t>
            </a:r>
            <a:r>
              <a:rPr lang="ru-RU" sz="17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Шалашова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Москва, 2019. – 120 с.</a:t>
            </a:r>
            <a:endParaRPr lang="ru-RU" sz="17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395CD8-0B99-6740-3DE0-2C33ECEDD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16651" r="37500" b="13315"/>
          <a:stretch/>
        </p:blipFill>
        <p:spPr>
          <a:xfrm>
            <a:off x="121160" y="221320"/>
            <a:ext cx="1835451" cy="2409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75B6BA-403A-E4B6-76C0-365856BDE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0" t="16650" r="35625" b="9980"/>
          <a:stretch/>
        </p:blipFill>
        <p:spPr>
          <a:xfrm>
            <a:off x="1291058" y="189764"/>
            <a:ext cx="1777528" cy="2442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EB3CD7-A6CE-C30F-056D-A3A446E7E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08" t="24432" r="47752" b="16650"/>
          <a:stretch/>
        </p:blipFill>
        <p:spPr>
          <a:xfrm>
            <a:off x="2409447" y="189764"/>
            <a:ext cx="1612998" cy="2435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5847CD-BEBE-D82C-888C-3FA600CF4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27" t="24432" r="23125" b="16650"/>
          <a:stretch/>
        </p:blipFill>
        <p:spPr>
          <a:xfrm>
            <a:off x="3974186" y="174838"/>
            <a:ext cx="1777529" cy="2438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2430BB-82F4-CD40-C7C6-2460E19DE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24" t="20832" r="8669" b="8869"/>
          <a:stretch/>
        </p:blipFill>
        <p:spPr>
          <a:xfrm>
            <a:off x="5943600" y="18056"/>
            <a:ext cx="6248400" cy="3492800"/>
          </a:xfrm>
          <a:prstGeom prst="rect">
            <a:avLst/>
          </a:prstGeom>
        </p:spPr>
      </p:pic>
      <p:pic>
        <p:nvPicPr>
          <p:cNvPr id="8" name="Picture 4" descr="Высшая школа экономики — Википедия">
            <a:extLst>
              <a:ext uri="{FF2B5EF4-FFF2-40B4-BE49-F238E27FC236}">
                <a16:creationId xmlns:a16="http://schemas.microsoft.com/office/drawing/2014/main" id="{3FDDCB4C-AE58-DCB2-25D4-E9C757A24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20" y="3010501"/>
            <a:ext cx="928952" cy="9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9256D9-BB51-921B-BA9D-6D5E4B7873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25" t="52223" r="15000" b="25920"/>
          <a:stretch/>
        </p:blipFill>
        <p:spPr>
          <a:xfrm>
            <a:off x="6340820" y="4008831"/>
            <a:ext cx="5851180" cy="9058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7ABD09-8337-3B3B-EB2B-F7868A205374}"/>
              </a:ext>
            </a:extLst>
          </p:cNvPr>
          <p:cNvSpPr txBox="1"/>
          <p:nvPr/>
        </p:nvSpPr>
        <p:spPr>
          <a:xfrm>
            <a:off x="7676117" y="4937530"/>
            <a:ext cx="3344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https://edu.pacc.ru/finmat/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E8812A-8644-EBBA-A603-84554E01754F}"/>
              </a:ext>
            </a:extLst>
          </p:cNvPr>
          <p:cNvSpPr txBox="1"/>
          <p:nvPr/>
        </p:nvSpPr>
        <p:spPr>
          <a:xfrm>
            <a:off x="7721292" y="3494705"/>
            <a:ext cx="3176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https://fmc.hse.ru/spesialmod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781377-96EE-58F5-C743-9437BD61BC9C}"/>
              </a:ext>
            </a:extLst>
          </p:cNvPr>
          <p:cNvSpPr txBox="1"/>
          <p:nvPr/>
        </p:nvSpPr>
        <p:spPr>
          <a:xfrm>
            <a:off x="7924800" y="6461986"/>
            <a:ext cx="334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https://edu.pacc.ru/finformatika/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7F858A-0D3A-53D4-9E6B-208D588BAF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14427" r="15001" b="70643"/>
          <a:stretch/>
        </p:blipFill>
        <p:spPr>
          <a:xfrm>
            <a:off x="6374907" y="5451656"/>
            <a:ext cx="5817093" cy="90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99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519E39-A841-BA7A-E87C-181113F0E4F0}"/>
              </a:ext>
            </a:extLst>
          </p:cNvPr>
          <p:cNvSpPr txBox="1"/>
          <p:nvPr/>
        </p:nvSpPr>
        <p:spPr>
          <a:xfrm>
            <a:off x="24063" y="-32084"/>
            <a:ext cx="121679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45.6.3. По учебному предмету </a:t>
            </a:r>
            <a:r>
              <a:rPr lang="ru-RU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«География»:</a:t>
            </a:r>
          </a:p>
          <a:p>
            <a:pPr indent="360363" algn="just">
              <a:buNone/>
            </a:pP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6) умение устанавливать взаимосвязи между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изученными природными, </a:t>
            </a: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социальными и экономическими явлениями и процессами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реально наблюдаемыми географическими явлениями и процессами.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1E4B9-2BCD-F195-4A90-6624A05B277D}"/>
              </a:ext>
            </a:extLst>
          </p:cNvPr>
          <p:cNvSpPr txBox="1"/>
          <p:nvPr/>
        </p:nvSpPr>
        <p:spPr>
          <a:xfrm>
            <a:off x="50402" y="1148641"/>
            <a:ext cx="1214159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7.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учебному предмету </a:t>
            </a:r>
            <a:r>
              <a:rPr lang="ru-RU" sz="1800" b="1" spc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«География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800" b="1" spc="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CC74B8A-6C08-849F-2B32-94FA86FC4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487870"/>
              </p:ext>
            </p:extLst>
          </p:nvPr>
        </p:nvGraphicFramePr>
        <p:xfrm>
          <a:off x="8021" y="1996967"/>
          <a:ext cx="12192000" cy="4861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137">
                  <a:extLst>
                    <a:ext uri="{9D8B030D-6E8A-4147-A177-3AD203B41FA5}">
                      <a16:colId xmlns:a16="http://schemas.microsoft.com/office/drawing/2014/main" val="855696951"/>
                    </a:ext>
                  </a:extLst>
                </a:gridCol>
                <a:gridCol w="4361118">
                  <a:extLst>
                    <a:ext uri="{9D8B030D-6E8A-4147-A177-3AD203B41FA5}">
                      <a16:colId xmlns:a16="http://schemas.microsoft.com/office/drawing/2014/main" val="3813026971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2206180730"/>
                    </a:ext>
                  </a:extLst>
                </a:gridCol>
                <a:gridCol w="3587744">
                  <a:extLst>
                    <a:ext uri="{9D8B030D-6E8A-4147-A177-3AD203B41FA5}">
                      <a16:colId xmlns:a16="http://schemas.microsoft.com/office/drawing/2014/main" val="1184458862"/>
                    </a:ext>
                  </a:extLst>
                </a:gridCol>
              </a:tblGrid>
              <a:tr h="606796"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1132691"/>
                  </a:ext>
                </a:extLst>
              </a:tr>
              <a:tr h="32673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13039"/>
                  </a:ext>
                </a:extLst>
              </a:tr>
              <a:tr h="326736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География, 7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02697772"/>
                  </a:ext>
                </a:extLst>
              </a:tr>
              <a:tr h="1680357">
                <a:tc>
                  <a:txBody>
                    <a:bodyPr/>
                    <a:lstStyle/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Страны и народы мира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Применять понятия «хозяйственная деятельность»,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«хозяйство», «экономика»	для решения практических задач.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Планирование и управление личными финансами.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и расходы семейного и личного бюджета.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Финансовое планирование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источники получения доходов. Понимать причины изменения доходов и расходов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250697"/>
                  </a:ext>
                </a:extLst>
              </a:tr>
              <a:tr h="1920408">
                <a:tc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Взаимодействие природы и общества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tabLst>
                          <a:tab pos="1049655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 примеры взаимодействия природы и общества.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Распознавать проявления глобальных проблем человечества (экологическая, сырьевая, энергетическая, преодоления отсталости стран, продовольственная) на локальном и региональном уровнях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 4.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среда.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Финансовые взаимоотношения с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государством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Понимать, что экономическая ситуация в стране влияет на личное благосостояние и благосостояние семьи.</a:t>
                      </a:r>
                    </a:p>
                    <a:p>
                      <a:pPr marL="0"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Понимать, что правительственные решения, в том числе решения о налогах и льготах, могут влиять на личные и семейные расходы и сбережения</a:t>
                      </a:r>
                    </a:p>
                    <a:p>
                      <a:pPr marL="0" algn="l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44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444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CC74B8A-6C08-849F-2B32-94FA86FC4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551670"/>
              </p:ext>
            </p:extLst>
          </p:nvPr>
        </p:nvGraphicFramePr>
        <p:xfrm>
          <a:off x="0" y="28074"/>
          <a:ext cx="12192000" cy="6829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855696951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404674604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330031155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1063247986"/>
                    </a:ext>
                  </a:extLst>
                </a:gridCol>
              </a:tblGrid>
              <a:tr h="765868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1132691"/>
                  </a:ext>
                </a:extLst>
              </a:tr>
              <a:tr h="31755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13039"/>
                  </a:ext>
                </a:extLst>
              </a:tr>
              <a:tr h="317555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География, 8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697772"/>
                  </a:ext>
                </a:extLst>
              </a:tr>
              <a:tr h="2914035">
                <a:tc>
                  <a:txBody>
                    <a:bodyPr/>
                    <a:lstStyle/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населения России.</a:t>
                      </a:r>
                    </a:p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Человеческий капитал России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 примеры мер безопасности, в том числе для экономики семьи, в случае природных стихийных бедствий и техногенных катастроф;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Применять понятия «рождаемость», «смертность», «естественный прирост населения», «средняя прогнозируемая продолжительность жизни» «трудовые ресурсы», «трудоспособный возраст», «рабочая сила», «безработица» и др. для решения практико- ориентированных задач;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Представлять в различных формах (таблица,  график, географическое описание) информацию, необходимую для решения практико- ориентированных задач.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</a:t>
                      </a:r>
                    </a:p>
                    <a:p>
                      <a:pPr marL="0" lv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 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Предпринимательство</a:t>
                      </a:r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представления о том, что необходимо для	открытия собственного бизнеса (ресурсы);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Быть осведомленным об основных целях предпринимательской деятельности и ее роли в современном обществе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250697"/>
                  </a:ext>
                </a:extLst>
              </a:tr>
              <a:tr h="273347">
                <a:tc gridSpan="4"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География, 9 класс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</a:pPr>
                      <a:endParaRPr lang="ru-RU" sz="1600" b="1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44083"/>
                  </a:ext>
                </a:extLst>
              </a:tr>
              <a:tr h="2241565">
                <a:tc>
                  <a:txBody>
                    <a:bodyPr/>
                    <a:lstStyle/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Раздел 4.</a:t>
                      </a:r>
                    </a:p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Хозяйство России. </a:t>
                      </a:r>
                    </a:p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1. Общая характеристика хозяйства России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Находить, извлекать и использовать информацию, характеризующую отраслевую, функциональную и территориальную структуру хозяйства России, для решения практических задач. Критически оценивать финансовые условия жизнедеятельности человека и их природные, социальные, политические, технологические, экологические аспекты, необходимые для принятия собственных решений, с точки зрения домохозяйства, предприятия и национальной</a:t>
                      </a:r>
                    </a:p>
                    <a:p>
                      <a:pPr marL="0"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экономики.</a:t>
                      </a:r>
                    </a:p>
                    <a:p>
                      <a:pPr marL="0" algn="l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4.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среда.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Финансовые взаимоотношения с государством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находить, оценивать и интерпретировать финансовую информацию из разных источников; Учиться проявлять готовность: внимательно читать финансовые документы и стремиться выяснять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исправлять любые ошибки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700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035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F72ECD-4090-3758-74F1-A90A50BB29EA}"/>
              </a:ext>
            </a:extLst>
          </p:cNvPr>
          <p:cNvSpPr txBox="1"/>
          <p:nvPr/>
        </p:nvSpPr>
        <p:spPr>
          <a:xfrm>
            <a:off x="4010" y="8021"/>
            <a:ext cx="12187989" cy="6985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just">
              <a:lnSpc>
                <a:spcPct val="87000"/>
              </a:lnSpc>
            </a:pP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45.6. Предметные результаты по предметной области </a:t>
            </a:r>
            <a:r>
              <a:rPr lang="ru-RU" sz="1700" b="1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«Общественно-научные предметы»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обеспечивать: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45.6.2. По учебному предмету </a:t>
            </a:r>
            <a:r>
              <a:rPr lang="ru-RU" sz="1700" b="1" i="0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«Обществознание»: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и применение системы знаний о социальных свойствах человека, особенностях его взаимодействия с другими людьми, важности семьи как базового социального института; характерных чертах общества; содержании и значении социальных норм, регулирующих общественные отношения, включая правовые нормы, регулирующие типичные для несовершеннолетнего и членов его семьи общественные отношения (в том числе нормы гражданского, трудового и семейного права,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налогового законодательства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процессах и явлениях в экономической (в области макро- и микроэкономики),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социальной, духовной и политической сферах жизни общества; основах конституционного строя и организации государственной власти в РФ, правовом статусе гражданина РФ (в том числе несовершеннолетнего); системе образования в РФ;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основах государственной бюджетной и денежно-кредитной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социальной политики, политики в сфере культуры и образования, противодействии коррупции в РФ, обеспечении безопасности личности, общества и государства, в том числе от терроризма;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устанавливать и объяснять взаимосвязи социальных объектов, явлений, процессов в различных сферах общественной жизни, их элементов и основных функций, включая взаимодействия общества и природы, человека и общества, сфер общественной жизни, гражданина и государства;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связи политических потрясений и социально-экономических кризисов в государстве;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12) умение анализировать, обобщать, систематизировать, конкретизировать и критически оценивать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информацию, включая экономико-статистическую, из адаптированных источников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учебных материалов)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публикаций СМИ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соотносить ее с собственными знаниями о моральном и правовом регулировании поведения человека, личным социальным опытом; используя обществоведческие знания, формулировать выводы, подкрепляя их аргументами;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13) умение оценивать собственные поступки и поведение других людей с точки зрения их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соответствия моральным, правовым и иным видам социальных норм,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экономической рациональности (включая вопросы, связанные с личными финансами и предпринимательской деятельностью, для оценки рисков осуществления финансовых мошенничеств, применения недобросовестных практик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 осознание неприемлемости всех форм антиобщественного поведения;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14) приобретение опыта использования полученных знаний, включая основы финансовой грамотности, в практической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(включая выполнение проектов индивидуально и в группе)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 повседневной жизни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и защиты прав человека и гражданина, прав потребителя (в том числе потребителя финансовых услуг)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осознанного выполнения гражданских обязанностей; для анализа потребления домашнего хозяйства;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составления личного финансового плана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для выбора профессии и оценки собственных перспектив в профессиональной сфере; для опыта публичного представления результатов своей деятельности в соответствии с темой и ситуацией общения, особенностями аудитории и регламентом;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15) приобретение опыта самостоятельного заполнения формы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электронной) и составления простейших документов (заявления, обращения,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декларации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доверенности,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 финансового плана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резюме);</a:t>
            </a:r>
          </a:p>
        </p:txBody>
      </p:sp>
    </p:spTree>
    <p:extLst>
      <p:ext uri="{BB962C8B-B14F-4D97-AF65-F5344CB8AC3E}">
        <p14:creationId xmlns:p14="http://schemas.microsoft.com/office/powerpoint/2010/main" val="3258026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407775-2AB0-E570-80A0-049E9DAB46BE}"/>
              </a:ext>
            </a:extLst>
          </p:cNvPr>
          <p:cNvSpPr txBox="1"/>
          <p:nvPr/>
        </p:nvSpPr>
        <p:spPr>
          <a:xfrm>
            <a:off x="50402" y="28074"/>
            <a:ext cx="1214159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8.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учебному предмету </a:t>
            </a:r>
            <a:r>
              <a:rPr lang="ru-RU" sz="1800" b="1" spc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«Обществознание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800" b="1" spc="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 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3B06414-4339-EA69-E747-5BBA2C7C8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61662"/>
              </p:ext>
            </p:extLst>
          </p:nvPr>
        </p:nvGraphicFramePr>
        <p:xfrm>
          <a:off x="-12032" y="681790"/>
          <a:ext cx="12192001" cy="617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137">
                  <a:extLst>
                    <a:ext uri="{9D8B030D-6E8A-4147-A177-3AD203B41FA5}">
                      <a16:colId xmlns:a16="http://schemas.microsoft.com/office/drawing/2014/main" val="855696951"/>
                    </a:ext>
                  </a:extLst>
                </a:gridCol>
                <a:gridCol w="2871537">
                  <a:extLst>
                    <a:ext uri="{9D8B030D-6E8A-4147-A177-3AD203B41FA5}">
                      <a16:colId xmlns:a16="http://schemas.microsoft.com/office/drawing/2014/main" val="381302697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983539657"/>
                    </a:ext>
                  </a:extLst>
                </a:gridCol>
                <a:gridCol w="4543927">
                  <a:extLst>
                    <a:ext uri="{9D8B030D-6E8A-4147-A177-3AD203B41FA5}">
                      <a16:colId xmlns:a16="http://schemas.microsoft.com/office/drawing/2014/main" val="2148004115"/>
                    </a:ext>
                  </a:extLst>
                </a:gridCol>
              </a:tblGrid>
              <a:tr h="774387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по общему образованию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1132691"/>
                  </a:ext>
                </a:extLst>
              </a:tr>
              <a:tr h="32108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13039"/>
                  </a:ext>
                </a:extLst>
              </a:tr>
              <a:tr h="32108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Обществознание,  5-7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02697772"/>
                  </a:ext>
                </a:extLst>
              </a:tr>
              <a:tr h="1359899">
                <a:tc>
                  <a:txBody>
                    <a:bodyPr/>
                    <a:lstStyle/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Семья и семейные отношения. Семейное хозяйство. Труд – основа жизни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Деньги. Ведение личного и семейного бюджета, осуществление финансового планирования.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Планирование и управление личными финансами.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и расходы семейного и личного бюджета.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Финансовое планирование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источники получения доходов. Понимать причины изменения доходов и расходов.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250697"/>
                  </a:ext>
                </a:extLst>
              </a:tr>
              <a:tr h="1359899">
                <a:tc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	в экономических отношениях.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Инфляция. Уплата налогов и оформление налоговых льгот и вычетов. Банки и взаимодействие с ними.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Центральный        банк.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Финансовые организации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4.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среда. Финансовые взаимоотношения с государством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Понимать,  что экономическая ситуация в стране влияет на личное благосостояние и благосостояние семьи.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Понимать, что правительственные решения, в том числе решения о налогах и льготах, могут влиять на личные и семейные расходы и сбережения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44083"/>
                  </a:ext>
                </a:extLst>
              </a:tr>
              <a:tr h="226650">
                <a:tc gridSpan="4"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Обществознание, 8-9 классы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508818"/>
                  </a:ext>
                </a:extLst>
              </a:tr>
              <a:tr h="181319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Экономика. Гражданин и государство.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Права потребителей, защит прав потребителей.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собственного бизнеса. Вексель, акция и облигация. Профессиональные участники	 рынка ценны бумаг. Создание пенсионных накоплений и взаимодействие с пенсионными фондами. Негосударственные пенсионные фонды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 Инвестирование. Предпринимательство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представления о том, что необходимо для открытия собственного бизнеса (ресурсы);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Быть осведомленным об основных целях предпринимательской деятельности и ее роли в современном обществе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Защита	прав потребителей( в том числе финансовых услуг)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213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231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407198-7EC6-4C70-B6B6-DA57D5432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7" t="22281" r="7038" b="37498"/>
          <a:stretch/>
        </p:blipFill>
        <p:spPr>
          <a:xfrm>
            <a:off x="4040" y="4079378"/>
            <a:ext cx="7615960" cy="23105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AD421D-5B75-16AE-DE48-A4F907A46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5" t="36660" r="7666" b="13316"/>
          <a:stretch/>
        </p:blipFill>
        <p:spPr>
          <a:xfrm>
            <a:off x="60659" y="70672"/>
            <a:ext cx="7476064" cy="3020173"/>
          </a:xfrm>
          <a:prstGeom prst="rect">
            <a:avLst/>
          </a:prstGeom>
        </p:spPr>
      </p:pic>
      <p:pic>
        <p:nvPicPr>
          <p:cNvPr id="4" name="Picture 4" descr="Высшая школа экономики — Википедия">
            <a:extLst>
              <a:ext uri="{FF2B5EF4-FFF2-40B4-BE49-F238E27FC236}">
                <a16:creationId xmlns:a16="http://schemas.microsoft.com/office/drawing/2014/main" id="{5A53D282-310A-623D-902D-CBDBD52F4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86" y="3041562"/>
            <a:ext cx="928952" cy="9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04CF6E-E1A0-2ABA-237F-7AE4B3C127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5" t="32647" r="63750" b="15540"/>
          <a:stretch/>
        </p:blipFill>
        <p:spPr>
          <a:xfrm>
            <a:off x="7595488" y="149943"/>
            <a:ext cx="1825732" cy="2431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33565-477E-76BA-16F5-DA8351B6949B}"/>
              </a:ext>
            </a:extLst>
          </p:cNvPr>
          <p:cNvSpPr txBox="1"/>
          <p:nvPr/>
        </p:nvSpPr>
        <p:spPr>
          <a:xfrm>
            <a:off x="7543800" y="2743200"/>
            <a:ext cx="4517524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b="1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грамотность. Новый мир. 5-7 классы.</a:t>
            </a:r>
            <a:r>
              <a:rPr lang="ru-RU" sz="170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2-х частях. Учебное пособие </a:t>
            </a:r>
            <a:r>
              <a:rPr lang="ru-RU" sz="170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Е.Б. </a:t>
            </a:r>
            <a:r>
              <a:rPr lang="ru-RU" sz="1700" b="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Хоменко, А.Г. Кузнецова.</a:t>
            </a:r>
            <a:r>
              <a:rPr lang="ru-RU" sz="170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М.: Просвещение, 2022. – 144 с.</a:t>
            </a:r>
            <a:r>
              <a:rPr lang="ru-RU" sz="1700" i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(Готовится к включению в ФПУ)</a:t>
            </a:r>
            <a:endParaRPr lang="ru-RU" sz="1700" b="0" i="0" dirty="0">
              <a:solidFill>
                <a:srgbClr val="14141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i="0" dirty="0">
                <a:solidFill>
                  <a:srgbClr val="2B2B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грамотность. Современный </a:t>
            </a:r>
            <a:r>
              <a:rPr lang="ru-RU" sz="1700" b="1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мир. 8-9 классы. Учебное пособие</a:t>
            </a:r>
            <a:r>
              <a:rPr lang="ru-RU" sz="1700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Е.Б. Лавренова. – М.: Просвещение, 2019. – 208 с.</a:t>
            </a:r>
          </a:p>
          <a:p>
            <a:pPr algn="just"/>
            <a:r>
              <a:rPr lang="ru-RU" sz="1700" b="1" i="0" dirty="0">
                <a:solidFill>
                  <a:srgbClr val="2B2B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грамотность. Цифровой мир. 10-11 классы. </a:t>
            </a:r>
            <a:r>
              <a:rPr lang="ru-RU" sz="1700" b="1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пособие.</a:t>
            </a:r>
            <a:r>
              <a:rPr lang="ru-RU" sz="1700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С.В. Толкачева. – М.: Просвещение, 2021. – 176 с.</a:t>
            </a:r>
          </a:p>
          <a:p>
            <a:pPr algn="just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грамотность. Цифровой мир. Методические рекомендации. 10—11 классы.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С.В. Толкачёва, Е.Б. Хоменко,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А.Г.Кузнецова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 : Просвещение, 2021. – 144 с.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7CDC1F-CADD-BBE9-E1D7-44E69F6520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5" t="20987" r="70625" b="18749"/>
          <a:stretch/>
        </p:blipFill>
        <p:spPr>
          <a:xfrm>
            <a:off x="8476361" y="157659"/>
            <a:ext cx="1777528" cy="2409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7BB859-88DC-E7CA-6052-AED794DF19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75" t="21097" r="70625" b="19985"/>
          <a:stretch/>
        </p:blipFill>
        <p:spPr>
          <a:xfrm>
            <a:off x="9330305" y="125521"/>
            <a:ext cx="1782792" cy="2426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4778C3-EC16-3D52-F2E1-BA39612094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94" t="13821" r="71250" b="16651"/>
          <a:stretch/>
        </p:blipFill>
        <p:spPr>
          <a:xfrm>
            <a:off x="10260966" y="143119"/>
            <a:ext cx="1674082" cy="2409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5D5E58-A1A5-0F72-D92D-F0058226E9B5}"/>
              </a:ext>
            </a:extLst>
          </p:cNvPr>
          <p:cNvSpPr txBox="1"/>
          <p:nvPr/>
        </p:nvSpPr>
        <p:spPr>
          <a:xfrm>
            <a:off x="2423703" y="3297950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https://fmc.hse.ru/spesialmod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599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029A71-9B06-1E45-39F6-BCC62C2E8467}"/>
              </a:ext>
            </a:extLst>
          </p:cNvPr>
          <p:cNvSpPr txBox="1"/>
          <p:nvPr/>
        </p:nvSpPr>
        <p:spPr>
          <a:xfrm>
            <a:off x="0" y="19878"/>
            <a:ext cx="1219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24155" indent="448945" algn="just">
              <a:lnSpc>
                <a:spcPct val="90000"/>
              </a:lnSpc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планируемые результаты по финансовой грамотности в средней школе (5-9 классы) </a:t>
            </a:r>
            <a:r>
              <a:rPr lang="ru-RU" sz="1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успешно достигаться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изучения таких учебных предметов, как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«История», «Основы безопасности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жизнедеятельности», «Литература», «Английский язык».</a:t>
            </a:r>
          </a:p>
          <a:p>
            <a:pPr marL="64770" marR="224155" indent="448945" algn="just">
              <a:lnSpc>
                <a:spcPct val="90000"/>
              </a:lnSpc>
              <a:spcAft>
                <a:spcPts val="0"/>
              </a:spcAft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 декабря 2021 года на заседании Межведомственной координационной комиссии определены приоритеты развития финансовой грамотности на 2022 год: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 образовательных продуктов для всех возрастов, расширение охвата и повышение вовлеченности целевых аудиторий, обеспечение безопасности потребителей финансовых услуг, в том числе их защита от мошеннических схем. </a:t>
            </a:r>
          </a:p>
          <a:p>
            <a:pPr marL="64770" marR="224155" indent="448945" algn="just">
              <a:lnSpc>
                <a:spcPct val="90000"/>
              </a:lnSpc>
              <a:spcAft>
                <a:spcPts val="0"/>
              </a:spcAft>
            </a:pPr>
            <a:r>
              <a:rPr kumimoji="0" lang="ru-RU" altLang="ru-RU" b="0" i="0" u="none" strike="noStrike" cap="none" spc="-20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altLang="ru-RU" b="0" i="0" u="none" strike="noStrike" cap="none" spc="-10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рамках сотрудничества с Министерством просвещения Российской Федерации продолжится </a:t>
            </a:r>
            <a:r>
              <a:rPr kumimoji="0" lang="ru-RU" altLang="ru-RU" i="0" u="none" strike="noStrike" cap="none" spc="-10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 финансовой грамотности в систему общего образования</a:t>
            </a:r>
            <a:r>
              <a:rPr kumimoji="0" lang="ru-RU" altLang="ru-RU" b="1" i="0" u="none" strike="noStrike" cap="none" spc="-10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altLang="ru-RU" b="1" i="0" u="none" strike="noStrike" cap="none" spc="-10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01.09.2023 года планируется закрепить преподавание элементов финансовой грамотности в рамках учебных дисциплин  старшей школы (10–11 классы):</a:t>
            </a:r>
            <a:endParaRPr lang="ru-RU" b="1" spc="-1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C0B275F-8B7E-BE40-608D-3D772309F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252658"/>
              </p:ext>
            </p:extLst>
          </p:nvPr>
        </p:nvGraphicFramePr>
        <p:xfrm>
          <a:off x="27708" y="2821339"/>
          <a:ext cx="12164292" cy="4062191"/>
        </p:xfrm>
        <a:graphic>
          <a:graphicData uri="http://schemas.openxmlformats.org/drawingml/2006/table">
            <a:tbl>
              <a:tblPr/>
              <a:tblGrid>
                <a:gridCol w="1697184">
                  <a:extLst>
                    <a:ext uri="{9D8B030D-6E8A-4147-A177-3AD203B41FA5}">
                      <a16:colId xmlns:a16="http://schemas.microsoft.com/office/drawing/2014/main" val="348101299"/>
                    </a:ext>
                  </a:extLst>
                </a:gridCol>
                <a:gridCol w="10467108">
                  <a:extLst>
                    <a:ext uri="{9D8B030D-6E8A-4147-A177-3AD203B41FA5}">
                      <a16:colId xmlns:a16="http://schemas.microsoft.com/office/drawing/2014/main" val="4256678908"/>
                    </a:ext>
                  </a:extLst>
                </a:gridCol>
              </a:tblGrid>
              <a:tr h="169433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 </a:t>
                      </a:r>
                      <a:endParaRPr lang="ru-RU" sz="16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999465"/>
                  </a:ext>
                </a:extLst>
              </a:tr>
              <a:tr h="122976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Сложные финансовые расчеты (кредиты, вклады), решение бытовых финансовых задач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372398"/>
                  </a:ext>
                </a:extLst>
              </a:tr>
              <a:tr h="122976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различных компьютерных программ для ведения семейного бюджета, осуществления различных расчетов, в том числе через интернет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928955"/>
                  </a:ext>
                </a:extLst>
              </a:tr>
              <a:tr h="284786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ОБЖ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безопасность во всех сферах жизни человека. Защита персональной финансовой информации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782723"/>
                  </a:ext>
                </a:extLst>
              </a:tr>
              <a:tr h="67313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Обществознание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грамотность. Основы управления личными (семейными) финансами, формирование личных сбережений, пенс. накоплений. Финансовое планирование; финансовые риски, уплата налогов, инвестирование. Роль, функции и задачи Центрального банка Российской Федерации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973571"/>
                  </a:ext>
                </a:extLst>
              </a:tr>
              <a:tr h="401289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Литература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финансового поведения на примере литературных героев: «Анна Каренина», «Преступление и наказание», «Вишневый сад» и др.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416833"/>
                  </a:ext>
                </a:extLst>
              </a:tr>
              <a:tr h="401289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География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влияния типа хозяйства, характера государства на уровень благополучия населения разных стран, в том числе через определение уровня финансовой грамотности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900510"/>
                  </a:ext>
                </a:extLst>
              </a:tr>
              <a:tr h="245951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Экономика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Отдельный модуль, посвященный финансовой грамотности, включающий все основные темы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363136"/>
                  </a:ext>
                </a:extLst>
              </a:tr>
              <a:tr h="362454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Право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Гражданское право в части регулирования правоотношений в сфере оказания услуг финансовыми организациями.</a:t>
                      </a:r>
                      <a:b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прав потребителей финансовых услуг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194295"/>
                  </a:ext>
                </a:extLst>
              </a:tr>
              <a:tr h="327647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 проект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А) индивидуальный проект по тематике финансовой грамотности</a:t>
                      </a:r>
                      <a:b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Б) финансовое обеспечение расчетов нефинансовых проектов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51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668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641349-879B-A9D6-73B7-AC3705766629}"/>
              </a:ext>
            </a:extLst>
          </p:cNvPr>
          <p:cNvSpPr txBox="1"/>
          <p:nvPr/>
        </p:nvSpPr>
        <p:spPr>
          <a:xfrm>
            <a:off x="533400" y="32842"/>
            <a:ext cx="111252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18440" indent="448945" algn="ctr">
              <a:lnSpc>
                <a:spcPct val="90000"/>
              </a:lnSpc>
            </a:pP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 обеспечение преподавания финансовой грамотности в средней школе (5-9 классы) и старшей школе (10-11 классы)</a:t>
            </a:r>
          </a:p>
        </p:txBody>
      </p:sp>
      <p:pic>
        <p:nvPicPr>
          <p:cNvPr id="18" name="Picture 4" descr="Высшая школа экономики — Википедия">
            <a:extLst>
              <a:ext uri="{FF2B5EF4-FFF2-40B4-BE49-F238E27FC236}">
                <a16:creationId xmlns:a16="http://schemas.microsoft.com/office/drawing/2014/main" id="{2E395576-A9D8-FD4C-B5BE-7EA916F1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11" y="4493882"/>
            <a:ext cx="928952" cy="9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526A25-1082-4F5B-297C-4777F6E79C0D}"/>
              </a:ext>
            </a:extLst>
          </p:cNvPr>
          <p:cNvSpPr txBox="1"/>
          <p:nvPr/>
        </p:nvSpPr>
        <p:spPr>
          <a:xfrm>
            <a:off x="8763000" y="4447314"/>
            <a:ext cx="2895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https://fmc.hse.ru/5-7forms</a:t>
            </a:r>
            <a:r>
              <a:rPr lang="ru-RU" u="sng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u="sng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u="sng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https://fmc.hse.ru/8-9forms</a:t>
            </a:r>
            <a:endParaRPr lang="ru-RU" sz="1800" u="sng" spc="-1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https://fmc.hse.ru/10-11forms</a:t>
            </a:r>
            <a:r>
              <a:rPr lang="ru-RU" u="sng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C83C78-23F2-E364-D31E-B288A34CF0EA}"/>
              </a:ext>
            </a:extLst>
          </p:cNvPr>
          <p:cNvSpPr txBox="1"/>
          <p:nvPr/>
        </p:nvSpPr>
        <p:spPr>
          <a:xfrm>
            <a:off x="6817449" y="2903592"/>
            <a:ext cx="5289953" cy="150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7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7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атериалы учебного курса по финансовой грамотности для учащихся 5-7 классов, 8-9 классов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7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10-11 классов 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размещенные на сайте 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«Федеральный методический центр по финансовой грамотности системы общего и среднего профессионального образования»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4ECE5-9F2E-833D-9665-828193C488BB}"/>
              </a:ext>
            </a:extLst>
          </p:cNvPr>
          <p:cNvSpPr txBox="1"/>
          <p:nvPr/>
        </p:nvSpPr>
        <p:spPr>
          <a:xfrm>
            <a:off x="2080230" y="980337"/>
            <a:ext cx="3721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материалы образовательного портала Банка России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культура»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https://fincult.info/teaching/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0FB63-4000-D2F5-B00C-4DC5B8C1881E}"/>
              </a:ext>
            </a:extLst>
          </p:cNvPr>
          <p:cNvSpPr txBox="1"/>
          <p:nvPr/>
        </p:nvSpPr>
        <p:spPr>
          <a:xfrm>
            <a:off x="2256405" y="2193306"/>
            <a:ext cx="3897879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материалы образовательного портала Минфина РФ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«Мои финансы»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https://fincult.info/teaching/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26" name="Picture 2" descr="Образовательный проект ПАКК - Партнеры - Портал МОИФИНАНСЫ.РФ">
            <a:extLst>
              <a:ext uri="{FF2B5EF4-FFF2-40B4-BE49-F238E27FC236}">
                <a16:creationId xmlns:a16="http://schemas.microsoft.com/office/drawing/2014/main" id="{CF6E997A-F173-DB3A-846E-DF0A1A31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32" y="5614570"/>
            <a:ext cx="2671011" cy="9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A19FE-33ED-7BF7-D9B6-859B4F2C26F2}"/>
              </a:ext>
            </a:extLst>
          </p:cNvPr>
          <p:cNvSpPr txBox="1"/>
          <p:nvPr/>
        </p:nvSpPr>
        <p:spPr>
          <a:xfrm>
            <a:off x="8570053" y="5726437"/>
            <a:ext cx="3622649" cy="79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материалы по математике, информатике, русской литературе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https://edu.pacc.ru/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30" name="Picture 6" descr="Финансовая грамотность">
            <a:extLst>
              <a:ext uri="{FF2B5EF4-FFF2-40B4-BE49-F238E27FC236}">
                <a16:creationId xmlns:a16="http://schemas.microsoft.com/office/drawing/2014/main" id="{29B46C59-A41E-45B6-54B5-AA523690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5" y="2406439"/>
            <a:ext cx="1979025" cy="49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етская музыкальная школа имени Д.Б.Кабалевского | Финансовая культура">
            <a:extLst>
              <a:ext uri="{FF2B5EF4-FFF2-40B4-BE49-F238E27FC236}">
                <a16:creationId xmlns:a16="http://schemas.microsoft.com/office/drawing/2014/main" id="{CB16BD67-D3B4-A14B-50F1-79B226FC5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0" y="709296"/>
            <a:ext cx="2015513" cy="136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Высшая школа экономики — Википедия">
            <a:extLst>
              <a:ext uri="{FF2B5EF4-FFF2-40B4-BE49-F238E27FC236}">
                <a16:creationId xmlns:a16="http://schemas.microsoft.com/office/drawing/2014/main" id="{89A0E0B1-464E-D786-C05B-C90873A6E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3" y="4531217"/>
            <a:ext cx="928952" cy="9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6BFC6-BD3C-2F74-0145-FB30F46CFAB9}"/>
              </a:ext>
            </a:extLst>
          </p:cNvPr>
          <p:cNvSpPr txBox="1"/>
          <p:nvPr/>
        </p:nvSpPr>
        <p:spPr>
          <a:xfrm>
            <a:off x="1305095" y="4502972"/>
            <a:ext cx="484129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Сборники специальных модулей по математике, обществознанию, экономике, праву, географии, ОБЖ, английскому языку для 5-11 классов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https://fmc.hse.ru/spesialmod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26FA30-A379-6B1C-72F5-FF0CB328B23A}"/>
              </a:ext>
            </a:extLst>
          </p:cNvPr>
          <p:cNvSpPr txBox="1"/>
          <p:nvPr/>
        </p:nvSpPr>
        <p:spPr>
          <a:xfrm>
            <a:off x="6905010" y="943788"/>
            <a:ext cx="5002374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700" b="1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</a:t>
            </a:r>
            <a:r>
              <a:rPr lang="ru-RU" sz="17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Чумаченко В.В. и Горяева А.П. </a:t>
            </a:r>
            <a:r>
              <a:rPr lang="ru-RU" sz="1700" b="1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финансовой грамотности» для 8-9 классов, </a:t>
            </a:r>
            <a:r>
              <a:rPr lang="ru-RU" sz="170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разработанный по заказу Банка России в соответствии ФГОС ООО и ПООП ООО.</a:t>
            </a:r>
            <a:endParaRPr lang="ru-RU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CAE2A-3A9E-C4FC-E0C9-27276F01FD18}"/>
              </a:ext>
            </a:extLst>
          </p:cNvPr>
          <p:cNvSpPr txBox="1"/>
          <p:nvPr/>
        </p:nvSpPr>
        <p:spPr>
          <a:xfrm>
            <a:off x="8830803" y="2045888"/>
            <a:ext cx="327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https://prosv.ru/umk/about/financial-competence.html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A0FE93-A395-3F1D-7270-361BAFE1B59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825" t="17762" r="69375" b="66247"/>
          <a:stretch/>
        </p:blipFill>
        <p:spPr>
          <a:xfrm>
            <a:off x="6905010" y="2020226"/>
            <a:ext cx="1886423" cy="815395"/>
          </a:xfrm>
          <a:prstGeom prst="rect">
            <a:avLst/>
          </a:prstGeom>
        </p:spPr>
      </p:pic>
      <p:pic>
        <p:nvPicPr>
          <p:cNvPr id="1034" name="Picture 10" descr="Официальный сайт городского округа Вуктыл - Сентябрь">
            <a:extLst>
              <a:ext uri="{FF2B5EF4-FFF2-40B4-BE49-F238E27FC236}">
                <a16:creationId xmlns:a16="http://schemas.microsoft.com/office/drawing/2014/main" id="{CEBC73FA-B13F-E6F0-A978-63992EE8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0" y="3244993"/>
            <a:ext cx="1798109" cy="67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4A7196-3A40-5CFD-68E0-FA5A4E6AE4E2}"/>
              </a:ext>
            </a:extLst>
          </p:cNvPr>
          <p:cNvSpPr txBox="1"/>
          <p:nvPr/>
        </p:nvSpPr>
        <p:spPr>
          <a:xfrm>
            <a:off x="1752601" y="3166269"/>
            <a:ext cx="484129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материалы образовательного портала Роспотребнадзора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ХочуМогуЗнаю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https://xn--80afmshcb2bdox6g.xn--p1ai/%D0%BE-%D1%81%D0%B0%D0%B9%D1%82%D0%B5/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4687F0-D56C-1AD5-6007-83D76932EF0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1" r="56875" b="76678"/>
          <a:stretch/>
        </p:blipFill>
        <p:spPr>
          <a:xfrm>
            <a:off x="533400" y="5842078"/>
            <a:ext cx="4953000" cy="595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3D423B-4778-E461-C82B-ABB6DFD2D3BF}"/>
              </a:ext>
            </a:extLst>
          </p:cNvPr>
          <p:cNvSpPr txBox="1"/>
          <p:nvPr/>
        </p:nvSpPr>
        <p:spPr>
          <a:xfrm>
            <a:off x="1447800" y="6470751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https://fingram-history.oc3.ru/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0646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0C54EB-47C1-4A15-A193-AD7259400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25543" r="3750" b="15539"/>
          <a:stretch/>
        </p:blipFill>
        <p:spPr>
          <a:xfrm>
            <a:off x="1714500" y="2607712"/>
            <a:ext cx="8763000" cy="3484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AB9391-A1F5-DAF3-3426-71C1EA6159F2}"/>
              </a:ext>
            </a:extLst>
          </p:cNvPr>
          <p:cNvSpPr txBox="1"/>
          <p:nvPr/>
        </p:nvSpPr>
        <p:spPr>
          <a:xfrm>
            <a:off x="685800" y="6092703"/>
            <a:ext cx="10553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 1 –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образовательных программ общего образования, включающих основы финансовой грамотности, %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http://www.cbr.ru/analytics/szpp/fin_literacy/fin_ed_intro/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38EB02-F1C0-D82A-4AAC-47F16077F935}"/>
              </a:ext>
            </a:extLst>
          </p:cNvPr>
          <p:cNvSpPr txBox="1"/>
          <p:nvPr/>
        </p:nvSpPr>
        <p:spPr>
          <a:xfrm>
            <a:off x="34636" y="-27708"/>
            <a:ext cx="12157364" cy="259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442913" algn="just" defTabSz="914400" rtl="0" eaLnBrk="0" fontAlgn="base" latinLnBrk="0" hangingPunct="0">
              <a:lnSpc>
                <a:spcPct val="82000"/>
              </a:lnSpc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для включения программ по финансовой грамотности в образовательную практику общеобразовательной организации:</a:t>
            </a:r>
          </a:p>
          <a:p>
            <a:pPr marR="0" lvl="0" indent="442913" algn="just" defTabSz="914400" rtl="0" eaLnBrk="0" fontAlgn="base" latinLnBrk="0" hangingPunct="0">
              <a:lnSpc>
                <a:spcPct val="82000"/>
              </a:lnSpc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№ 1: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 обязательных предметов (в рамках обязательной части основной образовательной программы)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50850" algn="just" defTabSz="914400" rtl="0" eaLnBrk="0" fontAlgn="base" latinLnBrk="0" hangingPunct="0">
              <a:lnSpc>
                <a:spcPct val="82000"/>
              </a:lnSpc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№ 2: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программы самостоятельного курса «Финансовая грамотность» или «Основы финансовой грамотности» в рамках внеурочной деятельности, в качестве факультативного или элективного курса.</a:t>
            </a:r>
          </a:p>
          <a:p>
            <a:pPr indent="450850" algn="just" eaLnBrk="0" fontAlgn="base" hangingPunct="0">
              <a:lnSpc>
                <a:spcPct val="82000"/>
              </a:lnSpc>
            </a:pPr>
            <a:r>
              <a:rPr lang="ru-RU" b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№ 3: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тематики финансовой грамотности в программу воспитания и социализации: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в рамках классных мероприятий классного руководителя, б) в рамках образовательных событий образовательной организации.</a:t>
            </a:r>
          </a:p>
          <a:p>
            <a:pPr indent="450850" algn="just" eaLnBrk="0" fontAlgn="base" hangingPunct="0">
              <a:lnSpc>
                <a:spcPct val="82000"/>
              </a:lnSpc>
            </a:pPr>
            <a:r>
              <a:rPr lang="ru-RU" b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№ 4: 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дополнительных программ в образовательной организации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(кружки, клубы, профильные тематические смены в детских лагерях дневного пребывания на базе образовательных организаций, выездные оздоровительно-просветительские детские лагеря (тематические смены).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384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0248D0-B5D3-B8A6-EB99-9C6A606364A9}"/>
              </a:ext>
            </a:extLst>
          </p:cNvPr>
          <p:cNvSpPr txBox="1"/>
          <p:nvPr/>
        </p:nvSpPr>
        <p:spPr>
          <a:xfrm>
            <a:off x="2409176" y="119405"/>
            <a:ext cx="739872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Нормативные основы обучения финансовой грамотности в общеобразовательной организации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81C5E715-ADDD-8431-8B31-DE464630EC82}"/>
              </a:ext>
            </a:extLst>
          </p:cNvPr>
          <p:cNvSpPr txBox="1">
            <a:spLocks/>
          </p:cNvSpPr>
          <p:nvPr/>
        </p:nvSpPr>
        <p:spPr>
          <a:xfrm>
            <a:off x="268444" y="1108025"/>
            <a:ext cx="11694956" cy="1307245"/>
          </a:xfrm>
          <a:prstGeom prst="rect">
            <a:avLst/>
          </a:prstGeom>
          <a:ln w="28575" cap="flat" cmpd="sng" algn="ctr">
            <a:solidFill>
              <a:schemeClr val="accent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от 31.05.2021 №286  </a:t>
            </a:r>
            <a:r>
              <a:rPr lang="ru-RU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ФГОС НОО»</a:t>
            </a:r>
          </a:p>
          <a:p>
            <a:pPr marL="265113" indent="-265113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от 31 мая 2021 г. № 287 </a:t>
            </a:r>
            <a:r>
              <a:rPr lang="ru-RU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ФГОС ООО»</a:t>
            </a:r>
          </a:p>
          <a:p>
            <a:pPr marL="265113" indent="-265113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рабочие программы (ПРП) по основным учебным предметам НОО и ООО, </a:t>
            </a:r>
            <a:r>
              <a:rPr lang="ru-RU" spc="-2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включенные в Реестр примерных основны</a:t>
            </a:r>
            <a:r>
              <a:rPr lang="ru-RU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общеобразовательных программ Министерства просвещения Российской Федерации </a:t>
            </a:r>
            <a:r>
              <a:rPr lang="en-US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https://fgosreestr.ru/oop?page=14</a:t>
            </a:r>
            <a:r>
              <a:rPr lang="ru-RU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ФГОС ООО">
            <a:extLst>
              <a:ext uri="{FF2B5EF4-FFF2-40B4-BE49-F238E27FC236}">
                <a16:creationId xmlns:a16="http://schemas.microsoft.com/office/drawing/2014/main" id="{8BDBB130-8308-D4E9-3333-BFF3D459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99" y="23877"/>
            <a:ext cx="2111703" cy="112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Государственное бюджетное общеобразовательное учреждение средняя  общеобразовательная школа №290 Красносельского района Санкт-Петербурга">
            <a:extLst>
              <a:ext uri="{FF2B5EF4-FFF2-40B4-BE49-F238E27FC236}">
                <a16:creationId xmlns:a16="http://schemas.microsoft.com/office/drawing/2014/main" id="{EBE3F76C-7FD5-7EB4-2ECA-264B0FBA4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2" y="0"/>
            <a:ext cx="2277807" cy="10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DF461A-6E66-3E75-5FAC-B3B754CDFC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95" t="44836" r="23665" b="12511"/>
          <a:stretch/>
        </p:blipFill>
        <p:spPr>
          <a:xfrm>
            <a:off x="2957862" y="3715897"/>
            <a:ext cx="6349289" cy="3012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7FE41A-9FA4-7109-92F2-BFC393B6FF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01" t="27767" r="31249" b="26820"/>
          <a:stretch/>
        </p:blipFill>
        <p:spPr>
          <a:xfrm>
            <a:off x="9589790" y="2933102"/>
            <a:ext cx="2404529" cy="1659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C8647C-7B52-112E-8439-559F931FD3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01" t="35261" r="31249" b="18568"/>
          <a:stretch/>
        </p:blipFill>
        <p:spPr>
          <a:xfrm>
            <a:off x="9696607" y="3419965"/>
            <a:ext cx="2400609" cy="1684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26E67A-DFA9-80BE-E45C-4F349F969F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625" t="42454" r="31875" b="12133"/>
          <a:stretch/>
        </p:blipFill>
        <p:spPr>
          <a:xfrm>
            <a:off x="9597716" y="3833351"/>
            <a:ext cx="2295699" cy="1637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93DAF9E-788F-C522-490E-69A5580673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25" t="24432" r="31875" b="35548"/>
          <a:stretch/>
        </p:blipFill>
        <p:spPr>
          <a:xfrm>
            <a:off x="9678885" y="4205672"/>
            <a:ext cx="2455571" cy="154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ED2BAD9-C329-F196-88F2-290B4D2770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000" t="31102" r="31875" b="28354"/>
          <a:stretch/>
        </p:blipFill>
        <p:spPr>
          <a:xfrm>
            <a:off x="9589790" y="4607019"/>
            <a:ext cx="2293324" cy="143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A0B284E-A20B-387F-CEAC-994582AAFD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625" t="21097" r="21616" b="12204"/>
          <a:stretch/>
        </p:blipFill>
        <p:spPr>
          <a:xfrm>
            <a:off x="115767" y="2933102"/>
            <a:ext cx="2277807" cy="1565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" name="Рисунок 3071">
            <a:extLst>
              <a:ext uri="{FF2B5EF4-FFF2-40B4-BE49-F238E27FC236}">
                <a16:creationId xmlns:a16="http://schemas.microsoft.com/office/drawing/2014/main" id="{C88A6147-1682-BECD-7A4B-9221ADC0FB7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001" t="37108" r="31928" b="14427"/>
          <a:stretch/>
        </p:blipFill>
        <p:spPr>
          <a:xfrm>
            <a:off x="330599" y="3310957"/>
            <a:ext cx="2285638" cy="1731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3" name="Рисунок 3072">
            <a:extLst>
              <a:ext uri="{FF2B5EF4-FFF2-40B4-BE49-F238E27FC236}">
                <a16:creationId xmlns:a16="http://schemas.microsoft.com/office/drawing/2014/main" id="{D2A8D8E9-C18A-5BB5-A4C2-F0CB4D22CD1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001" t="31102" r="31249" b="22728"/>
          <a:stretch/>
        </p:blipFill>
        <p:spPr>
          <a:xfrm>
            <a:off x="121338" y="3732403"/>
            <a:ext cx="2425521" cy="172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Рисунок 3074">
            <a:extLst>
              <a:ext uri="{FF2B5EF4-FFF2-40B4-BE49-F238E27FC236}">
                <a16:creationId xmlns:a16="http://schemas.microsoft.com/office/drawing/2014/main" id="{2BBDF141-FF8C-C91E-B63C-ACD186839C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000" t="26655" r="31875" b="27932"/>
          <a:stretch/>
        </p:blipFill>
        <p:spPr>
          <a:xfrm>
            <a:off x="221612" y="4071215"/>
            <a:ext cx="2394828" cy="169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Рисунок 3075">
            <a:extLst>
              <a:ext uri="{FF2B5EF4-FFF2-40B4-BE49-F238E27FC236}">
                <a16:creationId xmlns:a16="http://schemas.microsoft.com/office/drawing/2014/main" id="{ED88B96F-064E-4863-FD89-B2830A2941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0000" t="34241" r="31875" b="19859"/>
          <a:stretch/>
        </p:blipFill>
        <p:spPr>
          <a:xfrm>
            <a:off x="229695" y="4498692"/>
            <a:ext cx="2306433" cy="16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Рисунок 3079">
            <a:extLst>
              <a:ext uri="{FF2B5EF4-FFF2-40B4-BE49-F238E27FC236}">
                <a16:creationId xmlns:a16="http://schemas.microsoft.com/office/drawing/2014/main" id="{98A8AD20-BA76-2351-3BDD-53D441FA7E7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0868" t="31102" r="22391" b="15862"/>
          <a:stretch/>
        </p:blipFill>
        <p:spPr>
          <a:xfrm>
            <a:off x="166120" y="4842221"/>
            <a:ext cx="2459140" cy="1292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2" name="Рисунок 3081">
            <a:extLst>
              <a:ext uri="{FF2B5EF4-FFF2-40B4-BE49-F238E27FC236}">
                <a16:creationId xmlns:a16="http://schemas.microsoft.com/office/drawing/2014/main" id="{9BADB98D-D5BC-36A0-CF95-0ED681C3616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0001" t="26655" r="31249" b="29395"/>
          <a:stretch/>
        </p:blipFill>
        <p:spPr>
          <a:xfrm>
            <a:off x="174303" y="5157252"/>
            <a:ext cx="2337664" cy="1490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4" name="Рисунок 3083">
            <a:extLst>
              <a:ext uri="{FF2B5EF4-FFF2-40B4-BE49-F238E27FC236}">
                <a16:creationId xmlns:a16="http://schemas.microsoft.com/office/drawing/2014/main" id="{62188202-9266-F4B3-F308-600E2F118B4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0625" t="36265" r="31250" b="17761"/>
          <a:stretch/>
        </p:blipFill>
        <p:spPr>
          <a:xfrm>
            <a:off x="9629550" y="4964776"/>
            <a:ext cx="2286000" cy="1549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6" name="Рисунок 3085">
            <a:extLst>
              <a:ext uri="{FF2B5EF4-FFF2-40B4-BE49-F238E27FC236}">
                <a16:creationId xmlns:a16="http://schemas.microsoft.com/office/drawing/2014/main" id="{12164A47-7802-D0FD-551F-0CB6DB332ED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0625" t="33840" r="31875" b="20480"/>
          <a:stretch/>
        </p:blipFill>
        <p:spPr>
          <a:xfrm>
            <a:off x="9807903" y="5260091"/>
            <a:ext cx="2286000" cy="1565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8" name="Рисунок 3087">
            <a:extLst>
              <a:ext uri="{FF2B5EF4-FFF2-40B4-BE49-F238E27FC236}">
                <a16:creationId xmlns:a16="http://schemas.microsoft.com/office/drawing/2014/main" id="{C7892443-11E3-AE8B-8B8D-13195B24521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0001" t="46266" r="31249" b="10530"/>
          <a:stretch/>
        </p:blipFill>
        <p:spPr>
          <a:xfrm>
            <a:off x="364678" y="5420602"/>
            <a:ext cx="2218759" cy="1390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975F22-F345-776D-37BD-B65805B45BA6}"/>
              </a:ext>
            </a:extLst>
          </p:cNvPr>
          <p:cNvSpPr/>
          <p:nvPr/>
        </p:nvSpPr>
        <p:spPr>
          <a:xfrm>
            <a:off x="2633959" y="2601274"/>
            <a:ext cx="6856009" cy="896036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диная рамка компетенций </a:t>
            </a: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финансовой грамотности для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учащихся школьного возраста (ЕРКФГ) </a:t>
            </a:r>
            <a:r>
              <a:rPr kumimoji="0" lang="en-US" alt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21"/>
              </a:rPr>
              <a:t>https://app-dev.xn--80apaohbc3aw9e.xn--p1ai/storage/18922/edinaya-ramka-fg.pdf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30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935767-A2A5-1BE5-11CD-8B11A06E9105}"/>
              </a:ext>
            </a:extLst>
          </p:cNvPr>
          <p:cNvGrpSpPr/>
          <p:nvPr/>
        </p:nvGrpSpPr>
        <p:grpSpPr>
          <a:xfrm>
            <a:off x="1921761" y="1637070"/>
            <a:ext cx="8733431" cy="4583684"/>
            <a:chOff x="1921761" y="1637070"/>
            <a:chExt cx="8733431" cy="458368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987EB07-7A6D-4A6D-B38A-8BF6667E6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798" t="28807" r="22581" b="19555"/>
            <a:stretch/>
          </p:blipFill>
          <p:spPr>
            <a:xfrm>
              <a:off x="1921761" y="1637070"/>
              <a:ext cx="8733431" cy="4583684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B5F28AB9-1512-4D41-A6B7-8644A6E504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5288" y="5496532"/>
              <a:ext cx="797070" cy="7163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8AD030E-091B-4597-BE71-6F6E3FAFDEF8}"/>
              </a:ext>
            </a:extLst>
          </p:cNvPr>
          <p:cNvSpPr txBox="1"/>
          <p:nvPr/>
        </p:nvSpPr>
        <p:spPr>
          <a:xfrm>
            <a:off x="301620" y="10461"/>
            <a:ext cx="116617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предметы, предусматривающие образовательные результаты, включающие финансовую грамотность (ФГОС + ЕРКФГ)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B07FE89-0883-427C-BAFE-2062F4C90E68}"/>
              </a:ext>
            </a:extLst>
          </p:cNvPr>
          <p:cNvCxnSpPr>
            <a:cxnSpLocks/>
          </p:cNvCxnSpPr>
          <p:nvPr/>
        </p:nvCxnSpPr>
        <p:spPr>
          <a:xfrm>
            <a:off x="1513205" y="1858297"/>
            <a:ext cx="1171001" cy="886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E75DADB-B618-4B02-A5ED-189516789BE6}"/>
              </a:ext>
            </a:extLst>
          </p:cNvPr>
          <p:cNvSpPr/>
          <p:nvPr/>
        </p:nvSpPr>
        <p:spPr>
          <a:xfrm>
            <a:off x="825910" y="1637070"/>
            <a:ext cx="2005780" cy="47410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Окружающий мир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 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3443AAD-6127-4F34-9421-8E125356EFFE}"/>
              </a:ext>
            </a:extLst>
          </p:cNvPr>
          <p:cNvCxnSpPr>
            <a:cxnSpLocks/>
          </p:cNvCxnSpPr>
          <p:nvPr/>
        </p:nvCxnSpPr>
        <p:spPr>
          <a:xfrm>
            <a:off x="1828800" y="3387179"/>
            <a:ext cx="9572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3650D95-2F18-426B-B6F1-488AA8BEA8A8}"/>
              </a:ext>
            </a:extLst>
          </p:cNvPr>
          <p:cNvCxnSpPr>
            <a:cxnSpLocks/>
          </p:cNvCxnSpPr>
          <p:nvPr/>
        </p:nvCxnSpPr>
        <p:spPr>
          <a:xfrm flipV="1">
            <a:off x="1759047" y="3876479"/>
            <a:ext cx="1002890" cy="2542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8DFBBA6-06AC-4DE0-B091-1C750FFD2183}"/>
              </a:ext>
            </a:extLst>
          </p:cNvPr>
          <p:cNvCxnSpPr>
            <a:cxnSpLocks/>
          </p:cNvCxnSpPr>
          <p:nvPr/>
        </p:nvCxnSpPr>
        <p:spPr>
          <a:xfrm flipV="1">
            <a:off x="2307400" y="4473464"/>
            <a:ext cx="408556" cy="349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642888E-EF44-4EFA-AB33-598F52357FB9}"/>
              </a:ext>
            </a:extLst>
          </p:cNvPr>
          <p:cNvSpPr/>
          <p:nvPr/>
        </p:nvSpPr>
        <p:spPr>
          <a:xfrm>
            <a:off x="146024" y="3163539"/>
            <a:ext cx="2005780" cy="53324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Информатика  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967E465-E6DC-44AF-867C-9417AD34384A}"/>
              </a:ext>
            </a:extLst>
          </p:cNvPr>
          <p:cNvSpPr/>
          <p:nvPr/>
        </p:nvSpPr>
        <p:spPr>
          <a:xfrm>
            <a:off x="54775" y="3940217"/>
            <a:ext cx="2005780" cy="53324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Математика  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EBEC45A-EFA5-4526-BB1C-C1A56BF5B556}"/>
              </a:ext>
            </a:extLst>
          </p:cNvPr>
          <p:cNvSpPr/>
          <p:nvPr/>
        </p:nvSpPr>
        <p:spPr>
          <a:xfrm>
            <a:off x="301620" y="4738525"/>
            <a:ext cx="2005780" cy="53324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География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Математика  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360C379A-35AC-401F-A4C0-5BE786433CDD}"/>
              </a:ext>
            </a:extLst>
          </p:cNvPr>
          <p:cNvSpPr/>
          <p:nvPr/>
        </p:nvSpPr>
        <p:spPr>
          <a:xfrm>
            <a:off x="3268248" y="820692"/>
            <a:ext cx="2516310" cy="75216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Окружающий мир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Математика  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E6CB27C7-01EC-46A3-A8CA-52285A457F4C}"/>
              </a:ext>
            </a:extLst>
          </p:cNvPr>
          <p:cNvCxnSpPr>
            <a:cxnSpLocks/>
          </p:cNvCxnSpPr>
          <p:nvPr/>
        </p:nvCxnSpPr>
        <p:spPr>
          <a:xfrm flipH="1">
            <a:off x="7232358" y="1567647"/>
            <a:ext cx="2471712" cy="1010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495CF9F-C505-4337-B3EC-B0FBAF3C8B44}"/>
              </a:ext>
            </a:extLst>
          </p:cNvPr>
          <p:cNvCxnSpPr>
            <a:cxnSpLocks/>
          </p:cNvCxnSpPr>
          <p:nvPr/>
        </p:nvCxnSpPr>
        <p:spPr>
          <a:xfrm flipH="1">
            <a:off x="4922474" y="1575810"/>
            <a:ext cx="4817873" cy="28976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10F84CA5-1D89-433A-B525-97ED8B0A3BC2}"/>
              </a:ext>
            </a:extLst>
          </p:cNvPr>
          <p:cNvCxnSpPr>
            <a:cxnSpLocks/>
          </p:cNvCxnSpPr>
          <p:nvPr/>
        </p:nvCxnSpPr>
        <p:spPr>
          <a:xfrm flipH="1">
            <a:off x="5000205" y="1567647"/>
            <a:ext cx="1879549" cy="2435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EFA0C88-4226-4212-A3C9-0CB8D464F280}"/>
              </a:ext>
            </a:extLst>
          </p:cNvPr>
          <p:cNvCxnSpPr>
            <a:cxnSpLocks/>
          </p:cNvCxnSpPr>
          <p:nvPr/>
        </p:nvCxnSpPr>
        <p:spPr>
          <a:xfrm>
            <a:off x="4586733" y="1634119"/>
            <a:ext cx="309716" cy="8196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7FF8D74-BCAA-4E90-98A6-37DF94DE7841}"/>
              </a:ext>
            </a:extLst>
          </p:cNvPr>
          <p:cNvSpPr/>
          <p:nvPr/>
        </p:nvSpPr>
        <p:spPr>
          <a:xfrm>
            <a:off x="5974203" y="820691"/>
            <a:ext cx="2516310" cy="75216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Окружающий мир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Математика  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633A9FF3-4CBF-4029-B935-91BCC730EC33}"/>
              </a:ext>
            </a:extLst>
          </p:cNvPr>
          <p:cNvSpPr/>
          <p:nvPr/>
        </p:nvSpPr>
        <p:spPr>
          <a:xfrm>
            <a:off x="8632959" y="1059560"/>
            <a:ext cx="2516310" cy="50808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Математика  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8EF9473B-BA74-402E-A64A-C1E993C11B79}"/>
              </a:ext>
            </a:extLst>
          </p:cNvPr>
          <p:cNvSpPr/>
          <p:nvPr/>
        </p:nvSpPr>
        <p:spPr>
          <a:xfrm>
            <a:off x="9660546" y="1916561"/>
            <a:ext cx="2516310" cy="4097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94E78984-AA9C-48C8-A2E9-27C992D2A075}"/>
              </a:ext>
            </a:extLst>
          </p:cNvPr>
          <p:cNvCxnSpPr>
            <a:cxnSpLocks/>
          </p:cNvCxnSpPr>
          <p:nvPr/>
        </p:nvCxnSpPr>
        <p:spPr>
          <a:xfrm flipH="1">
            <a:off x="8117037" y="2326296"/>
            <a:ext cx="2631116" cy="1010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FF6D23CD-B92D-410F-BE0D-38D40B31DB34}"/>
              </a:ext>
            </a:extLst>
          </p:cNvPr>
          <p:cNvCxnSpPr>
            <a:cxnSpLocks/>
          </p:cNvCxnSpPr>
          <p:nvPr/>
        </p:nvCxnSpPr>
        <p:spPr>
          <a:xfrm flipH="1">
            <a:off x="7897162" y="2387556"/>
            <a:ext cx="2691587" cy="6279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9C6935A5-52BF-4A14-85F9-D618322BD061}"/>
              </a:ext>
            </a:extLst>
          </p:cNvPr>
          <p:cNvCxnSpPr>
            <a:cxnSpLocks/>
          </p:cNvCxnSpPr>
          <p:nvPr/>
        </p:nvCxnSpPr>
        <p:spPr>
          <a:xfrm flipH="1">
            <a:off x="9108742" y="2364095"/>
            <a:ext cx="1612736" cy="15123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114AE0A-528D-44D0-9B20-DD69E1D11D27}"/>
              </a:ext>
            </a:extLst>
          </p:cNvPr>
          <p:cNvCxnSpPr>
            <a:cxnSpLocks/>
          </p:cNvCxnSpPr>
          <p:nvPr/>
        </p:nvCxnSpPr>
        <p:spPr>
          <a:xfrm flipH="1">
            <a:off x="9390228" y="2364095"/>
            <a:ext cx="1331250" cy="674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B7A3B7BF-7371-4DD6-8055-3CA0C6D24319}"/>
              </a:ext>
            </a:extLst>
          </p:cNvPr>
          <p:cNvSpPr/>
          <p:nvPr/>
        </p:nvSpPr>
        <p:spPr>
          <a:xfrm>
            <a:off x="5000205" y="6220754"/>
            <a:ext cx="2896957" cy="53324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Информатика  </a:t>
            </a:r>
          </a:p>
        </p:txBody>
      </p: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A451ACB0-9141-4AC4-8508-CAD499FDF113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3731342" y="5707626"/>
            <a:ext cx="2717342" cy="513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6A4BDA3-9E50-43EB-9992-7FEF857CE881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5210311" y="5575070"/>
            <a:ext cx="1238373" cy="645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222991E3-EACD-4F32-B204-93AF02E4457D}"/>
              </a:ext>
            </a:extLst>
          </p:cNvPr>
          <p:cNvCxnSpPr>
            <a:cxnSpLocks/>
          </p:cNvCxnSpPr>
          <p:nvPr/>
        </p:nvCxnSpPr>
        <p:spPr>
          <a:xfrm flipV="1">
            <a:off x="6448683" y="5496532"/>
            <a:ext cx="2660059" cy="7242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592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5BFACF6F-E4BD-4DD9-BBFD-8900FCFB1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04" y="1752600"/>
            <a:ext cx="11910391" cy="4914473"/>
          </a:xfrm>
        </p:spPr>
        <p:txBody>
          <a:bodyPr>
            <a:noAutofit/>
          </a:bodyPr>
          <a:lstStyle/>
          <a:p>
            <a:pPr indent="360363" algn="just">
              <a:lnSpc>
                <a:spcPct val="9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43.4. Предметные результаты по учебному предмету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предметной области «Математика и информатика» должны обеспечивать:</a:t>
            </a:r>
          </a:p>
          <a:p>
            <a:pPr indent="360363" algn="just">
              <a:lnSpc>
                <a:spcPct val="90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использование начальных математических знаний при решении учебных и практических задач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повседневных ситуациях для описания и объяснения окружающих предметов, процессов и явлений, оценки их количественных и пространственных отношений,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 сфере личных и семейных финансов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60363" algn="just">
              <a:lnSpc>
                <a:spcPct val="9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43.5. Предметные результаты по учебному предмету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«Окружающий мир»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предметной области «Обществознание и естествознание (окружающий мир)» должны обеспечивать: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363" algn="just">
              <a:lnSpc>
                <a:spcPct val="9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первоначальные представления о природных и социальных объектах как компонентах единого мира, о многообразии объектов и явлений природы; связи мира живой и неживой природы;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 рационального поведения и обоснованного принятия решений;</a:t>
            </a:r>
          </a:p>
          <a:p>
            <a:pPr indent="360363" algn="just">
              <a:lnSpc>
                <a:spcPct val="90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формирование навыков здорового и безопасного образа жизни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выполнения правил безопасного поведения в окружающей среде,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знаний о небезопасности разглашения личной и финансовой информации при общении с людьми вне семьи, в сети Интернет и опыта соблюдения правил безопасного поведения при использовании личных финансов.</a:t>
            </a:r>
          </a:p>
          <a:p>
            <a:pPr indent="360363" algn="just">
              <a:lnSpc>
                <a:spcPct val="90000"/>
              </a:lnSpc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планируемые результаты по финансовой грамотности </a:t>
            </a:r>
            <a:r>
              <a:rPr lang="ru-RU" sz="1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успешно достигаться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изучения таких учебных предметов, как </a:t>
            </a:r>
          </a:p>
          <a:p>
            <a:pPr indent="360363" algn="just">
              <a:lnSpc>
                <a:spcPct val="90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«Технология» 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43.8. 1) получение первоначальных представлений о созидательном и нравственном значении труда в жизни человека и общества; </a:t>
            </a:r>
          </a:p>
          <a:p>
            <a:pPr indent="360363" algn="just">
              <a:lnSpc>
                <a:spcPct val="90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«Литературное чтение»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43.1.2. 2) достижение необходимого для продолжения образования уровня общего речевого развития; 6) овладение техникой смыслового чтения вслух.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55BD5-27F4-4AB5-AC0F-0A038400E41D}"/>
              </a:ext>
            </a:extLst>
          </p:cNvPr>
          <p:cNvSpPr txBox="1"/>
          <p:nvPr/>
        </p:nvSpPr>
        <p:spPr>
          <a:xfrm>
            <a:off x="3581400" y="34175"/>
            <a:ext cx="8515065" cy="145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Начальное общее образование</a:t>
            </a:r>
          </a:p>
          <a:p>
            <a:pPr algn="ctr"/>
            <a:endParaRPr lang="ru-RU" altLang="ko-KR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НОО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 требований к образовательным результатам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</a:t>
            </a:r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достигнуты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изучения вопросов финансовой грамотности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учебным предметам «Математика» и «Окружающий мир».</a:t>
            </a:r>
            <a:endParaRPr lang="ko-KR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Государственное бюджетное общеобразовательное учреждение средняя  общеобразовательная школа №290 Красносельского района Санкт-Петербурга">
            <a:extLst>
              <a:ext uri="{FF2B5EF4-FFF2-40B4-BE49-F238E27FC236}">
                <a16:creationId xmlns:a16="http://schemas.microsoft.com/office/drawing/2014/main" id="{A570F240-AFE5-F351-24C7-D27DD033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2617"/>
            <a:ext cx="3058945" cy="136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70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BBD2B2-DDE7-D991-4FD7-21BBE47249C0}"/>
              </a:ext>
            </a:extLst>
          </p:cNvPr>
          <p:cNvSpPr txBox="1"/>
          <p:nvPr/>
        </p:nvSpPr>
        <p:spPr>
          <a:xfrm>
            <a:off x="0" y="0"/>
            <a:ext cx="12192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учебному предмету </a:t>
            </a:r>
            <a:r>
              <a:rPr lang="ru-RU" sz="1800" b="1" spc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«Ма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тематика»</a:t>
            </a:r>
            <a:r>
              <a:rPr lang="ru-RU" sz="1800" b="1" spc="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начальной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A4F031AE-8A09-F2C6-82B3-C5577D183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525207"/>
              </p:ext>
            </p:extLst>
          </p:nvPr>
        </p:nvGraphicFramePr>
        <p:xfrm>
          <a:off x="0" y="762000"/>
          <a:ext cx="12192000" cy="6096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378126988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930386364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103251893"/>
                    </a:ext>
                  </a:extLst>
                </a:gridCol>
              </a:tblGrid>
              <a:tr h="798518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НОО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33109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  <a:endParaRPr lang="ru-RU" sz="1600" spc="-2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331093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2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ru-RU" sz="1600" b="1" spc="-2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958815"/>
                  </a:ext>
                </a:extLst>
              </a:tr>
              <a:tr h="93485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Числа и величины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Числа в пределах 100. Запись равенства, неравенства. Величины. Сравнение. Соотношение между единицами величины (в пределах 100), его применение для решения практических задач.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0325" algn="l">
                        <a:lnSpc>
                          <a:spcPct val="90000"/>
                        </a:lnSpc>
                        <a:spcBef>
                          <a:spcPts val="0"/>
                        </a:spcBef>
                        <a:tabLst>
                          <a:tab pos="893445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algn="l">
                        <a:lnSpc>
                          <a:spcPct val="90000"/>
                        </a:lnSpc>
                        <a:spcBef>
                          <a:spcPts val="0"/>
                        </a:spcBef>
                        <a:tabLst>
                          <a:tab pos="92710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  <a:endParaRPr lang="ru-RU" sz="1600" spc="-20" baseline="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 marR="64135" algn="l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  <a:endParaRPr lang="ru-RU" sz="1600" spc="-2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61595" algn="l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i="1" spc="-20" baseline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Уметь </a:t>
                      </a:r>
                      <a:r>
                        <a:rPr lang="ru-RU" sz="1600" spc="-20" baseline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проверять чеки и квитанции после совершения покупок</a:t>
                      </a:r>
                      <a:endParaRPr lang="ru-RU" sz="1600" spc="-20" baseline="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393352"/>
                  </a:ext>
                </a:extLst>
              </a:tr>
              <a:tr h="798518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Тексто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-вые задачи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255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Расчётные задачи	на увеличение/уменьшение величины на несколько единиц/в несколько раз.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0325" algn="l">
                        <a:lnSpc>
                          <a:spcPct val="90000"/>
                        </a:lnSpc>
                        <a:spcBef>
                          <a:spcPts val="0"/>
                        </a:spcBef>
                        <a:tabLst>
                          <a:tab pos="893445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algn="l">
                        <a:lnSpc>
                          <a:spcPct val="90000"/>
                        </a:lnSpc>
                        <a:spcBef>
                          <a:spcPts val="0"/>
                        </a:spcBef>
                        <a:tabLst>
                          <a:tab pos="92710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  <a:endParaRPr lang="ru-RU" sz="1600" spc="-20" baseline="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0325" algn="l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</a:p>
                    <a:p>
                      <a:pPr marL="0" marR="60325" algn="l">
                        <a:lnSpc>
                          <a:spcPct val="90000"/>
                        </a:lnSpc>
                        <a:spcBef>
                          <a:spcPts val="0"/>
                        </a:spcBef>
                        <a:tabLst>
                          <a:tab pos="619125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правильно считать сдачу</a:t>
                      </a:r>
                      <a:endParaRPr lang="ru-RU" sz="1600" spc="-20" baseline="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493276"/>
                  </a:ext>
                </a:extLst>
              </a:tr>
              <a:tr h="331093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3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ru-RU" sz="1600" b="1" spc="-2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973315"/>
                  </a:ext>
                </a:extLst>
              </a:tr>
              <a:tr h="701137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Числа и величины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2550" marR="62865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Стоимость (единицы — рубль, копейка);	установление отношения «дороже/дешевле на/в».     Соотношение     «цена,  количество,      стоимость»  в практической ситуации.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Платежи	и покупки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  <a:endParaRPr lang="ru-RU" sz="1600" spc="-2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70646"/>
                  </a:ext>
                </a:extLst>
              </a:tr>
              <a:tr h="186970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Текстовые задачи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2550" marR="62865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Задачи на понимание смысла арифметических действий (в том числе деления с остатком), отношений (больше/меньше на/в), зависимостей (купля- продажа, расчёт времени, количества), на сравнение (разностное, кратное). </a:t>
                      </a:r>
                    </a:p>
                    <a:p>
                      <a:pPr marL="82550" marR="62865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Проверка решения и оценка полученного результата.</a:t>
                      </a:r>
                    </a:p>
                    <a:p>
                      <a:pPr marL="82550" marR="62865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величины: половина, треть, четверть, пятая, десятая часть в практической ситуации; сравнение долей одной величины . </a:t>
                      </a:r>
                    </a:p>
                    <a:p>
                      <a:pPr marL="82550" marR="62865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Задачи	на  нахождение доли величины.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Платежи	и покупки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540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814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A4F031AE-8A09-F2C6-82B3-C5577D183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369509"/>
              </p:ext>
            </p:extLst>
          </p:nvPr>
        </p:nvGraphicFramePr>
        <p:xfrm>
          <a:off x="0" y="0"/>
          <a:ext cx="12192001" cy="488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6019801">
                  <a:extLst>
                    <a:ext uri="{9D8B030D-6E8A-4147-A177-3AD203B41FA5}">
                      <a16:colId xmlns:a16="http://schemas.microsoft.com/office/drawing/2014/main" val="783553751"/>
                    </a:ext>
                  </a:extLst>
                </a:gridCol>
                <a:gridCol w="1748590">
                  <a:extLst>
                    <a:ext uri="{9D8B030D-6E8A-4147-A177-3AD203B41FA5}">
                      <a16:colId xmlns:a16="http://schemas.microsoft.com/office/drawing/2014/main" val="1930386364"/>
                    </a:ext>
                  </a:extLst>
                </a:gridCol>
                <a:gridCol w="3204410">
                  <a:extLst>
                    <a:ext uri="{9D8B030D-6E8A-4147-A177-3AD203B41FA5}">
                      <a16:colId xmlns:a16="http://schemas.microsoft.com/office/drawing/2014/main" val="1933221951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12420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  <a:endParaRPr lang="ru-RU" sz="1600" spc="-2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  <a:endParaRPr lang="ru-RU" sz="1600" spc="-2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4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588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Текстовые задачи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Анализ	зависимостей, характеризующих процессы: работы (производительность, время, объём работы), купли- продажи (цена, количество, стоимость) и решение соответствующих задач.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Задачи на установление времени (начало, продолжительность и окончание события), расчёта количества, расхода, изменения. 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Задачи на нахождение доли величины, величины по её доле.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Платежи	и покупки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сравнивать полезность при- обретаемого товара или услуги с его ценой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864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Математи-ческая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информация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Данные о реальных процессах и явлениях окружающего мира, представленные на диаграммах, схемах, в таблицах, текстах.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Поиск информации в справочной литературе, сети Интернет. 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Запись информации в предложенной таблице, на столбчатой диаграмме.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Правила безопасной работы с электронными источниками информации (электронная форма учебника, электронные словари, образовательные сайты, ориентированные на детей младшего школьного возраста).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</a:p>
                    <a:p>
                      <a:pPr marL="0" marR="62865" lvl="0" indent="0" algn="l" defTabSz="91440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  <a:defRPr/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Знать, 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что одни и те же товары или услуги	могут иметь разную цену в разных местах, в разное время и у разных продавцов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сравнивать и сопоставлять цены на разные товары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Осознавать,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что деньги необходимо хранить в безопасном месте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113861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8ADD27-6562-2D8C-7B99-C141F9E76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0" t="48108" r="50625" b="24432"/>
          <a:stretch/>
        </p:blipFill>
        <p:spPr>
          <a:xfrm>
            <a:off x="10747506" y="4882895"/>
            <a:ext cx="1472204" cy="2029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E3C240-BB7F-F581-181B-FF0A24C9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5" t="48108" r="40000" b="24432"/>
          <a:stretch/>
        </p:blipFill>
        <p:spPr>
          <a:xfrm>
            <a:off x="-1" y="4882895"/>
            <a:ext cx="1357745" cy="1972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10522-89B5-5061-FED5-81B961B252A3}"/>
              </a:ext>
            </a:extLst>
          </p:cNvPr>
          <p:cNvSpPr txBox="1"/>
          <p:nvPr/>
        </p:nvSpPr>
        <p:spPr>
          <a:xfrm>
            <a:off x="1451428" y="5047577"/>
            <a:ext cx="9131879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just">
              <a:lnSpc>
                <a:spcPct val="90000"/>
              </a:lnSpc>
            </a:pPr>
            <a:r>
              <a:rPr lang="ru-RU" sz="16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  математических задач  «Основы финансовой грамотности». 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3 т. Т. 1 для 1-4 классов / Составители: Н.П. </a:t>
            </a:r>
            <a:r>
              <a:rPr lang="ru-RU" sz="16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Моторо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Н.В. </a:t>
            </a:r>
            <a:r>
              <a:rPr lang="ru-RU" sz="16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Новожилова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М.М. </a:t>
            </a:r>
            <a:r>
              <a:rPr lang="ru-RU" sz="16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Шалашова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Москва, 2019. – 58 с. </a:t>
            </a:r>
          </a:p>
          <a:p>
            <a:pPr indent="360363" algn="just">
              <a:lnSpc>
                <a:spcPct val="90000"/>
              </a:lnSpc>
            </a:pPr>
            <a:r>
              <a:rPr lang="ru-RU" sz="16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к сборнику  математических задач  «Основы финансовой грамотности». 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3 т. Т. 1 для 1-4 классов / Составители: Н.П. </a:t>
            </a:r>
            <a:r>
              <a:rPr lang="ru-RU" sz="16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Моторо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Н.В. Новожилова, М.М. </a:t>
            </a:r>
            <a:r>
              <a:rPr lang="ru-RU" sz="16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Шалашова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Москва, 2019. – 80 с. </a:t>
            </a:r>
          </a:p>
          <a:p>
            <a:pPr indent="360363" algn="just">
              <a:lnSpc>
                <a:spcPct val="90000"/>
              </a:lnSpc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</a:t>
            </a:r>
            <a:r>
              <a:rPr lang="ru-RU" sz="1600" b="1" spc="2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занимательных</a:t>
            </a:r>
            <a:r>
              <a:rPr lang="ru-RU" sz="1600" b="1" spc="2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ru-RU" sz="1600" b="1" spc="1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spc="2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ребусов</a:t>
            </a:r>
            <a:r>
              <a:rPr lang="ru-RU" sz="1600" b="1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«Путешествие</a:t>
            </a:r>
            <a:r>
              <a:rPr lang="ru-RU" sz="1600" b="1" spc="1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r>
              <a:rPr lang="ru-RU" sz="1600" b="1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финансов»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6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https://fincult.info/upload/iblock/f20/puteshestvie_v_mir_finansov_web.pdf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3449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37B7A9-29E8-E8C6-E813-04425C212F18}"/>
              </a:ext>
            </a:extLst>
          </p:cNvPr>
          <p:cNvSpPr txBox="1"/>
          <p:nvPr/>
        </p:nvSpPr>
        <p:spPr>
          <a:xfrm>
            <a:off x="76200" y="24063"/>
            <a:ext cx="1203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</a:t>
            </a:r>
            <a:r>
              <a:rPr lang="ru-RU" sz="1800" b="1" spc="-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Планируемые результаты освоения учебной программы по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предмету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«Математика»,</a:t>
            </a:r>
            <a:r>
              <a:rPr lang="ru-RU" sz="1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имеющие</a:t>
            </a:r>
            <a:r>
              <a:rPr lang="ru-RU" sz="1800" b="1" spc="-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непосредственное</a:t>
            </a:r>
            <a:r>
              <a:rPr lang="ru-RU" sz="1800" b="1" spc="-3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</a:t>
            </a:r>
            <a:r>
              <a:rPr lang="ru-RU" sz="1800" b="1" spc="-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 грамотности </a:t>
            </a: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B939AD6-0701-D523-4DB1-7C48D2915FC4}"/>
              </a:ext>
            </a:extLst>
          </p:cNvPr>
          <p:cNvGraphicFramePr>
            <a:graphicFrameLocks noGrp="1"/>
          </p:cNvGraphicFramePr>
          <p:nvPr/>
        </p:nvGraphicFramePr>
        <p:xfrm>
          <a:off x="0" y="772668"/>
          <a:ext cx="12192000" cy="6085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4110104761"/>
                    </a:ext>
                  </a:extLst>
                </a:gridCol>
                <a:gridCol w="9525000">
                  <a:extLst>
                    <a:ext uri="{9D8B030D-6E8A-4147-A177-3AD203B41FA5}">
                      <a16:colId xmlns:a16="http://schemas.microsoft.com/office/drawing/2014/main" val="1715197773"/>
                    </a:ext>
                  </a:extLst>
                </a:gridCol>
              </a:tblGrid>
              <a:tr h="958403">
                <a:tc>
                  <a:txBody>
                    <a:bodyPr/>
                    <a:lstStyle/>
                    <a:p>
                      <a:pPr marL="67945"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Личностные</a:t>
                      </a:r>
                      <a:r>
                        <a:rPr lang="ru-RU" sz="18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151130" lvl="0" indent="-285750" algn="just">
                        <a:lnSpc>
                          <a:spcPct val="95000"/>
                        </a:lnSpc>
                        <a:buFont typeface="Wingdings" panose="05000000000000000000" pitchFamily="2" charset="2"/>
                        <a:buChar char="ü"/>
                        <a:tabLst>
                          <a:tab pos="15748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Применять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математику для решения практических задач</a:t>
                      </a:r>
                      <a:r>
                        <a:rPr lang="ru-RU" sz="1800" b="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повседневной жизни в сфере личных и семейных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финансов;</a:t>
                      </a:r>
                    </a:p>
                    <a:p>
                      <a:pPr marL="285750" marR="95250" lvl="0" indent="-285750" algn="just">
                        <a:lnSpc>
                          <a:spcPct val="95000"/>
                        </a:lnSpc>
                        <a:buFont typeface="Wingdings" panose="05000000000000000000" pitchFamily="2" charset="2"/>
                        <a:buChar char="ü"/>
                        <a:tabLst>
                          <a:tab pos="15748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Оценивать практические ситуации с точки зрения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возможности</a:t>
                      </a:r>
                      <a:r>
                        <a:rPr lang="ru-RU" sz="1800" b="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  <a:r>
                        <a:rPr lang="ru-RU" sz="1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математики</a:t>
                      </a:r>
                      <a:r>
                        <a:rPr lang="ru-RU" sz="1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ru-RU" sz="1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рационального</a:t>
                      </a:r>
                      <a:r>
                        <a:rPr lang="ru-RU" sz="1800" b="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800" b="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эффективного решения жизненных проблем, в том числе в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вопросах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личных</a:t>
                      </a: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семейных</a:t>
                      </a: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992082"/>
                  </a:ext>
                </a:extLst>
              </a:tr>
              <a:tr h="1026734">
                <a:tc>
                  <a:txBody>
                    <a:bodyPr/>
                    <a:lstStyle/>
                    <a:p>
                      <a:pPr marL="410845" marR="405765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Метапредметные результаты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199390" marR="193040" indent="635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Универсальные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познавательные</a:t>
                      </a:r>
                      <a:r>
                        <a:rPr lang="ru-RU" sz="1800" b="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</a:t>
                      </a:r>
                      <a:r>
                        <a:rPr lang="ru-RU" sz="1800" b="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313690" lvl="0" indent="-285750" algn="just">
                        <a:lnSpc>
                          <a:spcPct val="95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Устанавливать</a:t>
                      </a:r>
                      <a:r>
                        <a:rPr lang="ru-RU" sz="1800" b="0" spc="5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связи</a:t>
                      </a:r>
                      <a:r>
                        <a:rPr lang="ru-RU" sz="1800" b="0" spc="6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800" b="0" spc="7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зависимости</a:t>
                      </a:r>
                      <a:r>
                        <a:rPr lang="ru-RU" sz="1800" b="0" spc="8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</a:t>
                      </a:r>
                      <a:r>
                        <a:rPr lang="ru-RU" sz="1800" b="0" spc="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объектами</a:t>
                      </a:r>
                      <a:r>
                        <a:rPr lang="ru-RU" sz="1800" b="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(часть-целое;</a:t>
                      </a:r>
                      <a:r>
                        <a:rPr lang="ru-RU" sz="1800" b="0" spc="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причина-следствие);</a:t>
                      </a:r>
                    </a:p>
                    <a:p>
                      <a:pPr marL="285750" marR="144145" lvl="0" indent="-285750" algn="just">
                        <a:lnSpc>
                          <a:spcPct val="95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Применять</a:t>
                      </a:r>
                      <a:r>
                        <a:rPr lang="ru-RU" sz="1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базовые</a:t>
                      </a:r>
                      <a:r>
                        <a:rPr lang="ru-RU" sz="1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логические</a:t>
                      </a:r>
                      <a:r>
                        <a:rPr lang="ru-RU" sz="1800" b="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универсальные</a:t>
                      </a:r>
                      <a:r>
                        <a:rPr lang="ru-RU" sz="1800" b="0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действия:</a:t>
                      </a:r>
                      <a:r>
                        <a:rPr lang="ru-RU" sz="1800" b="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сравнение,</a:t>
                      </a:r>
                      <a:r>
                        <a:rPr lang="ru-RU" sz="18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анализ,</a:t>
                      </a: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классификация</a:t>
                      </a: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(группировка);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789601"/>
                  </a:ext>
                </a:extLst>
              </a:tr>
              <a:tr h="1026734">
                <a:tc>
                  <a:txBody>
                    <a:bodyPr/>
                    <a:lstStyle/>
                    <a:p>
                      <a:pPr marL="410845" marR="405765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Метапредметные</a:t>
                      </a:r>
                      <a:r>
                        <a:rPr lang="ru-RU" sz="1800" b="1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результаты.</a:t>
                      </a:r>
                    </a:p>
                    <a:p>
                      <a:pPr marL="146050" marR="14224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Универсальные регулятивные</a:t>
                      </a:r>
                      <a:r>
                        <a:rPr lang="ru-RU" sz="1800" b="0" spc="-7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</a:t>
                      </a:r>
                      <a:r>
                        <a:rPr lang="ru-RU" sz="1800" b="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99415" marR="140335" indent="-28575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Выполнять правила безопасного использования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электронных</a:t>
                      </a:r>
                      <a:r>
                        <a:rPr lang="ru-RU" sz="18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средств,</a:t>
                      </a:r>
                      <a:r>
                        <a:rPr lang="ru-RU" sz="1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предлагаемых</a:t>
                      </a:r>
                      <a:r>
                        <a:rPr lang="ru-RU" sz="1800" b="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800" b="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процессе</a:t>
                      </a:r>
                      <a:r>
                        <a:rPr lang="ru-RU" sz="1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576411"/>
                  </a:ext>
                </a:extLst>
              </a:tr>
              <a:tr h="1804135">
                <a:tc>
                  <a:txBody>
                    <a:bodyPr/>
                    <a:lstStyle/>
                    <a:p>
                      <a:pPr marL="146685" marR="14224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</a:t>
                      </a:r>
                      <a:r>
                        <a:rPr lang="ru-RU" sz="1800" b="1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95000"/>
                        </a:lnSpc>
                        <a:buSzPts val="1200"/>
                        <a:buFontTx/>
                        <a:buNone/>
                        <a:tabLst>
                          <a:tab pos="160020" algn="l"/>
                        </a:tabLs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 концу обучения во втором классе обучающийся научится:</a:t>
                      </a:r>
                    </a:p>
                    <a:p>
                      <a:pPr marL="285750" lvl="0" indent="-285750" algn="just">
                        <a:lnSpc>
                          <a:spcPct val="95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при выполнении практических заданий единицы величины стоимости (рубль, копейка); преобразовывать одни единицы данной величины в другие;</a:t>
                      </a:r>
                    </a:p>
                    <a:p>
                      <a:pPr marL="285750" lvl="0" indent="-285750" algn="just">
                        <a:lnSpc>
                          <a:spcPct val="95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Сравнивать величины стоимости, устанавливая между ними соотношение «больше/меньше на»;</a:t>
                      </a:r>
                    </a:p>
                    <a:p>
                      <a:pPr marL="285750" lvl="0" indent="-285750" algn="just">
                        <a:lnSpc>
                          <a:spcPct val="95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Распознавать верные (истинные) и неверные (ложные) утверждения со словами «все», «каждый»; проводить одно-двух шаговые логические рассуждения и делать выводы;</a:t>
                      </a:r>
                    </a:p>
                    <a:p>
                      <a:pPr marL="285750" lvl="0" indent="-285750" algn="just">
                        <a:lnSpc>
                          <a:spcPct val="95000"/>
                        </a:lnSpc>
                        <a:buSzPts val="1200"/>
                        <a:buFont typeface="Wingdings" panose="05000000000000000000" pitchFamily="2" charset="2"/>
                        <a:buChar char="ü"/>
                        <a:tabLst>
                          <a:tab pos="1600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Подбирать примеры, подтверждающие суждение, ответ;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56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095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4272</TotalTime>
  <Words>7048</Words>
  <Application>Microsoft Office PowerPoint</Application>
  <PresentationFormat>Широкоэкранный</PresentationFormat>
  <Paragraphs>568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PT Sans</vt:lpstr>
      <vt:lpstr>Times New Roman</vt:lpstr>
      <vt:lpstr>Wingdings</vt:lpstr>
      <vt:lpstr>Office Theme</vt:lpstr>
      <vt:lpstr>ГБОУ ДПО РК «КРЫМСКИЙ РЕСПУБЛИКАНСКИЙ ИНСТИТУТ  ПОСТДИПЛОМНОГО ПЕДАГОГИЧЕСКОГО ОБРАЗОВАНИЯ»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ДПО РК «КРЫМСКИЙ РЕСПУБЛИКАНСКИЙ ИНСТИТУТ  ПОСТДИПЛОМНОГО ПЕДАГОГИЧЕСКОГО ОБРАЗОВАНИЯ»</dc:title>
  <dc:creator>Гюльнара Находкина</dc:creator>
  <cp:lastModifiedBy>Элана Элана</cp:lastModifiedBy>
  <cp:revision>570</cp:revision>
  <dcterms:created xsi:type="dcterms:W3CDTF">2021-10-21T07:08:01Z</dcterms:created>
  <dcterms:modified xsi:type="dcterms:W3CDTF">2022-08-21T11:39:24Z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2021-10-21T00:00:00Z</vt:filetime>
  </property>
</Properties>
</file>